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8.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60" r:id="rId2"/>
    <p:sldId id="465" r:id="rId3"/>
    <p:sldId id="261" r:id="rId4"/>
    <p:sldId id="283" r:id="rId5"/>
    <p:sldId id="285" r:id="rId6"/>
    <p:sldId id="282" r:id="rId7"/>
    <p:sldId id="525" r:id="rId8"/>
    <p:sldId id="526" r:id="rId9"/>
    <p:sldId id="527" r:id="rId10"/>
    <p:sldId id="528" r:id="rId11"/>
    <p:sldId id="529" r:id="rId12"/>
    <p:sldId id="530" r:id="rId13"/>
    <p:sldId id="531" r:id="rId14"/>
    <p:sldId id="532" r:id="rId15"/>
    <p:sldId id="284" r:id="rId16"/>
    <p:sldId id="262" r:id="rId17"/>
    <p:sldId id="403" r:id="rId18"/>
    <p:sldId id="517" r:id="rId19"/>
    <p:sldId id="518" r:id="rId20"/>
    <p:sldId id="504" r:id="rId21"/>
    <p:sldId id="264" r:id="rId22"/>
    <p:sldId id="265" r:id="rId23"/>
    <p:sldId id="343" r:id="rId24"/>
    <p:sldId id="374" r:id="rId25"/>
    <p:sldId id="267" r:id="rId26"/>
    <p:sldId id="420" r:id="rId27"/>
    <p:sldId id="349" r:id="rId28"/>
    <p:sldId id="516" r:id="rId29"/>
    <p:sldId id="350" r:id="rId30"/>
    <p:sldId id="463" r:id="rId31"/>
    <p:sldId id="422" r:id="rId32"/>
    <p:sldId id="460" r:id="rId33"/>
    <p:sldId id="488" r:id="rId34"/>
    <p:sldId id="489" r:id="rId35"/>
    <p:sldId id="294" r:id="rId36"/>
    <p:sldId id="376" r:id="rId37"/>
    <p:sldId id="431" r:id="rId38"/>
    <p:sldId id="432" r:id="rId39"/>
    <p:sldId id="433" r:id="rId40"/>
    <p:sldId id="434" r:id="rId41"/>
    <p:sldId id="490" r:id="rId42"/>
    <p:sldId id="493" r:id="rId43"/>
    <p:sldId id="523" r:id="rId44"/>
    <p:sldId id="524" r:id="rId45"/>
    <p:sldId id="381" r:id="rId46"/>
    <p:sldId id="495" r:id="rId47"/>
    <p:sldId id="496" r:id="rId48"/>
    <p:sldId id="497" r:id="rId49"/>
    <p:sldId id="498" r:id="rId50"/>
    <p:sldId id="506" r:id="rId51"/>
    <p:sldId id="388" r:id="rId52"/>
    <p:sldId id="519" r:id="rId53"/>
    <p:sldId id="389" r:id="rId54"/>
    <p:sldId id="445" r:id="rId55"/>
    <p:sldId id="446" r:id="rId56"/>
    <p:sldId id="409" r:id="rId57"/>
    <p:sldId id="520" r:id="rId58"/>
    <p:sldId id="410" r:id="rId59"/>
    <p:sldId id="458" r:id="rId60"/>
    <p:sldId id="459" r:id="rId61"/>
    <p:sldId id="441" r:id="rId62"/>
    <p:sldId id="442" r:id="rId63"/>
    <p:sldId id="503" r:id="rId64"/>
    <p:sldId id="509" r:id="rId65"/>
    <p:sldId id="521" r:id="rId66"/>
    <p:sldId id="511" r:id="rId67"/>
    <p:sldId id="522" r:id="rId68"/>
    <p:sldId id="443" r:id="rId69"/>
    <p:sldId id="444" r:id="rId7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JG"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B9"/>
    <a:srgbClr val="CAE2FF"/>
    <a:srgbClr val="0066CC"/>
    <a:srgbClr val="5A2781"/>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6374" autoAdjust="0"/>
  </p:normalViewPr>
  <p:slideViewPr>
    <p:cSldViewPr snapToGrid="0">
      <p:cViewPr varScale="1">
        <p:scale>
          <a:sx n="111" d="100"/>
          <a:sy n="111" d="100"/>
        </p:scale>
        <p:origin x="33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20"/>
    </p:cViewPr>
  </p:sorterViewPr>
  <p:notesViewPr>
    <p:cSldViewPr snapToGrid="0">
      <p:cViewPr varScale="1">
        <p:scale>
          <a:sx n="82" d="100"/>
          <a:sy n="82" d="100"/>
        </p:scale>
        <p:origin x="-1878" y="-84"/>
      </p:cViewPr>
      <p:guideLst>
        <p:guide orient="horz" pos="2957"/>
        <p:guide pos="2237"/>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All Boaters</c:v>
                </c:pt>
              </c:strCache>
            </c:strRef>
          </c:tx>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Sheet1!$B$2:$O$2</c:f>
              <c:numCache>
                <c:formatCode>General</c:formatCode>
                <c:ptCount val="14"/>
                <c:pt idx="0">
                  <c:v>45</c:v>
                </c:pt>
                <c:pt idx="1">
                  <c:v>49</c:v>
                </c:pt>
                <c:pt idx="2">
                  <c:v>48</c:v>
                </c:pt>
                <c:pt idx="3">
                  <c:v>44</c:v>
                </c:pt>
                <c:pt idx="4">
                  <c:v>44</c:v>
                </c:pt>
                <c:pt idx="5">
                  <c:v>43</c:v>
                </c:pt>
                <c:pt idx="6">
                  <c:v>37</c:v>
                </c:pt>
                <c:pt idx="7">
                  <c:v>37</c:v>
                </c:pt>
                <c:pt idx="8">
                  <c:v>46</c:v>
                </c:pt>
                <c:pt idx="9">
                  <c:v>44</c:v>
                </c:pt>
                <c:pt idx="10">
                  <c:v>42</c:v>
                </c:pt>
                <c:pt idx="11">
                  <c:v>45</c:v>
                </c:pt>
                <c:pt idx="12">
                  <c:v>46</c:v>
                </c:pt>
              </c:numCache>
            </c:numRef>
          </c:val>
          <c:smooth val="0"/>
          <c:extLst xmlns:c16r2="http://schemas.microsoft.com/office/drawing/2015/06/chart">
            <c:ext xmlns:c16="http://schemas.microsoft.com/office/drawing/2014/chart" uri="{C3380CC4-5D6E-409C-BE32-E72D297353CC}">
              <c16:uniqueId val="{00000000-0D11-4D8A-BBFA-352BF7AE07FF}"/>
            </c:ext>
          </c:extLst>
        </c:ser>
        <c:ser>
          <c:idx val="1"/>
          <c:order val="1"/>
          <c:tx>
            <c:strRef>
              <c:f>Sheet1!$A$3</c:f>
              <c:strCache>
                <c:ptCount val="1"/>
                <c:pt idx="0">
                  <c:v>Powerboating (net)</c:v>
                </c:pt>
              </c:strCache>
            </c:strRef>
          </c:tx>
          <c:dLbls>
            <c:dLbl>
              <c:idx val="9"/>
              <c:layout>
                <c:manualLayout>
                  <c:x val="-1.4890247686099336E-2"/>
                  <c:y val="-2.490108265373841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D11-4D8A-BBFA-352BF7AE07FF}"/>
                </c:ext>
                <c:ext xmlns:c15="http://schemas.microsoft.com/office/drawing/2012/chart" uri="{CE6537A1-D6FC-4f65-9D91-7224C49458BB}">
                  <c15:layout/>
                </c:ext>
              </c:extLst>
            </c:dLbl>
            <c:dLbl>
              <c:idx val="10"/>
              <c:layout>
                <c:manualLayout>
                  <c:x val="-1.7883262296370536E-2"/>
                  <c:y val="-3.379174293344191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D11-4D8A-BBFA-352BF7AE07FF}"/>
                </c:ext>
                <c:ext xmlns:c15="http://schemas.microsoft.com/office/drawing/2012/chart" uri="{CE6537A1-D6FC-4f65-9D91-7224C49458BB}">
                  <c15:layout/>
                </c:ext>
              </c:extLst>
            </c:dLbl>
            <c:dLbl>
              <c:idx val="11"/>
              <c:layout>
                <c:manualLayout>
                  <c:x val="-2.2372784211777338E-2"/>
                  <c:y val="-2.490108265373841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0D11-4D8A-BBFA-352BF7AE07FF}"/>
                </c:ext>
                <c:ext xmlns:c15="http://schemas.microsoft.com/office/drawing/2012/chart" uri="{CE6537A1-D6FC-4f65-9D91-7224C49458BB}">
                  <c15:layout/>
                </c:ext>
              </c:extLst>
            </c:dLbl>
            <c:dLbl>
              <c:idx val="12"/>
              <c:layout>
                <c:manualLayout>
                  <c:x val="-4.4146965501501313E-3"/>
                  <c:y val="1.7708981853719003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6F4-411F-AA0A-557190754B61}"/>
                </c:ex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Sheet1!$B$3:$O$3</c:f>
              <c:numCache>
                <c:formatCode>General</c:formatCode>
                <c:ptCount val="14"/>
                <c:pt idx="0">
                  <c:v>35</c:v>
                </c:pt>
                <c:pt idx="1">
                  <c:v>39</c:v>
                </c:pt>
                <c:pt idx="2">
                  <c:v>38</c:v>
                </c:pt>
                <c:pt idx="3">
                  <c:v>34</c:v>
                </c:pt>
                <c:pt idx="4">
                  <c:v>34</c:v>
                </c:pt>
                <c:pt idx="5">
                  <c:v>34</c:v>
                </c:pt>
                <c:pt idx="6">
                  <c:v>31</c:v>
                </c:pt>
                <c:pt idx="7">
                  <c:v>28</c:v>
                </c:pt>
                <c:pt idx="8">
                  <c:v>35</c:v>
                </c:pt>
                <c:pt idx="9">
                  <c:v>32</c:v>
                </c:pt>
                <c:pt idx="10">
                  <c:v>30</c:v>
                </c:pt>
                <c:pt idx="11">
                  <c:v>32</c:v>
                </c:pt>
                <c:pt idx="12">
                  <c:v>35</c:v>
                </c:pt>
              </c:numCache>
            </c:numRef>
          </c:val>
          <c:smooth val="0"/>
          <c:extLst xmlns:c16r2="http://schemas.microsoft.com/office/drawing/2015/06/chart">
            <c:ext xmlns:c16="http://schemas.microsoft.com/office/drawing/2014/chart" uri="{C3380CC4-5D6E-409C-BE32-E72D297353CC}">
              <c16:uniqueId val="{00000003-0D11-4D8A-BBFA-352BF7AE07FF}"/>
            </c:ext>
          </c:extLst>
        </c:ser>
        <c:ser>
          <c:idx val="2"/>
          <c:order val="2"/>
          <c:tx>
            <c:strRef>
              <c:f>Sheet1!$A$4</c:f>
              <c:strCache>
                <c:ptCount val="1"/>
                <c:pt idx="0">
                  <c:v>Non-powerboating (net)</c:v>
                </c:pt>
              </c:strCache>
            </c:strRef>
          </c:tx>
          <c:dLbls>
            <c:dLbl>
              <c:idx val="10"/>
              <c:layout>
                <c:manualLayout>
                  <c:x val="-1.3468683581441173E-2"/>
                  <c:y val="2.07448739859746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D11-4D8A-BBFA-352BF7AE07FF}"/>
                </c:ext>
                <c:ext xmlns:c15="http://schemas.microsoft.com/office/drawing/2012/chart" uri="{CE6537A1-D6FC-4f65-9D91-7224C49458BB}">
                  <c15:layout/>
                </c:ext>
              </c:extLst>
            </c:dLbl>
            <c:dLbl>
              <c:idx val="11"/>
              <c:layout>
                <c:manualLayout>
                  <c:x val="-1.4965073051357103E-3"/>
                  <c:y val="1.48177671328390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0D11-4D8A-BBFA-352BF7AE07FF}"/>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Sheet1!$B$4:$O$4</c:f>
              <c:numCache>
                <c:formatCode>General</c:formatCode>
                <c:ptCount val="14"/>
                <c:pt idx="0">
                  <c:v>29</c:v>
                </c:pt>
                <c:pt idx="1">
                  <c:v>29</c:v>
                </c:pt>
                <c:pt idx="2">
                  <c:v>30</c:v>
                </c:pt>
                <c:pt idx="3">
                  <c:v>25</c:v>
                </c:pt>
                <c:pt idx="4">
                  <c:v>27</c:v>
                </c:pt>
                <c:pt idx="5">
                  <c:v>24</c:v>
                </c:pt>
                <c:pt idx="6">
                  <c:v>21</c:v>
                </c:pt>
                <c:pt idx="7">
                  <c:v>21</c:v>
                </c:pt>
                <c:pt idx="8">
                  <c:v>29</c:v>
                </c:pt>
                <c:pt idx="9">
                  <c:v>30</c:v>
                </c:pt>
                <c:pt idx="10">
                  <c:v>29</c:v>
                </c:pt>
                <c:pt idx="11">
                  <c:v>30</c:v>
                </c:pt>
                <c:pt idx="12">
                  <c:v>32</c:v>
                </c:pt>
              </c:numCache>
            </c:numRef>
          </c:val>
          <c:smooth val="0"/>
          <c:extLst xmlns:c16r2="http://schemas.microsoft.com/office/drawing/2015/06/chart">
            <c:ext xmlns:c16="http://schemas.microsoft.com/office/drawing/2014/chart" uri="{C3380CC4-5D6E-409C-BE32-E72D297353CC}">
              <c16:uniqueId val="{00000005-0D11-4D8A-BBFA-352BF7AE07FF}"/>
            </c:ext>
          </c:extLst>
        </c:ser>
        <c:ser>
          <c:idx val="3"/>
          <c:order val="3"/>
          <c:tx>
            <c:strRef>
              <c:f>Sheet1!$A$5</c:f>
              <c:strCache>
                <c:ptCount val="1"/>
                <c:pt idx="0">
                  <c:v>Fishing</c:v>
                </c:pt>
              </c:strCache>
            </c:strRef>
          </c:tx>
          <c:spPr>
            <a:ln>
              <a:prstDash val="dash"/>
            </a:ln>
          </c:spPr>
          <c:marker>
            <c:symbol val="diamond"/>
            <c:size val="7"/>
            <c:spPr>
              <a:ln w="15875">
                <a:solidFill>
                  <a:srgbClr val="5A2781"/>
                </a:solidFill>
                <a:prstDash val="dash"/>
              </a:ln>
            </c:spPr>
          </c:marker>
          <c:dLbls>
            <c:dLbl>
              <c:idx val="10"/>
              <c:layout>
                <c:manualLayout>
                  <c:x val="-4.4896397506276791E-3"/>
                  <c:y val="-1.18542137062712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D11-4D8A-BBFA-352BF7AE07FF}"/>
                </c:ext>
                <c:ext xmlns:c15="http://schemas.microsoft.com/office/drawing/2012/chart" uri="{CE6537A1-D6FC-4f65-9D91-7224C49458BB}">
                  <c15:layout/>
                </c:ext>
              </c:extLst>
            </c:dLbl>
            <c:dLbl>
              <c:idx val="11"/>
              <c:layout>
                <c:manualLayout>
                  <c:x val="-1.4965073051357103E-3"/>
                  <c:y val="1.18542137062713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0D11-4D8A-BBFA-352BF7AE07FF}"/>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Sheet1!$B$5:$O$5</c:f>
              <c:numCache>
                <c:formatCode>General</c:formatCode>
                <c:ptCount val="14"/>
                <c:pt idx="0">
                  <c:v>26</c:v>
                </c:pt>
                <c:pt idx="1">
                  <c:v>28</c:v>
                </c:pt>
                <c:pt idx="2">
                  <c:v>27</c:v>
                </c:pt>
                <c:pt idx="3">
                  <c:v>23</c:v>
                </c:pt>
                <c:pt idx="4">
                  <c:v>22</c:v>
                </c:pt>
                <c:pt idx="5">
                  <c:v>25</c:v>
                </c:pt>
                <c:pt idx="6">
                  <c:v>23</c:v>
                </c:pt>
                <c:pt idx="7">
                  <c:v>20</c:v>
                </c:pt>
                <c:pt idx="8">
                  <c:v>24</c:v>
                </c:pt>
                <c:pt idx="9">
                  <c:v>24</c:v>
                </c:pt>
                <c:pt idx="10">
                  <c:v>24</c:v>
                </c:pt>
                <c:pt idx="11">
                  <c:v>24</c:v>
                </c:pt>
                <c:pt idx="12">
                  <c:v>28</c:v>
                </c:pt>
              </c:numCache>
            </c:numRef>
          </c:val>
          <c:smooth val="0"/>
          <c:extLst xmlns:c16r2="http://schemas.microsoft.com/office/drawing/2015/06/chart">
            <c:ext xmlns:c16="http://schemas.microsoft.com/office/drawing/2014/chart" uri="{C3380CC4-5D6E-409C-BE32-E72D297353CC}">
              <c16:uniqueId val="{00000007-0D11-4D8A-BBFA-352BF7AE07FF}"/>
            </c:ext>
          </c:extLst>
        </c:ser>
        <c:ser>
          <c:idx val="4"/>
          <c:order val="4"/>
          <c:tx>
            <c:strRef>
              <c:f>Sheet1!$A$6</c:f>
              <c:strCache>
                <c:ptCount val="1"/>
                <c:pt idx="0">
                  <c:v>Pleasure powerboating</c:v>
                </c:pt>
              </c:strCache>
            </c:strRef>
          </c:tx>
          <c:marker>
            <c:symbol val="star"/>
            <c:size val="10"/>
            <c:spPr>
              <a:ln>
                <a:solidFill>
                  <a:srgbClr val="0055B9"/>
                </a:solidFill>
              </a:ln>
            </c:spPr>
          </c:marker>
          <c:dLbls>
            <c:dLbl>
              <c:idx val="10"/>
              <c:layout>
                <c:manualLayout>
                  <c:x val="-5.9860292205425126E-3"/>
                  <c:y val="-8.890660279703439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D11-4D8A-BBFA-352BF7AE07FF}"/>
                </c:ext>
                <c:ext xmlns:c15="http://schemas.microsoft.com/office/drawing/2012/chart" uri="{CE6537A1-D6FC-4f65-9D91-7224C49458BB}">
                  <c15:layout/>
                </c:ext>
              </c:extLst>
            </c:dLbl>
            <c:dLbl>
              <c:idx val="11"/>
              <c:layout>
                <c:manualLayout>
                  <c:x val="-1.4965073051356006E-3"/>
                  <c:y val="1.185421370627114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0D11-4D8A-BBFA-352BF7AE07FF}"/>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Sheet1!$B$6:$O$6</c:f>
              <c:numCache>
                <c:formatCode>General</c:formatCode>
                <c:ptCount val="14"/>
                <c:pt idx="0">
                  <c:v>23</c:v>
                </c:pt>
                <c:pt idx="1">
                  <c:v>25</c:v>
                </c:pt>
                <c:pt idx="2">
                  <c:v>25</c:v>
                </c:pt>
                <c:pt idx="3">
                  <c:v>23</c:v>
                </c:pt>
                <c:pt idx="4">
                  <c:v>23</c:v>
                </c:pt>
                <c:pt idx="5">
                  <c:v>20</c:v>
                </c:pt>
                <c:pt idx="6">
                  <c:v>18</c:v>
                </c:pt>
                <c:pt idx="7">
                  <c:v>16</c:v>
                </c:pt>
                <c:pt idx="8">
                  <c:v>20</c:v>
                </c:pt>
                <c:pt idx="9">
                  <c:v>18</c:v>
                </c:pt>
                <c:pt idx="10">
                  <c:v>15</c:v>
                </c:pt>
                <c:pt idx="11">
                  <c:v>18</c:v>
                </c:pt>
                <c:pt idx="12">
                  <c:v>22</c:v>
                </c:pt>
              </c:numCache>
            </c:numRef>
          </c:val>
          <c:smooth val="0"/>
          <c:extLst xmlns:c16r2="http://schemas.microsoft.com/office/drawing/2015/06/chart">
            <c:ext xmlns:c16="http://schemas.microsoft.com/office/drawing/2014/chart" uri="{C3380CC4-5D6E-409C-BE32-E72D297353CC}">
              <c16:uniqueId val="{00000009-0D11-4D8A-BBFA-352BF7AE07FF}"/>
            </c:ext>
          </c:extLst>
        </c:ser>
        <c:ser>
          <c:idx val="5"/>
          <c:order val="5"/>
          <c:tx>
            <c:strRef>
              <c:f>Sheet1!$A$7</c:f>
              <c:strCache>
                <c:ptCount val="1"/>
                <c:pt idx="0">
                  <c:v>Paddling (net)</c:v>
                </c:pt>
              </c:strCache>
            </c:strRef>
          </c:tx>
          <c:dLbls>
            <c:dLbl>
              <c:idx val="8"/>
              <c:layout>
                <c:manualLayout>
                  <c:x val="-4.4895219154067996E-3"/>
                  <c:y val="-8.890660279703440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D11-4D8A-BBFA-352BF7AE07FF}"/>
                </c:ext>
                <c:ext xmlns:c15="http://schemas.microsoft.com/office/drawing/2012/chart" uri="{CE6537A1-D6FC-4f65-9D91-7224C49458BB}">
                  <c15:layout/>
                </c:ext>
              </c:extLst>
            </c:dLbl>
            <c:dLbl>
              <c:idx val="10"/>
              <c:layout>
                <c:manualLayout>
                  <c:x val="-1.3468565746220516E-2"/>
                  <c:y val="1.48177671328390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D11-4D8A-BBFA-352BF7AE07FF}"/>
                </c:ext>
                <c:ext xmlns:c15="http://schemas.microsoft.com/office/drawing/2012/chart" uri="{CE6537A1-D6FC-4f65-9D91-7224C49458BB}">
                  <c15:layout/>
                </c:ext>
              </c:extLst>
            </c:dLbl>
            <c:dLbl>
              <c:idx val="11"/>
              <c:layout>
                <c:manualLayout>
                  <c:x val="-1.4965073051357103E-3"/>
                  <c:y val="-2.07448739859746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0D11-4D8A-BBFA-352BF7AE07FF}"/>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Sheet1!$B$7:$O$7</c:f>
              <c:numCache>
                <c:formatCode>General</c:formatCode>
                <c:ptCount val="14"/>
                <c:pt idx="0">
                  <c:v>20</c:v>
                </c:pt>
                <c:pt idx="1">
                  <c:v>20</c:v>
                </c:pt>
                <c:pt idx="2">
                  <c:v>23</c:v>
                </c:pt>
                <c:pt idx="3">
                  <c:v>19</c:v>
                </c:pt>
                <c:pt idx="4">
                  <c:v>20</c:v>
                </c:pt>
                <c:pt idx="5">
                  <c:v>19</c:v>
                </c:pt>
                <c:pt idx="6">
                  <c:v>16</c:v>
                </c:pt>
                <c:pt idx="7">
                  <c:v>17</c:v>
                </c:pt>
                <c:pt idx="8">
                  <c:v>21</c:v>
                </c:pt>
                <c:pt idx="9">
                  <c:v>26</c:v>
                </c:pt>
                <c:pt idx="10">
                  <c:v>24</c:v>
                </c:pt>
                <c:pt idx="11">
                  <c:v>24</c:v>
                </c:pt>
                <c:pt idx="12">
                  <c:v>26</c:v>
                </c:pt>
              </c:numCache>
            </c:numRef>
          </c:val>
          <c:smooth val="0"/>
          <c:extLst xmlns:c16r2="http://schemas.microsoft.com/office/drawing/2015/06/chart">
            <c:ext xmlns:c16="http://schemas.microsoft.com/office/drawing/2014/chart" uri="{C3380CC4-5D6E-409C-BE32-E72D297353CC}">
              <c16:uniqueId val="{0000000C-0D11-4D8A-BBFA-352BF7AE07FF}"/>
            </c:ext>
          </c:extLst>
        </c:ser>
        <c:ser>
          <c:idx val="6"/>
          <c:order val="6"/>
          <c:tx>
            <c:strRef>
              <c:f>Sheet1!$A$8</c:f>
              <c:strCache>
                <c:ptCount val="1"/>
                <c:pt idx="0">
                  <c:v>Canoeing</c:v>
                </c:pt>
              </c:strCache>
            </c:strRef>
          </c:tx>
          <c:dLbls>
            <c:dLbl>
              <c:idx val="10"/>
              <c:layout>
                <c:manualLayout>
                  <c:x val="-4.4895219154069115E-3"/>
                  <c:y val="-1.48177671328390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D11-4D8A-BBFA-352BF7AE07FF}"/>
                </c:ext>
                <c:ext xmlns:c15="http://schemas.microsoft.com/office/drawing/2012/chart" uri="{CE6537A1-D6FC-4f65-9D91-7224C49458BB}">
                  <c15:layout/>
                </c:ext>
              </c:extLst>
            </c:dLbl>
            <c:dLbl>
              <c:idx val="11"/>
              <c:layout>
                <c:manualLayout>
                  <c:x val="1.4965073051356006E-3"/>
                  <c:y val="-1.48177671328391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0D11-4D8A-BBFA-352BF7AE07FF}"/>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Sheet1!$B$8:$O$8</c:f>
              <c:numCache>
                <c:formatCode>General</c:formatCode>
                <c:ptCount val="14"/>
                <c:pt idx="0">
                  <c:v>19</c:v>
                </c:pt>
                <c:pt idx="1">
                  <c:v>17</c:v>
                </c:pt>
                <c:pt idx="2">
                  <c:v>19</c:v>
                </c:pt>
                <c:pt idx="3">
                  <c:v>16</c:v>
                </c:pt>
                <c:pt idx="4">
                  <c:v>16</c:v>
                </c:pt>
                <c:pt idx="5">
                  <c:v>16</c:v>
                </c:pt>
                <c:pt idx="6">
                  <c:v>13</c:v>
                </c:pt>
                <c:pt idx="7">
                  <c:v>13</c:v>
                </c:pt>
                <c:pt idx="8">
                  <c:v>16</c:v>
                </c:pt>
                <c:pt idx="9">
                  <c:v>17</c:v>
                </c:pt>
                <c:pt idx="10">
                  <c:v>17</c:v>
                </c:pt>
                <c:pt idx="11">
                  <c:v>18</c:v>
                </c:pt>
                <c:pt idx="12">
                  <c:v>18</c:v>
                </c:pt>
              </c:numCache>
            </c:numRef>
          </c:val>
          <c:smooth val="0"/>
          <c:extLst xmlns:c16r2="http://schemas.microsoft.com/office/drawing/2015/06/chart">
            <c:ext xmlns:c16="http://schemas.microsoft.com/office/drawing/2014/chart" uri="{C3380CC4-5D6E-409C-BE32-E72D297353CC}">
              <c16:uniqueId val="{0000000E-0D11-4D8A-BBFA-352BF7AE07FF}"/>
            </c:ext>
          </c:extLst>
        </c:ser>
        <c:ser>
          <c:idx val="7"/>
          <c:order val="7"/>
          <c:tx>
            <c:strRef>
              <c:f>Sheet1!$A$9</c:f>
              <c:strCache>
                <c:ptCount val="1"/>
                <c:pt idx="0">
                  <c:v>Kayaking</c:v>
                </c:pt>
              </c:strCache>
            </c:strRef>
          </c:tx>
          <c:dLbls>
            <c:dLbl>
              <c:idx val="10"/>
              <c:layout>
                <c:manualLayout>
                  <c:x val="-1.3468565746220516E-2"/>
                  <c:y val="1.778132055940698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D11-4D8A-BBFA-352BF7AE07FF}"/>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Sheet1!$B$9:$O$9</c:f>
              <c:numCache>
                <c:formatCode>General</c:formatCode>
                <c:ptCount val="14"/>
                <c:pt idx="0">
                  <c:v>6</c:v>
                </c:pt>
                <c:pt idx="1">
                  <c:v>8</c:v>
                </c:pt>
                <c:pt idx="2">
                  <c:v>9</c:v>
                </c:pt>
                <c:pt idx="3">
                  <c:v>8</c:v>
                </c:pt>
                <c:pt idx="4">
                  <c:v>9</c:v>
                </c:pt>
                <c:pt idx="5">
                  <c:v>9</c:v>
                </c:pt>
                <c:pt idx="6">
                  <c:v>7</c:v>
                </c:pt>
                <c:pt idx="7">
                  <c:v>7</c:v>
                </c:pt>
                <c:pt idx="8">
                  <c:v>10</c:v>
                </c:pt>
                <c:pt idx="9">
                  <c:v>15</c:v>
                </c:pt>
                <c:pt idx="10">
                  <c:v>14</c:v>
                </c:pt>
                <c:pt idx="11">
                  <c:v>14</c:v>
                </c:pt>
                <c:pt idx="12">
                  <c:v>15</c:v>
                </c:pt>
              </c:numCache>
            </c:numRef>
          </c:val>
          <c:smooth val="0"/>
          <c:extLst xmlns:c16r2="http://schemas.microsoft.com/office/drawing/2015/06/chart">
            <c:ext xmlns:c16="http://schemas.microsoft.com/office/drawing/2014/chart" uri="{C3380CC4-5D6E-409C-BE32-E72D297353CC}">
              <c16:uniqueId val="{00000010-0D11-4D8A-BBFA-352BF7AE07FF}"/>
            </c:ext>
          </c:extLst>
        </c:ser>
        <c:ser>
          <c:idx val="8"/>
          <c:order val="8"/>
          <c:tx>
            <c:strRef>
              <c:f>Sheet1!$A$10</c:f>
              <c:strCache>
                <c:ptCount val="1"/>
                <c:pt idx="0">
                  <c:v>PWC</c:v>
                </c:pt>
              </c:strCache>
            </c:strRef>
          </c:tx>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Sheet1!$B$10:$O$10</c:f>
              <c:numCache>
                <c:formatCode>General</c:formatCode>
                <c:ptCount val="14"/>
                <c:pt idx="0">
                  <c:v>4</c:v>
                </c:pt>
                <c:pt idx="1">
                  <c:v>6</c:v>
                </c:pt>
                <c:pt idx="2">
                  <c:v>5</c:v>
                </c:pt>
                <c:pt idx="3">
                  <c:v>5</c:v>
                </c:pt>
                <c:pt idx="4">
                  <c:v>3</c:v>
                </c:pt>
                <c:pt idx="5">
                  <c:v>3</c:v>
                </c:pt>
                <c:pt idx="6">
                  <c:v>2</c:v>
                </c:pt>
                <c:pt idx="7">
                  <c:v>4</c:v>
                </c:pt>
                <c:pt idx="8">
                  <c:v>3</c:v>
                </c:pt>
                <c:pt idx="9">
                  <c:v>4</c:v>
                </c:pt>
                <c:pt idx="10">
                  <c:v>4</c:v>
                </c:pt>
                <c:pt idx="11">
                  <c:v>4</c:v>
                </c:pt>
                <c:pt idx="12">
                  <c:v>6</c:v>
                </c:pt>
              </c:numCache>
            </c:numRef>
          </c:val>
          <c:smooth val="0"/>
          <c:extLst xmlns:c16r2="http://schemas.microsoft.com/office/drawing/2015/06/chart">
            <c:ext xmlns:c16="http://schemas.microsoft.com/office/drawing/2014/chart" uri="{C3380CC4-5D6E-409C-BE32-E72D297353CC}">
              <c16:uniqueId val="{00000011-0D11-4D8A-BBFA-352BF7AE07FF}"/>
            </c:ext>
          </c:extLst>
        </c:ser>
        <c:ser>
          <c:idx val="9"/>
          <c:order val="9"/>
          <c:tx>
            <c:strRef>
              <c:f>Sheet1!$A$11</c:f>
              <c:strCache>
                <c:ptCount val="1"/>
                <c:pt idx="0">
                  <c:v>Sailing</c:v>
                </c:pt>
              </c:strCache>
            </c:strRef>
          </c:tx>
          <c:dLbls>
            <c:dLbl>
              <c:idx val="6"/>
              <c:layout>
                <c:manualLayout>
                  <c:x val="0"/>
                  <c:y val="-2.96355342656781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6F4-411F-AA0A-557190754B61}"/>
                </c:ext>
                <c:ext xmlns:c15="http://schemas.microsoft.com/office/drawing/2012/chart" uri="{CE6537A1-D6FC-4f65-9D91-7224C49458BB}">
                  <c15:layout/>
                </c:ext>
              </c:extLst>
            </c:dLbl>
            <c:dLbl>
              <c:idx val="7"/>
              <c:layout>
                <c:manualLayout>
                  <c:x val="0"/>
                  <c:y val="8.890660279703440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0D11-4D8A-BBFA-352BF7AE07FF}"/>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Sheet1!$B$11:$O$11</c:f>
              <c:numCache>
                <c:formatCode>General</c:formatCode>
                <c:ptCount val="14"/>
                <c:pt idx="0">
                  <c:v>6</c:v>
                </c:pt>
                <c:pt idx="1">
                  <c:v>5</c:v>
                </c:pt>
                <c:pt idx="2">
                  <c:v>4</c:v>
                </c:pt>
                <c:pt idx="3">
                  <c:v>5</c:v>
                </c:pt>
                <c:pt idx="4">
                  <c:v>4</c:v>
                </c:pt>
                <c:pt idx="5">
                  <c:v>4</c:v>
                </c:pt>
                <c:pt idx="6">
                  <c:v>3</c:v>
                </c:pt>
                <c:pt idx="7">
                  <c:v>4</c:v>
                </c:pt>
                <c:pt idx="8">
                  <c:v>4</c:v>
                </c:pt>
                <c:pt idx="9">
                  <c:v>5</c:v>
                </c:pt>
                <c:pt idx="10">
                  <c:v>5</c:v>
                </c:pt>
                <c:pt idx="11">
                  <c:v>5</c:v>
                </c:pt>
                <c:pt idx="12">
                  <c:v>4</c:v>
                </c:pt>
              </c:numCache>
            </c:numRef>
          </c:val>
          <c:smooth val="0"/>
          <c:extLst xmlns:c16r2="http://schemas.microsoft.com/office/drawing/2015/06/chart">
            <c:ext xmlns:c16="http://schemas.microsoft.com/office/drawing/2014/chart" uri="{C3380CC4-5D6E-409C-BE32-E72D297353CC}">
              <c16:uniqueId val="{00000013-0D11-4D8A-BBFA-352BF7AE07FF}"/>
            </c:ext>
          </c:extLst>
        </c:ser>
        <c:dLbls>
          <c:showLegendKey val="0"/>
          <c:showVal val="1"/>
          <c:showCatName val="0"/>
          <c:showSerName val="0"/>
          <c:showPercent val="0"/>
          <c:showBubbleSize val="0"/>
        </c:dLbls>
        <c:marker val="1"/>
        <c:smooth val="0"/>
        <c:axId val="303778864"/>
        <c:axId val="303779424"/>
      </c:lineChart>
      <c:catAx>
        <c:axId val="303778864"/>
        <c:scaling>
          <c:orientation val="minMax"/>
        </c:scaling>
        <c:delete val="0"/>
        <c:axPos val="b"/>
        <c:numFmt formatCode="General" sourceLinked="0"/>
        <c:majorTickMark val="none"/>
        <c:minorTickMark val="none"/>
        <c:tickLblPos val="nextTo"/>
        <c:txPr>
          <a:bodyPr/>
          <a:lstStyle/>
          <a:p>
            <a:pPr>
              <a:defRPr sz="900" b="1"/>
            </a:pPr>
            <a:endParaRPr lang="en-US"/>
          </a:p>
        </c:txPr>
        <c:crossAx val="303779424"/>
        <c:crosses val="autoZero"/>
        <c:auto val="1"/>
        <c:lblAlgn val="ctr"/>
        <c:lblOffset val="100"/>
        <c:noMultiLvlLbl val="0"/>
      </c:catAx>
      <c:valAx>
        <c:axId val="303779424"/>
        <c:scaling>
          <c:orientation val="minMax"/>
          <c:max val="50"/>
        </c:scaling>
        <c:delete val="0"/>
        <c:axPos val="l"/>
        <c:majorGridlines/>
        <c:numFmt formatCode="General" sourceLinked="1"/>
        <c:majorTickMark val="none"/>
        <c:minorTickMark val="none"/>
        <c:tickLblPos val="nextTo"/>
        <c:spPr>
          <a:ln w="9525">
            <a:noFill/>
          </a:ln>
        </c:spPr>
        <c:crossAx val="303778864"/>
        <c:crosses val="autoZero"/>
        <c:crossBetween val="between"/>
        <c:majorUnit val="10"/>
      </c:valAx>
    </c:plotArea>
    <c:legend>
      <c:legendPos val="b"/>
      <c:layout>
        <c:manualLayout>
          <c:xMode val="edge"/>
          <c:yMode val="edge"/>
          <c:x val="0"/>
          <c:y val="0.84486217843111799"/>
          <c:w val="1"/>
          <c:h val="0.137356501009475"/>
        </c:manualLayout>
      </c:layout>
      <c:overlay val="0"/>
      <c:txPr>
        <a:bodyPr/>
        <a:lstStyle/>
        <a:p>
          <a:pPr>
            <a:defRPr sz="900" b="1"/>
          </a:pPr>
          <a:endParaRPr lang="en-US"/>
        </a:p>
      </c:txPr>
    </c:legend>
    <c:plotVisOnly val="1"/>
    <c:dispBlanksAs val="gap"/>
    <c:showDLblsOverMax val="0"/>
  </c:chart>
  <c:txPr>
    <a:bodyPr/>
    <a:lstStyle/>
    <a:p>
      <a:pPr>
        <a:defRPr sz="8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44809179981984E-2"/>
          <c:y val="5.0707307042725899E-2"/>
          <c:w val="0.924110381640036"/>
          <c:h val="0.76162157394464725"/>
        </c:manualLayout>
      </c:layout>
      <c:lineChart>
        <c:grouping val="standard"/>
        <c:varyColors val="0"/>
        <c:ser>
          <c:idx val="0"/>
          <c:order val="0"/>
          <c:tx>
            <c:strRef>
              <c:f>Sheet1!$A$2</c:f>
              <c:strCache>
                <c:ptCount val="1"/>
                <c:pt idx="0">
                  <c:v>Non-Boaters</c:v>
                </c:pt>
              </c:strCache>
            </c:strRef>
          </c:tx>
          <c:spPr>
            <a:ln w="31750">
              <a:solidFill>
                <a:schemeClr val="accent6">
                  <a:lumMod val="75000"/>
                </a:schemeClr>
              </a:solidFill>
            </a:ln>
          </c:spPr>
          <c:marker>
            <c:spPr>
              <a:solidFill>
                <a:schemeClr val="accent6">
                  <a:lumMod val="75000"/>
                </a:schemeClr>
              </a:solidFill>
              <a:ln>
                <a:solidFill>
                  <a:schemeClr val="accent6">
                    <a:lumMod val="75000"/>
                  </a:schemeClr>
                </a:solidFill>
              </a:ln>
            </c:spPr>
          </c:marker>
          <c:dLbls>
            <c:spPr>
              <a:noFill/>
              <a:ln>
                <a:noFill/>
              </a:ln>
              <a:effectLst/>
            </c:spPr>
            <c:txPr>
              <a:bodyPr wrap="square" lIns="38100" tIns="19050" rIns="38100" bIns="19050" anchor="ctr">
                <a:spAutoFit/>
              </a:bodyPr>
              <a:lstStyle/>
              <a:p>
                <a:pPr>
                  <a:defRPr sz="1000" b="1"/>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Sheet1!$B$1:$C$1</c:f>
              <c:strCache>
                <c:ptCount val="2"/>
                <c:pt idx="0">
                  <c:v>Aug-17</c:v>
                </c:pt>
                <c:pt idx="1">
                  <c:v>May-18</c:v>
                </c:pt>
              </c:strCache>
            </c:strRef>
          </c:cat>
          <c:val>
            <c:numRef>
              <c:f>Sheet1!$B$2:$C$2</c:f>
              <c:numCache>
                <c:formatCode>General</c:formatCode>
                <c:ptCount val="2"/>
                <c:pt idx="0">
                  <c:v>27</c:v>
                </c:pt>
                <c:pt idx="1">
                  <c:v>25</c:v>
                </c:pt>
              </c:numCache>
            </c:numRef>
          </c:val>
          <c:smooth val="0"/>
          <c:extLst xmlns:c16r2="http://schemas.microsoft.com/office/drawing/2015/06/chart">
            <c:ext xmlns:c16="http://schemas.microsoft.com/office/drawing/2014/chart" uri="{C3380CC4-5D6E-409C-BE32-E72D297353CC}">
              <c16:uniqueId val="{00000000-1A30-4553-B02B-EDF69BCEF24B}"/>
            </c:ext>
          </c:extLst>
        </c:ser>
        <c:ser>
          <c:idx val="1"/>
          <c:order val="1"/>
          <c:tx>
            <c:strRef>
              <c:f>Sheet1!$A$3</c:f>
              <c:strCache>
                <c:ptCount val="1"/>
                <c:pt idx="0">
                  <c:v>New Boaters</c:v>
                </c:pt>
              </c:strCache>
            </c:strRef>
          </c:tx>
          <c:spPr>
            <a:ln w="31750">
              <a:solidFill>
                <a:schemeClr val="accent1"/>
              </a:solidFill>
            </a:ln>
          </c:spPr>
          <c:marker>
            <c:symbol val="square"/>
            <c:size val="7"/>
            <c:spPr>
              <a:solidFill>
                <a:schemeClr val="accent1"/>
              </a:solidFill>
              <a:ln>
                <a:solidFill>
                  <a:schemeClr val="accent1"/>
                </a:solidFill>
              </a:ln>
            </c:spPr>
          </c:marker>
          <c:dLbls>
            <c:spPr>
              <a:noFill/>
              <a:ln>
                <a:noFill/>
              </a:ln>
              <a:effectLst/>
            </c:spPr>
            <c:txPr>
              <a:bodyPr wrap="square" lIns="38100" tIns="19050" rIns="38100" bIns="19050" anchor="ctr">
                <a:spAutoFit/>
              </a:bodyPr>
              <a:lstStyle/>
              <a:p>
                <a:pPr>
                  <a:defRPr sz="1000" b="1"/>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Sheet1!$B$1:$C$1</c:f>
              <c:strCache>
                <c:ptCount val="2"/>
                <c:pt idx="0">
                  <c:v>Aug-17</c:v>
                </c:pt>
                <c:pt idx="1">
                  <c:v>May-18</c:v>
                </c:pt>
              </c:strCache>
            </c:strRef>
          </c:cat>
          <c:val>
            <c:numRef>
              <c:f>Sheet1!$B$3:$C$3</c:f>
              <c:numCache>
                <c:formatCode>General</c:formatCode>
                <c:ptCount val="2"/>
                <c:pt idx="0">
                  <c:v>14</c:v>
                </c:pt>
                <c:pt idx="1">
                  <c:v>14</c:v>
                </c:pt>
              </c:numCache>
            </c:numRef>
          </c:val>
          <c:smooth val="0"/>
          <c:extLst xmlns:c16r2="http://schemas.microsoft.com/office/drawing/2015/06/chart">
            <c:ext xmlns:c16="http://schemas.microsoft.com/office/drawing/2014/chart" uri="{C3380CC4-5D6E-409C-BE32-E72D297353CC}">
              <c16:uniqueId val="{00000001-1A30-4553-B02B-EDF69BCEF24B}"/>
            </c:ext>
          </c:extLst>
        </c:ser>
        <c:dLbls>
          <c:showLegendKey val="0"/>
          <c:showVal val="0"/>
          <c:showCatName val="0"/>
          <c:showSerName val="0"/>
          <c:showPercent val="0"/>
          <c:showBubbleSize val="0"/>
        </c:dLbls>
        <c:marker val="1"/>
        <c:smooth val="0"/>
        <c:axId val="307041872"/>
        <c:axId val="307042432"/>
      </c:lineChart>
      <c:catAx>
        <c:axId val="307041872"/>
        <c:scaling>
          <c:orientation val="minMax"/>
        </c:scaling>
        <c:delete val="0"/>
        <c:axPos val="b"/>
        <c:numFmt formatCode="General" sourceLinked="0"/>
        <c:majorTickMark val="none"/>
        <c:minorTickMark val="none"/>
        <c:tickLblPos val="none"/>
        <c:spPr>
          <a:ln>
            <a:noFill/>
          </a:ln>
        </c:spPr>
        <c:txPr>
          <a:bodyPr/>
          <a:lstStyle/>
          <a:p>
            <a:pPr>
              <a:defRPr sz="1000" b="1"/>
            </a:pPr>
            <a:endParaRPr lang="en-US"/>
          </a:p>
        </c:txPr>
        <c:crossAx val="307042432"/>
        <c:crosses val="autoZero"/>
        <c:auto val="1"/>
        <c:lblAlgn val="ctr"/>
        <c:lblOffset val="100"/>
        <c:tickLblSkip val="1"/>
        <c:tickMarkSkip val="10"/>
        <c:noMultiLvlLbl val="0"/>
      </c:catAx>
      <c:valAx>
        <c:axId val="307042432"/>
        <c:scaling>
          <c:orientation val="minMax"/>
          <c:max val="50"/>
        </c:scaling>
        <c:delete val="0"/>
        <c:axPos val="l"/>
        <c:majorGridlines>
          <c:spPr>
            <a:ln>
              <a:noFill/>
            </a:ln>
          </c:spPr>
        </c:majorGridlines>
        <c:numFmt formatCode="General" sourceLinked="1"/>
        <c:majorTickMark val="none"/>
        <c:minorTickMark val="none"/>
        <c:tickLblPos val="none"/>
        <c:spPr>
          <a:ln>
            <a:noFill/>
          </a:ln>
        </c:spPr>
        <c:crossAx val="307041872"/>
        <c:crosses val="autoZero"/>
        <c:crossBetween val="between"/>
        <c:majorUnit val="5"/>
      </c:valAx>
      <c:spPr>
        <a:noFill/>
        <a:ln>
          <a:noFill/>
        </a:ln>
      </c:spPr>
    </c:plotArea>
    <c:plotVisOnly val="1"/>
    <c:dispBlanksAs val="gap"/>
    <c:showDLblsOverMax val="0"/>
  </c:chart>
  <c:txPr>
    <a:bodyPr/>
    <a:lstStyle/>
    <a:p>
      <a:pPr>
        <a:defRPr sz="800">
          <a:latin typeface="Arial" pitchFamily="34" charset="0"/>
          <a:cs typeface="Arial"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Highly Aware - % saw or heard 5+ messages (of 9)</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Sheet1!$B$1:$N$1</c:f>
              <c:strCache>
                <c:ptCount val="13"/>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strCache>
            </c:strRef>
          </c:cat>
          <c:val>
            <c:numRef>
              <c:f>Sheet1!$B$2:$N$2</c:f>
              <c:numCache>
                <c:formatCode>General</c:formatCode>
                <c:ptCount val="13"/>
                <c:pt idx="0">
                  <c:v>13</c:v>
                </c:pt>
                <c:pt idx="1">
                  <c:v>11</c:v>
                </c:pt>
                <c:pt idx="2">
                  <c:v>11</c:v>
                </c:pt>
                <c:pt idx="3">
                  <c:v>13</c:v>
                </c:pt>
                <c:pt idx="4">
                  <c:v>14</c:v>
                </c:pt>
                <c:pt idx="5">
                  <c:v>16</c:v>
                </c:pt>
                <c:pt idx="6">
                  <c:v>14</c:v>
                </c:pt>
                <c:pt idx="7">
                  <c:v>20</c:v>
                </c:pt>
                <c:pt idx="8">
                  <c:v>25</c:v>
                </c:pt>
                <c:pt idx="9">
                  <c:v>26</c:v>
                </c:pt>
                <c:pt idx="10">
                  <c:v>23</c:v>
                </c:pt>
                <c:pt idx="11">
                  <c:v>33</c:v>
                </c:pt>
                <c:pt idx="12">
                  <c:v>24</c:v>
                </c:pt>
              </c:numCache>
            </c:numRef>
          </c:val>
          <c:smooth val="0"/>
          <c:extLst xmlns:c16r2="http://schemas.microsoft.com/office/drawing/2015/06/chart">
            <c:ext xmlns:c16="http://schemas.microsoft.com/office/drawing/2014/chart" uri="{C3380CC4-5D6E-409C-BE32-E72D297353CC}">
              <c16:uniqueId val="{00000000-E8DE-43E1-881C-C65B5D90D698}"/>
            </c:ext>
          </c:extLst>
        </c:ser>
        <c:ser>
          <c:idx val="1"/>
          <c:order val="1"/>
          <c:tx>
            <c:strRef>
              <c:f>Sheet1!$A$3</c:f>
              <c:strCache>
                <c:ptCount val="1"/>
                <c:pt idx="0">
                  <c:v>Total Aware - % saw or heard 1+ messages (of 9)</c:v>
                </c:pt>
              </c:strCache>
            </c:strRef>
          </c:tx>
          <c:spPr>
            <a:ln>
              <a:solidFill>
                <a:schemeClr val="accent1"/>
              </a:solidFill>
            </a:ln>
          </c:spPr>
          <c:marker>
            <c:symbol val="square"/>
            <c:size val="7"/>
            <c:spPr>
              <a:solidFill>
                <a:schemeClr val="accent1"/>
              </a:solidFill>
              <a:ln>
                <a:solidFill>
                  <a:schemeClr val="accent1"/>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Sheet1!$B$1:$N$1</c:f>
              <c:strCache>
                <c:ptCount val="13"/>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strCache>
            </c:strRef>
          </c:cat>
          <c:val>
            <c:numRef>
              <c:f>Sheet1!$B$3:$N$3</c:f>
              <c:numCache>
                <c:formatCode>General</c:formatCode>
                <c:ptCount val="13"/>
                <c:pt idx="0">
                  <c:v>56</c:v>
                </c:pt>
                <c:pt idx="1">
                  <c:v>51</c:v>
                </c:pt>
                <c:pt idx="2">
                  <c:v>52</c:v>
                </c:pt>
                <c:pt idx="3">
                  <c:v>60</c:v>
                </c:pt>
                <c:pt idx="4">
                  <c:v>62</c:v>
                </c:pt>
                <c:pt idx="5">
                  <c:v>54</c:v>
                </c:pt>
                <c:pt idx="6">
                  <c:v>53</c:v>
                </c:pt>
                <c:pt idx="7">
                  <c:v>53</c:v>
                </c:pt>
                <c:pt idx="8">
                  <c:v>69</c:v>
                </c:pt>
                <c:pt idx="9">
                  <c:v>74</c:v>
                </c:pt>
                <c:pt idx="10">
                  <c:v>71</c:v>
                </c:pt>
                <c:pt idx="11">
                  <c:v>81</c:v>
                </c:pt>
                <c:pt idx="12">
                  <c:v>74</c:v>
                </c:pt>
              </c:numCache>
            </c:numRef>
          </c:val>
          <c:smooth val="0"/>
          <c:extLst xmlns:c16r2="http://schemas.microsoft.com/office/drawing/2015/06/chart">
            <c:ext xmlns:c16="http://schemas.microsoft.com/office/drawing/2014/chart" uri="{C3380CC4-5D6E-409C-BE32-E72D297353CC}">
              <c16:uniqueId val="{00000001-E8DE-43E1-881C-C65B5D90D698}"/>
            </c:ext>
          </c:extLst>
        </c:ser>
        <c:dLbls>
          <c:showLegendKey val="0"/>
          <c:showVal val="1"/>
          <c:showCatName val="0"/>
          <c:showSerName val="0"/>
          <c:showPercent val="0"/>
          <c:showBubbleSize val="0"/>
        </c:dLbls>
        <c:marker val="1"/>
        <c:smooth val="0"/>
        <c:axId val="307044672"/>
        <c:axId val="307045232"/>
      </c:lineChart>
      <c:catAx>
        <c:axId val="307044672"/>
        <c:scaling>
          <c:orientation val="minMax"/>
        </c:scaling>
        <c:delete val="0"/>
        <c:axPos val="b"/>
        <c:numFmt formatCode="General" sourceLinked="0"/>
        <c:majorTickMark val="none"/>
        <c:minorTickMark val="none"/>
        <c:tickLblPos val="nextTo"/>
        <c:txPr>
          <a:bodyPr/>
          <a:lstStyle/>
          <a:p>
            <a:pPr>
              <a:defRPr sz="900" b="1"/>
            </a:pPr>
            <a:endParaRPr lang="en-US"/>
          </a:p>
        </c:txPr>
        <c:crossAx val="307045232"/>
        <c:crosses val="autoZero"/>
        <c:auto val="1"/>
        <c:lblAlgn val="ctr"/>
        <c:lblOffset val="100"/>
        <c:noMultiLvlLbl val="0"/>
      </c:catAx>
      <c:valAx>
        <c:axId val="307045232"/>
        <c:scaling>
          <c:orientation val="minMax"/>
          <c:max val="90"/>
        </c:scaling>
        <c:delete val="0"/>
        <c:axPos val="l"/>
        <c:majorGridlines/>
        <c:numFmt formatCode="General" sourceLinked="1"/>
        <c:majorTickMark val="none"/>
        <c:minorTickMark val="none"/>
        <c:tickLblPos val="nextTo"/>
        <c:crossAx val="307044672"/>
        <c:crosses val="autoZero"/>
        <c:crossBetween val="between"/>
        <c:majorUnit val="10"/>
      </c:valAx>
    </c:plotArea>
    <c:legend>
      <c:legendPos val="b"/>
      <c:layout>
        <c:manualLayout>
          <c:xMode val="edge"/>
          <c:yMode val="edge"/>
          <c:x val="0"/>
          <c:y val="0.96044076206726303"/>
          <c:w val="1"/>
          <c:h val="2.4741470799898101E-2"/>
        </c:manualLayout>
      </c:layout>
      <c:overlay val="0"/>
      <c:txPr>
        <a:bodyPr/>
        <a:lstStyle/>
        <a:p>
          <a:pPr>
            <a:defRPr sz="900" b="1"/>
          </a:pPr>
          <a:endParaRPr lang="en-US"/>
        </a:p>
      </c:txPr>
    </c:legend>
    <c:plotVisOnly val="1"/>
    <c:dispBlanksAs val="gap"/>
    <c:showDLblsOverMax val="0"/>
  </c:chart>
  <c:txPr>
    <a:bodyPr/>
    <a:lstStyle/>
    <a:p>
      <a:pPr>
        <a:defRPr sz="800">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Highly Aware - % saw or heard 5+ messages (of 9)</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Sheet1!$B$1:$N$1</c:f>
              <c:strCache>
                <c:ptCount val="13"/>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strCache>
            </c:strRef>
          </c:cat>
          <c:val>
            <c:numRef>
              <c:f>Sheet1!$B$2:$N$2</c:f>
              <c:numCache>
                <c:formatCode>General</c:formatCode>
                <c:ptCount val="13"/>
                <c:pt idx="0">
                  <c:v>15</c:v>
                </c:pt>
                <c:pt idx="1">
                  <c:v>12</c:v>
                </c:pt>
                <c:pt idx="2">
                  <c:v>12</c:v>
                </c:pt>
                <c:pt idx="3">
                  <c:v>15</c:v>
                </c:pt>
                <c:pt idx="4">
                  <c:v>16</c:v>
                </c:pt>
                <c:pt idx="5">
                  <c:v>18</c:v>
                </c:pt>
                <c:pt idx="6">
                  <c:v>16</c:v>
                </c:pt>
                <c:pt idx="7">
                  <c:v>22</c:v>
                </c:pt>
                <c:pt idx="8">
                  <c:v>27</c:v>
                </c:pt>
                <c:pt idx="9">
                  <c:v>28</c:v>
                </c:pt>
                <c:pt idx="10">
                  <c:v>27</c:v>
                </c:pt>
                <c:pt idx="11">
                  <c:v>37</c:v>
                </c:pt>
                <c:pt idx="12">
                  <c:v>26</c:v>
                </c:pt>
              </c:numCache>
            </c:numRef>
          </c:val>
          <c:smooth val="0"/>
          <c:extLst xmlns:c16r2="http://schemas.microsoft.com/office/drawing/2015/06/chart">
            <c:ext xmlns:c16="http://schemas.microsoft.com/office/drawing/2014/chart" uri="{C3380CC4-5D6E-409C-BE32-E72D297353CC}">
              <c16:uniqueId val="{00000000-0288-49E3-AFC7-CDDA993DCCFC}"/>
            </c:ext>
          </c:extLst>
        </c:ser>
        <c:ser>
          <c:idx val="1"/>
          <c:order val="1"/>
          <c:tx>
            <c:strRef>
              <c:f>Sheet1!$A$3</c:f>
              <c:strCache>
                <c:ptCount val="1"/>
                <c:pt idx="0">
                  <c:v>Total Aware - % saw or heard 1+ messages (of 9)</c:v>
                </c:pt>
              </c:strCache>
            </c:strRef>
          </c:tx>
          <c:spPr>
            <a:ln>
              <a:solidFill>
                <a:schemeClr val="accent1"/>
              </a:solidFill>
            </a:ln>
          </c:spPr>
          <c:marker>
            <c:symbol val="square"/>
            <c:size val="7"/>
            <c:spPr>
              <a:solidFill>
                <a:schemeClr val="accent1"/>
              </a:solidFill>
              <a:ln>
                <a:solidFill>
                  <a:schemeClr val="accent1"/>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Sheet1!$B$1:$N$1</c:f>
              <c:strCache>
                <c:ptCount val="13"/>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strCache>
            </c:strRef>
          </c:cat>
          <c:val>
            <c:numRef>
              <c:f>Sheet1!$B$3:$N$3</c:f>
              <c:numCache>
                <c:formatCode>General</c:formatCode>
                <c:ptCount val="13"/>
                <c:pt idx="0">
                  <c:v>59</c:v>
                </c:pt>
                <c:pt idx="1">
                  <c:v>53</c:v>
                </c:pt>
                <c:pt idx="2">
                  <c:v>53</c:v>
                </c:pt>
                <c:pt idx="3">
                  <c:v>62</c:v>
                </c:pt>
                <c:pt idx="4">
                  <c:v>65</c:v>
                </c:pt>
                <c:pt idx="5">
                  <c:v>58</c:v>
                </c:pt>
                <c:pt idx="6">
                  <c:v>57</c:v>
                </c:pt>
                <c:pt idx="7">
                  <c:v>55</c:v>
                </c:pt>
                <c:pt idx="8">
                  <c:v>71</c:v>
                </c:pt>
                <c:pt idx="9">
                  <c:v>74</c:v>
                </c:pt>
                <c:pt idx="10">
                  <c:v>73</c:v>
                </c:pt>
                <c:pt idx="11">
                  <c:v>81</c:v>
                </c:pt>
                <c:pt idx="12">
                  <c:v>78</c:v>
                </c:pt>
              </c:numCache>
            </c:numRef>
          </c:val>
          <c:smooth val="0"/>
          <c:extLst xmlns:c16r2="http://schemas.microsoft.com/office/drawing/2015/06/chart">
            <c:ext xmlns:c16="http://schemas.microsoft.com/office/drawing/2014/chart" uri="{C3380CC4-5D6E-409C-BE32-E72D297353CC}">
              <c16:uniqueId val="{00000001-0288-49E3-AFC7-CDDA993DCCFC}"/>
            </c:ext>
          </c:extLst>
        </c:ser>
        <c:dLbls>
          <c:showLegendKey val="0"/>
          <c:showVal val="1"/>
          <c:showCatName val="0"/>
          <c:showSerName val="0"/>
          <c:showPercent val="0"/>
          <c:showBubbleSize val="0"/>
        </c:dLbls>
        <c:marker val="1"/>
        <c:smooth val="0"/>
        <c:axId val="307048032"/>
        <c:axId val="307048592"/>
      </c:lineChart>
      <c:catAx>
        <c:axId val="307048032"/>
        <c:scaling>
          <c:orientation val="minMax"/>
        </c:scaling>
        <c:delete val="0"/>
        <c:axPos val="b"/>
        <c:numFmt formatCode="General" sourceLinked="0"/>
        <c:majorTickMark val="none"/>
        <c:minorTickMark val="none"/>
        <c:tickLblPos val="nextTo"/>
        <c:txPr>
          <a:bodyPr/>
          <a:lstStyle/>
          <a:p>
            <a:pPr>
              <a:defRPr sz="900" b="1"/>
            </a:pPr>
            <a:endParaRPr lang="en-US"/>
          </a:p>
        </c:txPr>
        <c:crossAx val="307048592"/>
        <c:crosses val="autoZero"/>
        <c:auto val="1"/>
        <c:lblAlgn val="ctr"/>
        <c:lblOffset val="100"/>
        <c:noMultiLvlLbl val="0"/>
      </c:catAx>
      <c:valAx>
        <c:axId val="307048592"/>
        <c:scaling>
          <c:orientation val="minMax"/>
          <c:max val="90"/>
        </c:scaling>
        <c:delete val="0"/>
        <c:axPos val="l"/>
        <c:majorGridlines/>
        <c:numFmt formatCode="General" sourceLinked="1"/>
        <c:majorTickMark val="none"/>
        <c:minorTickMark val="none"/>
        <c:tickLblPos val="nextTo"/>
        <c:crossAx val="307048032"/>
        <c:crosses val="autoZero"/>
        <c:crossBetween val="between"/>
        <c:majorUnit val="10"/>
      </c:valAx>
    </c:plotArea>
    <c:legend>
      <c:legendPos val="b"/>
      <c:layout>
        <c:manualLayout>
          <c:xMode val="edge"/>
          <c:yMode val="edge"/>
          <c:x val="5.6867277595152824E-2"/>
          <c:y val="0.96044066723730148"/>
          <c:w val="0.88823682805496362"/>
          <c:h val="3.9559332762698574E-2"/>
        </c:manualLayout>
      </c:layout>
      <c:overlay val="0"/>
      <c:txPr>
        <a:bodyPr/>
        <a:lstStyle/>
        <a:p>
          <a:pPr>
            <a:defRPr sz="900" b="1"/>
          </a:pPr>
          <a:endParaRPr lang="en-US"/>
        </a:p>
      </c:txPr>
    </c:legend>
    <c:plotVisOnly val="1"/>
    <c:dispBlanksAs val="gap"/>
    <c:showDLblsOverMax val="0"/>
  </c:chart>
  <c:txPr>
    <a:bodyPr/>
    <a:lstStyle/>
    <a:p>
      <a:pPr>
        <a:defRPr sz="80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Highly Aware - % saw or heard 5+ messages (of 9)</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Sheet1!$B$1:$N$1</c:f>
              <c:strCache>
                <c:ptCount val="13"/>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strCache>
            </c:strRef>
          </c:cat>
          <c:val>
            <c:numRef>
              <c:f>Sheet1!$B$2:$N$2</c:f>
              <c:numCache>
                <c:formatCode>General</c:formatCode>
                <c:ptCount val="13"/>
                <c:pt idx="0">
                  <c:v>13</c:v>
                </c:pt>
                <c:pt idx="1">
                  <c:v>13</c:v>
                </c:pt>
                <c:pt idx="2">
                  <c:v>10</c:v>
                </c:pt>
                <c:pt idx="3">
                  <c:v>12</c:v>
                </c:pt>
                <c:pt idx="4">
                  <c:v>12</c:v>
                </c:pt>
                <c:pt idx="5">
                  <c:v>14</c:v>
                </c:pt>
                <c:pt idx="6">
                  <c:v>13</c:v>
                </c:pt>
                <c:pt idx="7">
                  <c:v>20</c:v>
                </c:pt>
                <c:pt idx="8">
                  <c:v>27</c:v>
                </c:pt>
                <c:pt idx="9">
                  <c:v>25</c:v>
                </c:pt>
                <c:pt idx="10">
                  <c:v>23</c:v>
                </c:pt>
                <c:pt idx="11">
                  <c:v>33</c:v>
                </c:pt>
                <c:pt idx="12">
                  <c:v>23</c:v>
                </c:pt>
              </c:numCache>
            </c:numRef>
          </c:val>
          <c:smooth val="0"/>
          <c:extLst xmlns:c16r2="http://schemas.microsoft.com/office/drawing/2015/06/chart">
            <c:ext xmlns:c16="http://schemas.microsoft.com/office/drawing/2014/chart" uri="{C3380CC4-5D6E-409C-BE32-E72D297353CC}">
              <c16:uniqueId val="{00000000-D3CF-4BD5-A8B2-29FC05C7B866}"/>
            </c:ext>
          </c:extLst>
        </c:ser>
        <c:ser>
          <c:idx val="1"/>
          <c:order val="1"/>
          <c:tx>
            <c:strRef>
              <c:f>Sheet1!$A$3</c:f>
              <c:strCache>
                <c:ptCount val="1"/>
                <c:pt idx="0">
                  <c:v>Total Aware - % saw or heard 1+ messages (of 9)</c:v>
                </c:pt>
              </c:strCache>
            </c:strRef>
          </c:tx>
          <c:spPr>
            <a:ln>
              <a:solidFill>
                <a:schemeClr val="accent1"/>
              </a:solidFill>
            </a:ln>
          </c:spPr>
          <c:marker>
            <c:symbol val="square"/>
            <c:size val="7"/>
            <c:spPr>
              <a:solidFill>
                <a:schemeClr val="accent1"/>
              </a:solidFill>
              <a:ln>
                <a:solidFill>
                  <a:schemeClr val="accent1"/>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Sheet1!$B$1:$N$1</c:f>
              <c:strCache>
                <c:ptCount val="13"/>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strCache>
            </c:strRef>
          </c:cat>
          <c:val>
            <c:numRef>
              <c:f>Sheet1!$B$3:$N$3</c:f>
              <c:numCache>
                <c:formatCode>General</c:formatCode>
                <c:ptCount val="13"/>
                <c:pt idx="0">
                  <c:v>56</c:v>
                </c:pt>
                <c:pt idx="1">
                  <c:v>51</c:v>
                </c:pt>
                <c:pt idx="2">
                  <c:v>56</c:v>
                </c:pt>
                <c:pt idx="3">
                  <c:v>60</c:v>
                </c:pt>
                <c:pt idx="4">
                  <c:v>62</c:v>
                </c:pt>
                <c:pt idx="5">
                  <c:v>48</c:v>
                </c:pt>
                <c:pt idx="6">
                  <c:v>50</c:v>
                </c:pt>
                <c:pt idx="7">
                  <c:v>54</c:v>
                </c:pt>
                <c:pt idx="8">
                  <c:v>71</c:v>
                </c:pt>
                <c:pt idx="9">
                  <c:v>75</c:v>
                </c:pt>
                <c:pt idx="10">
                  <c:v>76</c:v>
                </c:pt>
                <c:pt idx="11">
                  <c:v>83</c:v>
                </c:pt>
                <c:pt idx="12">
                  <c:v>73</c:v>
                </c:pt>
              </c:numCache>
            </c:numRef>
          </c:val>
          <c:smooth val="0"/>
          <c:extLst xmlns:c16r2="http://schemas.microsoft.com/office/drawing/2015/06/chart">
            <c:ext xmlns:c16="http://schemas.microsoft.com/office/drawing/2014/chart" uri="{C3380CC4-5D6E-409C-BE32-E72D297353CC}">
              <c16:uniqueId val="{00000001-D3CF-4BD5-A8B2-29FC05C7B866}"/>
            </c:ext>
          </c:extLst>
        </c:ser>
        <c:dLbls>
          <c:showLegendKey val="0"/>
          <c:showVal val="1"/>
          <c:showCatName val="0"/>
          <c:showSerName val="0"/>
          <c:showPercent val="0"/>
          <c:showBubbleSize val="0"/>
        </c:dLbls>
        <c:marker val="1"/>
        <c:smooth val="0"/>
        <c:axId val="307051392"/>
        <c:axId val="307051952"/>
      </c:lineChart>
      <c:catAx>
        <c:axId val="307051392"/>
        <c:scaling>
          <c:orientation val="minMax"/>
        </c:scaling>
        <c:delete val="0"/>
        <c:axPos val="b"/>
        <c:numFmt formatCode="General" sourceLinked="0"/>
        <c:majorTickMark val="none"/>
        <c:minorTickMark val="none"/>
        <c:tickLblPos val="nextTo"/>
        <c:txPr>
          <a:bodyPr/>
          <a:lstStyle/>
          <a:p>
            <a:pPr>
              <a:defRPr sz="900" b="1"/>
            </a:pPr>
            <a:endParaRPr lang="en-US"/>
          </a:p>
        </c:txPr>
        <c:crossAx val="307051952"/>
        <c:crosses val="autoZero"/>
        <c:auto val="1"/>
        <c:lblAlgn val="ctr"/>
        <c:lblOffset val="100"/>
        <c:noMultiLvlLbl val="0"/>
      </c:catAx>
      <c:valAx>
        <c:axId val="307051952"/>
        <c:scaling>
          <c:orientation val="minMax"/>
          <c:max val="90"/>
        </c:scaling>
        <c:delete val="0"/>
        <c:axPos val="l"/>
        <c:majorGridlines/>
        <c:numFmt formatCode="General" sourceLinked="1"/>
        <c:majorTickMark val="none"/>
        <c:minorTickMark val="none"/>
        <c:tickLblPos val="nextTo"/>
        <c:crossAx val="307051392"/>
        <c:crosses val="autoZero"/>
        <c:crossBetween val="between"/>
        <c:majorUnit val="10"/>
      </c:valAx>
    </c:plotArea>
    <c:legend>
      <c:legendPos val="b"/>
      <c:layout>
        <c:manualLayout>
          <c:xMode val="edge"/>
          <c:yMode val="edge"/>
          <c:x val="0"/>
          <c:y val="0.96044076206726303"/>
          <c:w val="1"/>
          <c:h val="2.4741470799898101E-2"/>
        </c:manualLayout>
      </c:layout>
      <c:overlay val="0"/>
      <c:txPr>
        <a:bodyPr/>
        <a:lstStyle/>
        <a:p>
          <a:pPr>
            <a:defRPr sz="900" b="1"/>
          </a:pPr>
          <a:endParaRPr lang="en-US"/>
        </a:p>
      </c:txPr>
    </c:legend>
    <c:plotVisOnly val="1"/>
    <c:dispBlanksAs val="gap"/>
    <c:showDLblsOverMax val="0"/>
  </c:chart>
  <c:txPr>
    <a:bodyPr/>
    <a:lstStyle/>
    <a:p>
      <a:pPr>
        <a:defRPr sz="800">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Sheet1!$B$1:$M$1</c:f>
              <c:strCache>
                <c:ptCount val="12"/>
                <c:pt idx="0">
                  <c:v>2008</c:v>
                </c:pt>
                <c:pt idx="1">
                  <c:v>2009</c:v>
                </c:pt>
                <c:pt idx="2">
                  <c:v>2010</c:v>
                </c:pt>
                <c:pt idx="3">
                  <c:v>2012</c:v>
                </c:pt>
                <c:pt idx="4">
                  <c:v>2013</c:v>
                </c:pt>
                <c:pt idx="5">
                  <c:v>2014</c:v>
                </c:pt>
                <c:pt idx="6">
                  <c:v>14-Aug</c:v>
                </c:pt>
                <c:pt idx="7">
                  <c:v>May-15</c:v>
                </c:pt>
                <c:pt idx="8">
                  <c:v>Aug-15</c:v>
                </c:pt>
                <c:pt idx="9">
                  <c:v>May-16</c:v>
                </c:pt>
                <c:pt idx="10">
                  <c:v>Aug-17</c:v>
                </c:pt>
                <c:pt idx="11">
                  <c:v>May-18</c:v>
                </c:pt>
              </c:strCache>
            </c:strRef>
          </c:cat>
          <c:val>
            <c:numRef>
              <c:f>Sheet1!$B$2:$M$2</c:f>
              <c:numCache>
                <c:formatCode>General</c:formatCode>
                <c:ptCount val="12"/>
                <c:pt idx="0">
                  <c:v>55</c:v>
                </c:pt>
                <c:pt idx="1">
                  <c:v>56</c:v>
                </c:pt>
                <c:pt idx="2">
                  <c:v>52</c:v>
                </c:pt>
                <c:pt idx="3">
                  <c:v>47</c:v>
                </c:pt>
                <c:pt idx="4">
                  <c:v>50</c:v>
                </c:pt>
                <c:pt idx="5">
                  <c:v>57</c:v>
                </c:pt>
                <c:pt idx="6">
                  <c:v>53</c:v>
                </c:pt>
                <c:pt idx="7">
                  <c:v>59</c:v>
                </c:pt>
                <c:pt idx="8">
                  <c:v>57</c:v>
                </c:pt>
                <c:pt idx="9">
                  <c:v>56</c:v>
                </c:pt>
                <c:pt idx="10">
                  <c:v>63</c:v>
                </c:pt>
                <c:pt idx="11">
                  <c:v>59</c:v>
                </c:pt>
              </c:numCache>
            </c:numRef>
          </c:val>
          <c:smooth val="0"/>
          <c:extLst xmlns:c16r2="http://schemas.microsoft.com/office/drawing/2015/06/chart">
            <c:ext xmlns:c16="http://schemas.microsoft.com/office/drawing/2014/chart" uri="{C3380CC4-5D6E-409C-BE32-E72D297353CC}">
              <c16:uniqueId val="{00000000-F928-436E-8152-5ECBDCBCCED6}"/>
            </c:ext>
          </c:extLst>
        </c:ser>
        <c:dLbls>
          <c:showLegendKey val="0"/>
          <c:showVal val="1"/>
          <c:showCatName val="0"/>
          <c:showSerName val="0"/>
          <c:showPercent val="0"/>
          <c:showBubbleSize val="0"/>
        </c:dLbls>
        <c:marker val="1"/>
        <c:smooth val="0"/>
        <c:axId val="209956688"/>
        <c:axId val="209962848"/>
      </c:lineChart>
      <c:catAx>
        <c:axId val="209956688"/>
        <c:scaling>
          <c:orientation val="minMax"/>
        </c:scaling>
        <c:delete val="0"/>
        <c:axPos val="b"/>
        <c:numFmt formatCode="General" sourceLinked="0"/>
        <c:majorTickMark val="none"/>
        <c:minorTickMark val="none"/>
        <c:tickLblPos val="nextTo"/>
        <c:txPr>
          <a:bodyPr/>
          <a:lstStyle/>
          <a:p>
            <a:pPr>
              <a:defRPr sz="900" b="1"/>
            </a:pPr>
            <a:endParaRPr lang="en-US"/>
          </a:p>
        </c:txPr>
        <c:crossAx val="209962848"/>
        <c:crosses val="autoZero"/>
        <c:auto val="1"/>
        <c:lblAlgn val="ctr"/>
        <c:lblOffset val="100"/>
        <c:noMultiLvlLbl val="0"/>
      </c:catAx>
      <c:valAx>
        <c:axId val="209962848"/>
        <c:scaling>
          <c:orientation val="minMax"/>
          <c:max val="90"/>
        </c:scaling>
        <c:delete val="0"/>
        <c:axPos val="l"/>
        <c:majorGridlines/>
        <c:numFmt formatCode="General" sourceLinked="1"/>
        <c:majorTickMark val="none"/>
        <c:minorTickMark val="none"/>
        <c:tickLblPos val="nextTo"/>
        <c:crossAx val="209956688"/>
        <c:crosses val="autoZero"/>
        <c:crossBetween val="between"/>
        <c:majorUnit val="10"/>
      </c:valAx>
    </c:plotArea>
    <c:plotVisOnly val="1"/>
    <c:dispBlanksAs val="gap"/>
    <c:showDLblsOverMax val="0"/>
  </c:chart>
  <c:txPr>
    <a:bodyPr/>
    <a:lstStyle/>
    <a:p>
      <a:pPr>
        <a:defRPr sz="800">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Always</c:v>
                </c:pt>
              </c:strCache>
            </c:strRef>
          </c:tx>
          <c:spPr>
            <a:solidFill>
              <a:srgbClr val="009900"/>
            </a:solidFill>
          </c:spPr>
          <c:invertIfNegative val="0"/>
          <c:cat>
            <c:strRef>
              <c:f>Sheet1!$A$2:$A$13</c:f>
              <c:strCache>
                <c:ptCount val="12"/>
                <c:pt idx="0">
                  <c:v>2008</c:v>
                </c:pt>
                <c:pt idx="1">
                  <c:v>2009</c:v>
                </c:pt>
                <c:pt idx="2">
                  <c:v>2010</c:v>
                </c:pt>
                <c:pt idx="3">
                  <c:v>2012</c:v>
                </c:pt>
                <c:pt idx="4">
                  <c:v>2013</c:v>
                </c:pt>
                <c:pt idx="5">
                  <c:v>2014</c:v>
                </c:pt>
                <c:pt idx="6">
                  <c:v>Aug-14</c:v>
                </c:pt>
                <c:pt idx="7">
                  <c:v>May-15</c:v>
                </c:pt>
                <c:pt idx="8">
                  <c:v>Aug-15</c:v>
                </c:pt>
                <c:pt idx="9">
                  <c:v>May-16</c:v>
                </c:pt>
                <c:pt idx="10">
                  <c:v>Aug-17</c:v>
                </c:pt>
                <c:pt idx="11">
                  <c:v>May-18</c:v>
                </c:pt>
              </c:strCache>
            </c:strRef>
          </c:cat>
          <c:val>
            <c:numRef>
              <c:f>Sheet1!$B$2:$B$13</c:f>
              <c:numCache>
                <c:formatCode>General</c:formatCode>
                <c:ptCount val="12"/>
                <c:pt idx="0">
                  <c:v>55</c:v>
                </c:pt>
                <c:pt idx="1">
                  <c:v>56</c:v>
                </c:pt>
                <c:pt idx="2">
                  <c:v>52</c:v>
                </c:pt>
                <c:pt idx="3">
                  <c:v>47</c:v>
                </c:pt>
                <c:pt idx="4">
                  <c:v>50</c:v>
                </c:pt>
                <c:pt idx="5">
                  <c:v>57</c:v>
                </c:pt>
                <c:pt idx="6">
                  <c:v>53</c:v>
                </c:pt>
                <c:pt idx="7">
                  <c:v>59</c:v>
                </c:pt>
                <c:pt idx="8">
                  <c:v>57</c:v>
                </c:pt>
                <c:pt idx="9">
                  <c:v>56</c:v>
                </c:pt>
                <c:pt idx="10">
                  <c:v>63</c:v>
                </c:pt>
                <c:pt idx="11">
                  <c:v>59</c:v>
                </c:pt>
              </c:numCache>
            </c:numRef>
          </c:val>
          <c:extLst xmlns:c16r2="http://schemas.microsoft.com/office/drawing/2015/06/chart">
            <c:ext xmlns:c16="http://schemas.microsoft.com/office/drawing/2014/chart" uri="{C3380CC4-5D6E-409C-BE32-E72D297353CC}">
              <c16:uniqueId val="{00000000-A5F7-4349-A98E-C8E16B9AAA31}"/>
            </c:ext>
          </c:extLst>
        </c:ser>
        <c:ser>
          <c:idx val="1"/>
          <c:order val="1"/>
          <c:tx>
            <c:strRef>
              <c:f>Sheet1!$C$1</c:f>
              <c:strCache>
                <c:ptCount val="1"/>
                <c:pt idx="0">
                  <c:v>Usually</c:v>
                </c:pt>
              </c:strCache>
            </c:strRef>
          </c:tx>
          <c:spPr>
            <a:solidFill>
              <a:srgbClr val="67EF6D"/>
            </a:solidFill>
          </c:spPr>
          <c:invertIfNegative val="0"/>
          <c:cat>
            <c:strRef>
              <c:f>Sheet1!$A$2:$A$13</c:f>
              <c:strCache>
                <c:ptCount val="12"/>
                <c:pt idx="0">
                  <c:v>2008</c:v>
                </c:pt>
                <c:pt idx="1">
                  <c:v>2009</c:v>
                </c:pt>
                <c:pt idx="2">
                  <c:v>2010</c:v>
                </c:pt>
                <c:pt idx="3">
                  <c:v>2012</c:v>
                </c:pt>
                <c:pt idx="4">
                  <c:v>2013</c:v>
                </c:pt>
                <c:pt idx="5">
                  <c:v>2014</c:v>
                </c:pt>
                <c:pt idx="6">
                  <c:v>Aug-14</c:v>
                </c:pt>
                <c:pt idx="7">
                  <c:v>May-15</c:v>
                </c:pt>
                <c:pt idx="8">
                  <c:v>Aug-15</c:v>
                </c:pt>
                <c:pt idx="9">
                  <c:v>May-16</c:v>
                </c:pt>
                <c:pt idx="10">
                  <c:v>Aug-17</c:v>
                </c:pt>
                <c:pt idx="11">
                  <c:v>May-18</c:v>
                </c:pt>
              </c:strCache>
            </c:strRef>
          </c:cat>
          <c:val>
            <c:numRef>
              <c:f>Sheet1!$C$2:$C$13</c:f>
              <c:numCache>
                <c:formatCode>General</c:formatCode>
                <c:ptCount val="12"/>
                <c:pt idx="0">
                  <c:v>26</c:v>
                </c:pt>
                <c:pt idx="1">
                  <c:v>24</c:v>
                </c:pt>
                <c:pt idx="2">
                  <c:v>27</c:v>
                </c:pt>
                <c:pt idx="3">
                  <c:v>25</c:v>
                </c:pt>
                <c:pt idx="4">
                  <c:v>24</c:v>
                </c:pt>
                <c:pt idx="5">
                  <c:v>26</c:v>
                </c:pt>
                <c:pt idx="6">
                  <c:v>23</c:v>
                </c:pt>
                <c:pt idx="7">
                  <c:v>23</c:v>
                </c:pt>
                <c:pt idx="8">
                  <c:v>22</c:v>
                </c:pt>
                <c:pt idx="9">
                  <c:v>25</c:v>
                </c:pt>
                <c:pt idx="10">
                  <c:v>17</c:v>
                </c:pt>
                <c:pt idx="11">
                  <c:v>24</c:v>
                </c:pt>
              </c:numCache>
            </c:numRef>
          </c:val>
          <c:extLst xmlns:c16r2="http://schemas.microsoft.com/office/drawing/2015/06/chart">
            <c:ext xmlns:c16="http://schemas.microsoft.com/office/drawing/2014/chart" uri="{C3380CC4-5D6E-409C-BE32-E72D297353CC}">
              <c16:uniqueId val="{00000001-A5F7-4349-A98E-C8E16B9AAA31}"/>
            </c:ext>
          </c:extLst>
        </c:ser>
        <c:ser>
          <c:idx val="2"/>
          <c:order val="2"/>
          <c:tx>
            <c:strRef>
              <c:f>Sheet1!$D$1</c:f>
              <c:strCache>
                <c:ptCount val="1"/>
                <c:pt idx="0">
                  <c:v>Sometimes</c:v>
                </c:pt>
              </c:strCache>
            </c:strRef>
          </c:tx>
          <c:spPr>
            <a:solidFill>
              <a:srgbClr val="FFCC00"/>
            </a:solidFill>
          </c:spPr>
          <c:invertIfNegative val="0"/>
          <c:cat>
            <c:strRef>
              <c:f>Sheet1!$A$2:$A$13</c:f>
              <c:strCache>
                <c:ptCount val="12"/>
                <c:pt idx="0">
                  <c:v>2008</c:v>
                </c:pt>
                <c:pt idx="1">
                  <c:v>2009</c:v>
                </c:pt>
                <c:pt idx="2">
                  <c:v>2010</c:v>
                </c:pt>
                <c:pt idx="3">
                  <c:v>2012</c:v>
                </c:pt>
                <c:pt idx="4">
                  <c:v>2013</c:v>
                </c:pt>
                <c:pt idx="5">
                  <c:v>2014</c:v>
                </c:pt>
                <c:pt idx="6">
                  <c:v>Aug-14</c:v>
                </c:pt>
                <c:pt idx="7">
                  <c:v>May-15</c:v>
                </c:pt>
                <c:pt idx="8">
                  <c:v>Aug-15</c:v>
                </c:pt>
                <c:pt idx="9">
                  <c:v>May-16</c:v>
                </c:pt>
                <c:pt idx="10">
                  <c:v>Aug-17</c:v>
                </c:pt>
                <c:pt idx="11">
                  <c:v>May-18</c:v>
                </c:pt>
              </c:strCache>
            </c:strRef>
          </c:cat>
          <c:val>
            <c:numRef>
              <c:f>Sheet1!$D$2:$D$13</c:f>
              <c:numCache>
                <c:formatCode>General</c:formatCode>
                <c:ptCount val="12"/>
                <c:pt idx="0">
                  <c:v>11</c:v>
                </c:pt>
                <c:pt idx="1">
                  <c:v>11</c:v>
                </c:pt>
                <c:pt idx="2">
                  <c:v>12</c:v>
                </c:pt>
                <c:pt idx="3">
                  <c:v>15</c:v>
                </c:pt>
                <c:pt idx="4">
                  <c:v>13</c:v>
                </c:pt>
                <c:pt idx="5">
                  <c:v>10</c:v>
                </c:pt>
                <c:pt idx="6">
                  <c:v>12</c:v>
                </c:pt>
                <c:pt idx="7">
                  <c:v>11</c:v>
                </c:pt>
                <c:pt idx="8">
                  <c:v>11</c:v>
                </c:pt>
                <c:pt idx="9">
                  <c:v>10</c:v>
                </c:pt>
                <c:pt idx="10">
                  <c:v>9</c:v>
                </c:pt>
                <c:pt idx="11">
                  <c:v>9</c:v>
                </c:pt>
              </c:numCache>
            </c:numRef>
          </c:val>
          <c:extLst xmlns:c16r2="http://schemas.microsoft.com/office/drawing/2015/06/chart">
            <c:ext xmlns:c16="http://schemas.microsoft.com/office/drawing/2014/chart" uri="{C3380CC4-5D6E-409C-BE32-E72D297353CC}">
              <c16:uniqueId val="{00000002-A5F7-4349-A98E-C8E16B9AAA31}"/>
            </c:ext>
          </c:extLst>
        </c:ser>
        <c:ser>
          <c:idx val="3"/>
          <c:order val="3"/>
          <c:tx>
            <c:strRef>
              <c:f>Sheet1!$E$1</c:f>
              <c:strCache>
                <c:ptCount val="1"/>
                <c:pt idx="0">
                  <c:v>Rarely</c:v>
                </c:pt>
              </c:strCache>
            </c:strRef>
          </c:tx>
          <c:spPr>
            <a:solidFill>
              <a:srgbClr val="FF0066"/>
            </a:solidFill>
          </c:spPr>
          <c:invertIfNegative val="0"/>
          <c:cat>
            <c:strRef>
              <c:f>Sheet1!$A$2:$A$13</c:f>
              <c:strCache>
                <c:ptCount val="12"/>
                <c:pt idx="0">
                  <c:v>2008</c:v>
                </c:pt>
                <c:pt idx="1">
                  <c:v>2009</c:v>
                </c:pt>
                <c:pt idx="2">
                  <c:v>2010</c:v>
                </c:pt>
                <c:pt idx="3">
                  <c:v>2012</c:v>
                </c:pt>
                <c:pt idx="4">
                  <c:v>2013</c:v>
                </c:pt>
                <c:pt idx="5">
                  <c:v>2014</c:v>
                </c:pt>
                <c:pt idx="6">
                  <c:v>Aug-14</c:v>
                </c:pt>
                <c:pt idx="7">
                  <c:v>May-15</c:v>
                </c:pt>
                <c:pt idx="8">
                  <c:v>Aug-15</c:v>
                </c:pt>
                <c:pt idx="9">
                  <c:v>May-16</c:v>
                </c:pt>
                <c:pt idx="10">
                  <c:v>Aug-17</c:v>
                </c:pt>
                <c:pt idx="11">
                  <c:v>May-18</c:v>
                </c:pt>
              </c:strCache>
            </c:strRef>
          </c:cat>
          <c:val>
            <c:numRef>
              <c:f>Sheet1!$E$2:$E$13</c:f>
              <c:numCache>
                <c:formatCode>General</c:formatCode>
                <c:ptCount val="12"/>
                <c:pt idx="0">
                  <c:v>6</c:v>
                </c:pt>
                <c:pt idx="1">
                  <c:v>6</c:v>
                </c:pt>
                <c:pt idx="2">
                  <c:v>7</c:v>
                </c:pt>
                <c:pt idx="3">
                  <c:v>10</c:v>
                </c:pt>
                <c:pt idx="4">
                  <c:v>10</c:v>
                </c:pt>
                <c:pt idx="5">
                  <c:v>5</c:v>
                </c:pt>
                <c:pt idx="6">
                  <c:v>10</c:v>
                </c:pt>
                <c:pt idx="7">
                  <c:v>5</c:v>
                </c:pt>
                <c:pt idx="8">
                  <c:v>7</c:v>
                </c:pt>
                <c:pt idx="9">
                  <c:v>7</c:v>
                </c:pt>
                <c:pt idx="10">
                  <c:v>8</c:v>
                </c:pt>
                <c:pt idx="11">
                  <c:v>7</c:v>
                </c:pt>
              </c:numCache>
            </c:numRef>
          </c:val>
          <c:extLst xmlns:c16r2="http://schemas.microsoft.com/office/drawing/2015/06/chart">
            <c:ext xmlns:c16="http://schemas.microsoft.com/office/drawing/2014/chart" uri="{C3380CC4-5D6E-409C-BE32-E72D297353CC}">
              <c16:uniqueId val="{00000003-A5F7-4349-A98E-C8E16B9AAA31}"/>
            </c:ext>
          </c:extLst>
        </c:ser>
        <c:ser>
          <c:idx val="4"/>
          <c:order val="4"/>
          <c:tx>
            <c:strRef>
              <c:f>Sheet1!$F$1</c:f>
              <c:strCache>
                <c:ptCount val="1"/>
                <c:pt idx="0">
                  <c:v>Never</c:v>
                </c:pt>
              </c:strCache>
            </c:strRef>
          </c:tx>
          <c:spPr>
            <a:solidFill>
              <a:srgbClr val="C00000"/>
            </a:solidFill>
          </c:spPr>
          <c:invertIfNegative val="0"/>
          <c:cat>
            <c:strRef>
              <c:f>Sheet1!$A$2:$A$13</c:f>
              <c:strCache>
                <c:ptCount val="12"/>
                <c:pt idx="0">
                  <c:v>2008</c:v>
                </c:pt>
                <c:pt idx="1">
                  <c:v>2009</c:v>
                </c:pt>
                <c:pt idx="2">
                  <c:v>2010</c:v>
                </c:pt>
                <c:pt idx="3">
                  <c:v>2012</c:v>
                </c:pt>
                <c:pt idx="4">
                  <c:v>2013</c:v>
                </c:pt>
                <c:pt idx="5">
                  <c:v>2014</c:v>
                </c:pt>
                <c:pt idx="6">
                  <c:v>Aug-14</c:v>
                </c:pt>
                <c:pt idx="7">
                  <c:v>May-15</c:v>
                </c:pt>
                <c:pt idx="8">
                  <c:v>Aug-15</c:v>
                </c:pt>
                <c:pt idx="9">
                  <c:v>May-16</c:v>
                </c:pt>
                <c:pt idx="10">
                  <c:v>Aug-17</c:v>
                </c:pt>
                <c:pt idx="11">
                  <c:v>May-18</c:v>
                </c:pt>
              </c:strCache>
            </c:strRef>
          </c:cat>
          <c:val>
            <c:numRef>
              <c:f>Sheet1!$F$2:$F$13</c:f>
              <c:numCache>
                <c:formatCode>General</c:formatCode>
                <c:ptCount val="12"/>
                <c:pt idx="0">
                  <c:v>1</c:v>
                </c:pt>
                <c:pt idx="1">
                  <c:v>3</c:v>
                </c:pt>
                <c:pt idx="2">
                  <c:v>2</c:v>
                </c:pt>
                <c:pt idx="3">
                  <c:v>3</c:v>
                </c:pt>
                <c:pt idx="4">
                  <c:v>3</c:v>
                </c:pt>
                <c:pt idx="5">
                  <c:v>2</c:v>
                </c:pt>
                <c:pt idx="6">
                  <c:v>3</c:v>
                </c:pt>
                <c:pt idx="7">
                  <c:v>2</c:v>
                </c:pt>
                <c:pt idx="8">
                  <c:v>3</c:v>
                </c:pt>
                <c:pt idx="9">
                  <c:v>2</c:v>
                </c:pt>
                <c:pt idx="10">
                  <c:v>3</c:v>
                </c:pt>
                <c:pt idx="11">
                  <c:v>1</c:v>
                </c:pt>
              </c:numCache>
            </c:numRef>
          </c:val>
          <c:extLst xmlns:c16r2="http://schemas.microsoft.com/office/drawing/2015/06/chart">
            <c:ext xmlns:c16="http://schemas.microsoft.com/office/drawing/2014/chart" uri="{C3380CC4-5D6E-409C-BE32-E72D297353CC}">
              <c16:uniqueId val="{00000004-A5F7-4349-A98E-C8E16B9AAA31}"/>
            </c:ext>
          </c:extLst>
        </c:ser>
        <c:dLbls>
          <c:showLegendKey val="0"/>
          <c:showVal val="0"/>
          <c:showCatName val="0"/>
          <c:showSerName val="0"/>
          <c:showPercent val="0"/>
          <c:showBubbleSize val="0"/>
        </c:dLbls>
        <c:gapWidth val="150"/>
        <c:overlap val="100"/>
        <c:axId val="321519136"/>
        <c:axId val="209963408"/>
      </c:barChart>
      <c:catAx>
        <c:axId val="321519136"/>
        <c:scaling>
          <c:orientation val="minMax"/>
        </c:scaling>
        <c:delete val="0"/>
        <c:axPos val="l"/>
        <c:numFmt formatCode="General" sourceLinked="0"/>
        <c:majorTickMark val="out"/>
        <c:minorTickMark val="none"/>
        <c:tickLblPos val="nextTo"/>
        <c:spPr>
          <a:noFill/>
          <a:ln w="3175"/>
        </c:spPr>
        <c:txPr>
          <a:bodyPr/>
          <a:lstStyle/>
          <a:p>
            <a:pPr>
              <a:defRPr sz="1100"/>
            </a:pPr>
            <a:endParaRPr lang="en-US"/>
          </a:p>
        </c:txPr>
        <c:crossAx val="209963408"/>
        <c:crosses val="autoZero"/>
        <c:auto val="1"/>
        <c:lblAlgn val="ctr"/>
        <c:lblOffset val="100"/>
        <c:tickLblSkip val="1"/>
        <c:noMultiLvlLbl val="0"/>
      </c:catAx>
      <c:valAx>
        <c:axId val="209963408"/>
        <c:scaling>
          <c:orientation val="minMax"/>
        </c:scaling>
        <c:delete val="1"/>
        <c:axPos val="b"/>
        <c:numFmt formatCode="General" sourceLinked="1"/>
        <c:majorTickMark val="out"/>
        <c:minorTickMark val="none"/>
        <c:tickLblPos val="nextTo"/>
        <c:crossAx val="321519136"/>
        <c:crosses val="autoZero"/>
        <c:crossBetween val="between"/>
      </c:valAx>
      <c:spPr>
        <a:noFill/>
        <a:ln w="25400">
          <a:noFill/>
        </a:ln>
      </c:spPr>
    </c:plotArea>
    <c:legend>
      <c:legendPos val="b"/>
      <c:layout/>
      <c:overlay val="0"/>
      <c:txPr>
        <a:bodyPr/>
        <a:lstStyle/>
        <a:p>
          <a:pPr>
            <a:defRPr sz="14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14-Aug</c:v>
                </c:pt>
                <c:pt idx="1">
                  <c:v>Aug-15</c:v>
                </c:pt>
                <c:pt idx="2">
                  <c:v>May-16</c:v>
                </c:pt>
                <c:pt idx="3">
                  <c:v>Aug-17</c:v>
                </c:pt>
                <c:pt idx="4">
                  <c:v>May-18</c:v>
                </c:pt>
              </c:strCache>
            </c:strRef>
          </c:cat>
          <c:val>
            <c:numRef>
              <c:f>Sheet1!$B$2:$F$2</c:f>
              <c:numCache>
                <c:formatCode>General</c:formatCode>
                <c:ptCount val="5"/>
                <c:pt idx="0">
                  <c:v>51</c:v>
                </c:pt>
                <c:pt idx="1">
                  <c:v>61</c:v>
                </c:pt>
                <c:pt idx="2">
                  <c:v>56</c:v>
                </c:pt>
                <c:pt idx="3">
                  <c:v>63</c:v>
                </c:pt>
                <c:pt idx="4">
                  <c:v>60</c:v>
                </c:pt>
              </c:numCache>
            </c:numRef>
          </c:val>
          <c:smooth val="0"/>
          <c:extLst xmlns:c16r2="http://schemas.microsoft.com/office/drawing/2015/06/chart">
            <c:ext xmlns:c16="http://schemas.microsoft.com/office/drawing/2014/chart" uri="{C3380CC4-5D6E-409C-BE32-E72D297353CC}">
              <c16:uniqueId val="{00000000-F928-436E-8152-5ECBDCBCCED6}"/>
            </c:ext>
          </c:extLst>
        </c:ser>
        <c:dLbls>
          <c:showLegendKey val="0"/>
          <c:showVal val="1"/>
          <c:showCatName val="0"/>
          <c:showSerName val="0"/>
          <c:showPercent val="0"/>
          <c:showBubbleSize val="0"/>
        </c:dLbls>
        <c:marker val="1"/>
        <c:smooth val="0"/>
        <c:axId val="321520256"/>
        <c:axId val="321523056"/>
      </c:lineChart>
      <c:catAx>
        <c:axId val="321520256"/>
        <c:scaling>
          <c:orientation val="minMax"/>
        </c:scaling>
        <c:delete val="0"/>
        <c:axPos val="b"/>
        <c:numFmt formatCode="General" sourceLinked="0"/>
        <c:majorTickMark val="none"/>
        <c:minorTickMark val="none"/>
        <c:tickLblPos val="nextTo"/>
        <c:txPr>
          <a:bodyPr/>
          <a:lstStyle/>
          <a:p>
            <a:pPr>
              <a:defRPr sz="900" b="1"/>
            </a:pPr>
            <a:endParaRPr lang="en-US"/>
          </a:p>
        </c:txPr>
        <c:crossAx val="321523056"/>
        <c:crosses val="autoZero"/>
        <c:auto val="1"/>
        <c:lblAlgn val="ctr"/>
        <c:lblOffset val="100"/>
        <c:noMultiLvlLbl val="0"/>
      </c:catAx>
      <c:valAx>
        <c:axId val="321523056"/>
        <c:scaling>
          <c:orientation val="minMax"/>
          <c:max val="90"/>
        </c:scaling>
        <c:delete val="0"/>
        <c:axPos val="l"/>
        <c:majorGridlines/>
        <c:numFmt formatCode="General" sourceLinked="1"/>
        <c:majorTickMark val="none"/>
        <c:minorTickMark val="none"/>
        <c:tickLblPos val="nextTo"/>
        <c:crossAx val="321520256"/>
        <c:crosses val="autoZero"/>
        <c:crossBetween val="between"/>
        <c:majorUnit val="10"/>
      </c:valAx>
    </c:plotArea>
    <c:plotVisOnly val="1"/>
    <c:dispBlanksAs val="gap"/>
    <c:showDLblsOverMax val="0"/>
  </c:chart>
  <c:txPr>
    <a:bodyPr/>
    <a:lstStyle/>
    <a:p>
      <a:pPr>
        <a:defRPr sz="800">
          <a:latin typeface="Arial" pitchFamily="34" charset="0"/>
          <a:cs typeface="Arial"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0.17663</cdr:x>
      <cdr:y>0.71261</cdr:y>
    </cdr:from>
    <cdr:to>
      <cdr:x>0.42488</cdr:x>
      <cdr:y>0.86627</cdr:y>
    </cdr:to>
    <cdr:sp macro="" textlink="">
      <cdr:nvSpPr>
        <cdr:cNvPr id="2" name="Content Placeholder 2">
          <a:extLst xmlns:a="http://schemas.openxmlformats.org/drawingml/2006/main">
            <a:ext uri="{FF2B5EF4-FFF2-40B4-BE49-F238E27FC236}">
              <a16:creationId xmlns="" xmlns:a16="http://schemas.microsoft.com/office/drawing/2014/main" id="{19AF09FC-7109-4FDC-9DFB-572C40611727}"/>
            </a:ext>
          </a:extLst>
        </cdr:cNvPr>
        <cdr:cNvSpPr txBox="1">
          <a:spLocks xmlns:a="http://schemas.openxmlformats.org/drawingml/2006/main"/>
        </cdr:cNvSpPr>
      </cdr:nvSpPr>
      <cdr:spPr>
        <a:xfrm xmlns:a="http://schemas.openxmlformats.org/drawingml/2006/main">
          <a:off x="650286" y="2465540"/>
          <a:ext cx="913981" cy="531654"/>
        </a:xfrm>
        <a:prstGeom xmlns:a="http://schemas.openxmlformats.org/drawingml/2006/main" prst="rect">
          <a:avLst/>
        </a:prstGeom>
        <a:noFill xmlns:a="http://schemas.openxmlformats.org/drawingml/2006/main"/>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indent="0">
            <a:spcBef>
              <a:spcPts val="300"/>
            </a:spcBef>
            <a:buNone/>
          </a:pPr>
          <a:r>
            <a:rPr lang="en-CA" sz="1200" b="1" dirty="0"/>
            <a:t>Aug-17</a:t>
          </a:r>
          <a:endParaRPr lang="en-US" sz="1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77740" cy="469424"/>
          </a:xfrm>
          <a:prstGeom prst="rect">
            <a:avLst/>
          </a:prstGeom>
        </p:spPr>
        <p:txBody>
          <a:bodyPr vert="horz" lIns="94255" tIns="47127" rIns="94255" bIns="47127" rtlCol="0"/>
          <a:lstStyle>
            <a:lvl1pPr algn="l">
              <a:defRPr sz="1200"/>
            </a:lvl1pPr>
          </a:lstStyle>
          <a:p>
            <a:endParaRPr lang="en-US"/>
          </a:p>
        </p:txBody>
      </p:sp>
      <p:sp>
        <p:nvSpPr>
          <p:cNvPr id="3" name="Date Placeholder 2"/>
          <p:cNvSpPr>
            <a:spLocks noGrp="1"/>
          </p:cNvSpPr>
          <p:nvPr>
            <p:ph type="dt" sz="quarter" idx="1"/>
          </p:nvPr>
        </p:nvSpPr>
        <p:spPr>
          <a:xfrm>
            <a:off x="4023097" y="0"/>
            <a:ext cx="3077740" cy="469424"/>
          </a:xfrm>
          <a:prstGeom prst="rect">
            <a:avLst/>
          </a:prstGeom>
        </p:spPr>
        <p:txBody>
          <a:bodyPr vert="horz" lIns="94255" tIns="47127" rIns="94255" bIns="47127" rtlCol="0"/>
          <a:lstStyle>
            <a:lvl1pPr algn="r">
              <a:defRPr sz="1200"/>
            </a:lvl1pPr>
          </a:lstStyle>
          <a:p>
            <a:fld id="{866A2D30-BF82-445F-AC38-15F8136A96F2}" type="datetimeFigureOut">
              <a:rPr lang="en-US" smtClean="0"/>
              <a:pPr/>
              <a:t>7/25/2018</a:t>
            </a:fld>
            <a:endParaRPr lang="en-US"/>
          </a:p>
        </p:txBody>
      </p:sp>
      <p:sp>
        <p:nvSpPr>
          <p:cNvPr id="4" name="Footer Placeholder 3"/>
          <p:cNvSpPr>
            <a:spLocks noGrp="1"/>
          </p:cNvSpPr>
          <p:nvPr>
            <p:ph type="ftr" sz="quarter" idx="2"/>
          </p:nvPr>
        </p:nvSpPr>
        <p:spPr>
          <a:xfrm>
            <a:off x="4" y="8917424"/>
            <a:ext cx="3077740" cy="469424"/>
          </a:xfrm>
          <a:prstGeom prst="rect">
            <a:avLst/>
          </a:prstGeom>
        </p:spPr>
        <p:txBody>
          <a:bodyPr vert="horz" lIns="94255" tIns="47127" rIns="94255" bIns="47127" rtlCol="0" anchor="b"/>
          <a:lstStyle>
            <a:lvl1pPr algn="l">
              <a:defRPr sz="1200"/>
            </a:lvl1pPr>
          </a:lstStyle>
          <a:p>
            <a:endParaRPr lang="en-US"/>
          </a:p>
        </p:txBody>
      </p:sp>
      <p:sp>
        <p:nvSpPr>
          <p:cNvPr id="5" name="Slide Number Placeholder 4"/>
          <p:cNvSpPr>
            <a:spLocks noGrp="1"/>
          </p:cNvSpPr>
          <p:nvPr>
            <p:ph type="sldNum" sz="quarter" idx="3"/>
          </p:nvPr>
        </p:nvSpPr>
        <p:spPr>
          <a:xfrm>
            <a:off x="4023097" y="8917424"/>
            <a:ext cx="3077740" cy="469424"/>
          </a:xfrm>
          <a:prstGeom prst="rect">
            <a:avLst/>
          </a:prstGeom>
        </p:spPr>
        <p:txBody>
          <a:bodyPr vert="horz" lIns="94255" tIns="47127" rIns="94255" bIns="47127" rtlCol="0" anchor="b"/>
          <a:lstStyle>
            <a:lvl1pPr algn="r">
              <a:defRPr sz="1200"/>
            </a:lvl1pPr>
          </a:lstStyle>
          <a:p>
            <a:fld id="{9B19F327-630D-4847-93A7-8367968A364A}" type="slidenum">
              <a:rPr lang="en-US" smtClean="0"/>
              <a:pPr/>
              <a:t>‹#›</a:t>
            </a:fld>
            <a:endParaRPr lang="en-US"/>
          </a:p>
        </p:txBody>
      </p:sp>
    </p:spTree>
    <p:extLst>
      <p:ext uri="{BB962C8B-B14F-4D97-AF65-F5344CB8AC3E}">
        <p14:creationId xmlns:p14="http://schemas.microsoft.com/office/powerpoint/2010/main" val="741178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77740" cy="469424"/>
          </a:xfrm>
          <a:prstGeom prst="rect">
            <a:avLst/>
          </a:prstGeom>
        </p:spPr>
        <p:txBody>
          <a:bodyPr vert="horz" lIns="94255" tIns="47127" rIns="94255" bIns="47127" rtlCol="0"/>
          <a:lstStyle>
            <a:lvl1pPr algn="l">
              <a:defRPr sz="1200"/>
            </a:lvl1pPr>
          </a:lstStyle>
          <a:p>
            <a:endParaRPr lang="en-US"/>
          </a:p>
        </p:txBody>
      </p:sp>
      <p:sp>
        <p:nvSpPr>
          <p:cNvPr id="3" name="Date Placeholder 2"/>
          <p:cNvSpPr>
            <a:spLocks noGrp="1"/>
          </p:cNvSpPr>
          <p:nvPr>
            <p:ph type="dt" idx="1"/>
          </p:nvPr>
        </p:nvSpPr>
        <p:spPr>
          <a:xfrm>
            <a:off x="4023097" y="0"/>
            <a:ext cx="3077740" cy="469424"/>
          </a:xfrm>
          <a:prstGeom prst="rect">
            <a:avLst/>
          </a:prstGeom>
        </p:spPr>
        <p:txBody>
          <a:bodyPr vert="horz" lIns="94255" tIns="47127" rIns="94255" bIns="47127" rtlCol="0"/>
          <a:lstStyle>
            <a:lvl1pPr algn="r">
              <a:defRPr sz="1200"/>
            </a:lvl1pPr>
          </a:lstStyle>
          <a:p>
            <a:fld id="{207C445A-AF72-4158-B3D6-639A41F8BE94}" type="datetimeFigureOut">
              <a:rPr lang="en-US" smtClean="0"/>
              <a:pPr/>
              <a:t>7/25/2018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55" tIns="47127" rIns="94255" bIns="47127"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55" tIns="47127" rIns="94255" bIns="471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917424"/>
            <a:ext cx="3077740" cy="469424"/>
          </a:xfrm>
          <a:prstGeom prst="rect">
            <a:avLst/>
          </a:prstGeom>
        </p:spPr>
        <p:txBody>
          <a:bodyPr vert="horz" lIns="94255" tIns="47127" rIns="94255" bIns="47127" rtlCol="0" anchor="b"/>
          <a:lstStyle>
            <a:lvl1pPr algn="l">
              <a:defRPr sz="1200"/>
            </a:lvl1pPr>
          </a:lstStyle>
          <a:p>
            <a:endParaRPr lang="en-US"/>
          </a:p>
        </p:txBody>
      </p:sp>
      <p:sp>
        <p:nvSpPr>
          <p:cNvPr id="7" name="Slide Number Placeholder 6"/>
          <p:cNvSpPr>
            <a:spLocks noGrp="1"/>
          </p:cNvSpPr>
          <p:nvPr>
            <p:ph type="sldNum" sz="quarter" idx="5"/>
          </p:nvPr>
        </p:nvSpPr>
        <p:spPr>
          <a:xfrm>
            <a:off x="4023097" y="8917424"/>
            <a:ext cx="3077740" cy="469424"/>
          </a:xfrm>
          <a:prstGeom prst="rect">
            <a:avLst/>
          </a:prstGeom>
        </p:spPr>
        <p:txBody>
          <a:bodyPr vert="horz" lIns="94255" tIns="47127" rIns="94255" bIns="47127" rtlCol="0" anchor="b"/>
          <a:lstStyle>
            <a:lvl1pPr algn="r">
              <a:defRPr sz="1200"/>
            </a:lvl1pPr>
          </a:lstStyle>
          <a:p>
            <a:fld id="{FDB15B27-10B9-47BD-A8F9-EB0473F19DF1}" type="slidenum">
              <a:rPr lang="en-US" smtClean="0"/>
              <a:pPr/>
              <a:t>‹#›</a:t>
            </a:fld>
            <a:endParaRPr lang="en-US"/>
          </a:p>
        </p:txBody>
      </p:sp>
    </p:spTree>
    <p:extLst>
      <p:ext uri="{BB962C8B-B14F-4D97-AF65-F5344CB8AC3E}">
        <p14:creationId xmlns:p14="http://schemas.microsoft.com/office/powerpoint/2010/main" val="34256803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a:t>
            </a:fld>
            <a:endParaRPr lang="en-US"/>
          </a:p>
        </p:txBody>
      </p:sp>
    </p:spTree>
    <p:extLst>
      <p:ext uri="{BB962C8B-B14F-4D97-AF65-F5344CB8AC3E}">
        <p14:creationId xmlns:p14="http://schemas.microsoft.com/office/powerpoint/2010/main" val="190528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26</a:t>
            </a:fld>
            <a:endParaRPr lang="en-US"/>
          </a:p>
        </p:txBody>
      </p:sp>
    </p:spTree>
    <p:extLst>
      <p:ext uri="{BB962C8B-B14F-4D97-AF65-F5344CB8AC3E}">
        <p14:creationId xmlns:p14="http://schemas.microsoft.com/office/powerpoint/2010/main" val="416818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27</a:t>
            </a:fld>
            <a:endParaRPr lang="en-US"/>
          </a:p>
        </p:txBody>
      </p:sp>
    </p:spTree>
    <p:extLst>
      <p:ext uri="{BB962C8B-B14F-4D97-AF65-F5344CB8AC3E}">
        <p14:creationId xmlns:p14="http://schemas.microsoft.com/office/powerpoint/2010/main" val="3352570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28</a:t>
            </a:fld>
            <a:endParaRPr lang="en-US"/>
          </a:p>
        </p:txBody>
      </p:sp>
    </p:spTree>
    <p:extLst>
      <p:ext uri="{BB962C8B-B14F-4D97-AF65-F5344CB8AC3E}">
        <p14:creationId xmlns:p14="http://schemas.microsoft.com/office/powerpoint/2010/main" val="4078566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29</a:t>
            </a:fld>
            <a:endParaRPr lang="en-US"/>
          </a:p>
        </p:txBody>
      </p:sp>
    </p:spTree>
    <p:extLst>
      <p:ext uri="{BB962C8B-B14F-4D97-AF65-F5344CB8AC3E}">
        <p14:creationId xmlns:p14="http://schemas.microsoft.com/office/powerpoint/2010/main" val="3352570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30</a:t>
            </a:fld>
            <a:endParaRPr lang="en-US"/>
          </a:p>
        </p:txBody>
      </p:sp>
    </p:spTree>
    <p:extLst>
      <p:ext uri="{BB962C8B-B14F-4D97-AF65-F5344CB8AC3E}">
        <p14:creationId xmlns:p14="http://schemas.microsoft.com/office/powerpoint/2010/main" val="3352570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31</a:t>
            </a:fld>
            <a:endParaRPr lang="en-US"/>
          </a:p>
        </p:txBody>
      </p:sp>
    </p:spTree>
    <p:extLst>
      <p:ext uri="{BB962C8B-B14F-4D97-AF65-F5344CB8AC3E}">
        <p14:creationId xmlns:p14="http://schemas.microsoft.com/office/powerpoint/2010/main" val="3875050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32</a:t>
            </a:fld>
            <a:endParaRPr lang="en-US"/>
          </a:p>
        </p:txBody>
      </p:sp>
    </p:spTree>
    <p:extLst>
      <p:ext uri="{BB962C8B-B14F-4D97-AF65-F5344CB8AC3E}">
        <p14:creationId xmlns:p14="http://schemas.microsoft.com/office/powerpoint/2010/main" val="1596335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33</a:t>
            </a:fld>
            <a:endParaRPr lang="en-US"/>
          </a:p>
        </p:txBody>
      </p:sp>
    </p:spTree>
    <p:extLst>
      <p:ext uri="{BB962C8B-B14F-4D97-AF65-F5344CB8AC3E}">
        <p14:creationId xmlns:p14="http://schemas.microsoft.com/office/powerpoint/2010/main" val="3757519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34</a:t>
            </a:fld>
            <a:endParaRPr lang="en-US"/>
          </a:p>
        </p:txBody>
      </p:sp>
    </p:spTree>
    <p:extLst>
      <p:ext uri="{BB962C8B-B14F-4D97-AF65-F5344CB8AC3E}">
        <p14:creationId xmlns:p14="http://schemas.microsoft.com/office/powerpoint/2010/main" val="4202213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36</a:t>
            </a:fld>
            <a:endParaRPr lang="en-US"/>
          </a:p>
        </p:txBody>
      </p:sp>
    </p:spTree>
    <p:extLst>
      <p:ext uri="{BB962C8B-B14F-4D97-AF65-F5344CB8AC3E}">
        <p14:creationId xmlns:p14="http://schemas.microsoft.com/office/powerpoint/2010/main" val="3930087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a:t>
            </a:r>
            <a:r>
              <a:rPr lang="en-US" baseline="0" dirty="0"/>
              <a:t> success (awareness, attitude/ </a:t>
            </a:r>
            <a:r>
              <a:rPr lang="en-US" baseline="0" dirty="0" err="1"/>
              <a:t>behaviour</a:t>
            </a:r>
            <a:r>
              <a:rPr lang="en-US" baseline="0" dirty="0"/>
              <a:t> change) in Quebec and Prairies than in previous years</a:t>
            </a:r>
          </a:p>
          <a:p>
            <a:pPr marL="628650" lvl="1" indent="-171450">
              <a:buFont typeface="Arial" panose="020B0604020202020204" pitchFamily="34" charset="0"/>
              <a:buChar char="•"/>
            </a:pPr>
            <a:r>
              <a:rPr lang="en-US" baseline="0" dirty="0"/>
              <a:t>Due to regional summer safe boating field reps?  More partner activity/execution? Other?</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14</a:t>
            </a:fld>
            <a:endParaRPr lang="en-US"/>
          </a:p>
        </p:txBody>
      </p:sp>
    </p:spTree>
    <p:extLst>
      <p:ext uri="{BB962C8B-B14F-4D97-AF65-F5344CB8AC3E}">
        <p14:creationId xmlns:p14="http://schemas.microsoft.com/office/powerpoint/2010/main" val="1866355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37</a:t>
            </a:fld>
            <a:endParaRPr lang="en-US"/>
          </a:p>
        </p:txBody>
      </p:sp>
    </p:spTree>
    <p:extLst>
      <p:ext uri="{BB962C8B-B14F-4D97-AF65-F5344CB8AC3E}">
        <p14:creationId xmlns:p14="http://schemas.microsoft.com/office/powerpoint/2010/main" val="2969177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New Boaters:  No</a:t>
            </a:r>
            <a:r>
              <a:rPr lang="en-US" baseline="0" dirty="0"/>
              <a:t> difference in overall </a:t>
            </a:r>
            <a:r>
              <a:rPr lang="en-US" baseline="0" dirty="0" err="1"/>
              <a:t>Advstg</a:t>
            </a:r>
            <a:r>
              <a:rPr lang="en-US" baseline="0" dirty="0"/>
              <a:t> Awareness Sources at 47% vs 55% for all Boaters.  Lower with New Boaters though, for two individual ad sources: TV ads (24%), Radio ads (14%).</a:t>
            </a:r>
          </a:p>
          <a:p>
            <a:r>
              <a:rPr lang="en-US" baseline="0" dirty="0"/>
              <a:t>With boaters Not Born in Canada:  no difference on overall Ad Awareness Sources (59%).  Re: individual sources, higher than Boaters overall for Magazine ads (22%), Newspaper ads (19%) and Mall/Transit/Outdoor ads (21%)</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38</a:t>
            </a:fld>
            <a:endParaRPr lang="en-US"/>
          </a:p>
        </p:txBody>
      </p:sp>
    </p:spTree>
    <p:extLst>
      <p:ext uri="{BB962C8B-B14F-4D97-AF65-F5344CB8AC3E}">
        <p14:creationId xmlns:p14="http://schemas.microsoft.com/office/powerpoint/2010/main" val="147999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New Boaters and boaters Not Born in Canada, no significant differences in Awareness</a:t>
            </a:r>
            <a:r>
              <a:rPr lang="en-US" baseline="0" dirty="0"/>
              <a:t> of News Coverage or Posters vs. Total Boaters.</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39</a:t>
            </a:fld>
            <a:endParaRPr lang="en-US"/>
          </a:p>
        </p:txBody>
      </p:sp>
    </p:spTree>
    <p:extLst>
      <p:ext uri="{BB962C8B-B14F-4D97-AF65-F5344CB8AC3E}">
        <p14:creationId xmlns:p14="http://schemas.microsoft.com/office/powerpoint/2010/main" val="1172497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New Boaters and boaters Not Born in Canada, no significant differences in Awareness of Online Websites &amp; Social Media sources vs. Total Boaters, except for higher awareness of “other boating or water safety websites” among</a:t>
            </a:r>
            <a:r>
              <a:rPr lang="en-US" baseline="0" dirty="0"/>
              <a:t> boaters Not Born in Canada (14%)</a:t>
            </a:r>
            <a:r>
              <a:rPr lang="en-US" dirty="0"/>
              <a:t>.</a:t>
            </a:r>
          </a:p>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40</a:t>
            </a:fld>
            <a:endParaRPr lang="en-US"/>
          </a:p>
        </p:txBody>
      </p:sp>
    </p:spTree>
    <p:extLst>
      <p:ext uri="{BB962C8B-B14F-4D97-AF65-F5344CB8AC3E}">
        <p14:creationId xmlns:p14="http://schemas.microsoft.com/office/powerpoint/2010/main" val="866828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New Boaters and boaters Not Born in Canada, no significant differences in Awareness generated via Word of Mouth &amp;</a:t>
            </a:r>
            <a:r>
              <a:rPr lang="en-US" baseline="0" dirty="0"/>
              <a:t> Spokespeople </a:t>
            </a:r>
            <a:r>
              <a:rPr lang="en-US" dirty="0"/>
              <a:t>vs. Total Boaters.</a:t>
            </a:r>
          </a:p>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41</a:t>
            </a:fld>
            <a:endParaRPr lang="en-US"/>
          </a:p>
        </p:txBody>
      </p:sp>
    </p:spTree>
    <p:extLst>
      <p:ext uri="{BB962C8B-B14F-4D97-AF65-F5344CB8AC3E}">
        <p14:creationId xmlns:p14="http://schemas.microsoft.com/office/powerpoint/2010/main" val="405881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46</a:t>
            </a:fld>
            <a:endParaRPr lang="en-US"/>
          </a:p>
        </p:txBody>
      </p:sp>
    </p:spTree>
    <p:extLst>
      <p:ext uri="{BB962C8B-B14F-4D97-AF65-F5344CB8AC3E}">
        <p14:creationId xmlns:p14="http://schemas.microsoft.com/office/powerpoint/2010/main" val="3375482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All-time highs</a:t>
            </a:r>
            <a:r>
              <a:rPr lang="en-US" baseline="0" dirty="0"/>
              <a:t> in August 2017 for almost all desired safe boating behaviours / attitudes… for…Not going to drink &amp; operate boat, Going to call 9-1-1 to report impaired boaters, Advocating for lifejacket wearing, Wearing lifejacket all the time, Check boat every time, Make point of being better prepared for cold water by wearing lifejacket, Getting more info / take boating courses, Have ‘boating license’ (PCOC), Don’t have my ‘boating license’ (PCOC) but going to get it this year, and Have already taken boating course / training beyond the PCOC. </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47</a:t>
            </a:fld>
            <a:endParaRPr lang="en-US"/>
          </a:p>
        </p:txBody>
      </p:sp>
    </p:spTree>
    <p:extLst>
      <p:ext uri="{BB962C8B-B14F-4D97-AF65-F5344CB8AC3E}">
        <p14:creationId xmlns:p14="http://schemas.microsoft.com/office/powerpoint/2010/main" val="4051688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48</a:t>
            </a:fld>
            <a:endParaRPr lang="en-US"/>
          </a:p>
        </p:txBody>
      </p:sp>
    </p:spTree>
    <p:extLst>
      <p:ext uri="{BB962C8B-B14F-4D97-AF65-F5344CB8AC3E}">
        <p14:creationId xmlns:p14="http://schemas.microsoft.com/office/powerpoint/2010/main" val="2139759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49</a:t>
            </a:fld>
            <a:endParaRPr lang="en-US"/>
          </a:p>
        </p:txBody>
      </p:sp>
    </p:spTree>
    <p:extLst>
      <p:ext uri="{BB962C8B-B14F-4D97-AF65-F5344CB8AC3E}">
        <p14:creationId xmlns:p14="http://schemas.microsoft.com/office/powerpoint/2010/main" val="1216690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 significant difference in “Always” wearing lifejacket among boaters Not</a:t>
            </a:r>
            <a:r>
              <a:rPr lang="en-US" baseline="0" dirty="0"/>
              <a:t> Born in Canada (55%).</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54</a:t>
            </a:fld>
            <a:endParaRPr lang="en-US"/>
          </a:p>
        </p:txBody>
      </p:sp>
    </p:spTree>
    <p:extLst>
      <p:ext uri="{BB962C8B-B14F-4D97-AF65-F5344CB8AC3E}">
        <p14:creationId xmlns:p14="http://schemas.microsoft.com/office/powerpoint/2010/main" val="323000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18</a:t>
            </a:fld>
            <a:endParaRPr lang="en-US"/>
          </a:p>
        </p:txBody>
      </p:sp>
    </p:spTree>
    <p:extLst>
      <p:ext uri="{BB962C8B-B14F-4D97-AF65-F5344CB8AC3E}">
        <p14:creationId xmlns:p14="http://schemas.microsoft.com/office/powerpoint/2010/main" val="2945051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B15B27-10B9-47BD-A8F9-EB0473F19DF1}" type="slidenum">
              <a:rPr lang="en-US" smtClean="0"/>
              <a:pPr/>
              <a:t>55</a:t>
            </a:fld>
            <a:endParaRPr lang="en-US"/>
          </a:p>
        </p:txBody>
      </p:sp>
    </p:spTree>
    <p:extLst>
      <p:ext uri="{BB962C8B-B14F-4D97-AF65-F5344CB8AC3E}">
        <p14:creationId xmlns:p14="http://schemas.microsoft.com/office/powerpoint/2010/main" val="11476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 significant difference for New Boaters (62%).</a:t>
            </a:r>
          </a:p>
        </p:txBody>
      </p:sp>
      <p:sp>
        <p:nvSpPr>
          <p:cNvPr id="4" name="Slide Number Placeholder 3"/>
          <p:cNvSpPr>
            <a:spLocks noGrp="1"/>
          </p:cNvSpPr>
          <p:nvPr>
            <p:ph type="sldNum" sz="quarter" idx="10"/>
          </p:nvPr>
        </p:nvSpPr>
        <p:spPr/>
        <p:txBody>
          <a:bodyPr/>
          <a:lstStyle/>
          <a:p>
            <a:fld id="{FDB15B27-10B9-47BD-A8F9-EB0473F19DF1}" type="slidenum">
              <a:rPr lang="en-US" smtClean="0"/>
              <a:pPr/>
              <a:t>59</a:t>
            </a:fld>
            <a:endParaRPr lang="en-US"/>
          </a:p>
        </p:txBody>
      </p:sp>
    </p:spTree>
    <p:extLst>
      <p:ext uri="{BB962C8B-B14F-4D97-AF65-F5344CB8AC3E}">
        <p14:creationId xmlns:p14="http://schemas.microsoft.com/office/powerpoint/2010/main" val="3230008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B15B27-10B9-47BD-A8F9-EB0473F19DF1}" type="slidenum">
              <a:rPr lang="en-US" smtClean="0"/>
              <a:pPr/>
              <a:t>60</a:t>
            </a:fld>
            <a:endParaRPr lang="en-US"/>
          </a:p>
        </p:txBody>
      </p:sp>
    </p:spTree>
    <p:extLst>
      <p:ext uri="{BB962C8B-B14F-4D97-AF65-F5344CB8AC3E}">
        <p14:creationId xmlns:p14="http://schemas.microsoft.com/office/powerpoint/2010/main" val="11476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62</a:t>
            </a:fld>
            <a:endParaRPr lang="en-US"/>
          </a:p>
        </p:txBody>
      </p:sp>
    </p:spTree>
    <p:extLst>
      <p:ext uri="{BB962C8B-B14F-4D97-AF65-F5344CB8AC3E}">
        <p14:creationId xmlns:p14="http://schemas.microsoft.com/office/powerpoint/2010/main" val="2081259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63</a:t>
            </a:fld>
            <a:endParaRPr lang="en-US"/>
          </a:p>
        </p:txBody>
      </p:sp>
    </p:spTree>
    <p:extLst>
      <p:ext uri="{BB962C8B-B14F-4D97-AF65-F5344CB8AC3E}">
        <p14:creationId xmlns:p14="http://schemas.microsoft.com/office/powerpoint/2010/main" val="2873369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64</a:t>
            </a:fld>
            <a:endParaRPr lang="en-US"/>
          </a:p>
        </p:txBody>
      </p:sp>
    </p:spTree>
    <p:extLst>
      <p:ext uri="{BB962C8B-B14F-4D97-AF65-F5344CB8AC3E}">
        <p14:creationId xmlns:p14="http://schemas.microsoft.com/office/powerpoint/2010/main" val="1077500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65</a:t>
            </a:fld>
            <a:endParaRPr lang="en-US"/>
          </a:p>
        </p:txBody>
      </p:sp>
    </p:spTree>
    <p:extLst>
      <p:ext uri="{BB962C8B-B14F-4D97-AF65-F5344CB8AC3E}">
        <p14:creationId xmlns:p14="http://schemas.microsoft.com/office/powerpoint/2010/main" val="818868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66</a:t>
            </a:fld>
            <a:endParaRPr lang="en-US"/>
          </a:p>
        </p:txBody>
      </p:sp>
    </p:spTree>
    <p:extLst>
      <p:ext uri="{BB962C8B-B14F-4D97-AF65-F5344CB8AC3E}">
        <p14:creationId xmlns:p14="http://schemas.microsoft.com/office/powerpoint/2010/main" val="2892692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67</a:t>
            </a:fld>
            <a:endParaRPr lang="en-US"/>
          </a:p>
        </p:txBody>
      </p:sp>
    </p:spTree>
    <p:extLst>
      <p:ext uri="{BB962C8B-B14F-4D97-AF65-F5344CB8AC3E}">
        <p14:creationId xmlns:p14="http://schemas.microsoft.com/office/powerpoint/2010/main" val="2378608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19</a:t>
            </a:fld>
            <a:endParaRPr lang="en-US"/>
          </a:p>
        </p:txBody>
      </p:sp>
    </p:spTree>
    <p:extLst>
      <p:ext uri="{BB962C8B-B14F-4D97-AF65-F5344CB8AC3E}">
        <p14:creationId xmlns:p14="http://schemas.microsoft.com/office/powerpoint/2010/main" val="296814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20</a:t>
            </a:fld>
            <a:endParaRPr lang="en-US"/>
          </a:p>
        </p:txBody>
      </p:sp>
    </p:spTree>
    <p:extLst>
      <p:ext uri="{BB962C8B-B14F-4D97-AF65-F5344CB8AC3E}">
        <p14:creationId xmlns:p14="http://schemas.microsoft.com/office/powerpoint/2010/main" val="274082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22</a:t>
            </a:fld>
            <a:endParaRPr lang="en-US"/>
          </a:p>
        </p:txBody>
      </p:sp>
    </p:spTree>
    <p:extLst>
      <p:ext uri="{BB962C8B-B14F-4D97-AF65-F5344CB8AC3E}">
        <p14:creationId xmlns:p14="http://schemas.microsoft.com/office/powerpoint/2010/main" val="156486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23</a:t>
            </a:fld>
            <a:endParaRPr lang="en-US"/>
          </a:p>
        </p:txBody>
      </p:sp>
    </p:spTree>
    <p:extLst>
      <p:ext uri="{BB962C8B-B14F-4D97-AF65-F5344CB8AC3E}">
        <p14:creationId xmlns:p14="http://schemas.microsoft.com/office/powerpoint/2010/main" val="1781735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24</a:t>
            </a:fld>
            <a:endParaRPr lang="en-US"/>
          </a:p>
        </p:txBody>
      </p:sp>
    </p:spTree>
    <p:extLst>
      <p:ext uri="{BB962C8B-B14F-4D97-AF65-F5344CB8AC3E}">
        <p14:creationId xmlns:p14="http://schemas.microsoft.com/office/powerpoint/2010/main" val="4108528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25</a:t>
            </a:fld>
            <a:endParaRPr lang="en-US"/>
          </a:p>
        </p:txBody>
      </p:sp>
    </p:spTree>
    <p:extLst>
      <p:ext uri="{BB962C8B-B14F-4D97-AF65-F5344CB8AC3E}">
        <p14:creationId xmlns:p14="http://schemas.microsoft.com/office/powerpoint/2010/main" val="2925864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857359A-ACC2-4AC8-94CA-842605F06C6B}" type="slidenum">
              <a:rPr lang="en-US" smtClean="0"/>
              <a:pPr/>
              <a:t>‹#›</a:t>
            </a:fld>
            <a:endParaRPr lang="en-US"/>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31421" y="6356395"/>
            <a:ext cx="1193454" cy="5579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396189" cy="1052736"/>
          </a:xfr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857359A-ACC2-4AC8-94CA-842605F06C6B}" type="slidenum">
              <a:rPr lang="en-US" smtClean="0"/>
              <a:pPr/>
              <a:t>‹#›</a:t>
            </a:fld>
            <a:endParaRPr lang="en-US"/>
          </a:p>
        </p:txBody>
      </p:sp>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31421" y="6356395"/>
            <a:ext cx="1193454" cy="5579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31421" y="6356395"/>
            <a:ext cx="1193454" cy="55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641331"/>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61015" y="6480175"/>
            <a:ext cx="576064" cy="365125"/>
          </a:xfrm>
          <a:prstGeom prst="rect">
            <a:avLst/>
          </a:prstGeom>
        </p:spPr>
        <p:txBody>
          <a:bodyPr vert="horz" lIns="36000" tIns="36000" rIns="108000" bIns="36000" rtlCol="0" anchor="ctr"/>
          <a:lstStyle>
            <a:lvl1pPr algn="r">
              <a:defRPr sz="1200">
                <a:solidFill>
                  <a:schemeClr val="bg1">
                    <a:lumMod val="50000"/>
                  </a:schemeClr>
                </a:solidFill>
              </a:defRPr>
            </a:lvl1pPr>
          </a:lstStyle>
          <a:p>
            <a:fld id="{5857359A-ACC2-4AC8-94CA-842605F06C6B}" type="slidenum">
              <a:rPr lang="en-US" smtClean="0"/>
              <a:pPr/>
              <a:t>‹#›</a:t>
            </a:fld>
            <a:endParaRPr lang="en-US" dirty="0"/>
          </a:p>
        </p:txBody>
      </p:sp>
      <p:sp>
        <p:nvSpPr>
          <p:cNvPr id="8" name="Rectangle 7"/>
          <p:cNvSpPr/>
          <p:nvPr userDrawn="1"/>
        </p:nvSpPr>
        <p:spPr>
          <a:xfrm>
            <a:off x="0" y="-27384"/>
            <a:ext cx="9144000" cy="1124744"/>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latin typeface="Arial" pitchFamily="34" charset="0"/>
              <a:cs typeface="Arial" pitchFamily="34" charset="0"/>
            </a:endParaRPr>
          </a:p>
        </p:txBody>
      </p:sp>
      <p:sp>
        <p:nvSpPr>
          <p:cNvPr id="2" name="Title Placeholder 1"/>
          <p:cNvSpPr>
            <a:spLocks noGrp="1"/>
          </p:cNvSpPr>
          <p:nvPr>
            <p:ph type="title"/>
          </p:nvPr>
        </p:nvSpPr>
        <p:spPr>
          <a:xfrm>
            <a:off x="251520" y="0"/>
            <a:ext cx="8640960" cy="1052736"/>
          </a:xfrm>
          <a:prstGeom prst="rect">
            <a:avLst/>
          </a:prstGeom>
        </p:spPr>
        <p:txBody>
          <a:bodyPr vert="horz" lIns="91440" tIns="45720" rIns="91440" bIns="45720" rtlCol="0" anchor="ctr">
            <a:normAutofit/>
          </a:bodyPr>
          <a:lstStyle/>
          <a:p>
            <a:r>
              <a:rPr lang="en-US" dirty="0"/>
              <a:t>Click to edit Master title style</a:t>
            </a:r>
          </a:p>
        </p:txBody>
      </p:sp>
      <p:sp>
        <p:nvSpPr>
          <p:cNvPr id="9" name="Rectangle 8"/>
          <p:cNvSpPr/>
          <p:nvPr userDrawn="1"/>
        </p:nvSpPr>
        <p:spPr>
          <a:xfrm>
            <a:off x="-1588" y="6435307"/>
            <a:ext cx="9144000" cy="90038"/>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latin typeface="Arial" pitchFamily="34" charset="0"/>
              <a:cs typeface="Arial" pitchFamily="34" charset="0"/>
            </a:endParaRPr>
          </a:p>
        </p:txBody>
      </p:sp>
      <p:pic>
        <p:nvPicPr>
          <p:cNvPr id="7" name="Picture 11" descr="csbc-logo-only.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2225" y="18475"/>
            <a:ext cx="1349375" cy="1016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fade thruBlk="1"/>
  </p:transition>
  <p:hf hdr="0" ftr="0" dt="0"/>
  <p:txStyles>
    <p:titleStyle>
      <a:lvl1pPr algn="l" defTabSz="914400" rtl="0" eaLnBrk="1" latinLnBrk="0" hangingPunct="1">
        <a:spcBef>
          <a:spcPct val="0"/>
        </a:spcBef>
        <a:buNone/>
        <a:defRPr sz="2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5.emf"/><Relationship Id="rId4" Type="http://schemas.openxmlformats.org/officeDocument/2006/relationships/oleObject" Target="../embeddings/oleObject1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6.emf"/><Relationship Id="rId4" Type="http://schemas.openxmlformats.org/officeDocument/2006/relationships/oleObject" Target="../embeddings/oleObject1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7.emf"/><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8.emf"/><Relationship Id="rId4" Type="http://schemas.openxmlformats.org/officeDocument/2006/relationships/oleObject" Target="../embeddings/oleObject1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9.emf"/><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0.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1.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2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3.emf"/><Relationship Id="rId4" Type="http://schemas.openxmlformats.org/officeDocument/2006/relationships/oleObject" Target="../embeddings/oleObject22.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4.emf"/><Relationship Id="rId4" Type="http://schemas.openxmlformats.org/officeDocument/2006/relationships/oleObject" Target="../embeddings/oleObject23.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4.emf"/><Relationship Id="rId4" Type="http://schemas.openxmlformats.org/officeDocument/2006/relationships/oleObject" Target="../embeddings/oleObject24.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25.emf"/><Relationship Id="rId4" Type="http://schemas.openxmlformats.org/officeDocument/2006/relationships/oleObject" Target="../embeddings/oleObject2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26.emf"/><Relationship Id="rId4" Type="http://schemas.openxmlformats.org/officeDocument/2006/relationships/oleObject" Target="../embeddings/oleObject26.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27.e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28.emf"/><Relationship Id="rId4" Type="http://schemas.openxmlformats.org/officeDocument/2006/relationships/oleObject" Target="../embeddings/oleObject2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29.emf"/><Relationship Id="rId4" Type="http://schemas.openxmlformats.org/officeDocument/2006/relationships/oleObject" Target="../embeddings/oleObject29.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57359A-ACC2-4AC8-94CA-842605F06C6B}" type="slidenum">
              <a:rPr lang="en-US" smtClean="0"/>
              <a:pPr/>
              <a:t>1</a:t>
            </a:fld>
            <a:endParaRPr lang="en-US"/>
          </a:p>
        </p:txBody>
      </p:sp>
      <p:sp>
        <p:nvSpPr>
          <p:cNvPr id="3" name="Rectangle 3"/>
          <p:cNvSpPr txBox="1">
            <a:spLocks noChangeArrowheads="1"/>
          </p:cNvSpPr>
          <p:nvPr/>
        </p:nvSpPr>
        <p:spPr>
          <a:xfrm>
            <a:off x="414668" y="1876300"/>
            <a:ext cx="8305800" cy="4372099"/>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Spring 2018 CSBC SAFE BOATING </a:t>
            </a:r>
            <a:br>
              <a:rPr kumimoji="0" lang="en-US" sz="2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br>
            <a:r>
              <a:rPr kumimoji="0" lang="en-US" sz="2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TRACKING SURVEY</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Consumer</a:t>
            </a:r>
            <a:r>
              <a:rPr kumimoji="0" lang="en-US" sz="3200" b="1" i="0" u="none" strike="noStrike" kern="1200" cap="none" spc="0" normalizeH="0" noProof="0" dirty="0">
                <a:ln>
                  <a:noFill/>
                </a:ln>
                <a:solidFill>
                  <a:schemeClr val="tx1"/>
                </a:solidFill>
                <a:effectLst/>
                <a:uLnTx/>
                <a:uFillTx/>
                <a:latin typeface="Arial" pitchFamily="34" charset="0"/>
                <a:ea typeface="+mn-ea"/>
                <a:cs typeface="Arial" pitchFamily="34" charset="0"/>
              </a:rPr>
              <a:t> Research Results </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n-US" sz="2400" b="1" dirty="0">
                <a:latin typeface="Arial" pitchFamily="34" charset="0"/>
                <a:cs typeface="Arial" pitchFamily="34" charset="0"/>
              </a:rPr>
              <a:t>Final </a:t>
            </a:r>
            <a:r>
              <a:rPr kumimoji="0" lang="en-US" sz="2400" b="1" i="0" u="none" strike="noStrike" kern="1200" cap="none" spc="0" normalizeH="0" noProof="0" dirty="0">
                <a:ln>
                  <a:noFill/>
                </a:ln>
                <a:solidFill>
                  <a:schemeClr val="tx1"/>
                </a:solidFill>
                <a:effectLst/>
                <a:uLnTx/>
                <a:uFillTx/>
                <a:latin typeface="Arial" pitchFamily="34" charset="0"/>
                <a:cs typeface="Arial" pitchFamily="34" charset="0"/>
              </a:rPr>
              <a:t>Report</a:t>
            </a:r>
            <a:r>
              <a:rPr kumimoji="0" lang="en-US"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r>
            <a:br>
              <a:rPr kumimoji="0" lang="en-US"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b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5616575" marR="0" lvl="4" indent="-1703388" algn="l" defTabSz="914400" rtl="0" eaLnBrk="1" fontAlgn="auto" latinLnBrk="0" hangingPunct="1">
              <a:lnSpc>
                <a:spcPct val="100000"/>
              </a:lnSpc>
              <a:spcBef>
                <a:spcPts val="600"/>
              </a:spcBef>
              <a:spcAft>
                <a:spcPts val="0"/>
              </a:spcAft>
              <a:buClrTx/>
              <a:buSzTx/>
              <a:buFontTx/>
              <a:buNone/>
              <a:tabLst/>
              <a:defRPr/>
            </a:pPr>
            <a:r>
              <a:rPr kumimoji="0" lang="en-US" sz="1400" b="1" i="1"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a:p>
            <a:pPr marL="2876550" marR="0" lvl="4" indent="-458788" algn="l" defTabSz="914400" rtl="0" eaLnBrk="1" fontAlgn="auto" latinLnBrk="0" hangingPunct="1">
              <a:lnSpc>
                <a:spcPct val="100000"/>
              </a:lnSpc>
              <a:spcBef>
                <a:spcPts val="600"/>
              </a:spcBef>
              <a:spcAft>
                <a:spcPts val="0"/>
              </a:spcAft>
              <a:buClrTx/>
              <a:buSzTx/>
              <a:buFontTx/>
              <a:buNone/>
              <a:tabLst/>
              <a:defRPr/>
            </a:pPr>
            <a:r>
              <a:rPr kumimoji="0" lang="en-CA" sz="1600" b="1" i="1" u="none" strike="noStrike" kern="1200" cap="none" spc="0" normalizeH="0" baseline="0" noProof="0" dirty="0">
                <a:ln>
                  <a:noFill/>
                </a:ln>
                <a:solidFill>
                  <a:schemeClr val="tx1"/>
                </a:solidFill>
                <a:effectLst/>
                <a:uLnTx/>
                <a:uFillTx/>
                <a:latin typeface="Arial" pitchFamily="34" charset="0"/>
                <a:ea typeface="+mn-ea"/>
                <a:cs typeface="Arial" pitchFamily="34" charset="0"/>
              </a:rPr>
              <a:t>Prepared for:  </a:t>
            </a:r>
            <a:r>
              <a:rPr kumimoji="0" lang="en-CA" sz="1600" b="1" u="none" strike="noStrike" kern="1200" cap="none" spc="0" normalizeH="0" baseline="0" noProof="0" dirty="0">
                <a:ln>
                  <a:noFill/>
                </a:ln>
                <a:solidFill>
                  <a:schemeClr val="tx1"/>
                </a:solidFill>
                <a:effectLst/>
                <a:uLnTx/>
                <a:uFillTx/>
                <a:latin typeface="Arial" pitchFamily="34" charset="0"/>
                <a:ea typeface="+mn-ea"/>
                <a:cs typeface="Arial" pitchFamily="34" charset="0"/>
              </a:rPr>
              <a:t>Canadian Safe Boating Council</a:t>
            </a:r>
          </a:p>
          <a:p>
            <a:pPr marL="2876550" lvl="4" indent="-458788">
              <a:spcBef>
                <a:spcPts val="600"/>
              </a:spcBef>
              <a:defRPr/>
            </a:pPr>
            <a:r>
              <a:rPr kumimoji="0" lang="en-CA" sz="1600" b="1" i="1" u="none" strike="noStrike" kern="1200" cap="none" spc="0" normalizeH="0" baseline="0" noProof="0" dirty="0">
                <a:ln>
                  <a:noFill/>
                </a:ln>
                <a:solidFill>
                  <a:schemeClr val="tx1"/>
                </a:solidFill>
                <a:effectLst/>
                <a:uLnTx/>
                <a:uFillTx/>
                <a:latin typeface="Arial" pitchFamily="34" charset="0"/>
                <a:ea typeface="+mn-ea"/>
                <a:cs typeface="Arial" pitchFamily="34" charset="0"/>
              </a:rPr>
              <a:t>Prepared by:  </a:t>
            </a:r>
            <a:r>
              <a:rPr lang="en-CA" sz="1600" b="1" dirty="0">
                <a:latin typeface="Arial" pitchFamily="34" charset="0"/>
                <a:cs typeface="Arial" pitchFamily="34" charset="0"/>
              </a:rPr>
              <a:t>McCullough Associates</a:t>
            </a:r>
            <a:endParaRPr kumimoji="0" lang="en-US" sz="1600" b="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2876550" marR="0" lvl="4" indent="-458788" algn="l" defTabSz="914400" rtl="0" eaLnBrk="1" fontAlgn="auto" latinLnBrk="0" hangingPunct="1">
              <a:lnSpc>
                <a:spcPct val="100000"/>
              </a:lnSpc>
              <a:spcBef>
                <a:spcPts val="600"/>
              </a:spcBef>
              <a:spcAft>
                <a:spcPts val="0"/>
              </a:spcAft>
              <a:buClrTx/>
              <a:buSzTx/>
              <a:buFontTx/>
              <a:buNone/>
              <a:tabLst/>
              <a:defRPr/>
            </a:pPr>
            <a:r>
              <a:rPr kumimoji="0" lang="en-US" sz="1600" b="1" i="1" u="none" strike="noStrike" kern="1200" cap="none" spc="0" normalizeH="0" baseline="0" noProof="0" dirty="0">
                <a:ln>
                  <a:noFill/>
                </a:ln>
                <a:solidFill>
                  <a:schemeClr val="tx1"/>
                </a:solidFill>
                <a:effectLst/>
                <a:uLnTx/>
                <a:uFillTx/>
                <a:latin typeface="Arial" pitchFamily="34" charset="0"/>
                <a:ea typeface="+mn-ea"/>
                <a:cs typeface="Arial" pitchFamily="34" charset="0"/>
              </a:rPr>
              <a:t>Date</a:t>
            </a:r>
            <a:r>
              <a:rPr kumimoji="0" lang="en-US" sz="1600" b="1" i="1" u="none" strike="noStrike" kern="1200" cap="none" spc="0" normalizeH="0" baseline="0" noProof="0" dirty="0">
                <a:ln>
                  <a:noFill/>
                </a:ln>
                <a:effectLst/>
                <a:uLnTx/>
                <a:uFillTx/>
                <a:latin typeface="Arial" pitchFamily="34" charset="0"/>
                <a:ea typeface="+mn-ea"/>
                <a:cs typeface="Arial" pitchFamily="34" charset="0"/>
              </a:rPr>
              <a:t>:  </a:t>
            </a:r>
            <a:r>
              <a:rPr kumimoji="0" lang="en-US" sz="1600" b="1" u="none" strike="noStrike" kern="1200" cap="none" spc="0" normalizeH="0" baseline="0" noProof="0" dirty="0">
                <a:ln>
                  <a:noFill/>
                </a:ln>
                <a:effectLst/>
                <a:uLnTx/>
                <a:uFillTx/>
                <a:latin typeface="Arial" pitchFamily="34" charset="0"/>
                <a:ea typeface="+mn-ea"/>
                <a:cs typeface="Arial" pitchFamily="34" charset="0"/>
              </a:rPr>
              <a:t>July </a:t>
            </a:r>
            <a:r>
              <a:rPr kumimoji="0" lang="en-US" sz="1600" b="1" u="none" strike="noStrike" kern="1200" cap="none" spc="0" normalizeH="0" baseline="0" noProof="0" dirty="0" smtClean="0">
                <a:ln>
                  <a:noFill/>
                </a:ln>
                <a:effectLst/>
                <a:uLnTx/>
                <a:uFillTx/>
                <a:latin typeface="Arial" pitchFamily="34" charset="0"/>
                <a:ea typeface="+mn-ea"/>
                <a:cs typeface="Arial" pitchFamily="34" charset="0"/>
              </a:rPr>
              <a:t>26, </a:t>
            </a:r>
            <a:r>
              <a:rPr kumimoji="0" lang="en-US" sz="1600" b="1" u="none" strike="noStrike" kern="1200" cap="none" spc="0" normalizeH="0" baseline="0" noProof="0" dirty="0">
                <a:ln>
                  <a:noFill/>
                </a:ln>
                <a:effectLst/>
                <a:uLnTx/>
                <a:uFillTx/>
                <a:latin typeface="Arial" pitchFamily="34" charset="0"/>
                <a:ea typeface="+mn-ea"/>
                <a:cs typeface="Arial" pitchFamily="34" charset="0"/>
              </a:rPr>
              <a:t>2018</a:t>
            </a: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Summary of Key Findings</a:t>
            </a:r>
            <a:endParaRPr lang="en-US" sz="24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10</a:t>
            </a:fld>
            <a:endParaRPr lang="en-US"/>
          </a:p>
        </p:txBody>
      </p:sp>
      <p:sp>
        <p:nvSpPr>
          <p:cNvPr id="5" name="Text Box 5"/>
          <p:cNvSpPr txBox="1">
            <a:spLocks noChangeArrowheads="1"/>
          </p:cNvSpPr>
          <p:nvPr/>
        </p:nvSpPr>
        <p:spPr bwMode="auto">
          <a:xfrm>
            <a:off x="379413" y="1159296"/>
            <a:ext cx="8491632" cy="3308598"/>
          </a:xfrm>
          <a:prstGeom prst="rect">
            <a:avLst/>
          </a:prstGeom>
          <a:noFill/>
          <a:ln w="9525">
            <a:noFill/>
            <a:miter lim="800000"/>
            <a:headEnd/>
            <a:tailEnd/>
          </a:ln>
        </p:spPr>
        <p:txBody>
          <a:bodyPr wrap="square">
            <a:spAutoFit/>
          </a:bodyPr>
          <a:lstStyle/>
          <a:p>
            <a:pPr marL="342900" indent="-342900">
              <a:spcAft>
                <a:spcPts val="600"/>
              </a:spcAft>
            </a:pPr>
            <a:r>
              <a:rPr lang="en-US" b="1" dirty="0">
                <a:latin typeface="Arial" pitchFamily="34" charset="0"/>
                <a:cs typeface="Arial" pitchFamily="34" charset="0"/>
              </a:rPr>
              <a:t>Aided Awareness of CSBC Safe Boating Materials:</a:t>
            </a:r>
          </a:p>
          <a:p>
            <a:pPr marL="800100" lvl="1" indent="-342900">
              <a:spcAft>
                <a:spcPts val="600"/>
              </a:spcAft>
              <a:buFont typeface="Arial" pitchFamily="34" charset="0"/>
              <a:buChar char="•"/>
            </a:pPr>
            <a:r>
              <a:rPr lang="en-US" sz="1600" dirty="0">
                <a:latin typeface="Arial" pitchFamily="34" charset="0"/>
                <a:cs typeface="Arial" pitchFamily="34" charset="0"/>
              </a:rPr>
              <a:t>In Spring 2018, 23% of boaters say they had seen the CSBC “Got Time” &amp;/or “Tired of Waiting” Lifejacket outdoor poster ads – similar to the August 2017 awareness level. </a:t>
            </a:r>
          </a:p>
          <a:p>
            <a:pPr marL="1257300" lvl="2" indent="-342900">
              <a:spcAft>
                <a:spcPts val="600"/>
              </a:spcAft>
              <a:buFont typeface="Arial" pitchFamily="34" charset="0"/>
              <a:buChar char="•"/>
            </a:pPr>
            <a:r>
              <a:rPr lang="en-US" sz="1400" dirty="0">
                <a:latin typeface="Arial" pitchFamily="34" charset="0"/>
                <a:cs typeface="Arial" pitchFamily="34" charset="0"/>
              </a:rPr>
              <a:t>Including aided awareness with almost half (47%) of New Boaters, and strong awareness across most boating activity sub-groups and boaters 18-34 yrs.</a:t>
            </a:r>
          </a:p>
          <a:p>
            <a:pPr marL="800100" lvl="1" indent="-342900">
              <a:spcAft>
                <a:spcPts val="600"/>
              </a:spcAft>
              <a:buFont typeface="Arial" pitchFamily="34" charset="0"/>
              <a:buChar char="•"/>
            </a:pPr>
            <a:r>
              <a:rPr lang="en-US" sz="1600" dirty="0">
                <a:latin typeface="Arial" pitchFamily="34" charset="0"/>
                <a:cs typeface="Arial" pitchFamily="34" charset="0"/>
              </a:rPr>
              <a:t>Almost half (46%) of the New Boaters target group say they saw the “Start Boating This Summer” poster ads for StartBoating.ca.</a:t>
            </a:r>
          </a:p>
          <a:p>
            <a:pPr marL="1257300" lvl="2" indent="-342900">
              <a:spcAft>
                <a:spcPts val="600"/>
              </a:spcAft>
              <a:buFont typeface="Arial" pitchFamily="34" charset="0"/>
              <a:buChar char="•"/>
            </a:pPr>
            <a:r>
              <a:rPr lang="en-US" sz="1400" dirty="0">
                <a:latin typeface="Arial" pitchFamily="34" charset="0"/>
                <a:cs typeface="Arial" pitchFamily="34" charset="0"/>
              </a:rPr>
              <a:t>“Start Boating This Summer” poster ads are quite effective in engaging New Boaters – relevant and interesting to them, and elicit strong interest in visiting the SmartBoating.ca website.</a:t>
            </a:r>
          </a:p>
          <a:p>
            <a:pPr marL="1257300" lvl="2" indent="-342900">
              <a:spcAft>
                <a:spcPts val="600"/>
              </a:spcAft>
              <a:buFont typeface="Arial" pitchFamily="34" charset="0"/>
              <a:buChar char="•"/>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val="1137903838"/>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Summary of Key Findings</a:t>
            </a:r>
            <a:endParaRPr lang="en-US" sz="24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11</a:t>
            </a:fld>
            <a:endParaRPr lang="en-US"/>
          </a:p>
        </p:txBody>
      </p:sp>
      <p:sp>
        <p:nvSpPr>
          <p:cNvPr id="5" name="Text Box 5"/>
          <p:cNvSpPr txBox="1">
            <a:spLocks noChangeArrowheads="1"/>
          </p:cNvSpPr>
          <p:nvPr/>
        </p:nvSpPr>
        <p:spPr bwMode="auto">
          <a:xfrm>
            <a:off x="259307" y="1053405"/>
            <a:ext cx="8703718" cy="5542543"/>
          </a:xfrm>
          <a:prstGeom prst="rect">
            <a:avLst/>
          </a:prstGeom>
          <a:noFill/>
          <a:ln w="9525">
            <a:noFill/>
            <a:miter lim="800000"/>
            <a:headEnd/>
            <a:tailEnd/>
          </a:ln>
        </p:spPr>
        <p:txBody>
          <a:bodyPr wrap="square">
            <a:spAutoFit/>
          </a:bodyPr>
          <a:lstStyle/>
          <a:p>
            <a:pPr marL="342900" lvl="0" indent="-342900">
              <a:spcAft>
                <a:spcPts val="600"/>
              </a:spcAft>
            </a:pPr>
            <a:r>
              <a:rPr lang="en-CA" b="1" dirty="0">
                <a:latin typeface="Arial" pitchFamily="34" charset="0"/>
                <a:cs typeface="Arial" pitchFamily="34" charset="0"/>
              </a:rPr>
              <a:t>Safe Boating Attitudes / Behaviours :</a:t>
            </a:r>
          </a:p>
          <a:p>
            <a:pPr marL="800100" lvl="1" indent="-342900">
              <a:spcAft>
                <a:spcPts val="500"/>
              </a:spcAft>
              <a:buFont typeface="Arial" pitchFamily="34" charset="0"/>
              <a:buChar char="•"/>
            </a:pPr>
            <a:r>
              <a:rPr lang="en-US" sz="1500" dirty="0">
                <a:latin typeface="Arial" pitchFamily="34" charset="0"/>
                <a:cs typeface="Arial" pitchFamily="34" charset="0"/>
              </a:rPr>
              <a:t>Strong (top-2-box) majority boater intent/support for desired safe boating attitudes &amp; behaviours re: Not Drinking &amp; Boating, Wearing Lifejackets, Vessel Preparedness and Cold Water, and Boating Education beyond PCOC.</a:t>
            </a:r>
          </a:p>
          <a:p>
            <a:pPr marL="800100" lvl="1" indent="-342900">
              <a:spcAft>
                <a:spcPts val="500"/>
              </a:spcAft>
              <a:buFont typeface="Arial" pitchFamily="34" charset="0"/>
              <a:buChar char="•"/>
            </a:pPr>
            <a:r>
              <a:rPr lang="en-US" sz="1500" dirty="0">
                <a:latin typeface="Arial" pitchFamily="34" charset="0"/>
                <a:cs typeface="Arial" pitchFamily="34" charset="0"/>
              </a:rPr>
              <a:t>Increased intent in Spring 2018 vs. Spring 2016 in all desired boating safety </a:t>
            </a:r>
            <a:r>
              <a:rPr lang="en-US" sz="1500" dirty="0" err="1">
                <a:latin typeface="Arial" pitchFamily="34" charset="0"/>
                <a:cs typeface="Arial" pitchFamily="34" charset="0"/>
              </a:rPr>
              <a:t>behaviour</a:t>
            </a:r>
            <a:r>
              <a:rPr lang="en-US" sz="1500" dirty="0">
                <a:latin typeface="Arial" pitchFamily="34" charset="0"/>
                <a:cs typeface="Arial" pitchFamily="34" charset="0"/>
              </a:rPr>
              <a:t> areas:  Not Drink and Operate Boat; Wear Lifejackets; Vessel Preparedness; Cold Water Preparedness; and Boating Education.</a:t>
            </a:r>
          </a:p>
          <a:p>
            <a:pPr marL="800100" lvl="1" indent="-342900">
              <a:spcAft>
                <a:spcPts val="500"/>
              </a:spcAft>
              <a:buFont typeface="Arial" pitchFamily="34" charset="0"/>
              <a:buChar char="•"/>
            </a:pPr>
            <a:r>
              <a:rPr lang="en-US" sz="1500" dirty="0">
                <a:latin typeface="Arial" pitchFamily="34" charset="0"/>
                <a:cs typeface="Arial" pitchFamily="34" charset="0"/>
              </a:rPr>
              <a:t>Stronger drinking &amp; boating attitudes/behaviours among boaters 35-54 </a:t>
            </a:r>
            <a:r>
              <a:rPr lang="en-US" sz="1500" dirty="0" err="1">
                <a:latin typeface="Arial" pitchFamily="34" charset="0"/>
                <a:cs typeface="Arial" pitchFamily="34" charset="0"/>
              </a:rPr>
              <a:t>yrs</a:t>
            </a:r>
            <a:r>
              <a:rPr lang="en-US" sz="1500" dirty="0">
                <a:latin typeface="Arial" pitchFamily="34" charset="0"/>
                <a:cs typeface="Arial" pitchFamily="34" charset="0"/>
              </a:rPr>
              <a:t> and males – maintaining improvements seen in August 2017.  Seasonal slippage among 18-34 yrs.</a:t>
            </a:r>
          </a:p>
          <a:p>
            <a:pPr marL="800100" lvl="1" indent="-342900">
              <a:buFont typeface="Arial" pitchFamily="34" charset="0"/>
              <a:buChar char="•"/>
            </a:pPr>
            <a:r>
              <a:rPr lang="en-US" sz="1500" dirty="0">
                <a:latin typeface="Arial" pitchFamily="34" charset="0"/>
                <a:cs typeface="Arial" pitchFamily="34" charset="0"/>
              </a:rPr>
              <a:t>By Boating Activities:</a:t>
            </a:r>
          </a:p>
          <a:p>
            <a:pPr marL="1257300" lvl="2" indent="-342900">
              <a:spcAft>
                <a:spcPts val="200"/>
              </a:spcAft>
              <a:buFont typeface="Arial" pitchFamily="34" charset="0"/>
              <a:buChar char="•"/>
            </a:pPr>
            <a:r>
              <a:rPr lang="en-US" sz="1400" dirty="0">
                <a:latin typeface="Arial" pitchFamily="34" charset="0"/>
                <a:cs typeface="Arial" pitchFamily="34" charset="0"/>
              </a:rPr>
              <a:t>In Spring 2018, the overall boater improvement in drinking &amp; boating intentions/ </a:t>
            </a:r>
            <a:r>
              <a:rPr lang="en-US" sz="1400" dirty="0" err="1">
                <a:latin typeface="Arial" pitchFamily="34" charset="0"/>
                <a:cs typeface="Arial" pitchFamily="34" charset="0"/>
              </a:rPr>
              <a:t>behaviours</a:t>
            </a:r>
            <a:r>
              <a:rPr lang="en-US" sz="1400" dirty="0">
                <a:latin typeface="Arial" pitchFamily="34" charset="0"/>
                <a:cs typeface="Arial" pitchFamily="34" charset="0"/>
              </a:rPr>
              <a:t> vs. Spring 2016 traces to paddlers, pleasure </a:t>
            </a:r>
            <a:r>
              <a:rPr lang="en-US" sz="1400" dirty="0" err="1">
                <a:latin typeface="Arial" pitchFamily="34" charset="0"/>
                <a:cs typeface="Arial" pitchFamily="34" charset="0"/>
              </a:rPr>
              <a:t>powerboaters</a:t>
            </a:r>
            <a:r>
              <a:rPr lang="en-US" sz="1400" dirty="0">
                <a:latin typeface="Arial" pitchFamily="34" charset="0"/>
                <a:cs typeface="Arial" pitchFamily="34" charset="0"/>
              </a:rPr>
              <a:t> and powerboat passengers.</a:t>
            </a:r>
          </a:p>
          <a:p>
            <a:pPr marL="1257300" lvl="2" indent="-342900">
              <a:spcAft>
                <a:spcPts val="200"/>
              </a:spcAft>
              <a:buFont typeface="Arial" pitchFamily="34" charset="0"/>
              <a:buChar char="•"/>
            </a:pPr>
            <a:r>
              <a:rPr lang="en-US" sz="1400" dirty="0">
                <a:latin typeface="Arial" pitchFamily="34" charset="0"/>
                <a:cs typeface="Arial" pitchFamily="34" charset="0"/>
              </a:rPr>
              <a:t>The Spring 2018 overall improvement in boater intentions to wear lifejackets traces especially to fishers, pleasure </a:t>
            </a:r>
            <a:r>
              <a:rPr lang="en-US" sz="1400" dirty="0" err="1">
                <a:latin typeface="Arial" pitchFamily="34" charset="0"/>
                <a:cs typeface="Arial" pitchFamily="34" charset="0"/>
              </a:rPr>
              <a:t>powerboaters</a:t>
            </a:r>
            <a:r>
              <a:rPr lang="en-US" sz="1400" dirty="0">
                <a:latin typeface="Arial" pitchFamily="34" charset="0"/>
                <a:cs typeface="Arial" pitchFamily="34" charset="0"/>
              </a:rPr>
              <a:t> and powerboat passengers.</a:t>
            </a:r>
          </a:p>
          <a:p>
            <a:pPr marL="800100" lvl="1" indent="-342900">
              <a:buFont typeface="Arial" pitchFamily="34" charset="0"/>
              <a:buChar char="•"/>
            </a:pPr>
            <a:r>
              <a:rPr lang="en-US" sz="1500" dirty="0">
                <a:latin typeface="Arial" pitchFamily="34" charset="0"/>
                <a:cs typeface="Arial" pitchFamily="34" charset="0"/>
              </a:rPr>
              <a:t>By Region:</a:t>
            </a:r>
          </a:p>
          <a:p>
            <a:pPr marL="1257300" lvl="2" indent="-342900">
              <a:spcAft>
                <a:spcPts val="200"/>
              </a:spcAft>
              <a:buFont typeface="Arial" pitchFamily="34" charset="0"/>
              <a:buChar char="•"/>
            </a:pPr>
            <a:r>
              <a:rPr lang="en-US" sz="1400" dirty="0">
                <a:latin typeface="Arial" pitchFamily="34" charset="0"/>
                <a:cs typeface="Arial" pitchFamily="34" charset="0"/>
              </a:rPr>
              <a:t>In Spring 2018 the national boater improvement in drinking &amp; boating intentions/ </a:t>
            </a:r>
            <a:r>
              <a:rPr lang="en-US" sz="1400" dirty="0" err="1">
                <a:latin typeface="Arial" pitchFamily="34" charset="0"/>
                <a:cs typeface="Arial" pitchFamily="34" charset="0"/>
              </a:rPr>
              <a:t>behaviours</a:t>
            </a:r>
            <a:r>
              <a:rPr lang="en-US" sz="1400" dirty="0">
                <a:latin typeface="Arial" pitchFamily="34" charset="0"/>
                <a:cs typeface="Arial" pitchFamily="34" charset="0"/>
              </a:rPr>
              <a:t> traces to the West.</a:t>
            </a:r>
          </a:p>
          <a:p>
            <a:pPr marL="800100" lvl="1" indent="-342900">
              <a:spcAft>
                <a:spcPts val="200"/>
              </a:spcAft>
              <a:buFont typeface="Arial" pitchFamily="34" charset="0"/>
              <a:buChar char="•"/>
            </a:pPr>
            <a:r>
              <a:rPr lang="en-US" sz="1500" dirty="0">
                <a:latin typeface="Arial" pitchFamily="34" charset="0"/>
                <a:cs typeface="Arial" pitchFamily="34" charset="0"/>
              </a:rPr>
              <a:t>New Boaters:</a:t>
            </a:r>
          </a:p>
          <a:p>
            <a:pPr marL="1257300" lvl="2" indent="-342900">
              <a:spcAft>
                <a:spcPts val="200"/>
              </a:spcAft>
              <a:buFont typeface="Arial" pitchFamily="34" charset="0"/>
              <a:buChar char="•"/>
            </a:pPr>
            <a:r>
              <a:rPr lang="en-US" sz="1400" dirty="0">
                <a:solidFill>
                  <a:prstClr val="black"/>
                </a:solidFill>
                <a:latin typeface="Arial" pitchFamily="34" charset="0"/>
                <a:cs typeface="Arial" pitchFamily="34" charset="0"/>
              </a:rPr>
              <a:t>In Spring 2018, New Boaters are less likely than total Boaters to strongly agree they:</a:t>
            </a:r>
          </a:p>
          <a:p>
            <a:pPr marL="1714500" lvl="3" indent="-342900">
              <a:spcAft>
                <a:spcPts val="200"/>
              </a:spcAft>
              <a:buFont typeface="Arial" pitchFamily="34" charset="0"/>
              <a:buChar char="•"/>
            </a:pPr>
            <a:r>
              <a:rPr lang="en-US" sz="1300" dirty="0">
                <a:solidFill>
                  <a:prstClr val="black"/>
                </a:solidFill>
                <a:latin typeface="Arial" pitchFamily="34" charset="0"/>
                <a:cs typeface="Arial" pitchFamily="34" charset="0"/>
              </a:rPr>
              <a:t>Are ‘not going to drink any alcoholic beverages while operating a boat’.</a:t>
            </a:r>
          </a:p>
          <a:p>
            <a:pPr marL="1714500" lvl="3" indent="-342900">
              <a:spcAft>
                <a:spcPts val="200"/>
              </a:spcAft>
              <a:buFont typeface="Arial" pitchFamily="34" charset="0"/>
              <a:buChar char="•"/>
            </a:pPr>
            <a:r>
              <a:rPr lang="en-US" sz="1300" dirty="0">
                <a:solidFill>
                  <a:prstClr val="black"/>
                </a:solidFill>
                <a:latin typeface="Arial" pitchFamily="34" charset="0"/>
                <a:cs typeface="Arial" pitchFamily="34" charset="0"/>
              </a:rPr>
              <a:t>Will ‘wear my lifejacket all the time when I’m out in a boat’.</a:t>
            </a:r>
          </a:p>
          <a:p>
            <a:pPr marL="1714500" lvl="3" indent="-342900">
              <a:spcAft>
                <a:spcPts val="200"/>
              </a:spcAft>
              <a:buFont typeface="Arial" pitchFamily="34" charset="0"/>
              <a:buChar char="•"/>
            </a:pPr>
            <a:r>
              <a:rPr lang="en-US" sz="1300" dirty="0">
                <a:solidFill>
                  <a:prstClr val="black"/>
                </a:solidFill>
                <a:latin typeface="Arial" pitchFamily="34" charset="0"/>
                <a:cs typeface="Arial" pitchFamily="34" charset="0"/>
              </a:rPr>
              <a:t>Will ‘mentally run through a pre-departure checklist, every time I go out on the water’.</a:t>
            </a:r>
          </a:p>
        </p:txBody>
      </p:sp>
    </p:spTree>
    <p:extLst>
      <p:ext uri="{BB962C8B-B14F-4D97-AF65-F5344CB8AC3E}">
        <p14:creationId xmlns:p14="http://schemas.microsoft.com/office/powerpoint/2010/main" val="975854478"/>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Summary of Key Findings</a:t>
            </a:r>
            <a:endParaRPr lang="en-US" sz="24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12</a:t>
            </a:fld>
            <a:endParaRPr lang="en-US"/>
          </a:p>
        </p:txBody>
      </p:sp>
      <p:sp>
        <p:nvSpPr>
          <p:cNvPr id="5" name="Text Box 5"/>
          <p:cNvSpPr txBox="1">
            <a:spLocks noChangeArrowheads="1"/>
          </p:cNvSpPr>
          <p:nvPr/>
        </p:nvSpPr>
        <p:spPr bwMode="auto">
          <a:xfrm>
            <a:off x="379413" y="1197682"/>
            <a:ext cx="8607271" cy="4108817"/>
          </a:xfrm>
          <a:prstGeom prst="rect">
            <a:avLst/>
          </a:prstGeom>
          <a:noFill/>
          <a:ln w="9525">
            <a:noFill/>
            <a:miter lim="800000"/>
            <a:headEnd/>
            <a:tailEnd/>
          </a:ln>
        </p:spPr>
        <p:txBody>
          <a:bodyPr wrap="square">
            <a:spAutoFit/>
          </a:bodyPr>
          <a:lstStyle/>
          <a:p>
            <a:pPr marL="342900" indent="-342900">
              <a:spcAft>
                <a:spcPts val="600"/>
              </a:spcAft>
            </a:pPr>
            <a:r>
              <a:rPr lang="en-US" b="1" dirty="0">
                <a:latin typeface="Arial" pitchFamily="34" charset="0"/>
                <a:cs typeface="Arial" pitchFamily="34" charset="0"/>
              </a:rPr>
              <a:t>Wearing Lifejackets:</a:t>
            </a:r>
          </a:p>
          <a:p>
            <a:pPr marL="800100" lvl="1" indent="-342900">
              <a:spcAft>
                <a:spcPts val="600"/>
              </a:spcAft>
              <a:buFont typeface="Arial" pitchFamily="34" charset="0"/>
              <a:buChar char="•"/>
            </a:pPr>
            <a:r>
              <a:rPr lang="en-US" sz="1600" dirty="0">
                <a:latin typeface="Arial" pitchFamily="34" charset="0"/>
                <a:cs typeface="Arial" pitchFamily="34" charset="0"/>
              </a:rPr>
              <a:t>In Spring 2018, proportion of boaters who say they ‘Always’ wear their lifejacket continues in-line with previous Spring levels since 2014..</a:t>
            </a:r>
          </a:p>
          <a:p>
            <a:pPr marL="1257300" lvl="2" indent="-342900">
              <a:spcAft>
                <a:spcPts val="600"/>
              </a:spcAft>
              <a:buFont typeface="Arial" pitchFamily="34" charset="0"/>
              <a:buChar char="•"/>
            </a:pPr>
            <a:r>
              <a:rPr lang="en-US" sz="1400" dirty="0">
                <a:latin typeface="Arial" pitchFamily="34" charset="0"/>
                <a:cs typeface="Arial" pitchFamily="34" charset="0"/>
              </a:rPr>
              <a:t>More boaters in Spring 2018 who say they ‘Usually’ wear their lifejacket, and fewer who say ‘Never’.</a:t>
            </a:r>
          </a:p>
          <a:p>
            <a:pPr marL="1257300" lvl="2" indent="-342900">
              <a:spcAft>
                <a:spcPts val="600"/>
              </a:spcAft>
              <a:buFont typeface="Arial" pitchFamily="34" charset="0"/>
              <a:buChar char="•"/>
            </a:pPr>
            <a:r>
              <a:rPr lang="en-US" sz="1400" dirty="0">
                <a:latin typeface="Arial" pitchFamily="34" charset="0"/>
                <a:cs typeface="Arial" pitchFamily="34" charset="0"/>
              </a:rPr>
              <a:t>Regionally, increase in lifejacket wearing in Prairies; and with boaters 35-54 yrs. Down in Atlantic &amp; B.C. regions.</a:t>
            </a:r>
          </a:p>
          <a:p>
            <a:pPr marL="1257300" lvl="2" indent="-342900">
              <a:spcAft>
                <a:spcPts val="600"/>
              </a:spcAft>
              <a:buFont typeface="Arial" pitchFamily="34" charset="0"/>
              <a:buChar char="•"/>
            </a:pPr>
            <a:r>
              <a:rPr lang="en-US" sz="1400" dirty="0">
                <a:latin typeface="Arial" pitchFamily="34" charset="0"/>
                <a:cs typeface="Arial" pitchFamily="34" charset="0"/>
              </a:rPr>
              <a:t>Increase in proportion of boaters who say they ‘Always’ wear their lifejacket for all powerboating activity groups in Spring 2018 vs. Spring 2016.  Unchanged for non-power (paddling, sailing).</a:t>
            </a:r>
          </a:p>
          <a:p>
            <a:pPr marL="342900" lvl="0" indent="-342900">
              <a:spcAft>
                <a:spcPts val="600"/>
              </a:spcAft>
            </a:pPr>
            <a:r>
              <a:rPr lang="en-US" b="1" dirty="0">
                <a:solidFill>
                  <a:prstClr val="black"/>
                </a:solidFill>
                <a:latin typeface="Arial" pitchFamily="34" charset="0"/>
                <a:cs typeface="Arial" pitchFamily="34" charset="0"/>
              </a:rPr>
              <a:t>Drinking &amp; Boating:</a:t>
            </a:r>
          </a:p>
          <a:p>
            <a:pPr marL="800100" lvl="1" indent="-342900">
              <a:spcAft>
                <a:spcPts val="600"/>
              </a:spcAft>
              <a:buFont typeface="Arial" pitchFamily="34" charset="0"/>
              <a:buChar char="•"/>
            </a:pPr>
            <a:r>
              <a:rPr lang="en-US" sz="1600" dirty="0">
                <a:solidFill>
                  <a:prstClr val="black"/>
                </a:solidFill>
                <a:latin typeface="Arial" pitchFamily="34" charset="0"/>
                <a:cs typeface="Arial" pitchFamily="34" charset="0"/>
              </a:rPr>
              <a:t>In Spring 2018, the proportion of boaters who say they ‘Never’ drink before or while boating (60%) is in-line with Spring 2016 level.</a:t>
            </a:r>
          </a:p>
          <a:p>
            <a:pPr marL="1257300" lvl="2" indent="-342900">
              <a:spcAft>
                <a:spcPts val="600"/>
              </a:spcAft>
              <a:buFont typeface="Arial" pitchFamily="34" charset="0"/>
              <a:buChar char="•"/>
            </a:pPr>
            <a:r>
              <a:rPr lang="en-US" sz="1400" dirty="0">
                <a:solidFill>
                  <a:prstClr val="black"/>
                </a:solidFill>
                <a:latin typeface="Arial" pitchFamily="34" charset="0"/>
                <a:cs typeface="Arial" pitchFamily="34" charset="0"/>
              </a:rPr>
              <a:t>Regionally, more boaters in Prairies &amp; Quebec saying they Never drink before or while boating in Spring 2018 vs. Spring 2016.</a:t>
            </a:r>
          </a:p>
        </p:txBody>
      </p:sp>
    </p:spTree>
    <p:extLst>
      <p:ext uri="{BB962C8B-B14F-4D97-AF65-F5344CB8AC3E}">
        <p14:creationId xmlns:p14="http://schemas.microsoft.com/office/powerpoint/2010/main" val="1279859222"/>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676400" y="301444"/>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r>
              <a:rPr lang="en-US" sz="2400" b="1" dirty="0">
                <a:solidFill>
                  <a:schemeClr val="bg1"/>
                </a:solidFill>
                <a:latin typeface="Arial" pitchFamily="34" charset="0"/>
                <a:cs typeface="Arial" pitchFamily="34" charset="0"/>
              </a:rPr>
              <a:t>Implications (for discussion)</a:t>
            </a:r>
            <a:endParaRPr lang="en-US" sz="2400" dirty="0">
              <a:solidFill>
                <a:schemeClr val="bg1"/>
              </a:solidFill>
              <a:latin typeface="Arial" pitchFamily="34" charset="0"/>
              <a:cs typeface="Arial" pitchFamily="34" charset="0"/>
            </a:endParaRPr>
          </a:p>
        </p:txBody>
      </p:sp>
      <p:sp>
        <p:nvSpPr>
          <p:cNvPr id="30723" name="Text Box 6"/>
          <p:cNvSpPr txBox="1">
            <a:spLocks noChangeArrowheads="1"/>
          </p:cNvSpPr>
          <p:nvPr/>
        </p:nvSpPr>
        <p:spPr bwMode="auto">
          <a:xfrm>
            <a:off x="161925" y="1166877"/>
            <a:ext cx="8896350" cy="5001369"/>
          </a:xfrm>
          <a:prstGeom prst="rect">
            <a:avLst/>
          </a:prstGeom>
          <a:noFill/>
          <a:ln w="9525">
            <a:noFill/>
            <a:miter lim="800000"/>
            <a:headEnd/>
            <a:tailEnd/>
          </a:ln>
        </p:spPr>
        <p:txBody>
          <a:bodyPr wrap="square">
            <a:spAutoFit/>
          </a:bodyPr>
          <a:lstStyle/>
          <a:p>
            <a:pPr marL="342900" indent="-342900">
              <a:spcBef>
                <a:spcPct val="100000"/>
              </a:spcBef>
              <a:buFont typeface="Arial" charset="0"/>
              <a:buAutoNum type="arabicPeriod"/>
              <a:defRPr/>
            </a:pPr>
            <a:r>
              <a:rPr lang="en-US" sz="1600" b="1" dirty="0">
                <a:latin typeface="Arial" pitchFamily="34" charset="0"/>
                <a:cs typeface="Arial" pitchFamily="34" charset="0"/>
              </a:rPr>
              <a:t>The CSBC’s boating safety campaign has been very effective in getting its safety message out to more Canadian boaters during the past 4 years… long-term planning / resourcing is paying off.</a:t>
            </a:r>
          </a:p>
          <a:p>
            <a:pPr marL="742950" lvl="1" indent="-285750">
              <a:spcBef>
                <a:spcPts val="600"/>
              </a:spcBef>
              <a:buFont typeface="Arial" pitchFamily="34" charset="0"/>
              <a:buChar char="•"/>
              <a:defRPr/>
            </a:pPr>
            <a:r>
              <a:rPr lang="en-US" sz="1300" dirty="0">
                <a:latin typeface="Arial" pitchFamily="34" charset="0"/>
                <a:cs typeface="Arial" pitchFamily="34" charset="0"/>
              </a:rPr>
              <a:t>Higher message awareness levels achieved in 2015 (3</a:t>
            </a:r>
            <a:r>
              <a:rPr lang="en-US" sz="1300" baseline="30000" dirty="0">
                <a:latin typeface="Arial" pitchFamily="34" charset="0"/>
                <a:cs typeface="Arial" pitchFamily="34" charset="0"/>
              </a:rPr>
              <a:t>rd</a:t>
            </a:r>
            <a:r>
              <a:rPr lang="en-US" sz="1300" dirty="0">
                <a:latin typeface="Arial" pitchFamily="34" charset="0"/>
                <a:cs typeface="Arial" pitchFamily="34" charset="0"/>
              </a:rPr>
              <a:t> year of prior 3-year plan), 2016, 2017 and 2018 (current 3-year plan) than all earlier years – for overall campaign awareness and for almost all of the CSBC’s specific safe boating messages.</a:t>
            </a:r>
          </a:p>
          <a:p>
            <a:pPr marL="742950" lvl="1" indent="-285750">
              <a:spcBef>
                <a:spcPts val="600"/>
              </a:spcBef>
              <a:buFont typeface="Arial" pitchFamily="34" charset="0"/>
              <a:buChar char="•"/>
              <a:defRPr/>
            </a:pPr>
            <a:r>
              <a:rPr lang="en-US" sz="1300" dirty="0">
                <a:latin typeface="Arial" pitchFamily="34" charset="0"/>
                <a:cs typeface="Arial" pitchFamily="34" charset="0"/>
              </a:rPr>
              <a:t>Awareness is particularly strong in last 2 years (2017 &amp; 2018) for many of the CSBC’s long-term boating safety messages, including the top priority ‘Don’t drink and operate boats’ and ‘Wear </a:t>
            </a:r>
            <a:r>
              <a:rPr lang="en-US" sz="1300" dirty="0" err="1">
                <a:latin typeface="Arial" pitchFamily="34" charset="0"/>
                <a:cs typeface="Arial" pitchFamily="34" charset="0"/>
              </a:rPr>
              <a:t>lifejackets’</a:t>
            </a:r>
            <a:r>
              <a:rPr lang="en-US" sz="1300" dirty="0">
                <a:latin typeface="Arial" pitchFamily="34" charset="0"/>
                <a:cs typeface="Arial" pitchFamily="34" charset="0"/>
              </a:rPr>
              <a:t> messaging. And quite strong 2017 / 2018 performance for “impaired boating is impaired driving’ newer message (which was introduced in 2015, with consistent communication focus since then).</a:t>
            </a:r>
          </a:p>
          <a:p>
            <a:pPr marL="742950" lvl="1" indent="-285750">
              <a:spcBef>
                <a:spcPts val="600"/>
              </a:spcBef>
              <a:buFont typeface="Arial" pitchFamily="34" charset="0"/>
              <a:buChar char="•"/>
              <a:defRPr/>
            </a:pPr>
            <a:r>
              <a:rPr lang="en-US" sz="1300" dirty="0">
                <a:latin typeface="Arial" pitchFamily="34" charset="0"/>
                <a:cs typeface="Arial" pitchFamily="34" charset="0"/>
              </a:rPr>
              <a:t>Past 4 years message awareness strength is broad-based – across boating activity groups including both </a:t>
            </a:r>
            <a:r>
              <a:rPr lang="en-US" sz="1300" dirty="0" err="1">
                <a:latin typeface="Arial" pitchFamily="34" charset="0"/>
                <a:cs typeface="Arial" pitchFamily="34" charset="0"/>
              </a:rPr>
              <a:t>Powerboaters</a:t>
            </a:r>
            <a:r>
              <a:rPr lang="en-US" sz="1300" dirty="0">
                <a:latin typeface="Arial" pitchFamily="34" charset="0"/>
                <a:cs typeface="Arial" pitchFamily="34" charset="0"/>
              </a:rPr>
              <a:t> and Non-</a:t>
            </a:r>
            <a:r>
              <a:rPr lang="en-US" sz="1300" dirty="0" err="1">
                <a:latin typeface="Arial" pitchFamily="34" charset="0"/>
                <a:cs typeface="Arial" pitchFamily="34" charset="0"/>
              </a:rPr>
              <a:t>powerboaters</a:t>
            </a:r>
            <a:r>
              <a:rPr lang="en-US" sz="1300" dirty="0">
                <a:latin typeface="Arial" pitchFamily="34" charset="0"/>
                <a:cs typeface="Arial" pitchFamily="34" charset="0"/>
              </a:rPr>
              <a:t>; across older and younger boaters; both genders; and across regions.</a:t>
            </a:r>
          </a:p>
          <a:p>
            <a:pPr marL="742950" lvl="1" indent="-285750">
              <a:spcBef>
                <a:spcPts val="600"/>
              </a:spcBef>
              <a:buFont typeface="Arial" pitchFamily="34" charset="0"/>
              <a:buChar char="•"/>
              <a:defRPr/>
            </a:pPr>
            <a:r>
              <a:rPr lang="en-US" sz="1300" dirty="0">
                <a:latin typeface="Arial" pitchFamily="34" charset="0"/>
                <a:cs typeface="Arial" pitchFamily="34" charset="0"/>
              </a:rPr>
              <a:t>More sources contributing to awareness in 2015 to 2018, with strengthened Online presence (websites &amp; social  media) building on continued contributions from traditional media.</a:t>
            </a:r>
          </a:p>
          <a:p>
            <a:pPr marL="342900" indent="-342900">
              <a:spcBef>
                <a:spcPts val="600"/>
              </a:spcBef>
              <a:buFont typeface="+mj-lt"/>
              <a:buAutoNum type="arabicPeriod"/>
              <a:defRPr/>
            </a:pPr>
            <a:r>
              <a:rPr lang="en-US" sz="1600" b="1" dirty="0">
                <a:latin typeface="Arial" pitchFamily="34" charset="0"/>
                <a:cs typeface="Arial" pitchFamily="34" charset="0"/>
              </a:rPr>
              <a:t>Long-term impact on boaters’ attitudes and </a:t>
            </a:r>
            <a:r>
              <a:rPr lang="en-US" sz="1600" b="1" dirty="0" err="1">
                <a:latin typeface="Arial" pitchFamily="34" charset="0"/>
                <a:cs typeface="Arial" pitchFamily="34" charset="0"/>
              </a:rPr>
              <a:t>behaviours</a:t>
            </a:r>
            <a:r>
              <a:rPr lang="en-US" sz="1600" b="1" dirty="0">
                <a:latin typeface="Arial" pitchFamily="34" charset="0"/>
                <a:cs typeface="Arial" pitchFamily="34" charset="0"/>
              </a:rPr>
              <a:t> is also evident during the same planning timeframe.</a:t>
            </a:r>
          </a:p>
          <a:p>
            <a:pPr marL="742950" lvl="1" indent="-285750">
              <a:spcBef>
                <a:spcPts val="600"/>
              </a:spcBef>
              <a:buFont typeface="Arial" panose="020B0604020202020204" pitchFamily="34" charset="0"/>
              <a:buChar char="•"/>
              <a:defRPr/>
            </a:pPr>
            <a:r>
              <a:rPr lang="en-US" sz="1300" dirty="0">
                <a:latin typeface="Arial" pitchFamily="34" charset="0"/>
                <a:cs typeface="Arial" pitchFamily="34" charset="0"/>
              </a:rPr>
              <a:t>Long-term improvements in many desired boater attitudes and </a:t>
            </a:r>
            <a:r>
              <a:rPr lang="en-US" sz="1300" dirty="0" err="1">
                <a:latin typeface="Arial" pitchFamily="34" charset="0"/>
                <a:cs typeface="Arial" pitchFamily="34" charset="0"/>
              </a:rPr>
              <a:t>behaviours</a:t>
            </a:r>
            <a:r>
              <a:rPr lang="en-US" sz="1300" dirty="0">
                <a:latin typeface="Arial" pitchFamily="34" charset="0"/>
                <a:cs typeface="Arial" pitchFamily="34" charset="0"/>
              </a:rPr>
              <a:t> during the past 4 years since 2015, compared to earlier years.  </a:t>
            </a:r>
          </a:p>
          <a:p>
            <a:pPr>
              <a:spcBef>
                <a:spcPts val="1200"/>
              </a:spcBef>
              <a:defRPr/>
            </a:pPr>
            <a:r>
              <a:rPr lang="en-US" sz="1600" b="1" dirty="0">
                <a:latin typeface="Arial" pitchFamily="34" charset="0"/>
                <a:cs typeface="Arial" pitchFamily="34" charset="0"/>
              </a:rPr>
              <a:t>… Maintaining </a:t>
            </a:r>
            <a:r>
              <a:rPr lang="en-US" sz="1600" b="1" dirty="0" smtClean="0">
                <a:latin typeface="Arial" pitchFamily="34" charset="0"/>
                <a:cs typeface="Arial" pitchFamily="34" charset="0"/>
              </a:rPr>
              <a:t>continued, consistent communications </a:t>
            </a:r>
            <a:r>
              <a:rPr lang="en-US" sz="1600" b="1" dirty="0">
                <a:latin typeface="Arial" pitchFamily="34" charset="0"/>
                <a:cs typeface="Arial" pitchFamily="34" charset="0"/>
              </a:rPr>
              <a:t>“pressure” </a:t>
            </a:r>
            <a:r>
              <a:rPr lang="en-US" sz="1600" b="1" dirty="0" smtClean="0">
                <a:latin typeface="Arial" pitchFamily="34" charset="0"/>
                <a:cs typeface="Arial" pitchFamily="34" charset="0"/>
              </a:rPr>
              <a:t>over time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 year-after-year and throughout the boating season – is </a:t>
            </a:r>
            <a:r>
              <a:rPr lang="en-US" sz="1600" b="1" dirty="0">
                <a:latin typeface="Arial" pitchFamily="34" charset="0"/>
                <a:cs typeface="Arial" pitchFamily="34" charset="0"/>
              </a:rPr>
              <a:t>working!</a:t>
            </a:r>
          </a:p>
        </p:txBody>
      </p:sp>
      <p:sp>
        <p:nvSpPr>
          <p:cNvPr id="4" name="Slide Number Placeholder 3"/>
          <p:cNvSpPr txBox="1">
            <a:spLocks/>
          </p:cNvSpPr>
          <p:nvPr/>
        </p:nvSpPr>
        <p:spPr>
          <a:xfrm>
            <a:off x="8561015" y="6480175"/>
            <a:ext cx="5760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57359A-ACC2-4AC8-94CA-842605F06C6B}" type="slidenum">
              <a:rPr lang="en-US" sz="1200" smtClean="0">
                <a:solidFill>
                  <a:schemeClr val="bg1">
                    <a:lumMod val="50000"/>
                  </a:schemeClr>
                </a:solidFill>
              </a:rPr>
              <a:pPr/>
              <a:t>13</a:t>
            </a:fld>
            <a:endParaRPr lang="en-US" sz="1200" dirty="0">
              <a:solidFill>
                <a:schemeClr val="bg1">
                  <a:lumMod val="50000"/>
                </a:schemeClr>
              </a:solidFill>
            </a:endParaRPr>
          </a:p>
        </p:txBody>
      </p:sp>
    </p:spTree>
    <p:extLst>
      <p:ext uri="{BB962C8B-B14F-4D97-AF65-F5344CB8AC3E}">
        <p14:creationId xmlns:p14="http://schemas.microsoft.com/office/powerpoint/2010/main" val="3736108730"/>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674891" y="298805"/>
            <a:ext cx="717415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r>
              <a:rPr lang="en-US" sz="2400" b="1" dirty="0">
                <a:solidFill>
                  <a:schemeClr val="bg1"/>
                </a:solidFill>
                <a:latin typeface="Arial" pitchFamily="34" charset="0"/>
                <a:cs typeface="Arial" pitchFamily="34" charset="0"/>
              </a:rPr>
              <a:t>Implications (for discussion)</a:t>
            </a:r>
            <a:endParaRPr lang="en-US" sz="2400" dirty="0">
              <a:solidFill>
                <a:schemeClr val="bg1"/>
              </a:solidFill>
              <a:latin typeface="Arial" pitchFamily="34" charset="0"/>
              <a:cs typeface="Arial" pitchFamily="34" charset="0"/>
            </a:endParaRPr>
          </a:p>
        </p:txBody>
      </p:sp>
      <p:sp>
        <p:nvSpPr>
          <p:cNvPr id="30723" name="Text Box 6"/>
          <p:cNvSpPr txBox="1">
            <a:spLocks noChangeArrowheads="1"/>
          </p:cNvSpPr>
          <p:nvPr/>
        </p:nvSpPr>
        <p:spPr bwMode="auto">
          <a:xfrm>
            <a:off x="104775" y="1188934"/>
            <a:ext cx="8912475" cy="5180905"/>
          </a:xfrm>
          <a:prstGeom prst="rect">
            <a:avLst/>
          </a:prstGeom>
          <a:noFill/>
          <a:ln w="9525">
            <a:noFill/>
            <a:miter lim="800000"/>
            <a:headEnd/>
            <a:tailEnd/>
          </a:ln>
        </p:spPr>
        <p:txBody>
          <a:bodyPr wrap="square">
            <a:spAutoFit/>
          </a:bodyPr>
          <a:lstStyle/>
          <a:p>
            <a:pPr marL="342900" indent="-342900">
              <a:spcBef>
                <a:spcPts val="1200"/>
              </a:spcBef>
              <a:buFont typeface="+mj-lt"/>
              <a:buAutoNum type="arabicPeriod" startAt="3"/>
              <a:defRPr/>
            </a:pPr>
            <a:r>
              <a:rPr lang="en-US" sz="1600" b="1" dirty="0">
                <a:latin typeface="Arial" pitchFamily="34" charset="0"/>
                <a:cs typeface="Arial" pitchFamily="34" charset="0"/>
              </a:rPr>
              <a:t>2018 Outdoor poster ads were being noticed early in the boating season.</a:t>
            </a:r>
          </a:p>
          <a:p>
            <a:pPr marL="800100" lvl="1" indent="-342900">
              <a:spcBef>
                <a:spcPts val="600"/>
              </a:spcBef>
              <a:buFont typeface="Arial" panose="020B0604020202020204" pitchFamily="34" charset="0"/>
              <a:buChar char="•"/>
              <a:defRPr/>
            </a:pPr>
            <a:r>
              <a:rPr lang="en-US" sz="1400" dirty="0">
                <a:latin typeface="Arial" pitchFamily="34" charset="0"/>
                <a:cs typeface="Arial" pitchFamily="34" charset="0"/>
              </a:rPr>
              <a:t>Bodes well for impact through the 2018 season for “Got Time” / “Tired of Waiting</a:t>
            </a:r>
            <a:r>
              <a:rPr lang="en-US" sz="1400" dirty="0" smtClean="0">
                <a:latin typeface="Arial" pitchFamily="34" charset="0"/>
                <a:cs typeface="Arial" pitchFamily="34" charset="0"/>
              </a:rPr>
              <a:t>”, </a:t>
            </a:r>
            <a:r>
              <a:rPr lang="en-US" sz="1400" dirty="0">
                <a:latin typeface="Arial" pitchFamily="34" charset="0"/>
                <a:cs typeface="Arial" pitchFamily="34" charset="0"/>
              </a:rPr>
              <a:t>and “Start Boating this Summer”.</a:t>
            </a:r>
          </a:p>
          <a:p>
            <a:pPr marL="342900" indent="-342900">
              <a:spcBef>
                <a:spcPts val="1200"/>
              </a:spcBef>
              <a:buFont typeface="+mj-lt"/>
              <a:buAutoNum type="arabicPeriod" startAt="3"/>
              <a:defRPr/>
            </a:pPr>
            <a:r>
              <a:rPr lang="en-US" sz="1600" b="1" dirty="0">
                <a:latin typeface="Arial" pitchFamily="34" charset="0"/>
                <a:cs typeface="Arial" pitchFamily="34" charset="0"/>
              </a:rPr>
              <a:t>Campaign safe boating messages are being well communicated to New Boaters and Boaters Not Born in Canada… keep it up!</a:t>
            </a:r>
          </a:p>
          <a:p>
            <a:pPr marL="742950" lvl="1" indent="-285750">
              <a:spcBef>
                <a:spcPts val="600"/>
              </a:spcBef>
              <a:buFont typeface="Arial" panose="020B0604020202020204" pitchFamily="34" charset="0"/>
              <a:buChar char="•"/>
              <a:defRPr/>
            </a:pPr>
            <a:r>
              <a:rPr lang="en-US" sz="1400" dirty="0">
                <a:latin typeface="Arial" pitchFamily="34" charset="0"/>
                <a:cs typeface="Arial" pitchFamily="34" charset="0"/>
              </a:rPr>
              <a:t>Outdoor poster ad campaigns especially noticed by New Boaters.</a:t>
            </a:r>
          </a:p>
          <a:p>
            <a:pPr marL="742950" lvl="1" indent="-285750">
              <a:spcBef>
                <a:spcPts val="600"/>
              </a:spcBef>
              <a:buFont typeface="Arial" panose="020B0604020202020204" pitchFamily="34" charset="0"/>
              <a:buChar char="•"/>
              <a:defRPr/>
            </a:pPr>
            <a:r>
              <a:rPr lang="en-US" sz="1400" dirty="0">
                <a:latin typeface="Arial" pitchFamily="34" charset="0"/>
                <a:cs typeface="Arial" pitchFamily="34" charset="0"/>
              </a:rPr>
              <a:t>Awareness of most specific campaign messages is strong with New Boaters and Boaters Not Born in Canada. However opportunity to improve low awareness of “impaired boating is impaired driving” with New Boaters.</a:t>
            </a:r>
          </a:p>
          <a:p>
            <a:pPr marL="742950" lvl="1" indent="-285750">
              <a:spcBef>
                <a:spcPts val="600"/>
              </a:spcBef>
              <a:buFont typeface="Arial" panose="020B0604020202020204" pitchFamily="34" charset="0"/>
              <a:buChar char="•"/>
              <a:defRPr/>
            </a:pPr>
            <a:r>
              <a:rPr lang="en-US" sz="1400" dirty="0">
                <a:latin typeface="Arial" pitchFamily="34" charset="0"/>
                <a:cs typeface="Arial" pitchFamily="34" charset="0"/>
              </a:rPr>
              <a:t>Sources of awareness stronger with New Boaters than established Boaters for Outdoor ads, Posters and magazine ads.</a:t>
            </a:r>
          </a:p>
          <a:p>
            <a:pPr marL="742950" lvl="1" indent="-285750">
              <a:spcBef>
                <a:spcPts val="600"/>
              </a:spcBef>
              <a:buFont typeface="Arial" panose="020B0604020202020204" pitchFamily="34" charset="0"/>
              <a:buChar char="•"/>
              <a:defRPr/>
            </a:pPr>
            <a:r>
              <a:rPr lang="en-US" sz="1400" dirty="0">
                <a:latin typeface="Arial" pitchFamily="34" charset="0"/>
                <a:cs typeface="Arial" pitchFamily="34" charset="0"/>
              </a:rPr>
              <a:t>New Boaters lag behind established boaters for desired attitudes / </a:t>
            </a:r>
            <a:r>
              <a:rPr lang="en-US" sz="1400" dirty="0" err="1">
                <a:latin typeface="Arial" pitchFamily="34" charset="0"/>
                <a:cs typeface="Arial" pitchFamily="34" charset="0"/>
              </a:rPr>
              <a:t>behaviours</a:t>
            </a:r>
            <a:r>
              <a:rPr lang="en-US" sz="1400" dirty="0">
                <a:latin typeface="Arial" pitchFamily="34" charset="0"/>
                <a:cs typeface="Arial" pitchFamily="34" charset="0"/>
              </a:rPr>
              <a:t> though, so continued priority emphasis on reaching new Boaters is appropriate. </a:t>
            </a:r>
          </a:p>
          <a:p>
            <a:pPr marL="342900" indent="-342900">
              <a:spcBef>
                <a:spcPts val="1200"/>
              </a:spcBef>
              <a:buFont typeface="+mj-lt"/>
              <a:buAutoNum type="arabicPeriod" startAt="3"/>
              <a:defRPr/>
            </a:pPr>
            <a:r>
              <a:rPr lang="en-US" sz="1600" b="1" dirty="0">
                <a:latin typeface="Arial" pitchFamily="34" charset="0"/>
                <a:cs typeface="Arial" pitchFamily="34" charset="0"/>
              </a:rPr>
              <a:t>How to attract more boaters to the CSBC’s great safe boating websites? </a:t>
            </a:r>
          </a:p>
          <a:p>
            <a:pPr marL="1200150" lvl="2" indent="-285750">
              <a:spcBef>
                <a:spcPts val="200"/>
              </a:spcBef>
              <a:buFont typeface="Arial" pitchFamily="34" charset="0"/>
              <a:buChar char="•"/>
              <a:defRPr/>
            </a:pPr>
            <a:r>
              <a:rPr lang="en-US" sz="1400" dirty="0">
                <a:latin typeface="Arial" pitchFamily="34" charset="0"/>
                <a:cs typeface="Arial" pitchFamily="34" charset="0"/>
              </a:rPr>
              <a:t>SmartBoater.ca and StartBoating.ca remain quite low as sources of awareness for safe boating messages.</a:t>
            </a:r>
          </a:p>
          <a:p>
            <a:pPr marL="1200150" lvl="2" indent="-285750">
              <a:spcBef>
                <a:spcPts val="600"/>
              </a:spcBef>
              <a:buFont typeface="Arial" pitchFamily="34" charset="0"/>
              <a:buChar char="•"/>
              <a:defRPr/>
            </a:pPr>
            <a:r>
              <a:rPr lang="en-US" sz="1400" dirty="0">
                <a:latin typeface="Arial" pitchFamily="34" charset="0"/>
                <a:cs typeface="Arial" pitchFamily="34" charset="0"/>
              </a:rPr>
              <a:t>Is website visitation building, during this boating season?</a:t>
            </a:r>
          </a:p>
          <a:p>
            <a:pPr marL="1200150" lvl="2" indent="-285750">
              <a:spcBef>
                <a:spcPts val="600"/>
              </a:spcBef>
              <a:buFont typeface="Arial" pitchFamily="34" charset="0"/>
              <a:buChar char="•"/>
              <a:defRPr/>
            </a:pPr>
            <a:r>
              <a:rPr lang="en-US" sz="1400" dirty="0">
                <a:latin typeface="Arial" pitchFamily="34" charset="0"/>
                <a:cs typeface="Arial" pitchFamily="34" charset="0"/>
              </a:rPr>
              <a:t>More SmartBoater.ca and StartBoating.ca ‘go there’ call to actions built into news coverage, social media, PSAs, online ads? … like already done in “Start Boating this Summer” poster ads.</a:t>
            </a:r>
          </a:p>
        </p:txBody>
      </p:sp>
      <p:sp>
        <p:nvSpPr>
          <p:cNvPr id="4" name="Slide Number Placeholder 3"/>
          <p:cNvSpPr txBox="1">
            <a:spLocks/>
          </p:cNvSpPr>
          <p:nvPr/>
        </p:nvSpPr>
        <p:spPr>
          <a:xfrm>
            <a:off x="8561015" y="6480175"/>
            <a:ext cx="5760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57359A-ACC2-4AC8-94CA-842605F06C6B}" type="slidenum">
              <a:rPr lang="en-US" sz="1200" smtClean="0">
                <a:solidFill>
                  <a:schemeClr val="bg1">
                    <a:lumMod val="50000"/>
                  </a:schemeClr>
                </a:solidFill>
              </a:rPr>
              <a:pPr/>
              <a:t>14</a:t>
            </a:fld>
            <a:endParaRPr lang="en-US" sz="1200" dirty="0">
              <a:solidFill>
                <a:schemeClr val="bg1">
                  <a:lumMod val="50000"/>
                </a:schemeClr>
              </a:solidFill>
            </a:endParaRPr>
          </a:p>
        </p:txBody>
      </p:sp>
    </p:spTree>
    <p:extLst>
      <p:ext uri="{BB962C8B-B14F-4D97-AF65-F5344CB8AC3E}">
        <p14:creationId xmlns:p14="http://schemas.microsoft.com/office/powerpoint/2010/main" val="4168144781"/>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15</a:t>
            </a:fld>
            <a:endParaRPr lang="en-US" dirty="0"/>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Detailed Findings</a:t>
            </a:r>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16</a:t>
            </a:fld>
            <a:endParaRPr lang="en-US"/>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Boating Participation</a:t>
            </a:r>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 Spring 2018, 46% of Canadian adults participate in recreational boating activities</a:t>
            </a:r>
            <a:endParaRPr lang="en-US" dirty="0"/>
          </a:p>
        </p:txBody>
      </p:sp>
      <p:sp>
        <p:nvSpPr>
          <p:cNvPr id="4" name="Slide Number Placeholder 3"/>
          <p:cNvSpPr>
            <a:spLocks noGrp="1"/>
          </p:cNvSpPr>
          <p:nvPr>
            <p:ph type="sldNum" sz="quarter" idx="12"/>
          </p:nvPr>
        </p:nvSpPr>
        <p:spPr>
          <a:xfrm>
            <a:off x="8561015" y="6489700"/>
            <a:ext cx="576064" cy="365125"/>
          </a:xfrm>
        </p:spPr>
        <p:txBody>
          <a:bodyPr/>
          <a:lstStyle/>
          <a:p>
            <a:fld id="{5857359A-ACC2-4AC8-94CA-842605F06C6B}" type="slidenum">
              <a:rPr lang="en-US" smtClean="0"/>
              <a:pPr/>
              <a:t>17</a:t>
            </a:fld>
            <a:endParaRPr lang="en-US"/>
          </a:p>
        </p:txBody>
      </p:sp>
      <p:sp>
        <p:nvSpPr>
          <p:cNvPr id="5" name="Text Box 1916"/>
          <p:cNvSpPr txBox="1">
            <a:spLocks noChangeArrowheads="1"/>
          </p:cNvSpPr>
          <p:nvPr/>
        </p:nvSpPr>
        <p:spPr bwMode="auto">
          <a:xfrm>
            <a:off x="146050" y="6511925"/>
            <a:ext cx="8343900" cy="336550"/>
          </a:xfrm>
          <a:prstGeom prst="rect">
            <a:avLst/>
          </a:prstGeom>
          <a:noFill/>
          <a:ln w="9525">
            <a:noFill/>
            <a:miter lim="800000"/>
            <a:headEnd/>
            <a:tailEnd/>
          </a:ln>
        </p:spPr>
        <p:txBody>
          <a:bodyPr anchor="ctr" anchorCtr="0">
            <a:noAutofit/>
          </a:bodyPr>
          <a:lstStyle/>
          <a:p>
            <a:pPr>
              <a:buFontTx/>
              <a:buNone/>
            </a:pPr>
            <a:r>
              <a:rPr lang="en-US" sz="900" dirty="0">
                <a:solidFill>
                  <a:schemeClr val="tx1"/>
                </a:solidFill>
                <a:latin typeface="Arial" pitchFamily="34" charset="0"/>
                <a:cs typeface="Arial" pitchFamily="34" charset="0"/>
              </a:rPr>
              <a:t>S1.  Which of the following activities do you participate in, at least occasionally?</a:t>
            </a:r>
          </a:p>
        </p:txBody>
      </p:sp>
      <p:sp>
        <p:nvSpPr>
          <p:cNvPr id="6" name="Content Placeholder 2"/>
          <p:cNvSpPr>
            <a:spLocks noGrp="1"/>
          </p:cNvSpPr>
          <p:nvPr>
            <p:ph idx="1"/>
          </p:nvPr>
        </p:nvSpPr>
        <p:spPr>
          <a:xfrm>
            <a:off x="457200" y="1159329"/>
            <a:ext cx="8610600" cy="383721"/>
          </a:xfrm>
        </p:spPr>
        <p:txBody>
          <a:bodyPr/>
          <a:lstStyle/>
          <a:p>
            <a:pPr marL="177800" indent="-177800"/>
            <a:r>
              <a:rPr lang="en-US" sz="1000" dirty="0"/>
              <a:t>Fishing, pleasure powerboating, canoeing and kayaking are the most popular boating activities.</a:t>
            </a:r>
          </a:p>
        </p:txBody>
      </p:sp>
      <p:graphicFrame>
        <p:nvGraphicFramePr>
          <p:cNvPr id="3" name="Object 2"/>
          <p:cNvGraphicFramePr>
            <a:graphicFrameLocks noChangeAspect="1"/>
          </p:cNvGraphicFramePr>
          <p:nvPr>
            <p:extLst>
              <p:ext uri="{D42A27DB-BD31-4B8C-83A1-F6EECF244321}">
                <p14:modId xmlns:p14="http://schemas.microsoft.com/office/powerpoint/2010/main" val="1639624265"/>
              </p:ext>
            </p:extLst>
          </p:nvPr>
        </p:nvGraphicFramePr>
        <p:xfrm>
          <a:off x="342234" y="1617663"/>
          <a:ext cx="7816850" cy="4872037"/>
        </p:xfrm>
        <a:graphic>
          <a:graphicData uri="http://schemas.openxmlformats.org/presentationml/2006/ole">
            <mc:AlternateContent xmlns:mc="http://schemas.openxmlformats.org/markup-compatibility/2006">
              <mc:Choice xmlns:v="urn:schemas-microsoft-com:vml" Requires="v">
                <p:oleObj spid="_x0000_s98145" name="Worksheet" r:id="rId3" imgW="4286402" imgH="2028902" progId="Excel.Sheet.8">
                  <p:embed/>
                </p:oleObj>
              </mc:Choice>
              <mc:Fallback>
                <p:oleObj name="Worksheet" r:id="rId3" imgW="4286402" imgH="2028902" progId="Excel.Sheet.8">
                  <p:embed/>
                  <p:pic>
                    <p:nvPicPr>
                      <p:cNvPr id="0" name="Object 4"/>
                      <p:cNvPicPr>
                        <a:picLocks noChangeAspect="1" noChangeArrowheads="1"/>
                      </p:cNvPicPr>
                      <p:nvPr/>
                    </p:nvPicPr>
                    <p:blipFill>
                      <a:blip r:embed="rId4"/>
                      <a:srcRect l="3552" b="621"/>
                      <a:stretch>
                        <a:fillRect/>
                      </a:stretch>
                    </p:blipFill>
                    <p:spPr bwMode="auto">
                      <a:xfrm>
                        <a:off x="342234" y="1617663"/>
                        <a:ext cx="7816850" cy="4872037"/>
                      </a:xfrm>
                      <a:prstGeom prst="rect">
                        <a:avLst/>
                      </a:prstGeom>
                      <a:noFill/>
                      <a:ln>
                        <a:noFill/>
                      </a:ln>
                    </p:spPr>
                  </p:pic>
                </p:oleObj>
              </mc:Fallback>
            </mc:AlternateContent>
          </a:graphicData>
        </a:graphic>
      </p:graphicFrame>
      <p:sp>
        <p:nvSpPr>
          <p:cNvPr id="21" name="TextBox 20"/>
          <p:cNvSpPr txBox="1"/>
          <p:nvPr/>
        </p:nvSpPr>
        <p:spPr>
          <a:xfrm>
            <a:off x="1016010" y="1882247"/>
            <a:ext cx="2200275" cy="4478149"/>
          </a:xfrm>
          <a:prstGeom prst="rect">
            <a:avLst/>
          </a:prstGeom>
          <a:solidFill>
            <a:srgbClr val="FFFFFF"/>
          </a:solidFill>
        </p:spPr>
        <p:txBody>
          <a:bodyPr wrap="square">
            <a:spAutoFit/>
          </a:bodyPr>
          <a:lstStyle/>
          <a:p>
            <a:pPr>
              <a:lnSpc>
                <a:spcPts val="2350"/>
              </a:lnSpc>
              <a:spcBef>
                <a:spcPts val="0"/>
              </a:spcBef>
              <a:buFontTx/>
              <a:buNone/>
              <a:defRPr/>
            </a:pPr>
            <a:r>
              <a:rPr lang="en-US" sz="1100" dirty="0">
                <a:solidFill>
                  <a:schemeClr val="tx1"/>
                </a:solidFill>
                <a:latin typeface="Arial" pitchFamily="34" charset="0"/>
                <a:cs typeface="Arial" pitchFamily="34" charset="0"/>
              </a:rPr>
              <a:t>Total Boaters (net)</a:t>
            </a:r>
          </a:p>
          <a:p>
            <a:pPr>
              <a:lnSpc>
                <a:spcPts val="2300"/>
              </a:lnSpc>
              <a:spcBef>
                <a:spcPts val="0"/>
              </a:spcBef>
              <a:buFontTx/>
              <a:buNone/>
              <a:defRPr/>
            </a:pPr>
            <a:r>
              <a:rPr lang="en-US" sz="1100" dirty="0" err="1">
                <a:solidFill>
                  <a:schemeClr val="tx1"/>
                </a:solidFill>
                <a:latin typeface="Arial" pitchFamily="34" charset="0"/>
                <a:cs typeface="Arial" pitchFamily="34" charset="0"/>
              </a:rPr>
              <a:t>Powerboating</a:t>
            </a:r>
            <a:r>
              <a:rPr lang="en-US" sz="1100" dirty="0">
                <a:solidFill>
                  <a:schemeClr val="tx1"/>
                </a:solidFill>
                <a:latin typeface="Arial" pitchFamily="34" charset="0"/>
                <a:cs typeface="Arial" pitchFamily="34" charset="0"/>
              </a:rPr>
              <a:t> (net)</a:t>
            </a:r>
          </a:p>
          <a:p>
            <a:pPr marL="177800" lvl="1" indent="-88900">
              <a:lnSpc>
                <a:spcPts val="2350"/>
              </a:lnSpc>
              <a:spcBef>
                <a:spcPts val="0"/>
              </a:spcBef>
              <a:buFont typeface="Arial" pitchFamily="34" charset="0"/>
              <a:buChar char="•"/>
              <a:defRPr/>
            </a:pPr>
            <a:r>
              <a:rPr lang="en-US" sz="1100" dirty="0">
                <a:solidFill>
                  <a:schemeClr val="tx1"/>
                </a:solidFill>
                <a:latin typeface="Arial" pitchFamily="34" charset="0"/>
                <a:cs typeface="Arial" pitchFamily="34" charset="0"/>
              </a:rPr>
              <a:t>Fishing </a:t>
            </a:r>
            <a:r>
              <a:rPr lang="en-US" sz="900" dirty="0">
                <a:solidFill>
                  <a:schemeClr val="tx1"/>
                </a:solidFill>
                <a:latin typeface="Arial" pitchFamily="34" charset="0"/>
                <a:cs typeface="Arial" pitchFamily="34" charset="0"/>
              </a:rPr>
              <a:t>(from boat, canoe, craft)</a:t>
            </a:r>
          </a:p>
          <a:p>
            <a:pPr marL="177800" lvl="1" indent="-88900">
              <a:lnSpc>
                <a:spcPts val="2350"/>
              </a:lnSpc>
              <a:spcBef>
                <a:spcPts val="0"/>
              </a:spcBef>
              <a:buFont typeface="Arial" pitchFamily="34" charset="0"/>
              <a:buChar char="•"/>
              <a:defRPr/>
            </a:pPr>
            <a:r>
              <a:rPr lang="en-US" sz="1100" dirty="0">
                <a:solidFill>
                  <a:schemeClr val="tx1"/>
                </a:solidFill>
                <a:latin typeface="Arial" pitchFamily="34" charset="0"/>
                <a:cs typeface="Arial" pitchFamily="34" charset="0"/>
              </a:rPr>
              <a:t>Pleasure </a:t>
            </a:r>
            <a:r>
              <a:rPr lang="en-US" sz="1100" dirty="0" err="1">
                <a:solidFill>
                  <a:schemeClr val="tx1"/>
                </a:solidFill>
                <a:latin typeface="Arial" pitchFamily="34" charset="0"/>
                <a:cs typeface="Arial" pitchFamily="34" charset="0"/>
              </a:rPr>
              <a:t>powerboating</a:t>
            </a:r>
            <a:endParaRPr lang="en-US" sz="1100" dirty="0">
              <a:solidFill>
                <a:schemeClr val="tx1"/>
              </a:solidFill>
              <a:latin typeface="Arial" pitchFamily="34" charset="0"/>
              <a:cs typeface="Arial" pitchFamily="34" charset="0"/>
            </a:endParaRPr>
          </a:p>
          <a:p>
            <a:pPr marL="177800" lvl="1" indent="-88900">
              <a:lnSpc>
                <a:spcPts val="2200"/>
              </a:lnSpc>
              <a:spcBef>
                <a:spcPts val="0"/>
              </a:spcBef>
              <a:buFont typeface="Arial" pitchFamily="34" charset="0"/>
              <a:buChar char="•"/>
              <a:defRPr/>
            </a:pPr>
            <a:r>
              <a:rPr lang="en-US" sz="1100" dirty="0">
                <a:solidFill>
                  <a:schemeClr val="tx1"/>
                </a:solidFill>
                <a:latin typeface="Arial" pitchFamily="34" charset="0"/>
                <a:cs typeface="Arial" pitchFamily="34" charset="0"/>
              </a:rPr>
              <a:t>Drive powerboat</a:t>
            </a:r>
          </a:p>
          <a:p>
            <a:pPr marL="173038" lvl="1" indent="-91440">
              <a:lnSpc>
                <a:spcPts val="2350"/>
              </a:lnSpc>
              <a:spcBef>
                <a:spcPts val="0"/>
              </a:spcBef>
              <a:buFont typeface="Arial" panose="020B0604020202020204" pitchFamily="34" charset="0"/>
              <a:buChar char="•"/>
              <a:defRPr/>
            </a:pPr>
            <a:r>
              <a:rPr lang="en-US" sz="1100" dirty="0">
                <a:solidFill>
                  <a:schemeClr val="tx1"/>
                </a:solidFill>
                <a:latin typeface="Arial" pitchFamily="34" charset="0"/>
                <a:cs typeface="Arial" pitchFamily="34" charset="0"/>
              </a:rPr>
              <a:t>Passengers</a:t>
            </a:r>
            <a:endParaRPr lang="en-US" sz="900" dirty="0">
              <a:solidFill>
                <a:schemeClr val="tx1"/>
              </a:solidFill>
              <a:latin typeface="Arial" pitchFamily="34" charset="0"/>
              <a:cs typeface="Arial" pitchFamily="34" charset="0"/>
            </a:endParaRPr>
          </a:p>
          <a:p>
            <a:pPr marL="0" lvl="1">
              <a:lnSpc>
                <a:spcPts val="2200"/>
              </a:lnSpc>
              <a:spcBef>
                <a:spcPts val="0"/>
              </a:spcBef>
              <a:buFontTx/>
              <a:buNone/>
              <a:defRPr/>
            </a:pPr>
            <a:r>
              <a:rPr lang="en-US" sz="1100" dirty="0">
                <a:solidFill>
                  <a:schemeClr val="tx1"/>
                </a:solidFill>
                <a:latin typeface="Arial" pitchFamily="34" charset="0"/>
                <a:cs typeface="Arial" pitchFamily="34" charset="0"/>
              </a:rPr>
              <a:t>Ride PWC</a:t>
            </a:r>
          </a:p>
          <a:p>
            <a:pPr marL="0" lvl="1">
              <a:lnSpc>
                <a:spcPts val="2200"/>
              </a:lnSpc>
              <a:spcBef>
                <a:spcPts val="0"/>
              </a:spcBef>
              <a:buFontTx/>
              <a:buNone/>
              <a:defRPr/>
            </a:pPr>
            <a:r>
              <a:rPr lang="en-US" sz="1100" dirty="0">
                <a:solidFill>
                  <a:schemeClr val="tx1"/>
                </a:solidFill>
                <a:latin typeface="Arial" pitchFamily="34" charset="0"/>
                <a:cs typeface="Arial" pitchFamily="34" charset="0"/>
              </a:rPr>
              <a:t>Non-</a:t>
            </a:r>
            <a:r>
              <a:rPr lang="en-US" sz="1100" dirty="0" err="1">
                <a:solidFill>
                  <a:schemeClr val="tx1"/>
                </a:solidFill>
                <a:latin typeface="Arial" pitchFamily="34" charset="0"/>
                <a:cs typeface="Arial" pitchFamily="34" charset="0"/>
              </a:rPr>
              <a:t>powerboating</a:t>
            </a:r>
            <a:r>
              <a:rPr lang="en-US" sz="1100" dirty="0">
                <a:solidFill>
                  <a:schemeClr val="tx1"/>
                </a:solidFill>
                <a:latin typeface="Arial" pitchFamily="34" charset="0"/>
                <a:cs typeface="Arial" pitchFamily="34" charset="0"/>
              </a:rPr>
              <a:t> (net)</a:t>
            </a:r>
          </a:p>
          <a:p>
            <a:pPr marL="177800" lvl="1" indent="-88900">
              <a:lnSpc>
                <a:spcPts val="2400"/>
              </a:lnSpc>
              <a:spcBef>
                <a:spcPts val="0"/>
              </a:spcBef>
              <a:buFont typeface="Arial" pitchFamily="34" charset="0"/>
              <a:buChar char="•"/>
              <a:defRPr/>
            </a:pPr>
            <a:r>
              <a:rPr lang="en-US" sz="1100" dirty="0">
                <a:solidFill>
                  <a:schemeClr val="tx1"/>
                </a:solidFill>
                <a:latin typeface="Arial" pitchFamily="34" charset="0"/>
                <a:cs typeface="Arial" pitchFamily="34" charset="0"/>
              </a:rPr>
              <a:t>Paddling (net)</a:t>
            </a:r>
          </a:p>
          <a:p>
            <a:pPr marL="355600" lvl="2" indent="-88900">
              <a:lnSpc>
                <a:spcPts val="2200"/>
              </a:lnSpc>
              <a:spcBef>
                <a:spcPts val="0"/>
              </a:spcBef>
              <a:buFont typeface="Arial" pitchFamily="34" charset="0"/>
              <a:buChar char="•"/>
              <a:defRPr/>
            </a:pPr>
            <a:r>
              <a:rPr lang="en-US" sz="1100" dirty="0">
                <a:solidFill>
                  <a:schemeClr val="tx1"/>
                </a:solidFill>
                <a:latin typeface="Arial" pitchFamily="34" charset="0"/>
                <a:cs typeface="Arial" pitchFamily="34" charset="0"/>
              </a:rPr>
              <a:t>Canoeing</a:t>
            </a:r>
          </a:p>
          <a:p>
            <a:pPr marL="355600" lvl="2" indent="-88900">
              <a:lnSpc>
                <a:spcPts val="2200"/>
              </a:lnSpc>
              <a:spcBef>
                <a:spcPts val="0"/>
              </a:spcBef>
              <a:buFont typeface="Arial" pitchFamily="34" charset="0"/>
              <a:buChar char="•"/>
              <a:defRPr/>
            </a:pPr>
            <a:r>
              <a:rPr lang="en-US" sz="1100" dirty="0">
                <a:solidFill>
                  <a:schemeClr val="tx1"/>
                </a:solidFill>
                <a:latin typeface="Arial" pitchFamily="34" charset="0"/>
                <a:cs typeface="Arial" pitchFamily="34" charset="0"/>
              </a:rPr>
              <a:t>Kayaking</a:t>
            </a:r>
          </a:p>
          <a:p>
            <a:pPr marL="355600" lvl="2" indent="-88900">
              <a:lnSpc>
                <a:spcPts val="2200"/>
              </a:lnSpc>
              <a:spcBef>
                <a:spcPts val="0"/>
              </a:spcBef>
              <a:buFont typeface="Arial" pitchFamily="34" charset="0"/>
              <a:buChar char="•"/>
              <a:defRPr/>
            </a:pPr>
            <a:r>
              <a:rPr lang="en-US" sz="1100" dirty="0">
                <a:latin typeface="Arial" pitchFamily="34" charset="0"/>
                <a:cs typeface="Arial" pitchFamily="34" charset="0"/>
              </a:rPr>
              <a:t>Standup paddleboarding</a:t>
            </a:r>
          </a:p>
          <a:p>
            <a:pPr marL="355600" lvl="2" indent="-88900">
              <a:lnSpc>
                <a:spcPts val="2200"/>
              </a:lnSpc>
              <a:spcBef>
                <a:spcPts val="0"/>
              </a:spcBef>
              <a:buFont typeface="Arial" pitchFamily="34" charset="0"/>
              <a:buChar char="•"/>
              <a:defRPr/>
            </a:pPr>
            <a:r>
              <a:rPr lang="en-US" sz="1100" dirty="0">
                <a:solidFill>
                  <a:schemeClr val="tx1"/>
                </a:solidFill>
                <a:latin typeface="Arial" pitchFamily="34" charset="0"/>
                <a:cs typeface="Arial" pitchFamily="34" charset="0"/>
              </a:rPr>
              <a:t>Windsurfing/kiteboarding</a:t>
            </a:r>
            <a:endParaRPr lang="en-US" sz="900" dirty="0">
              <a:solidFill>
                <a:schemeClr val="tx1"/>
              </a:solidFill>
              <a:latin typeface="Arial" pitchFamily="34" charset="0"/>
              <a:cs typeface="Arial" pitchFamily="34" charset="0"/>
            </a:endParaRPr>
          </a:p>
          <a:p>
            <a:pPr marL="177800" lvl="1" indent="-88900">
              <a:lnSpc>
                <a:spcPts val="2400"/>
              </a:lnSpc>
              <a:spcBef>
                <a:spcPts val="0"/>
              </a:spcBef>
              <a:buFont typeface="Arial" pitchFamily="34" charset="0"/>
              <a:buChar char="•"/>
              <a:defRPr/>
            </a:pPr>
            <a:r>
              <a:rPr lang="en-US" sz="1100" dirty="0">
                <a:solidFill>
                  <a:schemeClr val="tx1"/>
                </a:solidFill>
                <a:latin typeface="Arial" pitchFamily="34" charset="0"/>
                <a:cs typeface="Arial" pitchFamily="34" charset="0"/>
              </a:rPr>
              <a:t>Sailing</a:t>
            </a:r>
          </a:p>
          <a:p>
            <a:pPr marL="173038" lvl="1" indent="-91440">
              <a:lnSpc>
                <a:spcPts val="2200"/>
              </a:lnSpc>
              <a:spcBef>
                <a:spcPts val="0"/>
              </a:spcBef>
              <a:buFont typeface="Arial" panose="020B0604020202020204" pitchFamily="34" charset="0"/>
              <a:buChar char="•"/>
              <a:defRPr/>
            </a:pPr>
            <a:r>
              <a:rPr lang="en-US" sz="1100" dirty="0">
                <a:solidFill>
                  <a:schemeClr val="tx1"/>
                </a:solidFill>
                <a:latin typeface="Arial" pitchFamily="34" charset="0"/>
                <a:cs typeface="Arial" pitchFamily="34" charset="0"/>
              </a:rPr>
              <a:t>In other non-power craft</a:t>
            </a:r>
          </a:p>
        </p:txBody>
      </p:sp>
      <p:sp>
        <p:nvSpPr>
          <p:cNvPr id="9" name="TextBox 1"/>
          <p:cNvSpPr txBox="1"/>
          <p:nvPr/>
        </p:nvSpPr>
        <p:spPr>
          <a:xfrm>
            <a:off x="4976881" y="2281780"/>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latin typeface="Arial" pitchFamily="34" charset="0"/>
                <a:cs typeface="Arial" pitchFamily="34" charset="0"/>
              </a:rPr>
              <a:t>35</a:t>
            </a:r>
            <a:endParaRPr lang="en-US" sz="1050" b="1" dirty="0">
              <a:solidFill>
                <a:schemeClr val="tx1"/>
              </a:solidFill>
              <a:latin typeface="Arial" pitchFamily="34" charset="0"/>
              <a:cs typeface="Arial" pitchFamily="34" charset="0"/>
            </a:endParaRPr>
          </a:p>
        </p:txBody>
      </p:sp>
      <p:sp>
        <p:nvSpPr>
          <p:cNvPr id="10" name="TextBox 1"/>
          <p:cNvSpPr txBox="1"/>
          <p:nvPr/>
        </p:nvSpPr>
        <p:spPr>
          <a:xfrm>
            <a:off x="4649812" y="2566585"/>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28</a:t>
            </a:r>
          </a:p>
        </p:txBody>
      </p:sp>
      <p:sp>
        <p:nvSpPr>
          <p:cNvPr id="11" name="TextBox 1"/>
          <p:cNvSpPr txBox="1"/>
          <p:nvPr/>
        </p:nvSpPr>
        <p:spPr>
          <a:xfrm>
            <a:off x="4369564" y="2861016"/>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22</a:t>
            </a:r>
          </a:p>
        </p:txBody>
      </p:sp>
      <p:sp>
        <p:nvSpPr>
          <p:cNvPr id="12" name="TextBox 1"/>
          <p:cNvSpPr txBox="1"/>
          <p:nvPr/>
        </p:nvSpPr>
        <p:spPr>
          <a:xfrm>
            <a:off x="3512997" y="5748211"/>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4</a:t>
            </a:r>
          </a:p>
        </p:txBody>
      </p:sp>
      <p:sp>
        <p:nvSpPr>
          <p:cNvPr id="13" name="TextBox 1"/>
          <p:cNvSpPr txBox="1"/>
          <p:nvPr/>
        </p:nvSpPr>
        <p:spPr>
          <a:xfrm>
            <a:off x="4740519" y="3438918"/>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30</a:t>
            </a:r>
          </a:p>
        </p:txBody>
      </p:sp>
      <p:sp>
        <p:nvSpPr>
          <p:cNvPr id="14" name="TextBox 1"/>
          <p:cNvSpPr txBox="1"/>
          <p:nvPr/>
        </p:nvSpPr>
        <p:spPr>
          <a:xfrm>
            <a:off x="3579611" y="3711597"/>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6</a:t>
            </a:r>
          </a:p>
        </p:txBody>
      </p:sp>
      <p:sp>
        <p:nvSpPr>
          <p:cNvPr id="15" name="TextBox 1"/>
          <p:cNvSpPr txBox="1"/>
          <p:nvPr/>
        </p:nvSpPr>
        <p:spPr>
          <a:xfrm>
            <a:off x="4837038" y="4006099"/>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latin typeface="Arial" pitchFamily="34" charset="0"/>
                <a:cs typeface="Arial" pitchFamily="34" charset="0"/>
              </a:rPr>
              <a:t>32</a:t>
            </a:r>
            <a:endParaRPr lang="en-US" sz="1050" b="1" dirty="0">
              <a:solidFill>
                <a:schemeClr val="tx1"/>
              </a:solidFill>
              <a:latin typeface="Arial" pitchFamily="34" charset="0"/>
              <a:cs typeface="Arial" pitchFamily="34" charset="0"/>
            </a:endParaRPr>
          </a:p>
        </p:txBody>
      </p:sp>
      <p:sp>
        <p:nvSpPr>
          <p:cNvPr id="16" name="TextBox 1"/>
          <p:cNvSpPr txBox="1"/>
          <p:nvPr/>
        </p:nvSpPr>
        <p:spPr>
          <a:xfrm>
            <a:off x="4543873" y="4303392"/>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26</a:t>
            </a:r>
          </a:p>
        </p:txBody>
      </p:sp>
      <p:sp>
        <p:nvSpPr>
          <p:cNvPr id="17" name="TextBox 1"/>
          <p:cNvSpPr txBox="1"/>
          <p:nvPr/>
        </p:nvSpPr>
        <p:spPr>
          <a:xfrm>
            <a:off x="4165020" y="4601601"/>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18</a:t>
            </a:r>
          </a:p>
        </p:txBody>
      </p:sp>
      <p:sp>
        <p:nvSpPr>
          <p:cNvPr id="18" name="TextBox 1"/>
          <p:cNvSpPr txBox="1"/>
          <p:nvPr/>
        </p:nvSpPr>
        <p:spPr>
          <a:xfrm>
            <a:off x="4019703" y="4877261"/>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15</a:t>
            </a:r>
          </a:p>
        </p:txBody>
      </p:sp>
      <p:sp>
        <p:nvSpPr>
          <p:cNvPr id="19" name="TextBox 1"/>
          <p:cNvSpPr txBox="1"/>
          <p:nvPr/>
        </p:nvSpPr>
        <p:spPr>
          <a:xfrm>
            <a:off x="3830417" y="6045656"/>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11</a:t>
            </a:r>
          </a:p>
        </p:txBody>
      </p:sp>
      <p:sp>
        <p:nvSpPr>
          <p:cNvPr id="20" name="TextBox 1"/>
          <p:cNvSpPr txBox="1"/>
          <p:nvPr/>
        </p:nvSpPr>
        <p:spPr>
          <a:xfrm>
            <a:off x="4080050" y="3135066"/>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16</a:t>
            </a:r>
          </a:p>
        </p:txBody>
      </p:sp>
      <p:sp>
        <p:nvSpPr>
          <p:cNvPr id="22" name="TextBox 1"/>
          <p:cNvSpPr txBox="1"/>
          <p:nvPr/>
        </p:nvSpPr>
        <p:spPr>
          <a:xfrm>
            <a:off x="5493920" y="1990593"/>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46</a:t>
            </a:r>
          </a:p>
        </p:txBody>
      </p:sp>
      <p:sp>
        <p:nvSpPr>
          <p:cNvPr id="23" name="TextBox 1"/>
          <p:cNvSpPr txBox="1"/>
          <p:nvPr/>
        </p:nvSpPr>
        <p:spPr>
          <a:xfrm>
            <a:off x="3418002" y="5468565"/>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2</a:t>
            </a:r>
          </a:p>
        </p:txBody>
      </p:sp>
      <p:sp>
        <p:nvSpPr>
          <p:cNvPr id="24" name="TextBox 1"/>
          <p:cNvSpPr txBox="1"/>
          <p:nvPr/>
        </p:nvSpPr>
        <p:spPr>
          <a:xfrm>
            <a:off x="3518881" y="5174157"/>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4</a:t>
            </a:r>
          </a:p>
        </p:txBody>
      </p:sp>
      <p:sp>
        <p:nvSpPr>
          <p:cNvPr id="7" name="Rectangle 232"/>
          <p:cNvSpPr>
            <a:spLocks noChangeArrowheads="1"/>
          </p:cNvSpPr>
          <p:nvPr/>
        </p:nvSpPr>
        <p:spPr bwMode="auto">
          <a:xfrm>
            <a:off x="318977" y="1354667"/>
            <a:ext cx="8442251" cy="527579"/>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May 2018 - % of Canadian adults participating in boating activities </a:t>
            </a:r>
            <a:br>
              <a:rPr lang="en-US" sz="1400" b="1" dirty="0">
                <a:solidFill>
                  <a:schemeClr val="tx1"/>
                </a:solidFill>
                <a:latin typeface="Arial" pitchFamily="34" charset="0"/>
                <a:cs typeface="Arial" pitchFamily="34" charset="0"/>
              </a:rPr>
            </a:br>
            <a:r>
              <a:rPr lang="en-US" sz="1400" b="1" dirty="0">
                <a:solidFill>
                  <a:schemeClr val="tx1"/>
                </a:solidFill>
                <a:latin typeface="Arial" pitchFamily="34" charset="0"/>
                <a:cs typeface="Arial" pitchFamily="34" charset="0"/>
              </a:rPr>
              <a:t>at least occasionally - % of Total </a:t>
            </a:r>
            <a:r>
              <a:rPr lang="en-US" sz="1200" b="1" dirty="0">
                <a:solidFill>
                  <a:schemeClr val="tx1"/>
                </a:solidFill>
                <a:latin typeface="Arial" pitchFamily="34" charset="0"/>
                <a:cs typeface="Arial" pitchFamily="34" charset="0"/>
              </a:rPr>
              <a:t>(n=1002)</a:t>
            </a:r>
            <a:endParaRPr 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06405870"/>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0" y="0"/>
            <a:ext cx="7526202" cy="1052736"/>
          </a:xfrm>
        </p:spPr>
        <p:txBody>
          <a:bodyPr>
            <a:normAutofit/>
          </a:bodyPr>
          <a:lstStyle/>
          <a:p>
            <a:r>
              <a:rPr lang="en-US" dirty="0"/>
              <a:t>Boating participation in Spring 2018 is up from Spring 2016 (and in-line with August 2017 &amp; Spring 2015); and compares well to historical participation levels.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5857359A-ACC2-4AC8-94CA-842605F06C6B}" type="slidenum">
              <a:rPr lang="en-US" smtClean="0"/>
              <a:pPr/>
              <a:t>18</a:t>
            </a:fld>
            <a:endParaRPr lang="en-US"/>
          </a:p>
        </p:txBody>
      </p:sp>
      <p:sp>
        <p:nvSpPr>
          <p:cNvPr id="5" name="Text Box 1916"/>
          <p:cNvSpPr txBox="1">
            <a:spLocks noChangeArrowheads="1"/>
          </p:cNvSpPr>
          <p:nvPr/>
        </p:nvSpPr>
        <p:spPr bwMode="auto">
          <a:xfrm>
            <a:off x="146050" y="6521450"/>
            <a:ext cx="8343900" cy="336550"/>
          </a:xfrm>
          <a:prstGeom prst="rect">
            <a:avLst/>
          </a:prstGeom>
          <a:noFill/>
          <a:ln w="9525">
            <a:noFill/>
            <a:miter lim="800000"/>
            <a:headEnd/>
            <a:tailEnd/>
          </a:ln>
        </p:spPr>
        <p:txBody>
          <a:bodyPr anchor="ctr" anchorCtr="0">
            <a:noAutofit/>
          </a:bodyPr>
          <a:lstStyle/>
          <a:p>
            <a:pPr>
              <a:buFontTx/>
              <a:buNone/>
            </a:pPr>
            <a:r>
              <a:rPr lang="en-US" sz="900" dirty="0">
                <a:solidFill>
                  <a:schemeClr val="tx1"/>
                </a:solidFill>
                <a:latin typeface="Arial" pitchFamily="34" charset="0"/>
                <a:cs typeface="Arial" pitchFamily="34" charset="0"/>
              </a:rPr>
              <a:t>S1.  Which of the following activities do you participate in, at least occasionally?</a:t>
            </a:r>
          </a:p>
        </p:txBody>
      </p:sp>
      <p:sp>
        <p:nvSpPr>
          <p:cNvPr id="7" name="Rectangle 232"/>
          <p:cNvSpPr>
            <a:spLocks noChangeArrowheads="1"/>
          </p:cNvSpPr>
          <p:nvPr/>
        </p:nvSpPr>
        <p:spPr bwMode="auto">
          <a:xfrm>
            <a:off x="457200" y="1605393"/>
            <a:ext cx="8165805" cy="296271"/>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Canadian adults participating in boating activities - % of Total</a:t>
            </a:r>
            <a:endParaRPr lang="en-US" sz="1400" dirty="0">
              <a:solidFill>
                <a:schemeClr val="tx1"/>
              </a:solidFill>
              <a:latin typeface="Arial" pitchFamily="34" charset="0"/>
              <a:cs typeface="Arial" pitchFamily="34" charset="0"/>
            </a:endParaRPr>
          </a:p>
        </p:txBody>
      </p:sp>
      <p:graphicFrame>
        <p:nvGraphicFramePr>
          <p:cNvPr id="175" name="Chart 174"/>
          <p:cNvGraphicFramePr/>
          <p:nvPr>
            <p:extLst>
              <p:ext uri="{D42A27DB-BD31-4B8C-83A1-F6EECF244321}">
                <p14:modId xmlns:p14="http://schemas.microsoft.com/office/powerpoint/2010/main" val="1900897366"/>
              </p:ext>
            </p:extLst>
          </p:nvPr>
        </p:nvGraphicFramePr>
        <p:xfrm>
          <a:off x="301313" y="1904879"/>
          <a:ext cx="8486427" cy="4285396"/>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 xmlns:a16="http://schemas.microsoft.com/office/drawing/2014/main" id="{1183DD35-E6D2-4821-A1C6-EA85B1D946F2}"/>
              </a:ext>
            </a:extLst>
          </p:cNvPr>
          <p:cNvCxnSpPr>
            <a:cxnSpLocks/>
            <a:endCxn id="9" idx="1"/>
          </p:cNvCxnSpPr>
          <p:nvPr/>
        </p:nvCxnSpPr>
        <p:spPr>
          <a:xfrm>
            <a:off x="6599543" y="3708146"/>
            <a:ext cx="589984" cy="4002"/>
          </a:xfrm>
          <a:prstGeom prst="line">
            <a:avLst/>
          </a:prstGeom>
          <a:ln w="28575">
            <a:solidFill>
              <a:srgbClr val="5A2781"/>
            </a:solidFill>
            <a:prstDash val="dash"/>
          </a:ln>
        </p:spPr>
        <p:style>
          <a:lnRef idx="1">
            <a:schemeClr val="accent1"/>
          </a:lnRef>
          <a:fillRef idx="0">
            <a:schemeClr val="accent1"/>
          </a:fillRef>
          <a:effectRef idx="0">
            <a:schemeClr val="accent1"/>
          </a:effectRef>
          <a:fontRef idx="minor">
            <a:schemeClr val="tx1"/>
          </a:fontRef>
        </p:style>
      </p:cxnSp>
      <p:sp>
        <p:nvSpPr>
          <p:cNvPr id="9" name="Diamond 8">
            <a:extLst>
              <a:ext uri="{FF2B5EF4-FFF2-40B4-BE49-F238E27FC236}">
                <a16:creationId xmlns="" xmlns:a16="http://schemas.microsoft.com/office/drawing/2014/main" id="{0604CBFD-DF3B-4027-8622-11F193356E27}"/>
              </a:ext>
            </a:extLst>
          </p:cNvPr>
          <p:cNvSpPr/>
          <p:nvPr/>
        </p:nvSpPr>
        <p:spPr>
          <a:xfrm>
            <a:off x="7189527" y="3689288"/>
            <a:ext cx="45719" cy="45719"/>
          </a:xfrm>
          <a:prstGeom prst="diamond">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Diamond 14">
            <a:extLst>
              <a:ext uri="{FF2B5EF4-FFF2-40B4-BE49-F238E27FC236}">
                <a16:creationId xmlns="" xmlns:a16="http://schemas.microsoft.com/office/drawing/2014/main" id="{6703C641-B446-45E6-B242-F1FA63CAA4BE}"/>
              </a:ext>
            </a:extLst>
          </p:cNvPr>
          <p:cNvSpPr/>
          <p:nvPr/>
        </p:nvSpPr>
        <p:spPr>
          <a:xfrm>
            <a:off x="6604583" y="3685130"/>
            <a:ext cx="45719" cy="45719"/>
          </a:xfrm>
          <a:prstGeom prst="diamond">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 xmlns:a16="http://schemas.microsoft.com/office/drawing/2014/main" id="{2DF8C219-3616-4173-B6AF-BA81D58DE04F}"/>
              </a:ext>
            </a:extLst>
          </p:cNvPr>
          <p:cNvSpPr>
            <a:spLocks noGrp="1"/>
          </p:cNvSpPr>
          <p:nvPr>
            <p:ph idx="1"/>
          </p:nvPr>
        </p:nvSpPr>
        <p:spPr>
          <a:xfrm>
            <a:off x="379562" y="1159329"/>
            <a:ext cx="8688238" cy="383721"/>
          </a:xfrm>
        </p:spPr>
        <p:txBody>
          <a:bodyPr/>
          <a:lstStyle/>
          <a:p>
            <a:pPr marL="177800" indent="-177800"/>
            <a:r>
              <a:rPr lang="en-US" sz="1000" dirty="0"/>
              <a:t>Spring 2018 participation increase reflects a resurgence in powerboating participation, and continued long-term growth for non-powerboating.</a:t>
            </a:r>
          </a:p>
          <a:p>
            <a:pPr marL="177800" indent="-177800"/>
            <a:r>
              <a:rPr lang="en-US" sz="1000" dirty="0"/>
              <a:t>Within powerboating, participation is up for fishing (highest since 2007), pleasure powerboating (highest since 2010) and PWC (highest since 2007).</a:t>
            </a:r>
          </a:p>
        </p:txBody>
      </p:sp>
      <p:cxnSp>
        <p:nvCxnSpPr>
          <p:cNvPr id="20" name="Straight Arrow Connector 68">
            <a:extLst>
              <a:ext uri="{FF2B5EF4-FFF2-40B4-BE49-F238E27FC236}">
                <a16:creationId xmlns="" xmlns:a16="http://schemas.microsoft.com/office/drawing/2014/main" id="{8D017B7A-9F18-4FB6-B077-2FDE10D1AB33}"/>
              </a:ext>
            </a:extLst>
          </p:cNvPr>
          <p:cNvCxnSpPr>
            <a:cxnSpLocks noChangeShapeType="1"/>
          </p:cNvCxnSpPr>
          <p:nvPr/>
        </p:nvCxnSpPr>
        <p:spPr bwMode="auto">
          <a:xfrm rot="5400000" flipH="1" flipV="1">
            <a:off x="7839498" y="2319804"/>
            <a:ext cx="216000" cy="1587"/>
          </a:xfrm>
          <a:prstGeom prst="straightConnector1">
            <a:avLst/>
          </a:prstGeom>
          <a:noFill/>
          <a:ln w="9525" algn="ctr">
            <a:solidFill>
              <a:schemeClr val="tx1"/>
            </a:solidFill>
            <a:round/>
            <a:headEnd/>
            <a:tailEnd type="arrow" w="med" len="med"/>
          </a:ln>
        </p:spPr>
      </p:cxnSp>
      <p:cxnSp>
        <p:nvCxnSpPr>
          <p:cNvPr id="21" name="Straight Arrow Connector 68">
            <a:extLst>
              <a:ext uri="{FF2B5EF4-FFF2-40B4-BE49-F238E27FC236}">
                <a16:creationId xmlns="" xmlns:a16="http://schemas.microsoft.com/office/drawing/2014/main" id="{BB2485C6-958E-4AA5-AEDB-FF031E947FBF}"/>
              </a:ext>
            </a:extLst>
          </p:cNvPr>
          <p:cNvCxnSpPr>
            <a:cxnSpLocks noChangeShapeType="1"/>
          </p:cNvCxnSpPr>
          <p:nvPr/>
        </p:nvCxnSpPr>
        <p:spPr bwMode="auto">
          <a:xfrm rot="5400000" flipH="1" flipV="1">
            <a:off x="7955802" y="2989572"/>
            <a:ext cx="216000" cy="1587"/>
          </a:xfrm>
          <a:prstGeom prst="straightConnector1">
            <a:avLst/>
          </a:prstGeom>
          <a:noFill/>
          <a:ln w="9525" algn="ctr">
            <a:solidFill>
              <a:schemeClr val="tx1"/>
            </a:solidFill>
            <a:round/>
            <a:headEnd/>
            <a:tailEnd type="arrow" w="med" len="med"/>
          </a:ln>
        </p:spPr>
      </p:cxnSp>
      <p:cxnSp>
        <p:nvCxnSpPr>
          <p:cNvPr id="22" name="Straight Arrow Connector 68">
            <a:extLst>
              <a:ext uri="{FF2B5EF4-FFF2-40B4-BE49-F238E27FC236}">
                <a16:creationId xmlns="" xmlns:a16="http://schemas.microsoft.com/office/drawing/2014/main" id="{EBC59255-C97D-4371-ACCE-7491E6EFF3AA}"/>
              </a:ext>
            </a:extLst>
          </p:cNvPr>
          <p:cNvCxnSpPr>
            <a:cxnSpLocks noChangeShapeType="1"/>
          </p:cNvCxnSpPr>
          <p:nvPr/>
        </p:nvCxnSpPr>
        <p:spPr bwMode="auto">
          <a:xfrm rot="5400000" flipH="1" flipV="1">
            <a:off x="8084141" y="2985556"/>
            <a:ext cx="216000" cy="1587"/>
          </a:xfrm>
          <a:prstGeom prst="straightConnector1">
            <a:avLst/>
          </a:prstGeom>
          <a:noFill/>
          <a:ln w="19050" algn="ctr">
            <a:solidFill>
              <a:srgbClr val="00B050"/>
            </a:solidFill>
            <a:prstDash val="sysDot"/>
            <a:round/>
            <a:headEnd/>
            <a:tailEnd type="arrow" w="med" len="med"/>
          </a:ln>
        </p:spPr>
      </p:cxnSp>
      <p:cxnSp>
        <p:nvCxnSpPr>
          <p:cNvPr id="23" name="Straight Arrow Connector 68">
            <a:extLst>
              <a:ext uri="{FF2B5EF4-FFF2-40B4-BE49-F238E27FC236}">
                <a16:creationId xmlns="" xmlns:a16="http://schemas.microsoft.com/office/drawing/2014/main" id="{652C01A4-D439-4759-BCA0-3DF45FDD05C1}"/>
              </a:ext>
            </a:extLst>
          </p:cNvPr>
          <p:cNvCxnSpPr>
            <a:cxnSpLocks noChangeShapeType="1"/>
          </p:cNvCxnSpPr>
          <p:nvPr/>
        </p:nvCxnSpPr>
        <p:spPr bwMode="auto">
          <a:xfrm rot="5400000" flipH="1" flipV="1">
            <a:off x="7987884" y="3442768"/>
            <a:ext cx="216000" cy="1587"/>
          </a:xfrm>
          <a:prstGeom prst="straightConnector1">
            <a:avLst/>
          </a:prstGeom>
          <a:noFill/>
          <a:ln w="9525" algn="ctr">
            <a:solidFill>
              <a:schemeClr val="tx1"/>
            </a:solidFill>
            <a:round/>
            <a:headEnd/>
            <a:tailEnd type="arrow" w="med" len="med"/>
          </a:ln>
        </p:spPr>
      </p:cxnSp>
      <p:cxnSp>
        <p:nvCxnSpPr>
          <p:cNvPr id="24" name="Straight Arrow Connector 68">
            <a:extLst>
              <a:ext uri="{FF2B5EF4-FFF2-40B4-BE49-F238E27FC236}">
                <a16:creationId xmlns="" xmlns:a16="http://schemas.microsoft.com/office/drawing/2014/main" id="{3815509B-31F2-4EA8-9E95-577DC2969A7B}"/>
              </a:ext>
            </a:extLst>
          </p:cNvPr>
          <p:cNvCxnSpPr>
            <a:cxnSpLocks noChangeShapeType="1"/>
          </p:cNvCxnSpPr>
          <p:nvPr/>
        </p:nvCxnSpPr>
        <p:spPr bwMode="auto">
          <a:xfrm rot="5400000" flipH="1" flipV="1">
            <a:off x="8116223" y="3438752"/>
            <a:ext cx="216000" cy="1587"/>
          </a:xfrm>
          <a:prstGeom prst="straightConnector1">
            <a:avLst/>
          </a:prstGeom>
          <a:noFill/>
          <a:ln w="19050" algn="ctr">
            <a:solidFill>
              <a:srgbClr val="00B050"/>
            </a:solidFill>
            <a:round/>
            <a:headEnd/>
            <a:tailEnd type="arrow" w="med" len="med"/>
          </a:ln>
        </p:spPr>
      </p:cxnSp>
      <p:cxnSp>
        <p:nvCxnSpPr>
          <p:cNvPr id="25" name="Straight Arrow Connector 68">
            <a:extLst>
              <a:ext uri="{FF2B5EF4-FFF2-40B4-BE49-F238E27FC236}">
                <a16:creationId xmlns="" xmlns:a16="http://schemas.microsoft.com/office/drawing/2014/main" id="{34B28EF9-F0AB-481A-9E85-EA1DF9DAC1D7}"/>
              </a:ext>
            </a:extLst>
          </p:cNvPr>
          <p:cNvCxnSpPr>
            <a:cxnSpLocks noChangeShapeType="1"/>
          </p:cNvCxnSpPr>
          <p:nvPr/>
        </p:nvCxnSpPr>
        <p:spPr bwMode="auto">
          <a:xfrm rot="5400000" flipH="1" flipV="1">
            <a:off x="7999914" y="3827769"/>
            <a:ext cx="216000" cy="1587"/>
          </a:xfrm>
          <a:prstGeom prst="straightConnector1">
            <a:avLst/>
          </a:prstGeom>
          <a:noFill/>
          <a:ln w="9525" algn="ctr">
            <a:solidFill>
              <a:schemeClr val="tx1"/>
            </a:solidFill>
            <a:round/>
            <a:headEnd/>
            <a:tailEnd type="arrow" w="med" len="med"/>
          </a:ln>
        </p:spPr>
      </p:cxnSp>
      <p:cxnSp>
        <p:nvCxnSpPr>
          <p:cNvPr id="26" name="Straight Arrow Connector 68">
            <a:extLst>
              <a:ext uri="{FF2B5EF4-FFF2-40B4-BE49-F238E27FC236}">
                <a16:creationId xmlns="" xmlns:a16="http://schemas.microsoft.com/office/drawing/2014/main" id="{E0B4893A-A6C7-471A-9816-9E76B71FF661}"/>
              </a:ext>
            </a:extLst>
          </p:cNvPr>
          <p:cNvCxnSpPr>
            <a:cxnSpLocks noChangeShapeType="1"/>
          </p:cNvCxnSpPr>
          <p:nvPr/>
        </p:nvCxnSpPr>
        <p:spPr bwMode="auto">
          <a:xfrm rot="5400000" flipH="1" flipV="1">
            <a:off x="8128253" y="3823753"/>
            <a:ext cx="216000" cy="1587"/>
          </a:xfrm>
          <a:prstGeom prst="straightConnector1">
            <a:avLst/>
          </a:prstGeom>
          <a:noFill/>
          <a:ln w="19050" algn="ctr">
            <a:solidFill>
              <a:srgbClr val="00B050"/>
            </a:solidFill>
            <a:round/>
            <a:headEnd/>
            <a:tailEnd type="arrow" w="med" len="med"/>
          </a:ln>
        </p:spPr>
      </p:cxnSp>
      <p:cxnSp>
        <p:nvCxnSpPr>
          <p:cNvPr id="27" name="Straight Arrow Connector 68">
            <a:extLst>
              <a:ext uri="{FF2B5EF4-FFF2-40B4-BE49-F238E27FC236}">
                <a16:creationId xmlns="" xmlns:a16="http://schemas.microsoft.com/office/drawing/2014/main" id="{8C670694-77AD-458C-8311-8F3839BAC459}"/>
              </a:ext>
            </a:extLst>
          </p:cNvPr>
          <p:cNvCxnSpPr>
            <a:cxnSpLocks noChangeShapeType="1"/>
          </p:cNvCxnSpPr>
          <p:nvPr/>
        </p:nvCxnSpPr>
        <p:spPr bwMode="auto">
          <a:xfrm rot="5400000" flipH="1" flipV="1">
            <a:off x="7936535" y="4859265"/>
            <a:ext cx="216000" cy="0"/>
          </a:xfrm>
          <a:prstGeom prst="straightConnector1">
            <a:avLst/>
          </a:prstGeom>
          <a:noFill/>
          <a:ln w="9525" algn="ctr">
            <a:solidFill>
              <a:schemeClr val="tx1"/>
            </a:solidFill>
            <a:round/>
            <a:headEnd/>
            <a:tailEnd type="arrow" w="med" len="med"/>
          </a:ln>
        </p:spPr>
      </p:cxnSp>
      <p:cxnSp>
        <p:nvCxnSpPr>
          <p:cNvPr id="28" name="Straight Arrow Connector 68">
            <a:extLst>
              <a:ext uri="{FF2B5EF4-FFF2-40B4-BE49-F238E27FC236}">
                <a16:creationId xmlns="" xmlns:a16="http://schemas.microsoft.com/office/drawing/2014/main" id="{4ACDAE79-CECF-4BD9-A7BD-6E37F25A0055}"/>
              </a:ext>
            </a:extLst>
          </p:cNvPr>
          <p:cNvCxnSpPr>
            <a:cxnSpLocks noChangeShapeType="1"/>
          </p:cNvCxnSpPr>
          <p:nvPr/>
        </p:nvCxnSpPr>
        <p:spPr bwMode="auto">
          <a:xfrm rot="5400000" flipH="1" flipV="1">
            <a:off x="8064874" y="4855249"/>
            <a:ext cx="216000" cy="0"/>
          </a:xfrm>
          <a:prstGeom prst="straightConnector1">
            <a:avLst/>
          </a:prstGeom>
          <a:noFill/>
          <a:ln w="19050" algn="ctr">
            <a:solidFill>
              <a:srgbClr val="00B050"/>
            </a:solidFill>
            <a:round/>
            <a:headEnd/>
            <a:tailEnd type="arrow" w="med" len="med"/>
          </a:ln>
        </p:spPr>
      </p:cxnSp>
      <p:cxnSp>
        <p:nvCxnSpPr>
          <p:cNvPr id="29" name="Straight Arrow Connector 68">
            <a:extLst>
              <a:ext uri="{FF2B5EF4-FFF2-40B4-BE49-F238E27FC236}">
                <a16:creationId xmlns="" xmlns:a16="http://schemas.microsoft.com/office/drawing/2014/main" id="{92948164-3CAA-46E5-B49B-1E7E756B92C2}"/>
              </a:ext>
            </a:extLst>
          </p:cNvPr>
          <p:cNvCxnSpPr>
            <a:cxnSpLocks noChangeShapeType="1"/>
          </p:cNvCxnSpPr>
          <p:nvPr/>
        </p:nvCxnSpPr>
        <p:spPr bwMode="auto">
          <a:xfrm rot="5400000" flipH="1" flipV="1">
            <a:off x="8003930" y="3194100"/>
            <a:ext cx="216000" cy="1587"/>
          </a:xfrm>
          <a:prstGeom prst="straightConnector1">
            <a:avLst/>
          </a:prstGeom>
          <a:noFill/>
          <a:ln w="9525" algn="ctr">
            <a:solidFill>
              <a:schemeClr val="tx1"/>
            </a:solidFill>
            <a:prstDash val="dash"/>
            <a:round/>
            <a:headEnd/>
            <a:tailEnd type="arrow" w="med" len="med"/>
          </a:ln>
        </p:spPr>
      </p:cxnSp>
      <p:sp>
        <p:nvSpPr>
          <p:cNvPr id="32" name="Rectangle 31">
            <a:extLst>
              <a:ext uri="{FF2B5EF4-FFF2-40B4-BE49-F238E27FC236}">
                <a16:creationId xmlns="" xmlns:a16="http://schemas.microsoft.com/office/drawing/2014/main" id="{0B4C06B9-5C01-4B28-AF73-ABC91A917226}"/>
              </a:ext>
            </a:extLst>
          </p:cNvPr>
          <p:cNvSpPr/>
          <p:nvPr/>
        </p:nvSpPr>
        <p:spPr>
          <a:xfrm>
            <a:off x="8124088" y="5300876"/>
            <a:ext cx="492369" cy="20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TextBox 32">
            <a:extLst>
              <a:ext uri="{FF2B5EF4-FFF2-40B4-BE49-F238E27FC236}">
                <a16:creationId xmlns="" xmlns:a16="http://schemas.microsoft.com/office/drawing/2014/main" id="{F09B1758-520A-4C01-825E-3CA5554BCCA3}"/>
              </a:ext>
            </a:extLst>
          </p:cNvPr>
          <p:cNvSpPr txBox="1"/>
          <p:nvPr/>
        </p:nvSpPr>
        <p:spPr bwMode="auto">
          <a:xfrm>
            <a:off x="506992" y="6139071"/>
            <a:ext cx="2331099" cy="338554"/>
          </a:xfrm>
          <a:prstGeom prst="rect">
            <a:avLst/>
          </a:prstGeom>
          <a:noFill/>
          <a:ln w="9525">
            <a:noFill/>
            <a:miter lim="800000"/>
            <a:headEnd/>
            <a:tailEnd/>
          </a:ln>
        </p:spPr>
        <p:txBody>
          <a:bodyPr wrap="square" rtlCol="0">
            <a:spAutoFit/>
          </a:bodyPr>
          <a:lstStyle/>
          <a:p>
            <a:pPr>
              <a:buFontTx/>
              <a:buNone/>
            </a:pPr>
            <a:r>
              <a:rPr lang="en-US" sz="800" dirty="0" smtClean="0">
                <a:latin typeface="Arial" pitchFamily="34" charset="0"/>
                <a:cs typeface="Arial" pitchFamily="34" charset="0"/>
              </a:rPr>
              <a:t> </a:t>
            </a:r>
            <a:r>
              <a:rPr lang="en-US" sz="800" dirty="0">
                <a:latin typeface="Arial" pitchFamily="34" charset="0"/>
                <a:cs typeface="Arial" pitchFamily="34" charset="0"/>
              </a:rPr>
              <a:t>= increase or decrease versus </a:t>
            </a:r>
            <a:r>
              <a:rPr lang="en-US" sz="800" dirty="0" smtClean="0">
                <a:latin typeface="Arial" pitchFamily="34" charset="0"/>
                <a:cs typeface="Arial" pitchFamily="34" charset="0"/>
              </a:rPr>
              <a:t>previous wave at same time of year</a:t>
            </a:r>
            <a:endParaRPr lang="en-CA" sz="800" dirty="0">
              <a:latin typeface="Arial" pitchFamily="34" charset="0"/>
              <a:cs typeface="Arial" pitchFamily="34" charset="0"/>
            </a:endParaRPr>
          </a:p>
        </p:txBody>
      </p:sp>
      <p:cxnSp>
        <p:nvCxnSpPr>
          <p:cNvPr id="34" name="Straight Arrow Connector 68">
            <a:extLst>
              <a:ext uri="{FF2B5EF4-FFF2-40B4-BE49-F238E27FC236}">
                <a16:creationId xmlns="" xmlns:a16="http://schemas.microsoft.com/office/drawing/2014/main" id="{9C6ADF71-A1EA-4248-8BB3-7FC81244FA13}"/>
              </a:ext>
            </a:extLst>
          </p:cNvPr>
          <p:cNvCxnSpPr>
            <a:cxnSpLocks noChangeShapeType="1"/>
          </p:cNvCxnSpPr>
          <p:nvPr/>
        </p:nvCxnSpPr>
        <p:spPr bwMode="auto">
          <a:xfrm rot="16200000" flipH="1">
            <a:off x="397755" y="6245999"/>
            <a:ext cx="173037" cy="1587"/>
          </a:xfrm>
          <a:prstGeom prst="straightConnector1">
            <a:avLst/>
          </a:prstGeom>
          <a:noFill/>
          <a:ln w="9525" algn="ctr">
            <a:solidFill>
              <a:schemeClr val="tx1"/>
            </a:solidFill>
            <a:round/>
            <a:headEnd/>
            <a:tailEnd type="arrow" w="med" len="med"/>
          </a:ln>
        </p:spPr>
      </p:cxnSp>
      <p:cxnSp>
        <p:nvCxnSpPr>
          <p:cNvPr id="35" name="Straight Arrow Connector 68">
            <a:extLst>
              <a:ext uri="{FF2B5EF4-FFF2-40B4-BE49-F238E27FC236}">
                <a16:creationId xmlns="" xmlns:a16="http://schemas.microsoft.com/office/drawing/2014/main" id="{8777C161-DCA7-467B-8223-02FE8E52225B}"/>
              </a:ext>
            </a:extLst>
          </p:cNvPr>
          <p:cNvCxnSpPr>
            <a:cxnSpLocks noChangeShapeType="1"/>
          </p:cNvCxnSpPr>
          <p:nvPr/>
        </p:nvCxnSpPr>
        <p:spPr bwMode="auto">
          <a:xfrm rot="5400000" flipH="1" flipV="1">
            <a:off x="241954" y="6245999"/>
            <a:ext cx="173037" cy="1587"/>
          </a:xfrm>
          <a:prstGeom prst="straightConnector1">
            <a:avLst/>
          </a:prstGeom>
          <a:noFill/>
          <a:ln w="9525" algn="ctr">
            <a:solidFill>
              <a:schemeClr val="tx1"/>
            </a:solidFill>
            <a:round/>
            <a:headEnd/>
            <a:tailEnd type="arrow" w="med" len="med"/>
          </a:ln>
        </p:spPr>
      </p:cxnSp>
      <p:sp>
        <p:nvSpPr>
          <p:cNvPr id="36" name="TextBox 35">
            <a:extLst>
              <a:ext uri="{FF2B5EF4-FFF2-40B4-BE49-F238E27FC236}">
                <a16:creationId xmlns="" xmlns:a16="http://schemas.microsoft.com/office/drawing/2014/main" id="{FED356FD-CFE8-4DA1-95DA-56CB31550BA6}"/>
              </a:ext>
            </a:extLst>
          </p:cNvPr>
          <p:cNvSpPr txBox="1"/>
          <p:nvPr/>
        </p:nvSpPr>
        <p:spPr bwMode="auto">
          <a:xfrm>
            <a:off x="4094636" y="6099391"/>
            <a:ext cx="3968372"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 cross-seasonal comparisons. i.e. May 2018 increase or decrease vs. Aug 2017; Aug 2017 vs. May 2016; or August 2015 vs. May 2014.</a:t>
            </a:r>
            <a:endParaRPr lang="en-CA" sz="800" dirty="0">
              <a:latin typeface="Arial" pitchFamily="34" charset="0"/>
              <a:cs typeface="Arial" pitchFamily="34" charset="0"/>
            </a:endParaRPr>
          </a:p>
        </p:txBody>
      </p:sp>
      <p:cxnSp>
        <p:nvCxnSpPr>
          <p:cNvPr id="37" name="Straight Arrow Connector 73">
            <a:extLst>
              <a:ext uri="{FF2B5EF4-FFF2-40B4-BE49-F238E27FC236}">
                <a16:creationId xmlns="" xmlns:a16="http://schemas.microsoft.com/office/drawing/2014/main" id="{D1CFCDF7-2CA1-4F7E-B7F3-A19C7413BA96}"/>
              </a:ext>
            </a:extLst>
          </p:cNvPr>
          <p:cNvCxnSpPr>
            <a:cxnSpLocks noChangeShapeType="1"/>
          </p:cNvCxnSpPr>
          <p:nvPr/>
        </p:nvCxnSpPr>
        <p:spPr bwMode="auto">
          <a:xfrm rot="5400000" flipH="1" flipV="1">
            <a:off x="3780621" y="6208960"/>
            <a:ext cx="190500" cy="1588"/>
          </a:xfrm>
          <a:prstGeom prst="straightConnector1">
            <a:avLst/>
          </a:prstGeom>
          <a:noFill/>
          <a:ln w="19050" algn="ctr">
            <a:solidFill>
              <a:srgbClr val="00B050"/>
            </a:solidFill>
            <a:round/>
            <a:headEnd/>
            <a:tailEnd type="arrow" w="med" len="med"/>
          </a:ln>
        </p:spPr>
      </p:cxnSp>
      <p:cxnSp>
        <p:nvCxnSpPr>
          <p:cNvPr id="38" name="Straight Arrow Connector 73">
            <a:extLst>
              <a:ext uri="{FF2B5EF4-FFF2-40B4-BE49-F238E27FC236}">
                <a16:creationId xmlns="" xmlns:a16="http://schemas.microsoft.com/office/drawing/2014/main" id="{1EE34046-FFDB-473F-A69A-4C0BB3054875}"/>
              </a:ext>
            </a:extLst>
          </p:cNvPr>
          <p:cNvCxnSpPr>
            <a:cxnSpLocks noChangeShapeType="1"/>
          </p:cNvCxnSpPr>
          <p:nvPr/>
        </p:nvCxnSpPr>
        <p:spPr bwMode="auto">
          <a:xfrm rot="16200000" flipH="1">
            <a:off x="3921388" y="6222758"/>
            <a:ext cx="190500" cy="1588"/>
          </a:xfrm>
          <a:prstGeom prst="straightConnector1">
            <a:avLst/>
          </a:prstGeom>
          <a:noFill/>
          <a:ln w="19050" algn="ctr">
            <a:solidFill>
              <a:srgbClr val="00B050"/>
            </a:solidFill>
            <a:round/>
            <a:headEnd/>
            <a:tailEnd type="arrow" w="med" len="med"/>
          </a:ln>
        </p:spPr>
      </p:cxnSp>
    </p:spTree>
    <p:extLst>
      <p:ext uri="{BB962C8B-B14F-4D97-AF65-F5344CB8AC3E}">
        <p14:creationId xmlns:p14="http://schemas.microsoft.com/office/powerpoint/2010/main" val="260900323"/>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64"/>
          <p:cNvSpPr txBox="1">
            <a:spLocks noChangeArrowheads="1"/>
          </p:cNvSpPr>
          <p:nvPr/>
        </p:nvSpPr>
        <p:spPr bwMode="auto">
          <a:xfrm>
            <a:off x="7765632" y="2241369"/>
            <a:ext cx="911225" cy="3711272"/>
          </a:xfrm>
          <a:prstGeom prst="rect">
            <a:avLst/>
          </a:prstGeom>
          <a:noFill/>
          <a:ln w="9525">
            <a:noFill/>
            <a:miter lim="800000"/>
            <a:headEnd/>
            <a:tailEnd/>
          </a:ln>
        </p:spPr>
        <p:txBody>
          <a:bodyPr>
            <a:spAutoFit/>
          </a:bodyPr>
          <a:lstStyle/>
          <a:p>
            <a:pPr algn="ctr">
              <a:spcBef>
                <a:spcPts val="300"/>
              </a:spcBef>
              <a:buFontTx/>
              <a:buNone/>
            </a:pPr>
            <a:r>
              <a:rPr lang="en-US" sz="1100" b="1" u="sng" dirty="0">
                <a:latin typeface="Arial" pitchFamily="34" charset="0"/>
                <a:cs typeface="Arial" pitchFamily="34" charset="0"/>
                <a:sym typeface="Symbol" pitchFamily="18" charset="2"/>
              </a:rPr>
              <a:t>2014</a:t>
            </a:r>
          </a:p>
          <a:p>
            <a:pPr algn="ctr">
              <a:lnSpc>
                <a:spcPts val="1800"/>
              </a:lnSpc>
              <a:spcBef>
                <a:spcPts val="300"/>
              </a:spcBef>
              <a:buFontTx/>
              <a:buNone/>
            </a:pPr>
            <a:r>
              <a:rPr lang="en-CA" sz="1000" dirty="0">
                <a:latin typeface="Arial" pitchFamily="34" charset="0"/>
                <a:cs typeface="Arial" pitchFamily="34" charset="0"/>
                <a:sym typeface="Symbol" pitchFamily="18" charset="2"/>
              </a:rPr>
              <a:t>37</a:t>
            </a:r>
          </a:p>
          <a:p>
            <a:pPr algn="ctr">
              <a:lnSpc>
                <a:spcPts val="1800"/>
              </a:lnSpc>
              <a:buFontTx/>
              <a:buNone/>
            </a:pPr>
            <a:endParaRPr lang="en-CA"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44</a:t>
            </a:r>
            <a:endParaRPr lang="en-US"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3</a:t>
            </a:r>
            <a:r>
              <a:rPr lang="en-US" sz="1000" dirty="0">
                <a:latin typeface="Arial" pitchFamily="34" charset="0"/>
                <a:cs typeface="Arial" pitchFamily="34" charset="0"/>
                <a:sym typeface="Symbol" pitchFamily="18" charset="2"/>
              </a:rPr>
              <a:t>9</a:t>
            </a:r>
          </a:p>
          <a:p>
            <a:pPr algn="ctr">
              <a:lnSpc>
                <a:spcPts val="1800"/>
              </a:lnSpc>
              <a:spcBef>
                <a:spcPts val="200"/>
              </a:spcBef>
              <a:buFontTx/>
              <a:buNone/>
            </a:pPr>
            <a:r>
              <a:rPr lang="en-CA" sz="1000" dirty="0">
                <a:latin typeface="Arial" pitchFamily="34" charset="0"/>
                <a:cs typeface="Arial" pitchFamily="34" charset="0"/>
              </a:rPr>
              <a:t>3</a:t>
            </a:r>
            <a:r>
              <a:rPr lang="en-US" sz="1000" dirty="0">
                <a:latin typeface="Arial" pitchFamily="34" charset="0"/>
                <a:cs typeface="Arial" pitchFamily="34" charset="0"/>
              </a:rPr>
              <a:t>1</a:t>
            </a: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ct val="0"/>
              </a:spcBef>
              <a:buFontTx/>
              <a:buNone/>
            </a:pPr>
            <a:r>
              <a:rPr lang="en-CA" sz="1000" dirty="0">
                <a:latin typeface="Arial" pitchFamily="34" charset="0"/>
                <a:cs typeface="Arial" pitchFamily="34" charset="0"/>
              </a:rPr>
              <a:t>3</a:t>
            </a:r>
            <a:r>
              <a:rPr lang="en-US" sz="1000" dirty="0">
                <a:latin typeface="Arial" pitchFamily="34" charset="0"/>
                <a:cs typeface="Arial" pitchFamily="34" charset="0"/>
              </a:rPr>
              <a:t>7</a:t>
            </a:r>
          </a:p>
          <a:p>
            <a:pPr algn="ctr">
              <a:lnSpc>
                <a:spcPts val="1800"/>
              </a:lnSpc>
              <a:spcBef>
                <a:spcPct val="0"/>
              </a:spcBef>
              <a:buFontTx/>
              <a:buNone/>
            </a:pPr>
            <a:r>
              <a:rPr lang="en-CA" sz="1000" dirty="0">
                <a:latin typeface="Arial" pitchFamily="34" charset="0"/>
                <a:cs typeface="Arial" pitchFamily="34" charset="0"/>
              </a:rPr>
              <a:t>3</a:t>
            </a:r>
            <a:r>
              <a:rPr lang="en-US" sz="1000" dirty="0">
                <a:latin typeface="Arial" pitchFamily="34" charset="0"/>
                <a:cs typeface="Arial" pitchFamily="34" charset="0"/>
              </a:rPr>
              <a:t>8</a:t>
            </a: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ts val="200"/>
              </a:spcBef>
              <a:buFontTx/>
              <a:buNone/>
            </a:pPr>
            <a:r>
              <a:rPr lang="en-US" sz="1000" dirty="0">
                <a:latin typeface="Arial" pitchFamily="34" charset="0"/>
                <a:cs typeface="Arial" pitchFamily="34" charset="0"/>
              </a:rPr>
              <a:t>37</a:t>
            </a:r>
          </a:p>
          <a:p>
            <a:pPr algn="ctr">
              <a:lnSpc>
                <a:spcPts val="1800"/>
              </a:lnSpc>
              <a:spcBef>
                <a:spcPts val="200"/>
              </a:spcBef>
              <a:buFontTx/>
              <a:buNone/>
            </a:pPr>
            <a:r>
              <a:rPr lang="en-CA" sz="1000" dirty="0">
                <a:latin typeface="Arial" pitchFamily="34" charset="0"/>
                <a:cs typeface="Arial" pitchFamily="34" charset="0"/>
              </a:rPr>
              <a:t>3</a:t>
            </a:r>
            <a:r>
              <a:rPr lang="en-US" sz="1000" dirty="0">
                <a:latin typeface="Arial" pitchFamily="34" charset="0"/>
                <a:cs typeface="Arial" pitchFamily="34" charset="0"/>
              </a:rPr>
              <a:t>6</a:t>
            </a:r>
          </a:p>
          <a:p>
            <a:pPr algn="ctr">
              <a:lnSpc>
                <a:spcPts val="1800"/>
              </a:lnSpc>
              <a:buFontTx/>
              <a:buNone/>
            </a:pPr>
            <a:r>
              <a:rPr lang="en-CA" sz="1000" dirty="0">
                <a:latin typeface="Arial" pitchFamily="34" charset="0"/>
                <a:cs typeface="Arial" pitchFamily="34" charset="0"/>
              </a:rPr>
              <a:t>38</a:t>
            </a:r>
            <a:endParaRPr lang="en-US" sz="1000" dirty="0">
              <a:latin typeface="Arial" pitchFamily="34" charset="0"/>
              <a:cs typeface="Arial" pitchFamily="34" charset="0"/>
            </a:endParaRPr>
          </a:p>
          <a:p>
            <a:pPr algn="ctr">
              <a:lnSpc>
                <a:spcPts val="1800"/>
              </a:lnSpc>
              <a:spcBef>
                <a:spcPts val="200"/>
              </a:spcBef>
              <a:buFontTx/>
              <a:buNone/>
            </a:pPr>
            <a:r>
              <a:rPr lang="en-US" sz="1000" dirty="0">
                <a:latin typeface="Arial" pitchFamily="34" charset="0"/>
                <a:cs typeface="Arial" pitchFamily="34" charset="0"/>
              </a:rPr>
              <a:t>37</a:t>
            </a:r>
            <a:br>
              <a:rPr lang="en-US" sz="1000" dirty="0">
                <a:latin typeface="Arial" pitchFamily="34" charset="0"/>
                <a:cs typeface="Arial" pitchFamily="34" charset="0"/>
              </a:rPr>
            </a:br>
            <a:r>
              <a:rPr lang="en-US" sz="1000" dirty="0">
                <a:latin typeface="Arial" pitchFamily="34" charset="0"/>
                <a:cs typeface="Arial" pitchFamily="34" charset="0"/>
              </a:rPr>
              <a:t>38</a:t>
            </a:r>
          </a:p>
        </p:txBody>
      </p:sp>
      <p:sp>
        <p:nvSpPr>
          <p:cNvPr id="34" name="TextBox 64"/>
          <p:cNvSpPr txBox="1">
            <a:spLocks noChangeArrowheads="1"/>
          </p:cNvSpPr>
          <p:nvPr/>
        </p:nvSpPr>
        <p:spPr bwMode="auto">
          <a:xfrm>
            <a:off x="8292765" y="2241369"/>
            <a:ext cx="911225" cy="3711272"/>
          </a:xfrm>
          <a:prstGeom prst="rect">
            <a:avLst/>
          </a:prstGeom>
          <a:noFill/>
          <a:ln w="9525">
            <a:noFill/>
            <a:miter lim="800000"/>
            <a:headEnd/>
            <a:tailEnd/>
          </a:ln>
        </p:spPr>
        <p:txBody>
          <a:bodyPr>
            <a:spAutoFit/>
          </a:bodyPr>
          <a:lstStyle/>
          <a:p>
            <a:pPr algn="ctr">
              <a:spcBef>
                <a:spcPts val="300"/>
              </a:spcBef>
              <a:buFontTx/>
              <a:buNone/>
            </a:pPr>
            <a:r>
              <a:rPr lang="en-US" sz="1100" b="1" u="sng" dirty="0">
                <a:latin typeface="Arial" pitchFamily="34" charset="0"/>
                <a:cs typeface="Arial" pitchFamily="34" charset="0"/>
                <a:sym typeface="Symbol" pitchFamily="18" charset="2"/>
              </a:rPr>
              <a:t>2013</a:t>
            </a:r>
          </a:p>
          <a:p>
            <a:pPr algn="ctr">
              <a:lnSpc>
                <a:spcPts val="1800"/>
              </a:lnSpc>
              <a:spcBef>
                <a:spcPts val="300"/>
              </a:spcBef>
              <a:buFontTx/>
              <a:buNone/>
            </a:pPr>
            <a:r>
              <a:rPr lang="en-CA" sz="1000" dirty="0">
                <a:latin typeface="Arial" pitchFamily="34" charset="0"/>
                <a:cs typeface="Arial" pitchFamily="34" charset="0"/>
                <a:sym typeface="Symbol" pitchFamily="18" charset="2"/>
              </a:rPr>
              <a:t>37</a:t>
            </a:r>
          </a:p>
          <a:p>
            <a:pPr algn="ctr">
              <a:lnSpc>
                <a:spcPts val="1800"/>
              </a:lnSpc>
              <a:buFontTx/>
              <a:buNone/>
            </a:pPr>
            <a:endParaRPr lang="en-CA"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43</a:t>
            </a:r>
            <a:endParaRPr lang="en-US"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36</a:t>
            </a:r>
            <a:endParaRPr lang="en-US"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rPr>
              <a:t>34</a:t>
            </a:r>
            <a:endParaRPr lang="en-US" sz="1000" dirty="0">
              <a:latin typeface="Arial" pitchFamily="34" charset="0"/>
              <a:cs typeface="Arial" pitchFamily="34" charset="0"/>
            </a:endParaRP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ct val="0"/>
              </a:spcBef>
              <a:buFontTx/>
              <a:buNone/>
            </a:pPr>
            <a:r>
              <a:rPr lang="en-CA" sz="1000" dirty="0">
                <a:latin typeface="Arial" pitchFamily="34" charset="0"/>
                <a:cs typeface="Arial" pitchFamily="34" charset="0"/>
              </a:rPr>
              <a:t>38</a:t>
            </a:r>
            <a:endParaRPr lang="en-US" sz="1000" dirty="0">
              <a:latin typeface="Arial" pitchFamily="34" charset="0"/>
              <a:cs typeface="Arial" pitchFamily="34" charset="0"/>
            </a:endParaRPr>
          </a:p>
          <a:p>
            <a:pPr algn="ctr">
              <a:lnSpc>
                <a:spcPts val="1800"/>
              </a:lnSpc>
              <a:spcBef>
                <a:spcPct val="0"/>
              </a:spcBef>
              <a:buFontTx/>
              <a:buNone/>
            </a:pPr>
            <a:r>
              <a:rPr lang="en-CA" sz="1000" dirty="0">
                <a:latin typeface="Arial" pitchFamily="34" charset="0"/>
                <a:cs typeface="Arial" pitchFamily="34" charset="0"/>
              </a:rPr>
              <a:t>37</a:t>
            </a:r>
            <a:endParaRPr lang="en-US" sz="1000" dirty="0">
              <a:latin typeface="Arial" pitchFamily="34" charset="0"/>
              <a:cs typeface="Arial" pitchFamily="34" charset="0"/>
            </a:endParaRP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ts val="200"/>
              </a:spcBef>
              <a:buFontTx/>
              <a:buNone/>
            </a:pPr>
            <a:r>
              <a:rPr lang="en-CA" sz="1000" dirty="0">
                <a:latin typeface="Arial" pitchFamily="34" charset="0"/>
                <a:cs typeface="Arial" pitchFamily="34" charset="0"/>
              </a:rPr>
              <a:t>42</a:t>
            </a:r>
            <a:endParaRPr lang="en-US" sz="1000" dirty="0">
              <a:latin typeface="Arial" pitchFamily="34" charset="0"/>
              <a:cs typeface="Arial" pitchFamily="34" charset="0"/>
            </a:endParaRPr>
          </a:p>
          <a:p>
            <a:pPr algn="ctr">
              <a:lnSpc>
                <a:spcPts val="1800"/>
              </a:lnSpc>
              <a:spcBef>
                <a:spcPts val="200"/>
              </a:spcBef>
              <a:buFontTx/>
              <a:buNone/>
            </a:pPr>
            <a:r>
              <a:rPr lang="en-CA" sz="1000" dirty="0">
                <a:latin typeface="Arial" pitchFamily="34" charset="0"/>
                <a:cs typeface="Arial" pitchFamily="34" charset="0"/>
              </a:rPr>
              <a:t>32</a:t>
            </a:r>
            <a:endParaRPr lang="en-US" sz="1000" dirty="0">
              <a:latin typeface="Arial" pitchFamily="34" charset="0"/>
              <a:cs typeface="Arial" pitchFamily="34" charset="0"/>
            </a:endParaRPr>
          </a:p>
          <a:p>
            <a:pPr algn="ctr">
              <a:lnSpc>
                <a:spcPts val="1800"/>
              </a:lnSpc>
              <a:buFontTx/>
              <a:buNone/>
            </a:pPr>
            <a:r>
              <a:rPr lang="en-CA" sz="1000" dirty="0">
                <a:latin typeface="Arial" pitchFamily="34" charset="0"/>
                <a:cs typeface="Arial" pitchFamily="34" charset="0"/>
              </a:rPr>
              <a:t>38</a:t>
            </a:r>
            <a:endParaRPr lang="en-US" sz="1000" dirty="0">
              <a:latin typeface="Arial" pitchFamily="34" charset="0"/>
              <a:cs typeface="Arial" pitchFamily="34" charset="0"/>
            </a:endParaRPr>
          </a:p>
          <a:p>
            <a:pPr algn="ctr">
              <a:lnSpc>
                <a:spcPts val="1800"/>
              </a:lnSpc>
              <a:spcBef>
                <a:spcPts val="200"/>
              </a:spcBef>
              <a:buFontTx/>
              <a:buNone/>
            </a:pPr>
            <a:r>
              <a:rPr lang="en-US" sz="1000" dirty="0">
                <a:latin typeface="Arial" pitchFamily="34" charset="0"/>
                <a:cs typeface="Arial" pitchFamily="34" charset="0"/>
              </a:rPr>
              <a:t>34</a:t>
            </a:r>
            <a:br>
              <a:rPr lang="en-US" sz="1000" dirty="0">
                <a:latin typeface="Arial" pitchFamily="34" charset="0"/>
                <a:cs typeface="Arial" pitchFamily="34" charset="0"/>
              </a:rPr>
            </a:br>
            <a:r>
              <a:rPr lang="en-US" sz="1000" dirty="0">
                <a:latin typeface="Arial" pitchFamily="34" charset="0"/>
                <a:cs typeface="Arial" pitchFamily="34" charset="0"/>
              </a:rPr>
              <a:t>47</a:t>
            </a:r>
          </a:p>
        </p:txBody>
      </p:sp>
      <p:sp>
        <p:nvSpPr>
          <p:cNvPr id="2" name="Title 1"/>
          <p:cNvSpPr>
            <a:spLocks noGrp="1"/>
          </p:cNvSpPr>
          <p:nvPr>
            <p:ph type="title"/>
          </p:nvPr>
        </p:nvSpPr>
        <p:spPr/>
        <p:txBody>
          <a:bodyPr>
            <a:normAutofit/>
          </a:bodyPr>
          <a:lstStyle/>
          <a:p>
            <a:r>
              <a:rPr lang="en-CA" dirty="0"/>
              <a:t>Spring boating participation was higher in 2018 than 2016 among men (56%), Canadians 35-54 </a:t>
            </a:r>
            <a:r>
              <a:rPr lang="en-CA" dirty="0" err="1"/>
              <a:t>yrs</a:t>
            </a:r>
            <a:r>
              <a:rPr lang="en-CA" dirty="0"/>
              <a:t> (46%), and regionally in Atlantic Canada (55%) &amp; Prairies (50%)</a:t>
            </a:r>
            <a:endParaRPr lang="en-US" dirty="0"/>
          </a:p>
        </p:txBody>
      </p:sp>
      <p:sp>
        <p:nvSpPr>
          <p:cNvPr id="5" name="Text Box 1916"/>
          <p:cNvSpPr txBox="1">
            <a:spLocks noChangeArrowheads="1"/>
          </p:cNvSpPr>
          <p:nvPr/>
        </p:nvSpPr>
        <p:spPr bwMode="auto">
          <a:xfrm>
            <a:off x="114300" y="6494462"/>
            <a:ext cx="8343900" cy="363538"/>
          </a:xfrm>
          <a:prstGeom prst="rect">
            <a:avLst/>
          </a:prstGeom>
          <a:noFill/>
          <a:ln w="9525">
            <a:noFill/>
            <a:miter lim="800000"/>
            <a:headEnd/>
            <a:tailEnd/>
          </a:ln>
        </p:spPr>
        <p:txBody>
          <a:bodyPr wrap="square" anchor="ctr" anchorCtr="0">
            <a:noAutofit/>
          </a:bodyPr>
          <a:lstStyle/>
          <a:p>
            <a:pPr>
              <a:buFontTx/>
              <a:buNone/>
            </a:pPr>
            <a:r>
              <a:rPr lang="en-US" sz="900" dirty="0">
                <a:latin typeface="Arial" pitchFamily="34" charset="0"/>
                <a:cs typeface="Arial" pitchFamily="34" charset="0"/>
              </a:rPr>
              <a:t>S1</a:t>
            </a:r>
            <a:r>
              <a:rPr lang="en-US" sz="900" dirty="0">
                <a:solidFill>
                  <a:schemeClr val="tx1"/>
                </a:solidFill>
                <a:latin typeface="Arial" pitchFamily="34" charset="0"/>
                <a:cs typeface="Arial" pitchFamily="34" charset="0"/>
              </a:rPr>
              <a:t>. Which of the following </a:t>
            </a:r>
            <a:r>
              <a:rPr lang="en-US" sz="900" dirty="0">
                <a:latin typeface="Arial" pitchFamily="34" charset="0"/>
                <a:cs typeface="Arial" pitchFamily="34" charset="0"/>
              </a:rPr>
              <a:t>activities do you participate in, at least occasionally</a:t>
            </a:r>
            <a:r>
              <a:rPr lang="en-US" sz="900" dirty="0">
                <a:solidFill>
                  <a:schemeClr val="tx1"/>
                </a:solidFill>
                <a:latin typeface="Arial" pitchFamily="34" charset="0"/>
                <a:cs typeface="Arial" pitchFamily="34" charset="0"/>
              </a:rPr>
              <a:t>?</a:t>
            </a:r>
          </a:p>
        </p:txBody>
      </p:sp>
      <p:sp>
        <p:nvSpPr>
          <p:cNvPr id="77" name="Slide Number Placeholder 76"/>
          <p:cNvSpPr>
            <a:spLocks noGrp="1"/>
          </p:cNvSpPr>
          <p:nvPr>
            <p:ph type="sldNum" sz="quarter" idx="12"/>
          </p:nvPr>
        </p:nvSpPr>
        <p:spPr>
          <a:xfrm>
            <a:off x="8572032" y="6491192"/>
            <a:ext cx="576064" cy="365125"/>
          </a:xfrm>
        </p:spPr>
        <p:txBody>
          <a:bodyPr/>
          <a:lstStyle/>
          <a:p>
            <a:fld id="{5857359A-ACC2-4AC8-94CA-842605F06C6B}" type="slidenum">
              <a:rPr lang="en-US" smtClean="0"/>
              <a:pPr/>
              <a:t>19</a:t>
            </a:fld>
            <a:endParaRPr lang="en-US" dirty="0"/>
          </a:p>
        </p:txBody>
      </p:sp>
      <p:sp>
        <p:nvSpPr>
          <p:cNvPr id="29" name="Rectangle 232"/>
          <p:cNvSpPr>
            <a:spLocks noChangeArrowheads="1"/>
          </p:cNvSpPr>
          <p:nvPr/>
        </p:nvSpPr>
        <p:spPr bwMode="auto">
          <a:xfrm>
            <a:off x="924079" y="1767995"/>
            <a:ext cx="7197725" cy="344487"/>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Canadian adults participating in boating activities - % of Total</a:t>
            </a:r>
            <a:endParaRPr lang="en-US" sz="1400" dirty="0">
              <a:solidFill>
                <a:schemeClr val="tx1"/>
              </a:solidFill>
              <a:latin typeface="Arial" pitchFamily="34" charset="0"/>
              <a:cs typeface="Arial" pitchFamily="34" charset="0"/>
            </a:endParaRPr>
          </a:p>
        </p:txBody>
      </p:sp>
      <p:graphicFrame>
        <p:nvGraphicFramePr>
          <p:cNvPr id="30" name="Object 4"/>
          <p:cNvGraphicFramePr>
            <a:graphicFrameLocks noChangeAspect="1"/>
          </p:cNvGraphicFramePr>
          <p:nvPr>
            <p:extLst>
              <p:ext uri="{D42A27DB-BD31-4B8C-83A1-F6EECF244321}">
                <p14:modId xmlns:p14="http://schemas.microsoft.com/office/powerpoint/2010/main" val="1300217106"/>
              </p:ext>
            </p:extLst>
          </p:nvPr>
        </p:nvGraphicFramePr>
        <p:xfrm>
          <a:off x="-380083" y="2232025"/>
          <a:ext cx="6029326" cy="3761881"/>
        </p:xfrm>
        <a:graphic>
          <a:graphicData uri="http://schemas.openxmlformats.org/presentationml/2006/ole">
            <mc:AlternateContent xmlns:mc="http://schemas.openxmlformats.org/markup-compatibility/2006">
              <mc:Choice xmlns:v="urn:schemas-microsoft-com:vml" Requires="v">
                <p:oleObj spid="_x0000_s159890" name="Worksheet" r:id="rId4" imgW="3981370" imgH="2609979" progId="Excel.Sheet.8">
                  <p:embed/>
                </p:oleObj>
              </mc:Choice>
              <mc:Fallback>
                <p:oleObj name="Worksheet" r:id="rId4" imgW="3981370" imgH="2609979" progId="Excel.Sheet.8">
                  <p:embed/>
                  <p:pic>
                    <p:nvPicPr>
                      <p:cNvPr id="0" name=""/>
                      <p:cNvPicPr>
                        <a:picLocks noChangeAspect="1" noChangeArrowheads="1"/>
                      </p:cNvPicPr>
                      <p:nvPr/>
                    </p:nvPicPr>
                    <p:blipFill>
                      <a:blip r:embed="rId5"/>
                      <a:srcRect l="3552" b="621"/>
                      <a:stretch>
                        <a:fillRect/>
                      </a:stretch>
                    </p:blipFill>
                    <p:spPr bwMode="auto">
                      <a:xfrm>
                        <a:off x="-380083" y="2232025"/>
                        <a:ext cx="6029326" cy="3761881"/>
                      </a:xfrm>
                      <a:prstGeom prst="rect">
                        <a:avLst/>
                      </a:prstGeom>
                      <a:noFill/>
                      <a:ln>
                        <a:noFill/>
                      </a:ln>
                      <a:effectLst/>
                      <a:extLst/>
                    </p:spPr>
                  </p:pic>
                </p:oleObj>
              </mc:Fallback>
            </mc:AlternateContent>
          </a:graphicData>
        </a:graphic>
      </p:graphicFrame>
      <p:sp>
        <p:nvSpPr>
          <p:cNvPr id="31" name="TextBox 30"/>
          <p:cNvSpPr txBox="1"/>
          <p:nvPr/>
        </p:nvSpPr>
        <p:spPr>
          <a:xfrm>
            <a:off x="1153939" y="2445316"/>
            <a:ext cx="1148766" cy="3503523"/>
          </a:xfrm>
          <a:prstGeom prst="rect">
            <a:avLst/>
          </a:prstGeom>
          <a:solidFill>
            <a:srgbClr val="FFFFFF"/>
          </a:solidFill>
        </p:spPr>
        <p:txBody>
          <a:bodyPr wrap="square">
            <a:spAutoFit/>
          </a:bodyPr>
          <a:lstStyle/>
          <a:p>
            <a:pPr>
              <a:lnSpc>
                <a:spcPts val="1900"/>
              </a:lnSpc>
              <a:spcBef>
                <a:spcPts val="0"/>
              </a:spcBef>
              <a:buFontTx/>
              <a:buNone/>
              <a:defRPr/>
            </a:pPr>
            <a:r>
              <a:rPr lang="en-US" sz="1100" b="1" dirty="0">
                <a:latin typeface="Arial" pitchFamily="34" charset="0"/>
                <a:cs typeface="Arial" pitchFamily="34" charset="0"/>
              </a:rPr>
              <a:t>Total </a:t>
            </a:r>
            <a:r>
              <a:rPr lang="en-US" sz="900" dirty="0">
                <a:latin typeface="Arial" pitchFamily="34" charset="0"/>
                <a:cs typeface="Arial" pitchFamily="34" charset="0"/>
              </a:rPr>
              <a:t>(1,002)</a:t>
            </a:r>
          </a:p>
          <a:p>
            <a:pPr>
              <a:lnSpc>
                <a:spcPts val="1900"/>
              </a:lnSpc>
              <a:spcBef>
                <a:spcPts val="0"/>
              </a:spcBef>
              <a:buFontTx/>
              <a:buNone/>
              <a:defRPr/>
            </a:pPr>
            <a:r>
              <a:rPr lang="en-US" sz="1100" b="1" dirty="0">
                <a:latin typeface="Arial" pitchFamily="34" charset="0"/>
                <a:cs typeface="Arial" pitchFamily="34" charset="0"/>
              </a:rPr>
              <a:t>Age:</a:t>
            </a:r>
          </a:p>
          <a:p>
            <a:pPr marL="82550">
              <a:lnSpc>
                <a:spcPts val="1900"/>
              </a:lnSpc>
              <a:spcBef>
                <a:spcPts val="0"/>
              </a:spcBef>
              <a:buFontTx/>
              <a:buNone/>
              <a:defRPr/>
            </a:pPr>
            <a:r>
              <a:rPr lang="en-US" sz="1100" dirty="0">
                <a:latin typeface="Arial" pitchFamily="34" charset="0"/>
                <a:cs typeface="Arial" pitchFamily="34" charset="0"/>
              </a:rPr>
              <a:t>18-34 </a:t>
            </a:r>
            <a:r>
              <a:rPr lang="en-US" sz="900" dirty="0">
                <a:latin typeface="Arial" pitchFamily="34" charset="0"/>
                <a:cs typeface="Arial" pitchFamily="34" charset="0"/>
              </a:rPr>
              <a:t>(279)</a:t>
            </a:r>
          </a:p>
          <a:p>
            <a:pPr marL="82550">
              <a:lnSpc>
                <a:spcPts val="1900"/>
              </a:lnSpc>
              <a:spcBef>
                <a:spcPts val="0"/>
              </a:spcBef>
              <a:buFontTx/>
              <a:buNone/>
              <a:defRPr/>
            </a:pPr>
            <a:r>
              <a:rPr lang="en-US" sz="1100" dirty="0">
                <a:latin typeface="Arial" pitchFamily="34" charset="0"/>
                <a:cs typeface="Arial" pitchFamily="34" charset="0"/>
              </a:rPr>
              <a:t>35-54 </a:t>
            </a:r>
            <a:r>
              <a:rPr lang="en-US" sz="900" dirty="0">
                <a:latin typeface="Arial" pitchFamily="34" charset="0"/>
                <a:cs typeface="Arial" pitchFamily="34" charset="0"/>
              </a:rPr>
              <a:t>(388)</a:t>
            </a:r>
          </a:p>
          <a:p>
            <a:pPr marL="82550">
              <a:lnSpc>
                <a:spcPts val="1900"/>
              </a:lnSpc>
              <a:spcBef>
                <a:spcPts val="0"/>
              </a:spcBef>
              <a:buFontTx/>
              <a:buNone/>
              <a:defRPr/>
            </a:pPr>
            <a:r>
              <a:rPr lang="en-US" sz="1100" dirty="0">
                <a:latin typeface="Arial" pitchFamily="34" charset="0"/>
                <a:cs typeface="Arial" pitchFamily="34" charset="0"/>
              </a:rPr>
              <a:t>55+ </a:t>
            </a:r>
            <a:r>
              <a:rPr lang="en-US" sz="900" dirty="0">
                <a:latin typeface="Arial" pitchFamily="34" charset="0"/>
                <a:cs typeface="Arial" pitchFamily="34" charset="0"/>
              </a:rPr>
              <a:t>(347)</a:t>
            </a:r>
          </a:p>
          <a:p>
            <a:pPr>
              <a:lnSpc>
                <a:spcPts val="1900"/>
              </a:lnSpc>
              <a:spcBef>
                <a:spcPts val="0"/>
              </a:spcBef>
              <a:buFontTx/>
              <a:buNone/>
              <a:defRPr/>
            </a:pPr>
            <a:r>
              <a:rPr lang="en-US" sz="1100" b="1" dirty="0">
                <a:latin typeface="Arial" pitchFamily="34" charset="0"/>
                <a:cs typeface="Arial" pitchFamily="34" charset="0"/>
              </a:rPr>
              <a:t>Gender:</a:t>
            </a:r>
          </a:p>
          <a:p>
            <a:pPr marL="82550">
              <a:lnSpc>
                <a:spcPts val="1900"/>
              </a:lnSpc>
              <a:spcBef>
                <a:spcPts val="0"/>
              </a:spcBef>
              <a:buFontTx/>
              <a:buNone/>
              <a:defRPr/>
            </a:pPr>
            <a:r>
              <a:rPr lang="en-US" sz="1100" dirty="0">
                <a:latin typeface="Arial" pitchFamily="34" charset="0"/>
                <a:cs typeface="Arial" pitchFamily="34" charset="0"/>
              </a:rPr>
              <a:t>Male </a:t>
            </a:r>
            <a:r>
              <a:rPr lang="en-US" sz="900" dirty="0">
                <a:latin typeface="Arial" pitchFamily="34" charset="0"/>
                <a:cs typeface="Arial" pitchFamily="34" charset="0"/>
              </a:rPr>
              <a:t>(484)</a:t>
            </a:r>
          </a:p>
          <a:p>
            <a:pPr marL="82550">
              <a:lnSpc>
                <a:spcPts val="1900"/>
              </a:lnSpc>
              <a:spcBef>
                <a:spcPts val="0"/>
              </a:spcBef>
              <a:buFontTx/>
              <a:buNone/>
              <a:defRPr/>
            </a:pPr>
            <a:r>
              <a:rPr lang="en-US" sz="1100" dirty="0">
                <a:latin typeface="Arial" pitchFamily="34" charset="0"/>
                <a:cs typeface="Arial" pitchFamily="34" charset="0"/>
              </a:rPr>
              <a:t>Female </a:t>
            </a:r>
            <a:r>
              <a:rPr lang="en-US" sz="900" dirty="0">
                <a:latin typeface="Arial" pitchFamily="34" charset="0"/>
                <a:cs typeface="Arial" pitchFamily="34" charset="0"/>
              </a:rPr>
              <a:t>(518)</a:t>
            </a:r>
          </a:p>
          <a:p>
            <a:pPr>
              <a:lnSpc>
                <a:spcPts val="1900"/>
              </a:lnSpc>
              <a:spcBef>
                <a:spcPts val="0"/>
              </a:spcBef>
              <a:buFontTx/>
              <a:buNone/>
              <a:defRPr/>
            </a:pPr>
            <a:r>
              <a:rPr lang="en-US" sz="1100" b="1" dirty="0">
                <a:latin typeface="Arial" pitchFamily="34" charset="0"/>
                <a:cs typeface="Arial" pitchFamily="34" charset="0"/>
              </a:rPr>
              <a:t>Region:</a:t>
            </a:r>
          </a:p>
          <a:p>
            <a:pPr marL="82550">
              <a:lnSpc>
                <a:spcPts val="1900"/>
              </a:lnSpc>
              <a:spcBef>
                <a:spcPts val="0"/>
              </a:spcBef>
              <a:buFontTx/>
              <a:buNone/>
              <a:defRPr/>
            </a:pPr>
            <a:r>
              <a:rPr lang="en-US" sz="1100" dirty="0">
                <a:latin typeface="Arial" pitchFamily="34" charset="0"/>
                <a:cs typeface="Arial" pitchFamily="34" charset="0"/>
              </a:rPr>
              <a:t>Atlantic </a:t>
            </a:r>
            <a:r>
              <a:rPr lang="en-US" sz="900" dirty="0">
                <a:latin typeface="Arial" pitchFamily="34" charset="0"/>
                <a:cs typeface="Arial" pitchFamily="34" charset="0"/>
              </a:rPr>
              <a:t>(96)</a:t>
            </a:r>
          </a:p>
          <a:p>
            <a:pPr marL="82550">
              <a:lnSpc>
                <a:spcPts val="1900"/>
              </a:lnSpc>
              <a:spcBef>
                <a:spcPts val="0"/>
              </a:spcBef>
              <a:buFontTx/>
              <a:buNone/>
              <a:defRPr/>
            </a:pPr>
            <a:r>
              <a:rPr lang="en-US" sz="1100" dirty="0">
                <a:latin typeface="Arial" pitchFamily="34" charset="0"/>
                <a:cs typeface="Arial" pitchFamily="34" charset="0"/>
              </a:rPr>
              <a:t>Quebec </a:t>
            </a:r>
            <a:r>
              <a:rPr lang="en-US" sz="900" dirty="0">
                <a:latin typeface="Arial" pitchFamily="34" charset="0"/>
                <a:cs typeface="Arial" pitchFamily="34" charset="0"/>
              </a:rPr>
              <a:t>(230)</a:t>
            </a:r>
          </a:p>
          <a:p>
            <a:pPr marL="82550">
              <a:lnSpc>
                <a:spcPts val="1900"/>
              </a:lnSpc>
              <a:spcBef>
                <a:spcPts val="0"/>
              </a:spcBef>
              <a:buFontTx/>
              <a:buNone/>
              <a:defRPr/>
            </a:pPr>
            <a:r>
              <a:rPr lang="en-US" sz="1100" dirty="0">
                <a:latin typeface="Arial" pitchFamily="34" charset="0"/>
                <a:cs typeface="Arial" pitchFamily="34" charset="0"/>
              </a:rPr>
              <a:t>Ontario </a:t>
            </a:r>
            <a:r>
              <a:rPr lang="en-US" sz="900" dirty="0">
                <a:latin typeface="Arial" pitchFamily="34" charset="0"/>
                <a:cs typeface="Arial" pitchFamily="34" charset="0"/>
              </a:rPr>
              <a:t>(352)</a:t>
            </a:r>
          </a:p>
          <a:p>
            <a:pPr marL="82550">
              <a:lnSpc>
                <a:spcPts val="1900"/>
              </a:lnSpc>
              <a:spcBef>
                <a:spcPts val="0"/>
              </a:spcBef>
              <a:buFontTx/>
              <a:buNone/>
              <a:defRPr/>
            </a:pPr>
            <a:r>
              <a:rPr lang="en-US" sz="1100" dirty="0">
                <a:latin typeface="Arial" pitchFamily="34" charset="0"/>
                <a:cs typeface="Arial" pitchFamily="34" charset="0"/>
              </a:rPr>
              <a:t>Prairies </a:t>
            </a:r>
            <a:r>
              <a:rPr lang="en-US" sz="900" dirty="0">
                <a:latin typeface="Arial" pitchFamily="34" charset="0"/>
                <a:cs typeface="Arial" pitchFamily="34" charset="0"/>
              </a:rPr>
              <a:t>(202)</a:t>
            </a:r>
          </a:p>
          <a:p>
            <a:pPr marL="82550">
              <a:lnSpc>
                <a:spcPts val="1900"/>
              </a:lnSpc>
              <a:spcBef>
                <a:spcPts val="0"/>
              </a:spcBef>
              <a:buFontTx/>
              <a:buNone/>
              <a:defRPr/>
            </a:pPr>
            <a:r>
              <a:rPr lang="en-US" sz="1100" dirty="0">
                <a:latin typeface="Arial" pitchFamily="34" charset="0"/>
                <a:cs typeface="Arial" pitchFamily="34" charset="0"/>
              </a:rPr>
              <a:t>B.C. </a:t>
            </a:r>
            <a:r>
              <a:rPr lang="en-US" sz="900" dirty="0">
                <a:latin typeface="Arial" pitchFamily="34" charset="0"/>
                <a:cs typeface="Arial" pitchFamily="34" charset="0"/>
              </a:rPr>
              <a:t>(122)</a:t>
            </a:r>
          </a:p>
        </p:txBody>
      </p:sp>
      <p:sp>
        <p:nvSpPr>
          <p:cNvPr id="32" name="TextBox 52"/>
          <p:cNvSpPr txBox="1">
            <a:spLocks noChangeArrowheads="1"/>
          </p:cNvSpPr>
          <p:nvPr/>
        </p:nvSpPr>
        <p:spPr bwMode="auto">
          <a:xfrm>
            <a:off x="4121091" y="4678546"/>
            <a:ext cx="390525"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55</a:t>
            </a:r>
            <a:endParaRPr lang="en-US" sz="1000" dirty="0">
              <a:latin typeface="Arial" pitchFamily="34" charset="0"/>
              <a:cs typeface="Arial" pitchFamily="34" charset="0"/>
            </a:endParaRPr>
          </a:p>
        </p:txBody>
      </p:sp>
      <p:sp>
        <p:nvSpPr>
          <p:cNvPr id="46" name="TextBox 39"/>
          <p:cNvSpPr txBox="1">
            <a:spLocks noChangeArrowheads="1"/>
          </p:cNvSpPr>
          <p:nvPr/>
        </p:nvSpPr>
        <p:spPr bwMode="auto">
          <a:xfrm>
            <a:off x="3962285" y="5391268"/>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50</a:t>
            </a:r>
            <a:endParaRPr lang="en-US" sz="1000" dirty="0">
              <a:latin typeface="Arial" pitchFamily="34" charset="0"/>
              <a:cs typeface="Arial" pitchFamily="34" charset="0"/>
            </a:endParaRPr>
          </a:p>
        </p:txBody>
      </p:sp>
      <p:sp>
        <p:nvSpPr>
          <p:cNvPr id="47" name="TextBox 40"/>
          <p:cNvSpPr txBox="1">
            <a:spLocks noChangeArrowheads="1"/>
          </p:cNvSpPr>
          <p:nvPr/>
        </p:nvSpPr>
        <p:spPr bwMode="auto">
          <a:xfrm>
            <a:off x="3861212" y="5145206"/>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47</a:t>
            </a:r>
          </a:p>
        </p:txBody>
      </p:sp>
      <p:sp>
        <p:nvSpPr>
          <p:cNvPr id="48" name="TextBox 41"/>
          <p:cNvSpPr txBox="1">
            <a:spLocks noChangeArrowheads="1"/>
          </p:cNvSpPr>
          <p:nvPr/>
        </p:nvSpPr>
        <p:spPr bwMode="auto">
          <a:xfrm>
            <a:off x="3611698" y="4914914"/>
            <a:ext cx="392113"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39</a:t>
            </a:r>
            <a:endParaRPr lang="en-US" sz="1000" dirty="0">
              <a:latin typeface="Arial" pitchFamily="34" charset="0"/>
              <a:cs typeface="Arial" pitchFamily="34" charset="0"/>
            </a:endParaRPr>
          </a:p>
        </p:txBody>
      </p:sp>
      <p:sp>
        <p:nvSpPr>
          <p:cNvPr id="49" name="TextBox 56"/>
          <p:cNvSpPr txBox="1">
            <a:spLocks noChangeArrowheads="1"/>
          </p:cNvSpPr>
          <p:nvPr/>
        </p:nvSpPr>
        <p:spPr bwMode="auto">
          <a:xfrm>
            <a:off x="3898580" y="5637331"/>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48</a:t>
            </a:r>
            <a:endParaRPr lang="en-US" sz="1000" dirty="0">
              <a:latin typeface="Arial" pitchFamily="34" charset="0"/>
              <a:cs typeface="Arial" pitchFamily="34" charset="0"/>
            </a:endParaRPr>
          </a:p>
        </p:txBody>
      </p:sp>
      <p:sp>
        <p:nvSpPr>
          <p:cNvPr id="50" name="TextBox 57"/>
          <p:cNvSpPr txBox="1">
            <a:spLocks noChangeArrowheads="1"/>
          </p:cNvSpPr>
          <p:nvPr/>
        </p:nvSpPr>
        <p:spPr bwMode="auto">
          <a:xfrm>
            <a:off x="4151757" y="3969891"/>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56</a:t>
            </a:r>
            <a:endParaRPr lang="en-US" sz="1000" dirty="0">
              <a:latin typeface="Arial" pitchFamily="34" charset="0"/>
              <a:cs typeface="Arial" pitchFamily="34" charset="0"/>
            </a:endParaRPr>
          </a:p>
        </p:txBody>
      </p:sp>
      <p:sp>
        <p:nvSpPr>
          <p:cNvPr id="51" name="TextBox 58"/>
          <p:cNvSpPr txBox="1">
            <a:spLocks noChangeArrowheads="1"/>
          </p:cNvSpPr>
          <p:nvPr/>
        </p:nvSpPr>
        <p:spPr bwMode="auto">
          <a:xfrm>
            <a:off x="3578161" y="4204937"/>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38</a:t>
            </a:r>
          </a:p>
        </p:txBody>
      </p:sp>
      <p:sp>
        <p:nvSpPr>
          <p:cNvPr id="53" name="TextBox 60"/>
          <p:cNvSpPr txBox="1">
            <a:spLocks noChangeArrowheads="1"/>
          </p:cNvSpPr>
          <p:nvPr/>
        </p:nvSpPr>
        <p:spPr bwMode="auto">
          <a:xfrm>
            <a:off x="3531715" y="3487038"/>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37</a:t>
            </a:r>
          </a:p>
        </p:txBody>
      </p:sp>
      <p:sp>
        <p:nvSpPr>
          <p:cNvPr id="54" name="TextBox 61"/>
          <p:cNvSpPr txBox="1">
            <a:spLocks noChangeArrowheads="1"/>
          </p:cNvSpPr>
          <p:nvPr/>
        </p:nvSpPr>
        <p:spPr bwMode="auto">
          <a:xfrm>
            <a:off x="3840640" y="2523698"/>
            <a:ext cx="390525"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46</a:t>
            </a:r>
            <a:endParaRPr lang="en-US" sz="1000" dirty="0">
              <a:latin typeface="Arial" pitchFamily="34" charset="0"/>
              <a:cs typeface="Arial" pitchFamily="34" charset="0"/>
            </a:endParaRPr>
          </a:p>
        </p:txBody>
      </p:sp>
      <p:sp>
        <p:nvSpPr>
          <p:cNvPr id="55" name="TextBox 62"/>
          <p:cNvSpPr txBox="1">
            <a:spLocks noChangeArrowheads="1"/>
          </p:cNvSpPr>
          <p:nvPr/>
        </p:nvSpPr>
        <p:spPr bwMode="auto">
          <a:xfrm>
            <a:off x="3842467" y="3249007"/>
            <a:ext cx="392113" cy="246062"/>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46</a:t>
            </a:r>
            <a:endParaRPr lang="en-US" sz="1000" dirty="0">
              <a:latin typeface="Arial" pitchFamily="34" charset="0"/>
              <a:cs typeface="Arial" pitchFamily="34" charset="0"/>
            </a:endParaRPr>
          </a:p>
        </p:txBody>
      </p:sp>
      <p:sp>
        <p:nvSpPr>
          <p:cNvPr id="56" name="TextBox 49"/>
          <p:cNvSpPr txBox="1">
            <a:spLocks noChangeArrowheads="1"/>
          </p:cNvSpPr>
          <p:nvPr/>
        </p:nvSpPr>
        <p:spPr bwMode="auto">
          <a:xfrm>
            <a:off x="3621951" y="2255985"/>
            <a:ext cx="969949"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May 2018</a:t>
            </a:r>
            <a:endParaRPr lang="en-US" sz="1100" u="sng" dirty="0">
              <a:latin typeface="Arial" pitchFamily="34" charset="0"/>
              <a:cs typeface="Arial" pitchFamily="34" charset="0"/>
            </a:endParaRPr>
          </a:p>
        </p:txBody>
      </p:sp>
      <p:sp>
        <p:nvSpPr>
          <p:cNvPr id="33" name="TextBox 64"/>
          <p:cNvSpPr txBox="1">
            <a:spLocks noChangeArrowheads="1"/>
          </p:cNvSpPr>
          <p:nvPr/>
        </p:nvSpPr>
        <p:spPr bwMode="auto">
          <a:xfrm>
            <a:off x="5326627" y="2246624"/>
            <a:ext cx="911225" cy="3685624"/>
          </a:xfrm>
          <a:prstGeom prst="rect">
            <a:avLst/>
          </a:prstGeom>
          <a:noFill/>
          <a:ln w="9525">
            <a:noFill/>
            <a:miter lim="800000"/>
            <a:headEnd/>
            <a:tailEnd/>
          </a:ln>
        </p:spPr>
        <p:txBody>
          <a:bodyPr>
            <a:spAutoFit/>
          </a:bodyPr>
          <a:lstStyle/>
          <a:p>
            <a:pPr algn="ctr">
              <a:spcBef>
                <a:spcPts val="300"/>
              </a:spcBef>
              <a:buFontTx/>
              <a:buNone/>
            </a:pPr>
            <a:r>
              <a:rPr lang="en-US" sz="1100" b="1" u="sng" dirty="0">
                <a:latin typeface="Arial" pitchFamily="34" charset="0"/>
                <a:cs typeface="Arial" pitchFamily="34" charset="0"/>
                <a:sym typeface="Symbol" pitchFamily="18" charset="2"/>
              </a:rPr>
              <a:t>May 2016</a:t>
            </a:r>
          </a:p>
          <a:p>
            <a:pPr algn="ctr">
              <a:lnSpc>
                <a:spcPts val="1800"/>
              </a:lnSpc>
              <a:spcBef>
                <a:spcPts val="300"/>
              </a:spcBef>
              <a:buFontTx/>
              <a:buNone/>
            </a:pPr>
            <a:r>
              <a:rPr lang="en-CA" sz="1000" dirty="0">
                <a:latin typeface="Arial" pitchFamily="34" charset="0"/>
                <a:cs typeface="Arial" pitchFamily="34" charset="0"/>
                <a:sym typeface="Symbol" pitchFamily="18" charset="2"/>
              </a:rPr>
              <a:t>42</a:t>
            </a:r>
          </a:p>
          <a:p>
            <a:pPr algn="ctr">
              <a:lnSpc>
                <a:spcPts val="1800"/>
              </a:lnSpc>
              <a:buFontTx/>
              <a:buNone/>
            </a:pPr>
            <a:endParaRPr lang="en-CA"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56</a:t>
            </a:r>
            <a:endParaRPr lang="en-US"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40</a:t>
            </a:r>
            <a:endParaRPr lang="en-US"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rPr>
              <a:t>33</a:t>
            </a:r>
            <a:endParaRPr lang="en-US" sz="1000" dirty="0">
              <a:latin typeface="Arial" pitchFamily="34" charset="0"/>
              <a:cs typeface="Arial" pitchFamily="34" charset="0"/>
            </a:endParaRP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ct val="0"/>
              </a:spcBef>
              <a:buFontTx/>
              <a:buNone/>
            </a:pPr>
            <a:r>
              <a:rPr lang="en-CA" sz="1000" dirty="0">
                <a:latin typeface="Arial" pitchFamily="34" charset="0"/>
                <a:cs typeface="Arial" pitchFamily="34" charset="0"/>
              </a:rPr>
              <a:t>46</a:t>
            </a:r>
            <a:endParaRPr lang="en-US" sz="1000" dirty="0">
              <a:latin typeface="Arial" pitchFamily="34" charset="0"/>
              <a:cs typeface="Arial" pitchFamily="34" charset="0"/>
            </a:endParaRPr>
          </a:p>
          <a:p>
            <a:pPr algn="ctr">
              <a:lnSpc>
                <a:spcPts val="1800"/>
              </a:lnSpc>
              <a:spcBef>
                <a:spcPct val="0"/>
              </a:spcBef>
              <a:buFontTx/>
              <a:buNone/>
            </a:pPr>
            <a:r>
              <a:rPr lang="en-CA" sz="1000" dirty="0">
                <a:latin typeface="Arial" pitchFamily="34" charset="0"/>
                <a:cs typeface="Arial" pitchFamily="34" charset="0"/>
              </a:rPr>
              <a:t>39</a:t>
            </a:r>
            <a:endParaRPr lang="en-US" sz="1000" dirty="0">
              <a:latin typeface="Arial" pitchFamily="34" charset="0"/>
              <a:cs typeface="Arial" pitchFamily="34" charset="0"/>
            </a:endParaRP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ts val="200"/>
              </a:spcBef>
              <a:buFontTx/>
              <a:buNone/>
            </a:pPr>
            <a:r>
              <a:rPr lang="en-CA" sz="1000" dirty="0">
                <a:latin typeface="Arial" pitchFamily="34" charset="0"/>
                <a:cs typeface="Arial" pitchFamily="34" charset="0"/>
              </a:rPr>
              <a:t>41</a:t>
            </a:r>
            <a:endParaRPr lang="en-US" sz="1000" dirty="0">
              <a:latin typeface="Arial" pitchFamily="34" charset="0"/>
              <a:cs typeface="Arial" pitchFamily="34" charset="0"/>
            </a:endParaRPr>
          </a:p>
          <a:p>
            <a:pPr algn="ctr">
              <a:lnSpc>
                <a:spcPts val="1800"/>
              </a:lnSpc>
              <a:spcBef>
                <a:spcPts val="200"/>
              </a:spcBef>
              <a:buFontTx/>
              <a:buNone/>
            </a:pPr>
            <a:r>
              <a:rPr lang="en-CA" sz="1000" dirty="0">
                <a:latin typeface="Arial" pitchFamily="34" charset="0"/>
                <a:cs typeface="Arial" pitchFamily="34" charset="0"/>
              </a:rPr>
              <a:t>38</a:t>
            </a:r>
            <a:endParaRPr lang="en-US" sz="1000" dirty="0">
              <a:latin typeface="Arial" pitchFamily="34" charset="0"/>
              <a:cs typeface="Arial" pitchFamily="34" charset="0"/>
            </a:endParaRPr>
          </a:p>
          <a:p>
            <a:pPr algn="ctr">
              <a:lnSpc>
                <a:spcPts val="1800"/>
              </a:lnSpc>
              <a:buFontTx/>
              <a:buNone/>
            </a:pPr>
            <a:r>
              <a:rPr lang="en-CA" sz="1000" dirty="0">
                <a:latin typeface="Arial" pitchFamily="34" charset="0"/>
                <a:cs typeface="Arial" pitchFamily="34" charset="0"/>
              </a:rPr>
              <a:t>42</a:t>
            </a:r>
            <a:endParaRPr lang="en-US" sz="1000" dirty="0">
              <a:latin typeface="Arial" pitchFamily="34" charset="0"/>
              <a:cs typeface="Arial" pitchFamily="34" charset="0"/>
            </a:endParaRPr>
          </a:p>
          <a:p>
            <a:pPr algn="ctr">
              <a:lnSpc>
                <a:spcPts val="1800"/>
              </a:lnSpc>
              <a:spcBef>
                <a:spcPts val="200"/>
              </a:spcBef>
              <a:buFontTx/>
              <a:buNone/>
            </a:pPr>
            <a:r>
              <a:rPr lang="en-US" sz="1000" dirty="0">
                <a:latin typeface="Arial" pitchFamily="34" charset="0"/>
                <a:cs typeface="Arial" pitchFamily="34" charset="0"/>
              </a:rPr>
              <a:t>43</a:t>
            </a:r>
            <a:br>
              <a:rPr lang="en-US" sz="1000" dirty="0">
                <a:latin typeface="Arial" pitchFamily="34" charset="0"/>
                <a:cs typeface="Arial" pitchFamily="34" charset="0"/>
              </a:rPr>
            </a:br>
            <a:r>
              <a:rPr lang="en-US" sz="1000" dirty="0">
                <a:latin typeface="Arial" pitchFamily="34" charset="0"/>
                <a:cs typeface="Arial" pitchFamily="34" charset="0"/>
              </a:rPr>
              <a:t>50</a:t>
            </a:r>
          </a:p>
        </p:txBody>
      </p:sp>
      <p:sp>
        <p:nvSpPr>
          <p:cNvPr id="42" name="TextBox 61"/>
          <p:cNvSpPr txBox="1">
            <a:spLocks noChangeArrowheads="1"/>
          </p:cNvSpPr>
          <p:nvPr/>
        </p:nvSpPr>
        <p:spPr bwMode="auto">
          <a:xfrm>
            <a:off x="4285472" y="2993118"/>
            <a:ext cx="390525"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60</a:t>
            </a:r>
            <a:endParaRPr lang="en-US" sz="1000" dirty="0">
              <a:latin typeface="Arial" pitchFamily="34" charset="0"/>
              <a:cs typeface="Arial" pitchFamily="34" charset="0"/>
            </a:endParaRPr>
          </a:p>
        </p:txBody>
      </p:sp>
      <p:sp>
        <p:nvSpPr>
          <p:cNvPr id="45" name="TextBox 64"/>
          <p:cNvSpPr txBox="1">
            <a:spLocks noChangeArrowheads="1"/>
          </p:cNvSpPr>
          <p:nvPr/>
        </p:nvSpPr>
        <p:spPr bwMode="auto">
          <a:xfrm>
            <a:off x="7056587" y="2241369"/>
            <a:ext cx="911225" cy="3711272"/>
          </a:xfrm>
          <a:prstGeom prst="rect">
            <a:avLst/>
          </a:prstGeom>
          <a:noFill/>
          <a:ln w="9525">
            <a:noFill/>
            <a:miter lim="800000"/>
            <a:headEnd/>
            <a:tailEnd/>
          </a:ln>
        </p:spPr>
        <p:txBody>
          <a:bodyPr>
            <a:spAutoFit/>
          </a:bodyPr>
          <a:lstStyle/>
          <a:p>
            <a:pPr algn="ctr">
              <a:spcBef>
                <a:spcPts val="300"/>
              </a:spcBef>
              <a:buFontTx/>
              <a:buNone/>
            </a:pPr>
            <a:r>
              <a:rPr lang="en-US" sz="1100" b="1" u="sng" dirty="0">
                <a:latin typeface="Arial" pitchFamily="34" charset="0"/>
                <a:cs typeface="Arial" pitchFamily="34" charset="0"/>
                <a:sym typeface="Symbol" pitchFamily="18" charset="2"/>
              </a:rPr>
              <a:t>May 2015</a:t>
            </a:r>
          </a:p>
          <a:p>
            <a:pPr algn="ctr">
              <a:lnSpc>
                <a:spcPts val="1800"/>
              </a:lnSpc>
              <a:spcBef>
                <a:spcPts val="300"/>
              </a:spcBef>
              <a:buFontTx/>
              <a:buNone/>
            </a:pPr>
            <a:r>
              <a:rPr lang="en-CA" sz="1000" dirty="0">
                <a:latin typeface="Arial" pitchFamily="34" charset="0"/>
                <a:cs typeface="Arial" pitchFamily="34" charset="0"/>
                <a:sym typeface="Symbol" pitchFamily="18" charset="2"/>
              </a:rPr>
              <a:t>46</a:t>
            </a:r>
          </a:p>
          <a:p>
            <a:pPr algn="ctr">
              <a:lnSpc>
                <a:spcPts val="1800"/>
              </a:lnSpc>
              <a:buFontTx/>
              <a:buNone/>
            </a:pPr>
            <a:endParaRPr lang="en-CA" sz="1000" dirty="0">
              <a:latin typeface="Arial" pitchFamily="34" charset="0"/>
              <a:cs typeface="Arial" pitchFamily="34" charset="0"/>
              <a:sym typeface="Symbol" pitchFamily="18" charset="2"/>
            </a:endParaRPr>
          </a:p>
          <a:p>
            <a:pPr algn="ctr">
              <a:lnSpc>
                <a:spcPts val="1800"/>
              </a:lnSpc>
              <a:spcBef>
                <a:spcPts val="200"/>
              </a:spcBef>
              <a:buFontTx/>
              <a:buNone/>
            </a:pPr>
            <a:r>
              <a:rPr lang="en-US" sz="1000" dirty="0">
                <a:latin typeface="Arial" pitchFamily="34" charset="0"/>
                <a:cs typeface="Arial" pitchFamily="34" charset="0"/>
                <a:sym typeface="Symbol" pitchFamily="18" charset="2"/>
              </a:rPr>
              <a:t>57</a:t>
            </a:r>
          </a:p>
          <a:p>
            <a:pPr algn="ctr">
              <a:lnSpc>
                <a:spcPts val="1800"/>
              </a:lnSpc>
              <a:spcBef>
                <a:spcPts val="200"/>
              </a:spcBef>
              <a:buFontTx/>
              <a:buNone/>
            </a:pPr>
            <a:r>
              <a:rPr lang="en-US" sz="1000" dirty="0">
                <a:latin typeface="Arial" pitchFamily="34" charset="0"/>
                <a:cs typeface="Arial" pitchFamily="34" charset="0"/>
                <a:sym typeface="Symbol" pitchFamily="18" charset="2"/>
              </a:rPr>
              <a:t>45</a:t>
            </a:r>
          </a:p>
          <a:p>
            <a:pPr algn="ctr">
              <a:lnSpc>
                <a:spcPts val="1800"/>
              </a:lnSpc>
              <a:spcBef>
                <a:spcPts val="200"/>
              </a:spcBef>
              <a:buFontTx/>
              <a:buNone/>
            </a:pPr>
            <a:r>
              <a:rPr lang="en-US" sz="1000" dirty="0">
                <a:latin typeface="Arial" pitchFamily="34" charset="0"/>
                <a:cs typeface="Arial" pitchFamily="34" charset="0"/>
              </a:rPr>
              <a:t>37</a:t>
            </a: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ct val="0"/>
              </a:spcBef>
              <a:buFontTx/>
              <a:buNone/>
            </a:pPr>
            <a:r>
              <a:rPr lang="en-US" sz="1000" dirty="0">
                <a:latin typeface="Arial" pitchFamily="34" charset="0"/>
                <a:cs typeface="Arial" pitchFamily="34" charset="0"/>
              </a:rPr>
              <a:t>53</a:t>
            </a:r>
          </a:p>
          <a:p>
            <a:pPr algn="ctr">
              <a:lnSpc>
                <a:spcPts val="1800"/>
              </a:lnSpc>
              <a:spcBef>
                <a:spcPct val="0"/>
              </a:spcBef>
              <a:buFontTx/>
              <a:buNone/>
            </a:pPr>
            <a:r>
              <a:rPr lang="en-US" sz="1000" dirty="0">
                <a:latin typeface="Arial" pitchFamily="34" charset="0"/>
                <a:cs typeface="Arial" pitchFamily="34" charset="0"/>
              </a:rPr>
              <a:t>39</a:t>
            </a: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ts val="200"/>
              </a:spcBef>
              <a:buFontTx/>
              <a:buNone/>
            </a:pPr>
            <a:r>
              <a:rPr lang="en-US" sz="1000" dirty="0">
                <a:latin typeface="Arial" pitchFamily="34" charset="0"/>
                <a:cs typeface="Arial" pitchFamily="34" charset="0"/>
              </a:rPr>
              <a:t>52</a:t>
            </a:r>
          </a:p>
          <a:p>
            <a:pPr algn="ctr">
              <a:lnSpc>
                <a:spcPts val="1800"/>
              </a:lnSpc>
              <a:spcBef>
                <a:spcPts val="200"/>
              </a:spcBef>
              <a:buFontTx/>
              <a:buNone/>
            </a:pPr>
            <a:r>
              <a:rPr lang="en-US" sz="1000" dirty="0">
                <a:latin typeface="Arial" pitchFamily="34" charset="0"/>
                <a:cs typeface="Arial" pitchFamily="34" charset="0"/>
              </a:rPr>
              <a:t>37</a:t>
            </a:r>
          </a:p>
          <a:p>
            <a:pPr algn="ctr">
              <a:lnSpc>
                <a:spcPts val="1800"/>
              </a:lnSpc>
              <a:buFontTx/>
              <a:buNone/>
            </a:pPr>
            <a:r>
              <a:rPr lang="en-US" sz="1000" dirty="0">
                <a:latin typeface="Arial" pitchFamily="34" charset="0"/>
                <a:cs typeface="Arial" pitchFamily="34" charset="0"/>
              </a:rPr>
              <a:t>43</a:t>
            </a:r>
          </a:p>
          <a:p>
            <a:pPr algn="ctr">
              <a:lnSpc>
                <a:spcPts val="1800"/>
              </a:lnSpc>
              <a:spcBef>
                <a:spcPts val="200"/>
              </a:spcBef>
              <a:buFontTx/>
              <a:buNone/>
            </a:pPr>
            <a:r>
              <a:rPr lang="en-US" sz="1000" dirty="0">
                <a:latin typeface="Arial" pitchFamily="34" charset="0"/>
                <a:cs typeface="Arial" pitchFamily="34" charset="0"/>
              </a:rPr>
              <a:t>55</a:t>
            </a:r>
            <a:br>
              <a:rPr lang="en-US" sz="1000" dirty="0">
                <a:latin typeface="Arial" pitchFamily="34" charset="0"/>
                <a:cs typeface="Arial" pitchFamily="34" charset="0"/>
              </a:rPr>
            </a:br>
            <a:r>
              <a:rPr lang="en-US" sz="1000" dirty="0">
                <a:latin typeface="Arial" pitchFamily="34" charset="0"/>
                <a:cs typeface="Arial" pitchFamily="34" charset="0"/>
              </a:rPr>
              <a:t>54</a:t>
            </a:r>
          </a:p>
        </p:txBody>
      </p:sp>
      <p:sp>
        <p:nvSpPr>
          <p:cNvPr id="78" name="Content Placeholder 2"/>
          <p:cNvSpPr>
            <a:spLocks noGrp="1"/>
          </p:cNvSpPr>
          <p:nvPr>
            <p:ph idx="1"/>
          </p:nvPr>
        </p:nvSpPr>
        <p:spPr>
          <a:xfrm>
            <a:off x="457199" y="1113551"/>
            <a:ext cx="8601075" cy="438804"/>
          </a:xfrm>
        </p:spPr>
        <p:txBody>
          <a:bodyPr/>
          <a:lstStyle/>
          <a:p>
            <a:pPr marL="177800" indent="-177800">
              <a:spcBef>
                <a:spcPts val="300"/>
              </a:spcBef>
            </a:pPr>
            <a:r>
              <a:rPr lang="en-CA" sz="1050" dirty="0"/>
              <a:t>Long-term, maintaining higher participation during past 4 </a:t>
            </a:r>
            <a:r>
              <a:rPr lang="en-CA" sz="1050" dirty="0" err="1"/>
              <a:t>yrs</a:t>
            </a:r>
            <a:r>
              <a:rPr lang="en-CA" sz="1050" dirty="0"/>
              <a:t> (vs. 2013 &amp; 2014) among 18-34 </a:t>
            </a:r>
            <a:r>
              <a:rPr lang="en-CA" sz="1050" dirty="0" err="1"/>
              <a:t>yrs</a:t>
            </a:r>
            <a:r>
              <a:rPr lang="en-CA" sz="1050" dirty="0"/>
              <a:t>, men, Atlantic Canada, Ontario, Prairies and B.C.</a:t>
            </a:r>
            <a:endParaRPr lang="en-US" sz="1050" dirty="0"/>
          </a:p>
        </p:txBody>
      </p:sp>
      <p:cxnSp>
        <p:nvCxnSpPr>
          <p:cNvPr id="80" name="Straight Arrow Connector 68"/>
          <p:cNvCxnSpPr>
            <a:cxnSpLocks noChangeShapeType="1"/>
          </p:cNvCxnSpPr>
          <p:nvPr/>
        </p:nvCxnSpPr>
        <p:spPr bwMode="auto">
          <a:xfrm rot="16200000" flipH="1">
            <a:off x="599942" y="6249408"/>
            <a:ext cx="173037" cy="1587"/>
          </a:xfrm>
          <a:prstGeom prst="straightConnector1">
            <a:avLst/>
          </a:prstGeom>
          <a:noFill/>
          <a:ln w="9525" algn="ctr">
            <a:solidFill>
              <a:schemeClr val="tx1"/>
            </a:solidFill>
            <a:round/>
            <a:headEnd/>
            <a:tailEnd type="arrow" w="med" len="med"/>
          </a:ln>
        </p:spPr>
      </p:cxnSp>
      <p:cxnSp>
        <p:nvCxnSpPr>
          <p:cNvPr id="81" name="Straight Arrow Connector 68"/>
          <p:cNvCxnSpPr>
            <a:cxnSpLocks noChangeShapeType="1"/>
          </p:cNvCxnSpPr>
          <p:nvPr/>
        </p:nvCxnSpPr>
        <p:spPr bwMode="auto">
          <a:xfrm rot="5400000" flipH="1" flipV="1">
            <a:off x="440360" y="6237373"/>
            <a:ext cx="173037" cy="1587"/>
          </a:xfrm>
          <a:prstGeom prst="straightConnector1">
            <a:avLst/>
          </a:prstGeom>
          <a:noFill/>
          <a:ln w="9525" algn="ctr">
            <a:solidFill>
              <a:schemeClr val="tx1"/>
            </a:solidFill>
            <a:round/>
            <a:headEnd/>
            <a:tailEnd type="arrow" w="med" len="med"/>
          </a:ln>
        </p:spPr>
      </p:cxnSp>
      <p:sp>
        <p:nvSpPr>
          <p:cNvPr id="85" name="TextBox 64"/>
          <p:cNvSpPr txBox="1">
            <a:spLocks noChangeArrowheads="1"/>
          </p:cNvSpPr>
          <p:nvPr/>
        </p:nvSpPr>
        <p:spPr bwMode="auto">
          <a:xfrm>
            <a:off x="6173730" y="2243780"/>
            <a:ext cx="911225" cy="3711272"/>
          </a:xfrm>
          <a:prstGeom prst="rect">
            <a:avLst/>
          </a:prstGeom>
          <a:noFill/>
          <a:ln w="9525">
            <a:noFill/>
            <a:miter lim="800000"/>
            <a:headEnd/>
            <a:tailEnd/>
          </a:ln>
        </p:spPr>
        <p:txBody>
          <a:bodyPr>
            <a:spAutoFit/>
          </a:bodyPr>
          <a:lstStyle/>
          <a:p>
            <a:pPr algn="ctr">
              <a:spcBef>
                <a:spcPts val="300"/>
              </a:spcBef>
              <a:buFontTx/>
              <a:buNone/>
            </a:pPr>
            <a:r>
              <a:rPr lang="en-US" sz="1100" b="1" u="sng" dirty="0">
                <a:latin typeface="Arial" pitchFamily="34" charset="0"/>
                <a:cs typeface="Arial" pitchFamily="34" charset="0"/>
                <a:sym typeface="Symbol" pitchFamily="18" charset="2"/>
              </a:rPr>
              <a:t>Aug 2015</a:t>
            </a:r>
          </a:p>
          <a:p>
            <a:pPr algn="ctr">
              <a:lnSpc>
                <a:spcPts val="1800"/>
              </a:lnSpc>
              <a:spcBef>
                <a:spcPts val="300"/>
              </a:spcBef>
              <a:buFontTx/>
              <a:buNone/>
            </a:pPr>
            <a:r>
              <a:rPr lang="en-CA" sz="1000" dirty="0">
                <a:latin typeface="Arial" pitchFamily="34" charset="0"/>
                <a:cs typeface="Arial" pitchFamily="34" charset="0"/>
                <a:sym typeface="Symbol" pitchFamily="18" charset="2"/>
              </a:rPr>
              <a:t>44</a:t>
            </a:r>
          </a:p>
          <a:p>
            <a:pPr algn="ctr">
              <a:lnSpc>
                <a:spcPts val="1800"/>
              </a:lnSpc>
              <a:buFontTx/>
              <a:buNone/>
            </a:pPr>
            <a:endParaRPr lang="en-CA" sz="1000" dirty="0">
              <a:latin typeface="Arial" pitchFamily="34" charset="0"/>
              <a:cs typeface="Arial" pitchFamily="34" charset="0"/>
              <a:sym typeface="Symbol" pitchFamily="18" charset="2"/>
            </a:endParaRPr>
          </a:p>
          <a:p>
            <a:pPr algn="ctr">
              <a:lnSpc>
                <a:spcPts val="1800"/>
              </a:lnSpc>
              <a:spcBef>
                <a:spcPts val="200"/>
              </a:spcBef>
              <a:buFontTx/>
              <a:buNone/>
            </a:pPr>
            <a:r>
              <a:rPr lang="en-US" sz="1000" dirty="0">
                <a:latin typeface="Arial" pitchFamily="34" charset="0"/>
                <a:cs typeface="Arial" pitchFamily="34" charset="0"/>
                <a:sym typeface="Symbol" pitchFamily="18" charset="2"/>
              </a:rPr>
              <a:t>61</a:t>
            </a:r>
          </a:p>
          <a:p>
            <a:pPr algn="ctr">
              <a:lnSpc>
                <a:spcPts val="1800"/>
              </a:lnSpc>
              <a:spcBef>
                <a:spcPts val="200"/>
              </a:spcBef>
              <a:buFontTx/>
              <a:buNone/>
            </a:pPr>
            <a:r>
              <a:rPr lang="en-US" sz="1000" dirty="0">
                <a:latin typeface="Arial" pitchFamily="34" charset="0"/>
                <a:cs typeface="Arial" pitchFamily="34" charset="0"/>
                <a:sym typeface="Symbol" pitchFamily="18" charset="2"/>
              </a:rPr>
              <a:t>46</a:t>
            </a:r>
          </a:p>
          <a:p>
            <a:pPr algn="ctr">
              <a:lnSpc>
                <a:spcPts val="1800"/>
              </a:lnSpc>
              <a:spcBef>
                <a:spcPts val="200"/>
              </a:spcBef>
              <a:buFontTx/>
              <a:buNone/>
            </a:pPr>
            <a:r>
              <a:rPr lang="en-US" sz="1000" dirty="0">
                <a:latin typeface="Arial" pitchFamily="34" charset="0"/>
                <a:cs typeface="Arial" pitchFamily="34" charset="0"/>
              </a:rPr>
              <a:t>29</a:t>
            </a: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ct val="0"/>
              </a:spcBef>
              <a:buFontTx/>
              <a:buNone/>
            </a:pPr>
            <a:r>
              <a:rPr lang="en-US" sz="1000" dirty="0">
                <a:latin typeface="Arial" pitchFamily="34" charset="0"/>
                <a:cs typeface="Arial" pitchFamily="34" charset="0"/>
              </a:rPr>
              <a:t>46</a:t>
            </a:r>
          </a:p>
          <a:p>
            <a:pPr algn="ctr">
              <a:lnSpc>
                <a:spcPts val="1800"/>
              </a:lnSpc>
              <a:spcBef>
                <a:spcPct val="0"/>
              </a:spcBef>
              <a:buFontTx/>
              <a:buNone/>
            </a:pPr>
            <a:r>
              <a:rPr lang="en-US" sz="1000" dirty="0">
                <a:latin typeface="Arial" pitchFamily="34" charset="0"/>
                <a:cs typeface="Arial" pitchFamily="34" charset="0"/>
              </a:rPr>
              <a:t>42</a:t>
            </a: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ts val="200"/>
              </a:spcBef>
              <a:buFontTx/>
              <a:buNone/>
            </a:pPr>
            <a:r>
              <a:rPr lang="en-US" sz="1000" dirty="0">
                <a:latin typeface="Arial" pitchFamily="34" charset="0"/>
                <a:cs typeface="Arial" pitchFamily="34" charset="0"/>
              </a:rPr>
              <a:t>45</a:t>
            </a:r>
          </a:p>
          <a:p>
            <a:pPr algn="ctr">
              <a:lnSpc>
                <a:spcPts val="1800"/>
              </a:lnSpc>
              <a:spcBef>
                <a:spcPts val="200"/>
              </a:spcBef>
              <a:buFontTx/>
              <a:buNone/>
            </a:pPr>
            <a:r>
              <a:rPr lang="en-US" sz="1000" dirty="0">
                <a:latin typeface="Arial" pitchFamily="34" charset="0"/>
                <a:cs typeface="Arial" pitchFamily="34" charset="0"/>
              </a:rPr>
              <a:t>39</a:t>
            </a:r>
          </a:p>
          <a:p>
            <a:pPr algn="ctr">
              <a:lnSpc>
                <a:spcPts val="1800"/>
              </a:lnSpc>
              <a:buFontTx/>
              <a:buNone/>
            </a:pPr>
            <a:r>
              <a:rPr lang="en-US" sz="1000" dirty="0">
                <a:latin typeface="Arial" pitchFamily="34" charset="0"/>
                <a:cs typeface="Arial" pitchFamily="34" charset="0"/>
              </a:rPr>
              <a:t>41</a:t>
            </a:r>
          </a:p>
          <a:p>
            <a:pPr algn="ctr">
              <a:lnSpc>
                <a:spcPts val="1800"/>
              </a:lnSpc>
              <a:spcBef>
                <a:spcPts val="200"/>
              </a:spcBef>
              <a:buFontTx/>
              <a:buNone/>
            </a:pPr>
            <a:r>
              <a:rPr lang="en-US" sz="1000" dirty="0">
                <a:latin typeface="Arial" pitchFamily="34" charset="0"/>
                <a:cs typeface="Arial" pitchFamily="34" charset="0"/>
              </a:rPr>
              <a:t>44</a:t>
            </a:r>
            <a:br>
              <a:rPr lang="en-US" sz="1000" dirty="0">
                <a:latin typeface="Arial" pitchFamily="34" charset="0"/>
                <a:cs typeface="Arial" pitchFamily="34" charset="0"/>
              </a:rPr>
            </a:br>
            <a:r>
              <a:rPr lang="en-US" sz="1000" dirty="0">
                <a:latin typeface="Arial" pitchFamily="34" charset="0"/>
                <a:cs typeface="Arial" pitchFamily="34" charset="0"/>
              </a:rPr>
              <a:t>64</a:t>
            </a:r>
          </a:p>
        </p:txBody>
      </p:sp>
      <p:sp>
        <p:nvSpPr>
          <p:cNvPr id="89" name="TextBox 88">
            <a:extLst>
              <a:ext uri="{FF2B5EF4-FFF2-40B4-BE49-F238E27FC236}">
                <a16:creationId xmlns="" xmlns:a16="http://schemas.microsoft.com/office/drawing/2014/main" id="{72021831-F4CE-4114-883A-70F1CCB5881A}"/>
              </a:ext>
            </a:extLst>
          </p:cNvPr>
          <p:cNvSpPr txBox="1"/>
          <p:nvPr/>
        </p:nvSpPr>
        <p:spPr bwMode="auto">
          <a:xfrm>
            <a:off x="4094636" y="6099391"/>
            <a:ext cx="4752802"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 cross-seasonal comparisons. i.e. May 2018 increase or decrease vs. Aug 2017; Aug 2017 vs. May 2016; or August 2015 vs. May 2014.</a:t>
            </a:r>
            <a:endParaRPr lang="en-CA" sz="800" dirty="0">
              <a:latin typeface="Arial" pitchFamily="34" charset="0"/>
              <a:cs typeface="Arial" pitchFamily="34" charset="0"/>
            </a:endParaRPr>
          </a:p>
        </p:txBody>
      </p:sp>
      <p:cxnSp>
        <p:nvCxnSpPr>
          <p:cNvPr id="93" name="Straight Arrow Connector 73">
            <a:extLst>
              <a:ext uri="{FF2B5EF4-FFF2-40B4-BE49-F238E27FC236}">
                <a16:creationId xmlns="" xmlns:a16="http://schemas.microsoft.com/office/drawing/2014/main" id="{473B08D4-2C81-4D40-BF42-53971EA8063C}"/>
              </a:ext>
            </a:extLst>
          </p:cNvPr>
          <p:cNvCxnSpPr>
            <a:cxnSpLocks noChangeShapeType="1"/>
          </p:cNvCxnSpPr>
          <p:nvPr/>
        </p:nvCxnSpPr>
        <p:spPr bwMode="auto">
          <a:xfrm rot="5400000" flipH="1" flipV="1">
            <a:off x="3780621" y="6208960"/>
            <a:ext cx="190500" cy="1588"/>
          </a:xfrm>
          <a:prstGeom prst="straightConnector1">
            <a:avLst/>
          </a:prstGeom>
          <a:noFill/>
          <a:ln w="19050" algn="ctr">
            <a:solidFill>
              <a:srgbClr val="00B050"/>
            </a:solidFill>
            <a:round/>
            <a:headEnd/>
            <a:tailEnd type="arrow" w="med" len="med"/>
          </a:ln>
        </p:spPr>
      </p:cxnSp>
      <p:cxnSp>
        <p:nvCxnSpPr>
          <p:cNvPr id="95" name="Straight Arrow Connector 73">
            <a:extLst>
              <a:ext uri="{FF2B5EF4-FFF2-40B4-BE49-F238E27FC236}">
                <a16:creationId xmlns="" xmlns:a16="http://schemas.microsoft.com/office/drawing/2014/main" id="{54CCD402-F79D-496C-B3E8-41556C8F5BA3}"/>
              </a:ext>
            </a:extLst>
          </p:cNvPr>
          <p:cNvCxnSpPr>
            <a:cxnSpLocks noChangeShapeType="1"/>
          </p:cNvCxnSpPr>
          <p:nvPr/>
        </p:nvCxnSpPr>
        <p:spPr bwMode="auto">
          <a:xfrm rot="16200000" flipH="1">
            <a:off x="3921388" y="6222758"/>
            <a:ext cx="190500" cy="1588"/>
          </a:xfrm>
          <a:prstGeom prst="straightConnector1">
            <a:avLst/>
          </a:prstGeom>
          <a:noFill/>
          <a:ln w="19050" algn="ctr">
            <a:solidFill>
              <a:srgbClr val="00B050"/>
            </a:solidFill>
            <a:round/>
            <a:headEnd/>
            <a:tailEnd type="arrow" w="med" len="med"/>
          </a:ln>
        </p:spPr>
      </p:cxnSp>
      <p:sp>
        <p:nvSpPr>
          <p:cNvPr id="94" name="TextBox 64">
            <a:extLst>
              <a:ext uri="{FF2B5EF4-FFF2-40B4-BE49-F238E27FC236}">
                <a16:creationId xmlns="" xmlns:a16="http://schemas.microsoft.com/office/drawing/2014/main" id="{7FE08BDF-76E5-44CA-ABE1-5B368D82DDD8}"/>
              </a:ext>
            </a:extLst>
          </p:cNvPr>
          <p:cNvSpPr txBox="1">
            <a:spLocks noChangeArrowheads="1"/>
          </p:cNvSpPr>
          <p:nvPr/>
        </p:nvSpPr>
        <p:spPr bwMode="auto">
          <a:xfrm>
            <a:off x="4432282" y="2254640"/>
            <a:ext cx="911225" cy="3685624"/>
          </a:xfrm>
          <a:prstGeom prst="rect">
            <a:avLst/>
          </a:prstGeom>
          <a:noFill/>
          <a:ln w="9525">
            <a:noFill/>
            <a:miter lim="800000"/>
            <a:headEnd/>
            <a:tailEnd/>
          </a:ln>
        </p:spPr>
        <p:txBody>
          <a:bodyPr>
            <a:spAutoFit/>
          </a:bodyPr>
          <a:lstStyle/>
          <a:p>
            <a:pPr algn="ctr">
              <a:spcBef>
                <a:spcPts val="300"/>
              </a:spcBef>
              <a:buFontTx/>
              <a:buNone/>
            </a:pPr>
            <a:r>
              <a:rPr lang="en-US" sz="1100" b="1" u="sng" dirty="0">
                <a:latin typeface="Arial" pitchFamily="34" charset="0"/>
                <a:cs typeface="Arial" pitchFamily="34" charset="0"/>
                <a:sym typeface="Symbol" pitchFamily="18" charset="2"/>
              </a:rPr>
              <a:t>Aug 2017</a:t>
            </a:r>
          </a:p>
          <a:p>
            <a:pPr algn="ctr">
              <a:lnSpc>
                <a:spcPts val="1800"/>
              </a:lnSpc>
              <a:spcBef>
                <a:spcPts val="300"/>
              </a:spcBef>
              <a:buFontTx/>
              <a:buNone/>
            </a:pPr>
            <a:r>
              <a:rPr lang="en-CA" sz="1000" dirty="0">
                <a:latin typeface="Arial" pitchFamily="34" charset="0"/>
                <a:cs typeface="Arial" pitchFamily="34" charset="0"/>
                <a:sym typeface="Symbol" pitchFamily="18" charset="2"/>
              </a:rPr>
              <a:t>45</a:t>
            </a:r>
          </a:p>
          <a:p>
            <a:pPr algn="ctr">
              <a:lnSpc>
                <a:spcPts val="1800"/>
              </a:lnSpc>
              <a:buFontTx/>
              <a:buNone/>
            </a:pPr>
            <a:endParaRPr lang="en-CA"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51</a:t>
            </a:r>
            <a:endParaRPr lang="en-US"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44</a:t>
            </a:r>
            <a:endParaRPr lang="en-US"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rPr>
              <a:t>40</a:t>
            </a:r>
            <a:endParaRPr lang="en-US" sz="1000" dirty="0">
              <a:latin typeface="Arial" pitchFamily="34" charset="0"/>
              <a:cs typeface="Arial" pitchFamily="34" charset="0"/>
            </a:endParaRP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ct val="0"/>
              </a:spcBef>
              <a:buFontTx/>
              <a:buNone/>
            </a:pPr>
            <a:r>
              <a:rPr lang="en-CA" sz="1000" dirty="0">
                <a:latin typeface="Arial" pitchFamily="34" charset="0"/>
                <a:cs typeface="Arial" pitchFamily="34" charset="0"/>
              </a:rPr>
              <a:t>51</a:t>
            </a:r>
            <a:endParaRPr lang="en-US" sz="1000" dirty="0">
              <a:latin typeface="Arial" pitchFamily="34" charset="0"/>
              <a:cs typeface="Arial" pitchFamily="34" charset="0"/>
            </a:endParaRPr>
          </a:p>
          <a:p>
            <a:pPr algn="ctr">
              <a:lnSpc>
                <a:spcPts val="1800"/>
              </a:lnSpc>
              <a:spcBef>
                <a:spcPct val="0"/>
              </a:spcBef>
              <a:buFontTx/>
              <a:buNone/>
            </a:pPr>
            <a:r>
              <a:rPr lang="en-CA" sz="1000" dirty="0">
                <a:latin typeface="Arial" pitchFamily="34" charset="0"/>
                <a:cs typeface="Arial" pitchFamily="34" charset="0"/>
              </a:rPr>
              <a:t>39</a:t>
            </a:r>
            <a:endParaRPr lang="en-US" sz="1000" dirty="0">
              <a:latin typeface="Arial" pitchFamily="34" charset="0"/>
              <a:cs typeface="Arial" pitchFamily="34" charset="0"/>
            </a:endParaRP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ts val="200"/>
              </a:spcBef>
              <a:buFontTx/>
              <a:buNone/>
            </a:pPr>
            <a:r>
              <a:rPr lang="en-CA" sz="1000" dirty="0">
                <a:latin typeface="Arial" pitchFamily="34" charset="0"/>
                <a:cs typeface="Arial" pitchFamily="34" charset="0"/>
              </a:rPr>
              <a:t>47</a:t>
            </a:r>
            <a:endParaRPr lang="en-US" sz="1000" dirty="0">
              <a:latin typeface="Arial" pitchFamily="34" charset="0"/>
              <a:cs typeface="Arial" pitchFamily="34" charset="0"/>
            </a:endParaRPr>
          </a:p>
          <a:p>
            <a:pPr algn="ctr">
              <a:lnSpc>
                <a:spcPts val="1800"/>
              </a:lnSpc>
              <a:spcBef>
                <a:spcPts val="200"/>
              </a:spcBef>
              <a:buFontTx/>
              <a:buNone/>
            </a:pPr>
            <a:r>
              <a:rPr lang="en-CA" sz="1000" dirty="0">
                <a:latin typeface="Arial" pitchFamily="34" charset="0"/>
                <a:cs typeface="Arial" pitchFamily="34" charset="0"/>
              </a:rPr>
              <a:t>38</a:t>
            </a:r>
            <a:endParaRPr lang="en-US" sz="1000" dirty="0">
              <a:latin typeface="Arial" pitchFamily="34" charset="0"/>
              <a:cs typeface="Arial" pitchFamily="34" charset="0"/>
            </a:endParaRPr>
          </a:p>
          <a:p>
            <a:pPr algn="ctr">
              <a:lnSpc>
                <a:spcPts val="1800"/>
              </a:lnSpc>
              <a:buFontTx/>
              <a:buNone/>
            </a:pPr>
            <a:r>
              <a:rPr lang="en-CA" sz="1000" dirty="0">
                <a:latin typeface="Arial" pitchFamily="34" charset="0"/>
                <a:cs typeface="Arial" pitchFamily="34" charset="0"/>
              </a:rPr>
              <a:t>49</a:t>
            </a:r>
            <a:endParaRPr lang="en-US" sz="1000" dirty="0">
              <a:latin typeface="Arial" pitchFamily="34" charset="0"/>
              <a:cs typeface="Arial" pitchFamily="34" charset="0"/>
            </a:endParaRPr>
          </a:p>
          <a:p>
            <a:pPr algn="ctr">
              <a:lnSpc>
                <a:spcPts val="1800"/>
              </a:lnSpc>
              <a:spcBef>
                <a:spcPts val="200"/>
              </a:spcBef>
              <a:buFontTx/>
              <a:buNone/>
            </a:pPr>
            <a:r>
              <a:rPr lang="en-US" sz="1000" dirty="0">
                <a:latin typeface="Arial" pitchFamily="34" charset="0"/>
                <a:cs typeface="Arial" pitchFamily="34" charset="0"/>
              </a:rPr>
              <a:t>41</a:t>
            </a:r>
            <a:br>
              <a:rPr lang="en-US" sz="1000" dirty="0">
                <a:latin typeface="Arial" pitchFamily="34" charset="0"/>
                <a:cs typeface="Arial" pitchFamily="34" charset="0"/>
              </a:rPr>
            </a:br>
            <a:r>
              <a:rPr lang="en-US" sz="1000" dirty="0">
                <a:latin typeface="Arial" pitchFamily="34" charset="0"/>
                <a:cs typeface="Arial" pitchFamily="34" charset="0"/>
              </a:rPr>
              <a:t>49</a:t>
            </a:r>
          </a:p>
        </p:txBody>
      </p:sp>
      <p:cxnSp>
        <p:nvCxnSpPr>
          <p:cNvPr id="96" name="Straight Arrow Connector 73">
            <a:extLst>
              <a:ext uri="{FF2B5EF4-FFF2-40B4-BE49-F238E27FC236}">
                <a16:creationId xmlns="" xmlns:a16="http://schemas.microsoft.com/office/drawing/2014/main" id="{16E40D17-8512-446B-B7C8-CF7D6510578D}"/>
              </a:ext>
            </a:extLst>
          </p:cNvPr>
          <p:cNvCxnSpPr>
            <a:cxnSpLocks noChangeShapeType="1"/>
          </p:cNvCxnSpPr>
          <p:nvPr/>
        </p:nvCxnSpPr>
        <p:spPr bwMode="auto">
          <a:xfrm rot="5400000" flipH="1" flipV="1">
            <a:off x="4497784" y="3089471"/>
            <a:ext cx="216000" cy="1588"/>
          </a:xfrm>
          <a:prstGeom prst="straightConnector1">
            <a:avLst/>
          </a:prstGeom>
          <a:noFill/>
          <a:ln w="19050" algn="ctr">
            <a:solidFill>
              <a:srgbClr val="00B050"/>
            </a:solidFill>
            <a:round/>
            <a:headEnd/>
            <a:tailEnd type="arrow" w="med" len="med"/>
          </a:ln>
        </p:spPr>
      </p:cxnSp>
      <p:cxnSp>
        <p:nvCxnSpPr>
          <p:cNvPr id="97" name="Straight Arrow Connector 68">
            <a:extLst>
              <a:ext uri="{FF2B5EF4-FFF2-40B4-BE49-F238E27FC236}">
                <a16:creationId xmlns="" xmlns:a16="http://schemas.microsoft.com/office/drawing/2014/main" id="{20014784-4E40-41E6-8F68-58B437194F0C}"/>
              </a:ext>
            </a:extLst>
          </p:cNvPr>
          <p:cNvCxnSpPr>
            <a:cxnSpLocks noChangeShapeType="1"/>
          </p:cNvCxnSpPr>
          <p:nvPr/>
        </p:nvCxnSpPr>
        <p:spPr bwMode="auto">
          <a:xfrm rot="5400000" flipH="1" flipV="1">
            <a:off x="4061802" y="2629921"/>
            <a:ext cx="216000" cy="1587"/>
          </a:xfrm>
          <a:prstGeom prst="straightConnector1">
            <a:avLst/>
          </a:prstGeom>
          <a:noFill/>
          <a:ln w="9525" algn="ctr">
            <a:solidFill>
              <a:schemeClr val="tx1"/>
            </a:solidFill>
            <a:round/>
            <a:headEnd/>
            <a:tailEnd type="arrow" w="med" len="med"/>
          </a:ln>
        </p:spPr>
      </p:cxnSp>
      <p:cxnSp>
        <p:nvCxnSpPr>
          <p:cNvPr id="98" name="Straight Arrow Connector 68">
            <a:extLst>
              <a:ext uri="{FF2B5EF4-FFF2-40B4-BE49-F238E27FC236}">
                <a16:creationId xmlns="" xmlns:a16="http://schemas.microsoft.com/office/drawing/2014/main" id="{B2CC08E1-A170-45AD-B59E-C2E0980CD120}"/>
              </a:ext>
            </a:extLst>
          </p:cNvPr>
          <p:cNvCxnSpPr>
            <a:cxnSpLocks noChangeShapeType="1"/>
          </p:cNvCxnSpPr>
          <p:nvPr/>
        </p:nvCxnSpPr>
        <p:spPr bwMode="auto">
          <a:xfrm rot="5400000" flipH="1" flipV="1">
            <a:off x="4081855" y="3359836"/>
            <a:ext cx="216000" cy="1587"/>
          </a:xfrm>
          <a:prstGeom prst="straightConnector1">
            <a:avLst/>
          </a:prstGeom>
          <a:noFill/>
          <a:ln w="9525" algn="ctr">
            <a:solidFill>
              <a:schemeClr val="tx1"/>
            </a:solidFill>
            <a:prstDash val="dash"/>
            <a:round/>
            <a:headEnd/>
            <a:tailEnd type="arrow" w="med" len="med"/>
          </a:ln>
        </p:spPr>
      </p:cxnSp>
      <p:cxnSp>
        <p:nvCxnSpPr>
          <p:cNvPr id="99" name="Straight Arrow Connector 68">
            <a:extLst>
              <a:ext uri="{FF2B5EF4-FFF2-40B4-BE49-F238E27FC236}">
                <a16:creationId xmlns="" xmlns:a16="http://schemas.microsoft.com/office/drawing/2014/main" id="{D13507D2-3023-46A3-B1E2-65B517041FBB}"/>
              </a:ext>
            </a:extLst>
          </p:cNvPr>
          <p:cNvCxnSpPr>
            <a:cxnSpLocks noChangeShapeType="1"/>
          </p:cNvCxnSpPr>
          <p:nvPr/>
        </p:nvCxnSpPr>
        <p:spPr bwMode="auto">
          <a:xfrm rot="5400000" flipH="1" flipV="1">
            <a:off x="4366607" y="4065697"/>
            <a:ext cx="216000" cy="1587"/>
          </a:xfrm>
          <a:prstGeom prst="straightConnector1">
            <a:avLst/>
          </a:prstGeom>
          <a:noFill/>
          <a:ln w="9525" algn="ctr">
            <a:solidFill>
              <a:schemeClr val="tx1"/>
            </a:solidFill>
            <a:round/>
            <a:headEnd/>
            <a:tailEnd type="arrow" w="med" len="med"/>
          </a:ln>
        </p:spPr>
      </p:cxnSp>
      <p:cxnSp>
        <p:nvCxnSpPr>
          <p:cNvPr id="100" name="Straight Arrow Connector 68">
            <a:extLst>
              <a:ext uri="{FF2B5EF4-FFF2-40B4-BE49-F238E27FC236}">
                <a16:creationId xmlns="" xmlns:a16="http://schemas.microsoft.com/office/drawing/2014/main" id="{175AB457-879E-4A43-9238-257C669D0651}"/>
              </a:ext>
            </a:extLst>
          </p:cNvPr>
          <p:cNvCxnSpPr>
            <a:cxnSpLocks noChangeShapeType="1"/>
          </p:cNvCxnSpPr>
          <p:nvPr/>
        </p:nvCxnSpPr>
        <p:spPr bwMode="auto">
          <a:xfrm rot="5400000" flipH="1" flipV="1">
            <a:off x="4326498" y="4771552"/>
            <a:ext cx="216000" cy="1587"/>
          </a:xfrm>
          <a:prstGeom prst="straightConnector1">
            <a:avLst/>
          </a:prstGeom>
          <a:noFill/>
          <a:ln w="9525" algn="ctr">
            <a:solidFill>
              <a:schemeClr val="tx1"/>
            </a:solidFill>
            <a:round/>
            <a:headEnd/>
            <a:tailEnd type="arrow" w="med" len="med"/>
          </a:ln>
        </p:spPr>
      </p:cxnSp>
      <p:cxnSp>
        <p:nvCxnSpPr>
          <p:cNvPr id="104" name="Straight Arrow Connector 73">
            <a:extLst>
              <a:ext uri="{FF2B5EF4-FFF2-40B4-BE49-F238E27FC236}">
                <a16:creationId xmlns="" xmlns:a16="http://schemas.microsoft.com/office/drawing/2014/main" id="{F270C332-4F9A-4D41-A880-EED2DF6FC0B3}"/>
              </a:ext>
            </a:extLst>
          </p:cNvPr>
          <p:cNvCxnSpPr>
            <a:cxnSpLocks noChangeShapeType="1"/>
          </p:cNvCxnSpPr>
          <p:nvPr/>
        </p:nvCxnSpPr>
        <p:spPr bwMode="auto">
          <a:xfrm flipV="1">
            <a:off x="4442148" y="5408271"/>
            <a:ext cx="0" cy="216000"/>
          </a:xfrm>
          <a:prstGeom prst="straightConnector1">
            <a:avLst/>
          </a:prstGeom>
          <a:noFill/>
          <a:ln w="19050" algn="ctr">
            <a:solidFill>
              <a:srgbClr val="00B050"/>
            </a:solidFill>
            <a:prstDash val="sysDot"/>
            <a:round/>
            <a:headEnd/>
            <a:tailEnd type="arrow" w="med" len="med"/>
          </a:ln>
        </p:spPr>
      </p:cxnSp>
      <p:cxnSp>
        <p:nvCxnSpPr>
          <p:cNvPr id="105" name="Straight Arrow Connector 73">
            <a:extLst>
              <a:ext uri="{FF2B5EF4-FFF2-40B4-BE49-F238E27FC236}">
                <a16:creationId xmlns="" xmlns:a16="http://schemas.microsoft.com/office/drawing/2014/main" id="{CBB9FB79-EB8A-4DE0-8AD9-EF78AD9B0C02}"/>
              </a:ext>
            </a:extLst>
          </p:cNvPr>
          <p:cNvCxnSpPr>
            <a:cxnSpLocks noChangeShapeType="1"/>
          </p:cNvCxnSpPr>
          <p:nvPr/>
        </p:nvCxnSpPr>
        <p:spPr bwMode="auto">
          <a:xfrm flipV="1">
            <a:off x="4606580" y="3956985"/>
            <a:ext cx="0" cy="216000"/>
          </a:xfrm>
          <a:prstGeom prst="straightConnector1">
            <a:avLst/>
          </a:prstGeom>
          <a:noFill/>
          <a:ln w="19050" algn="ctr">
            <a:solidFill>
              <a:srgbClr val="00B050"/>
            </a:solidFill>
            <a:prstDash val="sysDot"/>
            <a:round/>
            <a:headEnd/>
            <a:tailEnd type="arrow" w="med" len="med"/>
          </a:ln>
        </p:spPr>
      </p:cxnSp>
      <p:cxnSp>
        <p:nvCxnSpPr>
          <p:cNvPr id="106" name="Straight Arrow Connector 73">
            <a:extLst>
              <a:ext uri="{FF2B5EF4-FFF2-40B4-BE49-F238E27FC236}">
                <a16:creationId xmlns="" xmlns:a16="http://schemas.microsoft.com/office/drawing/2014/main" id="{3186EC3C-C481-497A-8A54-0D6823BCDD6F}"/>
              </a:ext>
            </a:extLst>
          </p:cNvPr>
          <p:cNvCxnSpPr>
            <a:cxnSpLocks noChangeShapeType="1"/>
          </p:cNvCxnSpPr>
          <p:nvPr/>
        </p:nvCxnSpPr>
        <p:spPr bwMode="auto">
          <a:xfrm flipV="1">
            <a:off x="4169423" y="5107853"/>
            <a:ext cx="0" cy="216000"/>
          </a:xfrm>
          <a:prstGeom prst="straightConnector1">
            <a:avLst/>
          </a:prstGeom>
          <a:noFill/>
          <a:ln w="19050" algn="ctr">
            <a:solidFill>
              <a:srgbClr val="00B050"/>
            </a:solidFill>
            <a:prstDash val="sysDot"/>
            <a:round/>
            <a:headEnd/>
            <a:tailEnd type="arrow" w="med" len="med"/>
          </a:ln>
        </p:spPr>
      </p:cxnSp>
      <p:cxnSp>
        <p:nvCxnSpPr>
          <p:cNvPr id="107" name="Straight Arrow Connector 73">
            <a:extLst>
              <a:ext uri="{FF2B5EF4-FFF2-40B4-BE49-F238E27FC236}">
                <a16:creationId xmlns="" xmlns:a16="http://schemas.microsoft.com/office/drawing/2014/main" id="{062B2C43-2FD2-4512-B691-424040F9DAB7}"/>
              </a:ext>
            </a:extLst>
          </p:cNvPr>
          <p:cNvCxnSpPr>
            <a:cxnSpLocks noChangeShapeType="1"/>
          </p:cNvCxnSpPr>
          <p:nvPr/>
        </p:nvCxnSpPr>
        <p:spPr bwMode="auto">
          <a:xfrm flipV="1">
            <a:off x="4307401" y="5407802"/>
            <a:ext cx="0" cy="216000"/>
          </a:xfrm>
          <a:prstGeom prst="straightConnector1">
            <a:avLst/>
          </a:prstGeom>
          <a:noFill/>
          <a:ln w="9525" algn="ctr">
            <a:solidFill>
              <a:schemeClr val="tx1"/>
            </a:solidFill>
            <a:prstDash val="dash"/>
            <a:round/>
            <a:headEnd/>
            <a:tailEnd type="arrow" w="med" len="med"/>
          </a:ln>
        </p:spPr>
      </p:cxnSp>
      <p:cxnSp>
        <p:nvCxnSpPr>
          <p:cNvPr id="35" name="Straight Arrow Connector 73"/>
          <p:cNvCxnSpPr>
            <a:cxnSpLocks noChangeShapeType="1"/>
          </p:cNvCxnSpPr>
          <p:nvPr/>
        </p:nvCxnSpPr>
        <p:spPr bwMode="auto">
          <a:xfrm rot="5400000">
            <a:off x="8321356" y="5741229"/>
            <a:ext cx="216000" cy="1588"/>
          </a:xfrm>
          <a:prstGeom prst="straightConnector1">
            <a:avLst/>
          </a:prstGeom>
          <a:noFill/>
          <a:ln w="9525" algn="ctr">
            <a:solidFill>
              <a:schemeClr val="tx1"/>
            </a:solidFill>
            <a:prstDash val="dash"/>
            <a:round/>
            <a:headEnd/>
            <a:tailEnd type="arrow" w="med" len="med"/>
          </a:ln>
        </p:spPr>
      </p:cxnSp>
      <p:cxnSp>
        <p:nvCxnSpPr>
          <p:cNvPr id="61" name="Straight Arrow Connector 73"/>
          <p:cNvCxnSpPr>
            <a:cxnSpLocks noChangeShapeType="1"/>
          </p:cNvCxnSpPr>
          <p:nvPr/>
        </p:nvCxnSpPr>
        <p:spPr bwMode="auto">
          <a:xfrm rot="16200000" flipV="1">
            <a:off x="7630083" y="3099268"/>
            <a:ext cx="216000" cy="1588"/>
          </a:xfrm>
          <a:prstGeom prst="straightConnector1">
            <a:avLst/>
          </a:prstGeom>
          <a:noFill/>
          <a:ln w="9525" algn="ctr">
            <a:solidFill>
              <a:schemeClr val="tx1"/>
            </a:solidFill>
            <a:round/>
            <a:headEnd/>
            <a:tailEnd type="arrow" w="med" len="med"/>
          </a:ln>
        </p:spPr>
      </p:cxnSp>
      <p:cxnSp>
        <p:nvCxnSpPr>
          <p:cNvPr id="63" name="Straight Arrow Connector 73"/>
          <p:cNvCxnSpPr>
            <a:cxnSpLocks noChangeShapeType="1"/>
          </p:cNvCxnSpPr>
          <p:nvPr/>
        </p:nvCxnSpPr>
        <p:spPr bwMode="auto">
          <a:xfrm rot="16200000" flipV="1">
            <a:off x="7586538" y="5520911"/>
            <a:ext cx="216000" cy="1588"/>
          </a:xfrm>
          <a:prstGeom prst="straightConnector1">
            <a:avLst/>
          </a:prstGeom>
          <a:noFill/>
          <a:ln w="9525" algn="ctr">
            <a:solidFill>
              <a:schemeClr val="tx1"/>
            </a:solidFill>
            <a:round/>
            <a:headEnd/>
            <a:tailEnd type="arrow" w="med" len="med"/>
          </a:ln>
        </p:spPr>
      </p:cxnSp>
      <p:cxnSp>
        <p:nvCxnSpPr>
          <p:cNvPr id="64" name="Straight Arrow Connector 73"/>
          <p:cNvCxnSpPr>
            <a:cxnSpLocks noChangeShapeType="1"/>
          </p:cNvCxnSpPr>
          <p:nvPr/>
        </p:nvCxnSpPr>
        <p:spPr bwMode="auto">
          <a:xfrm rot="16200000" flipV="1">
            <a:off x="7586538" y="5756779"/>
            <a:ext cx="216000" cy="1588"/>
          </a:xfrm>
          <a:prstGeom prst="straightConnector1">
            <a:avLst/>
          </a:prstGeom>
          <a:noFill/>
          <a:ln w="9525" algn="ctr">
            <a:solidFill>
              <a:schemeClr val="tx1"/>
            </a:solidFill>
            <a:round/>
            <a:headEnd/>
            <a:tailEnd type="arrow" w="med" len="med"/>
          </a:ln>
        </p:spPr>
      </p:cxnSp>
      <p:cxnSp>
        <p:nvCxnSpPr>
          <p:cNvPr id="65" name="Straight Arrow Connector 73"/>
          <p:cNvCxnSpPr>
            <a:cxnSpLocks noChangeShapeType="1"/>
          </p:cNvCxnSpPr>
          <p:nvPr/>
        </p:nvCxnSpPr>
        <p:spPr bwMode="auto">
          <a:xfrm rot="16200000" flipV="1">
            <a:off x="7630083" y="4067348"/>
            <a:ext cx="216000" cy="1588"/>
          </a:xfrm>
          <a:prstGeom prst="straightConnector1">
            <a:avLst/>
          </a:prstGeom>
          <a:noFill/>
          <a:ln w="9525" algn="ctr">
            <a:solidFill>
              <a:schemeClr val="tx1"/>
            </a:solidFill>
            <a:round/>
            <a:headEnd/>
            <a:tailEnd type="arrow" w="med" len="med"/>
          </a:ln>
        </p:spPr>
      </p:cxnSp>
      <p:cxnSp>
        <p:nvCxnSpPr>
          <p:cNvPr id="66" name="Straight Arrow Connector 73"/>
          <p:cNvCxnSpPr>
            <a:cxnSpLocks noChangeShapeType="1"/>
          </p:cNvCxnSpPr>
          <p:nvPr/>
        </p:nvCxnSpPr>
        <p:spPr bwMode="auto">
          <a:xfrm rot="16200000" flipV="1">
            <a:off x="7586538" y="4776003"/>
            <a:ext cx="216000" cy="1588"/>
          </a:xfrm>
          <a:prstGeom prst="straightConnector1">
            <a:avLst/>
          </a:prstGeom>
          <a:noFill/>
          <a:ln w="9525" algn="ctr">
            <a:solidFill>
              <a:schemeClr val="tx1"/>
            </a:solidFill>
            <a:round/>
            <a:headEnd/>
            <a:tailEnd type="arrow" w="med" len="med"/>
          </a:ln>
        </p:spPr>
      </p:cxnSp>
      <p:sp>
        <p:nvSpPr>
          <p:cNvPr id="52" name="Oval 29"/>
          <p:cNvSpPr>
            <a:spLocks noChangeArrowheads="1"/>
          </p:cNvSpPr>
          <p:nvPr/>
        </p:nvSpPr>
        <p:spPr bwMode="auto">
          <a:xfrm>
            <a:off x="7363827" y="2979157"/>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57" name="TextBox 58"/>
          <p:cNvSpPr txBox="1">
            <a:spLocks noChangeArrowheads="1"/>
          </p:cNvSpPr>
          <p:nvPr/>
        </p:nvSpPr>
        <p:spPr bwMode="auto">
          <a:xfrm>
            <a:off x="7363827" y="3478422"/>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62" name="Oval 29"/>
          <p:cNvSpPr>
            <a:spLocks noChangeArrowheads="1"/>
          </p:cNvSpPr>
          <p:nvPr/>
        </p:nvSpPr>
        <p:spPr bwMode="auto">
          <a:xfrm>
            <a:off x="7363827" y="3939282"/>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67" name="TextBox 58"/>
          <p:cNvSpPr txBox="1">
            <a:spLocks noChangeArrowheads="1"/>
          </p:cNvSpPr>
          <p:nvPr/>
        </p:nvSpPr>
        <p:spPr bwMode="auto">
          <a:xfrm>
            <a:off x="7363827" y="4899407"/>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68" name="Straight Arrow Connector 73"/>
          <p:cNvCxnSpPr>
            <a:cxnSpLocks noChangeShapeType="1"/>
          </p:cNvCxnSpPr>
          <p:nvPr/>
        </p:nvCxnSpPr>
        <p:spPr bwMode="auto">
          <a:xfrm rot="5400000">
            <a:off x="6766511" y="3624033"/>
            <a:ext cx="216000" cy="1588"/>
          </a:xfrm>
          <a:prstGeom prst="straightConnector1">
            <a:avLst/>
          </a:prstGeom>
          <a:noFill/>
          <a:ln w="19050" algn="ctr">
            <a:solidFill>
              <a:srgbClr val="00B050"/>
            </a:solidFill>
            <a:round/>
            <a:headEnd/>
            <a:tailEnd type="arrow" w="med" len="med"/>
          </a:ln>
        </p:spPr>
      </p:cxnSp>
      <p:cxnSp>
        <p:nvCxnSpPr>
          <p:cNvPr id="69" name="Straight Arrow Connector 73"/>
          <p:cNvCxnSpPr>
            <a:cxnSpLocks noChangeShapeType="1"/>
          </p:cNvCxnSpPr>
          <p:nvPr/>
        </p:nvCxnSpPr>
        <p:spPr bwMode="auto">
          <a:xfrm rot="5400000">
            <a:off x="5847585" y="4065538"/>
            <a:ext cx="216000" cy="1588"/>
          </a:xfrm>
          <a:prstGeom prst="straightConnector1">
            <a:avLst/>
          </a:prstGeom>
          <a:noFill/>
          <a:ln w="9525" algn="ctr">
            <a:solidFill>
              <a:schemeClr val="tx1"/>
            </a:solidFill>
            <a:round/>
            <a:headEnd/>
            <a:tailEnd type="arrow" w="med" len="med"/>
          </a:ln>
        </p:spPr>
      </p:cxnSp>
      <p:sp>
        <p:nvSpPr>
          <p:cNvPr id="72" name="Oval 29"/>
          <p:cNvSpPr>
            <a:spLocks noChangeArrowheads="1"/>
          </p:cNvSpPr>
          <p:nvPr/>
        </p:nvSpPr>
        <p:spPr bwMode="auto">
          <a:xfrm>
            <a:off x="5612848" y="2979157"/>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73" name="TextBox 58"/>
          <p:cNvSpPr txBox="1">
            <a:spLocks noChangeArrowheads="1"/>
          </p:cNvSpPr>
          <p:nvPr/>
        </p:nvSpPr>
        <p:spPr bwMode="auto">
          <a:xfrm>
            <a:off x="5652126" y="3461700"/>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74" name="Straight Arrow Connector 73"/>
          <p:cNvCxnSpPr>
            <a:cxnSpLocks noChangeShapeType="1"/>
          </p:cNvCxnSpPr>
          <p:nvPr/>
        </p:nvCxnSpPr>
        <p:spPr bwMode="auto">
          <a:xfrm rot="5400000">
            <a:off x="5846791" y="5509491"/>
            <a:ext cx="216000" cy="1588"/>
          </a:xfrm>
          <a:prstGeom prst="straightConnector1">
            <a:avLst/>
          </a:prstGeom>
          <a:noFill/>
          <a:ln w="9525" algn="ctr">
            <a:solidFill>
              <a:schemeClr val="tx1"/>
            </a:solidFill>
            <a:round/>
            <a:headEnd/>
            <a:tailEnd type="arrow" w="med" len="med"/>
          </a:ln>
        </p:spPr>
      </p:cxnSp>
      <p:cxnSp>
        <p:nvCxnSpPr>
          <p:cNvPr id="75" name="Straight Arrow Connector 73"/>
          <p:cNvCxnSpPr>
            <a:cxnSpLocks noChangeShapeType="1"/>
          </p:cNvCxnSpPr>
          <p:nvPr/>
        </p:nvCxnSpPr>
        <p:spPr bwMode="auto">
          <a:xfrm flipV="1">
            <a:off x="6853395" y="5640420"/>
            <a:ext cx="0" cy="216000"/>
          </a:xfrm>
          <a:prstGeom prst="straightConnector1">
            <a:avLst/>
          </a:prstGeom>
          <a:noFill/>
          <a:ln w="19050" algn="ctr">
            <a:solidFill>
              <a:srgbClr val="00B050"/>
            </a:solidFill>
            <a:prstDash val="sysDot"/>
            <a:round/>
            <a:headEnd/>
            <a:tailEnd type="arrow" w="med" len="med"/>
          </a:ln>
        </p:spPr>
      </p:cxnSp>
      <p:cxnSp>
        <p:nvCxnSpPr>
          <p:cNvPr id="71" name="Straight Arrow Connector 73"/>
          <p:cNvCxnSpPr>
            <a:cxnSpLocks noChangeShapeType="1"/>
          </p:cNvCxnSpPr>
          <p:nvPr/>
        </p:nvCxnSpPr>
        <p:spPr bwMode="auto">
          <a:xfrm rot="5400000">
            <a:off x="6752870" y="5509491"/>
            <a:ext cx="216000" cy="1588"/>
          </a:xfrm>
          <a:prstGeom prst="straightConnector1">
            <a:avLst/>
          </a:prstGeom>
          <a:noFill/>
          <a:ln w="19050" algn="ctr">
            <a:solidFill>
              <a:srgbClr val="00B050"/>
            </a:solidFill>
            <a:round/>
            <a:headEnd/>
            <a:tailEnd type="arrow" w="med" len="med"/>
          </a:ln>
        </p:spPr>
      </p:cxnSp>
      <p:cxnSp>
        <p:nvCxnSpPr>
          <p:cNvPr id="83" name="Straight Arrow Connector 73"/>
          <p:cNvCxnSpPr>
            <a:cxnSpLocks noChangeShapeType="1"/>
          </p:cNvCxnSpPr>
          <p:nvPr/>
        </p:nvCxnSpPr>
        <p:spPr bwMode="auto">
          <a:xfrm rot="5400000">
            <a:off x="6770780" y="4092854"/>
            <a:ext cx="216000" cy="1588"/>
          </a:xfrm>
          <a:prstGeom prst="straightConnector1">
            <a:avLst/>
          </a:prstGeom>
          <a:noFill/>
          <a:ln w="19050" algn="ctr">
            <a:solidFill>
              <a:srgbClr val="00B050"/>
            </a:solidFill>
            <a:round/>
            <a:headEnd/>
            <a:tailEnd type="arrow" w="med" len="med"/>
          </a:ln>
        </p:spPr>
      </p:cxnSp>
      <p:sp>
        <p:nvSpPr>
          <p:cNvPr id="86" name="Oval 29"/>
          <p:cNvSpPr>
            <a:spLocks noChangeArrowheads="1"/>
          </p:cNvSpPr>
          <p:nvPr/>
        </p:nvSpPr>
        <p:spPr bwMode="auto">
          <a:xfrm>
            <a:off x="6467013" y="2981674"/>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87" name="TextBox 58"/>
          <p:cNvSpPr txBox="1">
            <a:spLocks noChangeArrowheads="1"/>
          </p:cNvSpPr>
          <p:nvPr/>
        </p:nvSpPr>
        <p:spPr bwMode="auto">
          <a:xfrm>
            <a:off x="6467013" y="3473701"/>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88" name="Oval 29"/>
          <p:cNvSpPr>
            <a:spLocks noChangeArrowheads="1"/>
          </p:cNvSpPr>
          <p:nvPr/>
        </p:nvSpPr>
        <p:spPr bwMode="auto">
          <a:xfrm>
            <a:off x="6476942" y="5634023"/>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cxnSp>
        <p:nvCxnSpPr>
          <p:cNvPr id="59" name="Straight Arrow Connector 73"/>
          <p:cNvCxnSpPr>
            <a:cxnSpLocks noChangeShapeType="1"/>
          </p:cNvCxnSpPr>
          <p:nvPr/>
        </p:nvCxnSpPr>
        <p:spPr bwMode="auto">
          <a:xfrm rot="5400000">
            <a:off x="5855059" y="2604763"/>
            <a:ext cx="216000" cy="1588"/>
          </a:xfrm>
          <a:prstGeom prst="straightConnector1">
            <a:avLst/>
          </a:prstGeom>
          <a:noFill/>
          <a:ln w="9525" algn="ctr">
            <a:solidFill>
              <a:schemeClr val="tx1"/>
            </a:solidFill>
            <a:round/>
            <a:headEnd/>
            <a:tailEnd type="arrow" w="med" len="med"/>
          </a:ln>
        </p:spPr>
      </p:cxnSp>
      <p:cxnSp>
        <p:nvCxnSpPr>
          <p:cNvPr id="60" name="Straight Arrow Connector 73">
            <a:extLst>
              <a:ext uri="{FF2B5EF4-FFF2-40B4-BE49-F238E27FC236}">
                <a16:creationId xmlns="" xmlns:a16="http://schemas.microsoft.com/office/drawing/2014/main" id="{26CF031D-2106-4FC2-A975-A7EFEFEAE618}"/>
              </a:ext>
            </a:extLst>
          </p:cNvPr>
          <p:cNvCxnSpPr>
            <a:cxnSpLocks noChangeShapeType="1"/>
          </p:cNvCxnSpPr>
          <p:nvPr/>
        </p:nvCxnSpPr>
        <p:spPr bwMode="auto">
          <a:xfrm rot="16200000" flipV="1">
            <a:off x="5092441" y="5226227"/>
            <a:ext cx="216000" cy="1588"/>
          </a:xfrm>
          <a:prstGeom prst="straightConnector1">
            <a:avLst/>
          </a:prstGeom>
          <a:noFill/>
          <a:ln w="19050" algn="ctr">
            <a:solidFill>
              <a:srgbClr val="00B050"/>
            </a:solidFill>
            <a:prstDash val="sysDot"/>
            <a:round/>
            <a:headEnd/>
            <a:tailEnd type="arrow" w="med" len="med"/>
          </a:ln>
        </p:spPr>
      </p:cxnSp>
      <p:cxnSp>
        <p:nvCxnSpPr>
          <p:cNvPr id="70" name="Straight Arrow Connector 73">
            <a:extLst>
              <a:ext uri="{FF2B5EF4-FFF2-40B4-BE49-F238E27FC236}">
                <a16:creationId xmlns="" xmlns:a16="http://schemas.microsoft.com/office/drawing/2014/main" id="{72057503-E134-41D4-AC60-484E695153BF}"/>
              </a:ext>
            </a:extLst>
          </p:cNvPr>
          <p:cNvCxnSpPr>
            <a:cxnSpLocks noChangeShapeType="1"/>
          </p:cNvCxnSpPr>
          <p:nvPr/>
        </p:nvCxnSpPr>
        <p:spPr bwMode="auto">
          <a:xfrm rot="16200000" flipV="1">
            <a:off x="5107970" y="3564977"/>
            <a:ext cx="216000" cy="1588"/>
          </a:xfrm>
          <a:prstGeom prst="straightConnector1">
            <a:avLst/>
          </a:prstGeom>
          <a:noFill/>
          <a:ln w="19050" algn="ctr">
            <a:solidFill>
              <a:srgbClr val="00B050"/>
            </a:solidFill>
            <a:prstDash val="sysDot"/>
            <a:round/>
            <a:headEnd/>
            <a:tailEnd type="arrow" w="med" len="med"/>
          </a:ln>
        </p:spPr>
      </p:cxnSp>
      <p:cxnSp>
        <p:nvCxnSpPr>
          <p:cNvPr id="76" name="Straight Arrow Connector 73">
            <a:extLst>
              <a:ext uri="{FF2B5EF4-FFF2-40B4-BE49-F238E27FC236}">
                <a16:creationId xmlns="" xmlns:a16="http://schemas.microsoft.com/office/drawing/2014/main" id="{28CD70D4-C261-4A31-AB57-2431535501D8}"/>
              </a:ext>
            </a:extLst>
          </p:cNvPr>
          <p:cNvCxnSpPr>
            <a:cxnSpLocks noChangeShapeType="1"/>
          </p:cNvCxnSpPr>
          <p:nvPr/>
        </p:nvCxnSpPr>
        <p:spPr bwMode="auto">
          <a:xfrm rot="16200000" flipV="1">
            <a:off x="5111928" y="4041499"/>
            <a:ext cx="216000" cy="1588"/>
          </a:xfrm>
          <a:prstGeom prst="straightConnector1">
            <a:avLst/>
          </a:prstGeom>
          <a:noFill/>
          <a:ln w="19050" algn="ctr">
            <a:solidFill>
              <a:srgbClr val="00B050"/>
            </a:solidFill>
            <a:prstDash val="sysDot"/>
            <a:round/>
            <a:headEnd/>
            <a:tailEnd type="arrow" w="med" len="med"/>
          </a:ln>
        </p:spPr>
      </p:cxnSp>
      <p:cxnSp>
        <p:nvCxnSpPr>
          <p:cNvPr id="82" name="Straight Arrow Connector 81">
            <a:extLst>
              <a:ext uri="{FF2B5EF4-FFF2-40B4-BE49-F238E27FC236}">
                <a16:creationId xmlns="" xmlns:a16="http://schemas.microsoft.com/office/drawing/2014/main" id="{1ACE3EE4-DD78-4CB9-92F4-DBBE4DE22ABA}"/>
              </a:ext>
            </a:extLst>
          </p:cNvPr>
          <p:cNvCxnSpPr>
            <a:cxnSpLocks noChangeShapeType="1"/>
          </p:cNvCxnSpPr>
          <p:nvPr/>
        </p:nvCxnSpPr>
        <p:spPr bwMode="auto">
          <a:xfrm flipV="1">
            <a:off x="5085515" y="3943259"/>
            <a:ext cx="0" cy="216000"/>
          </a:xfrm>
          <a:prstGeom prst="straightConnector1">
            <a:avLst/>
          </a:prstGeom>
          <a:noFill/>
          <a:ln w="9525" algn="ctr">
            <a:solidFill>
              <a:schemeClr val="tx1"/>
            </a:solidFill>
            <a:prstDash val="dash"/>
            <a:round/>
            <a:headEnd/>
            <a:tailEnd type="arrow" w="med" len="med"/>
          </a:ln>
        </p:spPr>
      </p:cxnSp>
      <p:cxnSp>
        <p:nvCxnSpPr>
          <p:cNvPr id="84" name="Straight Arrow Connector 73">
            <a:extLst>
              <a:ext uri="{FF2B5EF4-FFF2-40B4-BE49-F238E27FC236}">
                <a16:creationId xmlns="" xmlns:a16="http://schemas.microsoft.com/office/drawing/2014/main" id="{E70E0D13-0701-431C-AE7C-C000E147A41D}"/>
              </a:ext>
            </a:extLst>
          </p:cNvPr>
          <p:cNvCxnSpPr>
            <a:cxnSpLocks noChangeShapeType="1"/>
          </p:cNvCxnSpPr>
          <p:nvPr/>
        </p:nvCxnSpPr>
        <p:spPr bwMode="auto">
          <a:xfrm rot="5400000" flipH="1" flipV="1">
            <a:off x="4973858" y="3576361"/>
            <a:ext cx="216000" cy="1588"/>
          </a:xfrm>
          <a:prstGeom prst="straightConnector1">
            <a:avLst/>
          </a:prstGeom>
          <a:noFill/>
          <a:ln w="9525" algn="ctr">
            <a:solidFill>
              <a:schemeClr val="tx1"/>
            </a:solidFill>
            <a:round/>
            <a:headEnd/>
            <a:tailEnd type="arrow" w="med" len="med"/>
          </a:ln>
        </p:spPr>
      </p:cxnSp>
      <p:cxnSp>
        <p:nvCxnSpPr>
          <p:cNvPr id="90" name="Straight Arrow Connector 73">
            <a:extLst>
              <a:ext uri="{FF2B5EF4-FFF2-40B4-BE49-F238E27FC236}">
                <a16:creationId xmlns="" xmlns:a16="http://schemas.microsoft.com/office/drawing/2014/main" id="{E4F1985D-50C3-4256-B2FE-29A8B44AEEAF}"/>
              </a:ext>
            </a:extLst>
          </p:cNvPr>
          <p:cNvCxnSpPr>
            <a:cxnSpLocks noChangeShapeType="1"/>
          </p:cNvCxnSpPr>
          <p:nvPr/>
        </p:nvCxnSpPr>
        <p:spPr bwMode="auto">
          <a:xfrm rot="16200000" flipH="1">
            <a:off x="4977645" y="3094009"/>
            <a:ext cx="216000" cy="1588"/>
          </a:xfrm>
          <a:prstGeom prst="straightConnector1">
            <a:avLst/>
          </a:prstGeom>
          <a:noFill/>
          <a:ln w="9525" algn="ctr">
            <a:solidFill>
              <a:schemeClr val="tx1"/>
            </a:solidFill>
            <a:round/>
            <a:headEnd/>
            <a:tailEnd type="arrow" w="med" len="med"/>
          </a:ln>
        </p:spPr>
      </p:cxnSp>
      <p:cxnSp>
        <p:nvCxnSpPr>
          <p:cNvPr id="91" name="Straight Arrow Connector 73">
            <a:extLst>
              <a:ext uri="{FF2B5EF4-FFF2-40B4-BE49-F238E27FC236}">
                <a16:creationId xmlns="" xmlns:a16="http://schemas.microsoft.com/office/drawing/2014/main" id="{54CCD402-F79D-496C-B3E8-41556C8F5BA3}"/>
              </a:ext>
            </a:extLst>
          </p:cNvPr>
          <p:cNvCxnSpPr>
            <a:cxnSpLocks noChangeShapeType="1"/>
          </p:cNvCxnSpPr>
          <p:nvPr/>
        </p:nvCxnSpPr>
        <p:spPr bwMode="auto">
          <a:xfrm rot="16200000" flipH="1">
            <a:off x="4969633" y="5714011"/>
            <a:ext cx="216000" cy="1588"/>
          </a:xfrm>
          <a:prstGeom prst="straightConnector1">
            <a:avLst/>
          </a:prstGeom>
          <a:noFill/>
          <a:ln w="9525" algn="ctr">
            <a:solidFill>
              <a:schemeClr val="tx1"/>
            </a:solidFill>
            <a:round/>
            <a:headEnd/>
            <a:tailEnd type="arrow" w="med" len="med"/>
          </a:ln>
        </p:spPr>
      </p:cxnSp>
      <p:cxnSp>
        <p:nvCxnSpPr>
          <p:cNvPr id="92" name="Straight Arrow Connector 73">
            <a:extLst>
              <a:ext uri="{FF2B5EF4-FFF2-40B4-BE49-F238E27FC236}">
                <a16:creationId xmlns="" xmlns:a16="http://schemas.microsoft.com/office/drawing/2014/main" id="{473B08D4-2C81-4D40-BF42-53971EA8063C}"/>
              </a:ext>
            </a:extLst>
          </p:cNvPr>
          <p:cNvCxnSpPr>
            <a:cxnSpLocks noChangeShapeType="1"/>
          </p:cNvCxnSpPr>
          <p:nvPr/>
        </p:nvCxnSpPr>
        <p:spPr bwMode="auto">
          <a:xfrm rot="5400000" flipH="1" flipV="1">
            <a:off x="4959474" y="5232384"/>
            <a:ext cx="216000" cy="1588"/>
          </a:xfrm>
          <a:prstGeom prst="straightConnector1">
            <a:avLst/>
          </a:prstGeom>
          <a:noFill/>
          <a:ln w="9525" algn="ctr">
            <a:solidFill>
              <a:schemeClr val="tx1"/>
            </a:solidFill>
            <a:round/>
            <a:headEnd/>
            <a:tailEnd type="arrow" w="med" len="med"/>
          </a:ln>
        </p:spPr>
      </p:cxnSp>
      <p:sp>
        <p:nvSpPr>
          <p:cNvPr id="101" name="TextBox 100">
            <a:extLst>
              <a:ext uri="{FF2B5EF4-FFF2-40B4-BE49-F238E27FC236}">
                <a16:creationId xmlns="" xmlns:a16="http://schemas.microsoft.com/office/drawing/2014/main" id="{F09B1758-520A-4C01-825E-3CA5554BCCA3}"/>
              </a:ext>
            </a:extLst>
          </p:cNvPr>
          <p:cNvSpPr txBox="1"/>
          <p:nvPr/>
        </p:nvSpPr>
        <p:spPr bwMode="auto">
          <a:xfrm>
            <a:off x="705404" y="6139071"/>
            <a:ext cx="2331099" cy="338554"/>
          </a:xfrm>
          <a:prstGeom prst="rect">
            <a:avLst/>
          </a:prstGeom>
          <a:noFill/>
          <a:ln w="9525">
            <a:noFill/>
            <a:miter lim="800000"/>
            <a:headEnd/>
            <a:tailEnd/>
          </a:ln>
        </p:spPr>
        <p:txBody>
          <a:bodyPr wrap="square" rtlCol="0">
            <a:spAutoFit/>
          </a:bodyPr>
          <a:lstStyle/>
          <a:p>
            <a:pPr>
              <a:buFontTx/>
              <a:buNone/>
            </a:pPr>
            <a:r>
              <a:rPr lang="en-US" sz="800" dirty="0" smtClean="0">
                <a:latin typeface="Arial" pitchFamily="34" charset="0"/>
                <a:cs typeface="Arial" pitchFamily="34" charset="0"/>
              </a:rPr>
              <a:t> </a:t>
            </a:r>
            <a:r>
              <a:rPr lang="en-US" sz="800" dirty="0">
                <a:latin typeface="Arial" pitchFamily="34" charset="0"/>
                <a:cs typeface="Arial" pitchFamily="34" charset="0"/>
              </a:rPr>
              <a:t>= increase or decrease versus </a:t>
            </a:r>
            <a:r>
              <a:rPr lang="en-US" sz="800" dirty="0" smtClean="0">
                <a:latin typeface="Arial" pitchFamily="34" charset="0"/>
                <a:cs typeface="Arial" pitchFamily="34" charset="0"/>
              </a:rPr>
              <a:t>previous wave at same time of year</a:t>
            </a:r>
            <a:endParaRPr lang="en-CA" sz="800" dirty="0">
              <a:latin typeface="Arial" pitchFamily="34" charset="0"/>
              <a:cs typeface="Arial" pitchFamily="34" charset="0"/>
            </a:endParaRPr>
          </a:p>
        </p:txBody>
      </p:sp>
    </p:spTree>
    <p:extLst>
      <p:ext uri="{BB962C8B-B14F-4D97-AF65-F5344CB8AC3E}">
        <p14:creationId xmlns:p14="http://schemas.microsoft.com/office/powerpoint/2010/main" val="1932816524"/>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Table of Contents</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2</a:t>
            </a:fld>
            <a:endParaRPr lang="en-US"/>
          </a:p>
        </p:txBody>
      </p:sp>
      <p:sp>
        <p:nvSpPr>
          <p:cNvPr id="6" name="Text Box 6"/>
          <p:cNvSpPr txBox="1">
            <a:spLocks noChangeArrowheads="1"/>
          </p:cNvSpPr>
          <p:nvPr/>
        </p:nvSpPr>
        <p:spPr bwMode="auto">
          <a:xfrm>
            <a:off x="7415525" y="1104522"/>
            <a:ext cx="981075" cy="369332"/>
          </a:xfrm>
          <a:prstGeom prst="rect">
            <a:avLst/>
          </a:prstGeom>
          <a:noFill/>
          <a:ln w="9525" algn="ctr">
            <a:noFill/>
            <a:miter lim="800000"/>
            <a:headEnd/>
            <a:tailEnd/>
          </a:ln>
        </p:spPr>
        <p:txBody>
          <a:bodyPr>
            <a:spAutoFit/>
          </a:bodyPr>
          <a:lstStyle/>
          <a:p>
            <a:pPr>
              <a:buFontTx/>
              <a:buNone/>
            </a:pPr>
            <a:r>
              <a:rPr lang="en-US" b="1" u="sng" dirty="0">
                <a:solidFill>
                  <a:schemeClr val="tx1"/>
                </a:solidFill>
                <a:latin typeface="Arial" pitchFamily="34" charset="0"/>
                <a:cs typeface="Arial" pitchFamily="34" charset="0"/>
              </a:rPr>
              <a:t>Slide #</a:t>
            </a:r>
          </a:p>
        </p:txBody>
      </p:sp>
      <p:sp>
        <p:nvSpPr>
          <p:cNvPr id="7" name="Text Box 5"/>
          <p:cNvSpPr txBox="1">
            <a:spLocks noChangeArrowheads="1"/>
          </p:cNvSpPr>
          <p:nvPr/>
        </p:nvSpPr>
        <p:spPr bwMode="auto">
          <a:xfrm>
            <a:off x="457200" y="1395218"/>
            <a:ext cx="8153400" cy="4185761"/>
          </a:xfrm>
          <a:prstGeom prst="rect">
            <a:avLst/>
          </a:prstGeom>
          <a:noFill/>
          <a:ln w="9525" algn="ctr">
            <a:noFill/>
            <a:miter lim="800000"/>
            <a:headEnd/>
            <a:tailEnd/>
          </a:ln>
        </p:spPr>
        <p:txBody>
          <a:bodyPr>
            <a:spAutoFit/>
          </a:bodyPr>
          <a:lstStyle/>
          <a:p>
            <a:pPr marL="342900" indent="-342900">
              <a:spcAft>
                <a:spcPts val="900"/>
              </a:spcAft>
              <a:buFontTx/>
              <a:buAutoNum type="arabicPeriod"/>
              <a:tabLst>
                <a:tab pos="7350125" algn="ctr"/>
              </a:tabLst>
            </a:pPr>
            <a:r>
              <a:rPr lang="en-US" sz="1800" b="1" dirty="0">
                <a:latin typeface="Arial" pitchFamily="34" charset="0"/>
                <a:cs typeface="Arial" pitchFamily="34" charset="0"/>
              </a:rPr>
              <a:t>Introduction</a:t>
            </a:r>
            <a:r>
              <a:rPr lang="en-US" sz="1600" dirty="0">
                <a:latin typeface="Arial" pitchFamily="34" charset="0"/>
                <a:cs typeface="Arial" pitchFamily="34" charset="0"/>
              </a:rPr>
              <a:t>	</a:t>
            </a:r>
            <a:r>
              <a:rPr lang="en-US" b="1" dirty="0">
                <a:latin typeface="Arial" pitchFamily="34" charset="0"/>
                <a:cs typeface="Arial" pitchFamily="34" charset="0"/>
              </a:rPr>
              <a:t>3</a:t>
            </a:r>
          </a:p>
          <a:p>
            <a:pPr marL="800100" lvl="1" indent="-342900">
              <a:spcAft>
                <a:spcPts val="1200"/>
              </a:spcAft>
              <a:buFont typeface="Arial" pitchFamily="34" charset="0"/>
              <a:buChar char="•"/>
              <a:tabLst>
                <a:tab pos="7350125" algn="ctr"/>
              </a:tabLst>
            </a:pPr>
            <a:r>
              <a:rPr lang="en-US" sz="1600" dirty="0">
                <a:latin typeface="Arial" pitchFamily="34" charset="0"/>
                <a:cs typeface="Arial" pitchFamily="34" charset="0"/>
              </a:rPr>
              <a:t>Research Objectives &amp; Methodology</a:t>
            </a:r>
            <a:r>
              <a:rPr lang="en-US" dirty="0">
                <a:latin typeface="Arial" pitchFamily="34" charset="0"/>
                <a:cs typeface="Arial" pitchFamily="34" charset="0"/>
              </a:rPr>
              <a:t>	4</a:t>
            </a:r>
          </a:p>
          <a:p>
            <a:pPr marL="342900" indent="-342900">
              <a:spcAft>
                <a:spcPts val="1200"/>
              </a:spcAft>
              <a:buFontTx/>
              <a:buAutoNum type="arabicPeriod"/>
              <a:tabLst>
                <a:tab pos="7350125" algn="ctr"/>
              </a:tabLst>
            </a:pPr>
            <a:r>
              <a:rPr lang="en-US" sz="1800" b="1" dirty="0">
                <a:latin typeface="Arial" pitchFamily="34" charset="0"/>
                <a:cs typeface="Arial" pitchFamily="34" charset="0"/>
              </a:rPr>
              <a:t>Summary of Key Findings &amp; Implications</a:t>
            </a:r>
            <a:r>
              <a:rPr lang="en-US" sz="1600" dirty="0">
                <a:latin typeface="Arial" pitchFamily="34" charset="0"/>
                <a:cs typeface="Arial" pitchFamily="34" charset="0"/>
              </a:rPr>
              <a:t>	</a:t>
            </a:r>
            <a:r>
              <a:rPr lang="en-US" b="1" dirty="0">
                <a:latin typeface="Arial" pitchFamily="34" charset="0"/>
                <a:cs typeface="Arial" pitchFamily="34" charset="0"/>
              </a:rPr>
              <a:t>6</a:t>
            </a:r>
            <a:endParaRPr lang="en-US" sz="1600" b="1" dirty="0">
              <a:latin typeface="Arial" pitchFamily="34" charset="0"/>
              <a:cs typeface="Arial" pitchFamily="34" charset="0"/>
            </a:endParaRPr>
          </a:p>
          <a:p>
            <a:pPr marL="342900" indent="-342900">
              <a:spcAft>
                <a:spcPts val="900"/>
              </a:spcAft>
              <a:buFontTx/>
              <a:buAutoNum type="arabicPeriod"/>
              <a:tabLst>
                <a:tab pos="7350125" algn="ctr"/>
              </a:tabLst>
            </a:pPr>
            <a:r>
              <a:rPr lang="en-US" sz="1800" b="1" dirty="0">
                <a:latin typeface="Arial" pitchFamily="34" charset="0"/>
                <a:cs typeface="Arial" pitchFamily="34" charset="0"/>
              </a:rPr>
              <a:t>Detailed Findings	</a:t>
            </a:r>
            <a:r>
              <a:rPr lang="en-US" b="1" dirty="0">
                <a:latin typeface="Arial" pitchFamily="34" charset="0"/>
                <a:cs typeface="Arial" pitchFamily="34" charset="0"/>
              </a:rPr>
              <a:t>15</a:t>
            </a:r>
          </a:p>
          <a:p>
            <a:pPr marL="800100" lvl="1" indent="-342900">
              <a:spcAft>
                <a:spcPts val="900"/>
              </a:spcAft>
              <a:buFont typeface="Arial" pitchFamily="34" charset="0"/>
              <a:buChar char="•"/>
              <a:tabLst>
                <a:tab pos="7350125" algn="ctr"/>
              </a:tabLst>
            </a:pPr>
            <a:r>
              <a:rPr lang="en-US" sz="1600" dirty="0">
                <a:latin typeface="Arial" pitchFamily="34" charset="0"/>
                <a:cs typeface="Arial" pitchFamily="34" charset="0"/>
              </a:rPr>
              <a:t>Boating Participation	16</a:t>
            </a:r>
          </a:p>
          <a:p>
            <a:pPr marL="800100" lvl="1" indent="-342900">
              <a:spcAft>
                <a:spcPts val="900"/>
              </a:spcAft>
              <a:buFont typeface="Arial" pitchFamily="34" charset="0"/>
              <a:buChar char="•"/>
              <a:tabLst>
                <a:tab pos="7350125" algn="ctr"/>
              </a:tabLst>
            </a:pPr>
            <a:r>
              <a:rPr lang="en-US" sz="1600" dirty="0">
                <a:latin typeface="Arial" pitchFamily="34" charset="0"/>
                <a:cs typeface="Arial" pitchFamily="34" charset="0"/>
              </a:rPr>
              <a:t>Awareness of Safe Boating Messages	21</a:t>
            </a:r>
          </a:p>
          <a:p>
            <a:pPr marL="800100" lvl="1" indent="-342900">
              <a:spcAft>
                <a:spcPts val="900"/>
              </a:spcAft>
              <a:buFont typeface="Arial" pitchFamily="34" charset="0"/>
              <a:buChar char="•"/>
              <a:tabLst>
                <a:tab pos="7350125" algn="ctr"/>
              </a:tabLst>
            </a:pPr>
            <a:r>
              <a:rPr lang="en-US" sz="1600" dirty="0">
                <a:latin typeface="Arial" pitchFamily="34" charset="0"/>
                <a:cs typeface="Arial" pitchFamily="34" charset="0"/>
              </a:rPr>
              <a:t>Sources of Awareness of Safe Boating Messages	35</a:t>
            </a:r>
          </a:p>
          <a:p>
            <a:pPr marL="800100" lvl="1" indent="-342900">
              <a:spcAft>
                <a:spcPts val="900"/>
              </a:spcAft>
              <a:buFont typeface="Arial" pitchFamily="34" charset="0"/>
              <a:buChar char="•"/>
              <a:tabLst>
                <a:tab pos="7350125" algn="ctr"/>
              </a:tabLst>
            </a:pPr>
            <a:r>
              <a:rPr lang="en-US" sz="1600" dirty="0">
                <a:latin typeface="Arial" pitchFamily="34" charset="0"/>
                <a:cs typeface="Arial" pitchFamily="34" charset="0"/>
              </a:rPr>
              <a:t>Safe Boating Attitudes / Behaviours	45</a:t>
            </a:r>
          </a:p>
          <a:p>
            <a:pPr marL="800100" lvl="1" indent="-342900">
              <a:spcAft>
                <a:spcPts val="900"/>
              </a:spcAft>
              <a:buFont typeface="Arial" pitchFamily="34" charset="0"/>
              <a:buChar char="•"/>
              <a:tabLst>
                <a:tab pos="7350125" algn="ctr"/>
              </a:tabLst>
            </a:pPr>
            <a:r>
              <a:rPr lang="en-US" sz="1600" dirty="0">
                <a:latin typeface="Arial" pitchFamily="34" charset="0"/>
                <a:cs typeface="Arial" pitchFamily="34" charset="0"/>
              </a:rPr>
              <a:t>Wearing Lifejackets	51</a:t>
            </a:r>
          </a:p>
          <a:p>
            <a:pPr marL="800100" lvl="1" indent="-342900">
              <a:spcAft>
                <a:spcPts val="900"/>
              </a:spcAft>
              <a:buFont typeface="Arial" pitchFamily="34" charset="0"/>
              <a:buChar char="•"/>
              <a:tabLst>
                <a:tab pos="7350125" algn="ctr"/>
              </a:tabLst>
            </a:pPr>
            <a:r>
              <a:rPr lang="en-US" sz="1600" dirty="0">
                <a:latin typeface="Arial" pitchFamily="34" charset="0"/>
                <a:cs typeface="Arial" pitchFamily="34" charset="0"/>
              </a:rPr>
              <a:t>Drinking and Boating	56</a:t>
            </a:r>
          </a:p>
          <a:p>
            <a:pPr marL="342900" indent="-342900">
              <a:spcAft>
                <a:spcPts val="1200"/>
              </a:spcAft>
              <a:buFont typeface="Arial" charset="0"/>
              <a:buAutoNum type="arabicPeriod" startAt="4"/>
              <a:tabLst>
                <a:tab pos="7350125" algn="ctr"/>
              </a:tabLst>
            </a:pPr>
            <a:r>
              <a:rPr lang="en-US" sz="1800" b="1" dirty="0">
                <a:latin typeface="Arial" pitchFamily="34" charset="0"/>
                <a:cs typeface="Arial" pitchFamily="34" charset="0"/>
              </a:rPr>
              <a:t>Appendix	61</a:t>
            </a:r>
            <a:endParaRPr lang="en-US" dirty="0">
              <a:latin typeface="Arial" pitchFamily="34" charset="0"/>
              <a:cs typeface="Arial" pitchFamily="34" charset="0"/>
            </a:endParaRPr>
          </a:p>
        </p:txBody>
      </p:sp>
    </p:spTree>
    <p:extLst>
      <p:ext uri="{BB962C8B-B14F-4D97-AF65-F5344CB8AC3E}">
        <p14:creationId xmlns:p14="http://schemas.microsoft.com/office/powerpoint/2010/main" val="2722158716"/>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561984" cy="1052736"/>
          </a:xfrm>
        </p:spPr>
        <p:txBody>
          <a:bodyPr>
            <a:noAutofit/>
          </a:bodyPr>
          <a:lstStyle/>
          <a:p>
            <a:r>
              <a:rPr lang="en-CA" sz="1600" dirty="0"/>
              <a:t>One-quarter (25%) of Canadians are Non-Boaters interested in getting involved – almost half (47%) of all Non-Boaters.</a:t>
            </a:r>
            <a:br>
              <a:rPr lang="en-CA" sz="1600" dirty="0"/>
            </a:br>
            <a:r>
              <a:rPr lang="en-CA" sz="1600" dirty="0"/>
              <a:t>And 14% of Canadians (30% of Boaters) are New Boaters who began boating in the last 2 years.</a:t>
            </a:r>
            <a:endParaRPr lang="en-US" sz="1600" dirty="0"/>
          </a:p>
        </p:txBody>
      </p:sp>
      <p:sp>
        <p:nvSpPr>
          <p:cNvPr id="5" name="Text Box 1916"/>
          <p:cNvSpPr txBox="1">
            <a:spLocks noChangeArrowheads="1"/>
          </p:cNvSpPr>
          <p:nvPr/>
        </p:nvSpPr>
        <p:spPr bwMode="auto">
          <a:xfrm>
            <a:off x="114300" y="6494462"/>
            <a:ext cx="7295791" cy="363538"/>
          </a:xfrm>
          <a:prstGeom prst="rect">
            <a:avLst/>
          </a:prstGeom>
          <a:noFill/>
          <a:ln w="9525">
            <a:noFill/>
            <a:miter lim="800000"/>
            <a:headEnd/>
            <a:tailEnd/>
          </a:ln>
        </p:spPr>
        <p:txBody>
          <a:bodyPr wrap="square" anchor="ctr" anchorCtr="0">
            <a:noAutofit/>
          </a:bodyPr>
          <a:lstStyle/>
          <a:p>
            <a:pPr>
              <a:buFontTx/>
              <a:buNone/>
            </a:pPr>
            <a:r>
              <a:rPr lang="en-US" sz="900" dirty="0">
                <a:latin typeface="Arial" pitchFamily="34" charset="0"/>
                <a:cs typeface="Arial" pitchFamily="34" charset="0"/>
              </a:rPr>
              <a:t>S1A. How interested would you be in participating in any of these boating activities in the next year or 2? </a:t>
            </a:r>
          </a:p>
          <a:p>
            <a:pPr>
              <a:buFontTx/>
              <a:buNone/>
            </a:pPr>
            <a:r>
              <a:rPr lang="en-US" sz="900" dirty="0">
                <a:latin typeface="Arial" pitchFamily="34" charset="0"/>
                <a:cs typeface="Arial" pitchFamily="34" charset="0"/>
              </a:rPr>
              <a:t>S1B. How long ago did you begin boating?</a:t>
            </a:r>
          </a:p>
        </p:txBody>
      </p:sp>
      <p:sp>
        <p:nvSpPr>
          <p:cNvPr id="77" name="Slide Number Placeholder 76"/>
          <p:cNvSpPr>
            <a:spLocks noGrp="1"/>
          </p:cNvSpPr>
          <p:nvPr>
            <p:ph type="sldNum" sz="quarter" idx="12"/>
          </p:nvPr>
        </p:nvSpPr>
        <p:spPr>
          <a:xfrm>
            <a:off x="8572032" y="6491192"/>
            <a:ext cx="576064" cy="365125"/>
          </a:xfrm>
        </p:spPr>
        <p:txBody>
          <a:bodyPr/>
          <a:lstStyle/>
          <a:p>
            <a:fld id="{5857359A-ACC2-4AC8-94CA-842605F06C6B}" type="slidenum">
              <a:rPr lang="en-US" smtClean="0"/>
              <a:pPr/>
              <a:t>20</a:t>
            </a:fld>
            <a:endParaRPr lang="en-US" dirty="0"/>
          </a:p>
        </p:txBody>
      </p:sp>
      <p:sp>
        <p:nvSpPr>
          <p:cNvPr id="32" name="Content Placeholder 2">
            <a:extLst>
              <a:ext uri="{FF2B5EF4-FFF2-40B4-BE49-F238E27FC236}">
                <a16:creationId xmlns="" xmlns:a16="http://schemas.microsoft.com/office/drawing/2014/main" id="{6CFD72A7-FAB5-4425-B580-3F7DA4057815}"/>
              </a:ext>
            </a:extLst>
          </p:cNvPr>
          <p:cNvSpPr>
            <a:spLocks noGrp="1"/>
          </p:cNvSpPr>
          <p:nvPr>
            <p:ph idx="1"/>
          </p:nvPr>
        </p:nvSpPr>
        <p:spPr>
          <a:xfrm>
            <a:off x="408039" y="1127561"/>
            <a:ext cx="8735961" cy="739302"/>
          </a:xfrm>
          <a:noFill/>
        </p:spPr>
        <p:txBody>
          <a:bodyPr/>
          <a:lstStyle/>
          <a:p>
            <a:pPr marL="177800" indent="-177800">
              <a:spcBef>
                <a:spcPts val="300"/>
              </a:spcBef>
            </a:pPr>
            <a:r>
              <a:rPr lang="en-CA" sz="1000" dirty="0"/>
              <a:t>The demographic profile of interested Non-Boaters is less male (46%) / more female (54%), less in Ontario (30%) / more in Quebec (27%), and lower income ($55.8K) than total current Boaters (58% male, 42% female, 39% Ontario, 20% Quebec, $67.2K average income).</a:t>
            </a:r>
          </a:p>
          <a:p>
            <a:pPr marL="177800" indent="-177800">
              <a:spcBef>
                <a:spcPts val="300"/>
              </a:spcBef>
            </a:pPr>
            <a:r>
              <a:rPr lang="en-CA" sz="1000" dirty="0"/>
              <a:t>New Boaters’ profile is similar to established Boaters, except for being younger (56% 18-34 </a:t>
            </a:r>
            <a:r>
              <a:rPr lang="en-CA" sz="1000" dirty="0" err="1"/>
              <a:t>yrs</a:t>
            </a:r>
            <a:r>
              <a:rPr lang="en-CA" sz="1000" dirty="0"/>
              <a:t>) and having a lower average income ($59.9K) than total Boaters (36% 18-34 </a:t>
            </a:r>
            <a:r>
              <a:rPr lang="en-CA" sz="1000" dirty="0" err="1"/>
              <a:t>yrs</a:t>
            </a:r>
            <a:r>
              <a:rPr lang="en-CA" sz="1000" dirty="0"/>
              <a:t>; </a:t>
            </a:r>
            <a:r>
              <a:rPr lang="en-CA" sz="1000" dirty="0" err="1"/>
              <a:t>avg</a:t>
            </a:r>
            <a:r>
              <a:rPr lang="en-CA" sz="1000" dirty="0"/>
              <a:t> income $67.2K).</a:t>
            </a:r>
            <a:endParaRPr lang="en-US" sz="1000" dirty="0"/>
          </a:p>
        </p:txBody>
      </p:sp>
      <p:sp>
        <p:nvSpPr>
          <p:cNvPr id="35" name="Rectangle 232">
            <a:extLst>
              <a:ext uri="{FF2B5EF4-FFF2-40B4-BE49-F238E27FC236}">
                <a16:creationId xmlns="" xmlns:a16="http://schemas.microsoft.com/office/drawing/2014/main" id="{4E653FD7-837F-4942-8E30-2171A610B512}"/>
              </a:ext>
            </a:extLst>
          </p:cNvPr>
          <p:cNvSpPr>
            <a:spLocks noChangeArrowheads="1"/>
          </p:cNvSpPr>
          <p:nvPr/>
        </p:nvSpPr>
        <p:spPr bwMode="auto">
          <a:xfrm>
            <a:off x="1260475" y="1998902"/>
            <a:ext cx="7197725" cy="344487"/>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Interested Non-Boaters and New Boaters - % of Total </a:t>
            </a:r>
            <a:r>
              <a:rPr lang="en-US" sz="1200" b="1" dirty="0">
                <a:solidFill>
                  <a:schemeClr val="tx1"/>
                </a:solidFill>
                <a:latin typeface="Arial" pitchFamily="34" charset="0"/>
                <a:cs typeface="Arial" pitchFamily="34" charset="0"/>
              </a:rPr>
              <a:t>(n=1002)</a:t>
            </a:r>
            <a:endParaRPr lang="en-US" sz="1200" dirty="0">
              <a:solidFill>
                <a:schemeClr val="tx1"/>
              </a:solidFill>
              <a:latin typeface="Arial" pitchFamily="34" charset="0"/>
              <a:cs typeface="Arial" pitchFamily="34" charset="0"/>
            </a:endParaRPr>
          </a:p>
        </p:txBody>
      </p:sp>
      <p:graphicFrame>
        <p:nvGraphicFramePr>
          <p:cNvPr id="36" name="Chart 35">
            <a:extLst>
              <a:ext uri="{FF2B5EF4-FFF2-40B4-BE49-F238E27FC236}">
                <a16:creationId xmlns="" xmlns:a16="http://schemas.microsoft.com/office/drawing/2014/main" id="{66D7E957-B47C-4E82-B32B-70F47E4696C6}"/>
              </a:ext>
            </a:extLst>
          </p:cNvPr>
          <p:cNvGraphicFramePr/>
          <p:nvPr>
            <p:extLst>
              <p:ext uri="{D42A27DB-BD31-4B8C-83A1-F6EECF244321}">
                <p14:modId xmlns:p14="http://schemas.microsoft.com/office/powerpoint/2010/main" val="1888794723"/>
              </p:ext>
            </p:extLst>
          </p:nvPr>
        </p:nvGraphicFramePr>
        <p:xfrm>
          <a:off x="1439203" y="1942312"/>
          <a:ext cx="3681663" cy="3459871"/>
        </p:xfrm>
        <a:graphic>
          <a:graphicData uri="http://schemas.openxmlformats.org/drawingml/2006/chart">
            <c:chart xmlns:c="http://schemas.openxmlformats.org/drawingml/2006/chart" xmlns:r="http://schemas.openxmlformats.org/officeDocument/2006/relationships" r:id="rId3"/>
          </a:graphicData>
        </a:graphic>
      </p:graphicFrame>
      <p:sp>
        <p:nvSpPr>
          <p:cNvPr id="37" name="Content Placeholder 2">
            <a:extLst>
              <a:ext uri="{FF2B5EF4-FFF2-40B4-BE49-F238E27FC236}">
                <a16:creationId xmlns="" xmlns:a16="http://schemas.microsoft.com/office/drawing/2014/main" id="{C115E013-0C89-432A-AAD8-F6E39493B777}"/>
              </a:ext>
            </a:extLst>
          </p:cNvPr>
          <p:cNvSpPr txBox="1">
            <a:spLocks/>
          </p:cNvSpPr>
          <p:nvPr/>
        </p:nvSpPr>
        <p:spPr>
          <a:xfrm>
            <a:off x="271033" y="3105960"/>
            <a:ext cx="1978884" cy="531654"/>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buNone/>
            </a:pPr>
            <a:r>
              <a:rPr lang="en-CA" sz="1200" dirty="0"/>
              <a:t>Non-Boaters Interested</a:t>
            </a:r>
            <a:br>
              <a:rPr lang="en-CA" sz="1200" dirty="0"/>
            </a:br>
            <a:r>
              <a:rPr lang="en-CA" sz="1200" dirty="0"/>
              <a:t>in participating in Boating</a:t>
            </a:r>
            <a:endParaRPr lang="en-US" sz="1200" dirty="0"/>
          </a:p>
        </p:txBody>
      </p:sp>
      <p:sp>
        <p:nvSpPr>
          <p:cNvPr id="38" name="Content Placeholder 2">
            <a:extLst>
              <a:ext uri="{FF2B5EF4-FFF2-40B4-BE49-F238E27FC236}">
                <a16:creationId xmlns="" xmlns:a16="http://schemas.microsoft.com/office/drawing/2014/main" id="{19AF09FC-7109-4FDC-9DFB-572C40611727}"/>
              </a:ext>
            </a:extLst>
          </p:cNvPr>
          <p:cNvSpPr txBox="1">
            <a:spLocks/>
          </p:cNvSpPr>
          <p:nvPr/>
        </p:nvSpPr>
        <p:spPr>
          <a:xfrm>
            <a:off x="267021" y="3751662"/>
            <a:ext cx="1978884" cy="531654"/>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buNone/>
            </a:pPr>
            <a:r>
              <a:rPr lang="en-CA" sz="1200" dirty="0"/>
              <a:t>New Boaters (who began Boating within past 2 </a:t>
            </a:r>
            <a:r>
              <a:rPr lang="en-CA" sz="1200" dirty="0" err="1"/>
              <a:t>yrs</a:t>
            </a:r>
            <a:r>
              <a:rPr lang="en-CA" sz="1200" dirty="0"/>
              <a:t>)</a:t>
            </a:r>
            <a:endParaRPr lang="en-US" sz="1200" dirty="0"/>
          </a:p>
        </p:txBody>
      </p:sp>
      <p:sp>
        <p:nvSpPr>
          <p:cNvPr id="3" name="Rectangle: Rounded Corners 2">
            <a:extLst>
              <a:ext uri="{FF2B5EF4-FFF2-40B4-BE49-F238E27FC236}">
                <a16:creationId xmlns="" xmlns:a16="http://schemas.microsoft.com/office/drawing/2014/main" id="{D75AEF31-D415-42BE-AA31-E3A0BCC5F278}"/>
              </a:ext>
            </a:extLst>
          </p:cNvPr>
          <p:cNvSpPr/>
          <p:nvPr/>
        </p:nvSpPr>
        <p:spPr>
          <a:xfrm>
            <a:off x="5486400" y="2727231"/>
            <a:ext cx="3236495" cy="914400"/>
          </a:xfrm>
          <a:prstGeom prst="roundRect">
            <a:avLst/>
          </a:prstGeom>
          <a:solidFill>
            <a:srgbClr val="CAE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en-CA" sz="1200" dirty="0">
                <a:solidFill>
                  <a:schemeClr val="tx1"/>
                </a:solidFill>
                <a:latin typeface="Arial" panose="020B0604020202020204" pitchFamily="34" charset="0"/>
                <a:cs typeface="Arial" panose="020B0604020202020204" pitchFamily="34" charset="0"/>
              </a:rPr>
              <a:t>25% of Total = </a:t>
            </a:r>
            <a:r>
              <a:rPr lang="en-CA" sz="1200" b="1" dirty="0">
                <a:solidFill>
                  <a:schemeClr val="tx1"/>
                </a:solidFill>
                <a:latin typeface="Arial" panose="020B0604020202020204" pitchFamily="34" charset="0"/>
                <a:cs typeface="Arial" panose="020B0604020202020204" pitchFamily="34" charset="0"/>
              </a:rPr>
              <a:t>47% of Non-Boaters</a:t>
            </a:r>
          </a:p>
          <a:p>
            <a:pPr defTabSz="625475">
              <a:spcBef>
                <a:spcPts val="300"/>
              </a:spcBef>
            </a:pPr>
            <a:r>
              <a:rPr lang="en-CA" sz="1200" dirty="0">
                <a:solidFill>
                  <a:schemeClr val="tx1"/>
                </a:solidFill>
                <a:latin typeface="Arial" panose="020B0604020202020204" pitchFamily="34" charset="0"/>
                <a:cs typeface="Arial" panose="020B0604020202020204" pitchFamily="34" charset="0"/>
              </a:rPr>
              <a:t>	- 11% Very Interested</a:t>
            </a:r>
          </a:p>
          <a:p>
            <a:pPr defTabSz="625475">
              <a:spcBef>
                <a:spcPts val="300"/>
              </a:spcBef>
            </a:pPr>
            <a:r>
              <a:rPr lang="en-CA" sz="1200" dirty="0">
                <a:solidFill>
                  <a:schemeClr val="tx1"/>
                </a:solidFill>
                <a:latin typeface="Arial" panose="020B0604020202020204" pitchFamily="34" charset="0"/>
                <a:cs typeface="Arial" panose="020B0604020202020204" pitchFamily="34" charset="0"/>
              </a:rPr>
              <a:t>	- 36% Somewhat Interested</a:t>
            </a:r>
            <a:endParaRPr lang="en-US" sz="1200" dirty="0">
              <a:solidFill>
                <a:schemeClr val="tx1"/>
              </a:solidFill>
              <a:latin typeface="Arial" panose="020B0604020202020204" pitchFamily="34" charset="0"/>
              <a:cs typeface="Arial" panose="020B0604020202020204" pitchFamily="34" charset="0"/>
            </a:endParaRPr>
          </a:p>
        </p:txBody>
      </p:sp>
      <p:sp>
        <p:nvSpPr>
          <p:cNvPr id="40" name="Rectangle: Rounded Corners 39">
            <a:extLst>
              <a:ext uri="{FF2B5EF4-FFF2-40B4-BE49-F238E27FC236}">
                <a16:creationId xmlns="" xmlns:a16="http://schemas.microsoft.com/office/drawing/2014/main" id="{CB2C25AB-52B6-4C25-B466-C9ABE485C84A}"/>
              </a:ext>
            </a:extLst>
          </p:cNvPr>
          <p:cNvSpPr/>
          <p:nvPr/>
        </p:nvSpPr>
        <p:spPr>
          <a:xfrm>
            <a:off x="5482392" y="4158988"/>
            <a:ext cx="3236495" cy="914400"/>
          </a:xfrm>
          <a:prstGeom prst="roundRect">
            <a:avLst/>
          </a:prstGeom>
          <a:solidFill>
            <a:srgbClr val="CAE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en-CA" sz="1200" dirty="0">
                <a:solidFill>
                  <a:schemeClr val="tx1"/>
                </a:solidFill>
                <a:latin typeface="Arial" panose="020B0604020202020204" pitchFamily="34" charset="0"/>
                <a:cs typeface="Arial" panose="020B0604020202020204" pitchFamily="34" charset="0"/>
              </a:rPr>
              <a:t>14% of Total = </a:t>
            </a:r>
            <a:r>
              <a:rPr lang="en-CA" sz="1200" b="1" dirty="0">
                <a:solidFill>
                  <a:schemeClr val="tx1"/>
                </a:solidFill>
                <a:latin typeface="Arial" panose="020B0604020202020204" pitchFamily="34" charset="0"/>
                <a:cs typeface="Arial" panose="020B0604020202020204" pitchFamily="34" charset="0"/>
              </a:rPr>
              <a:t>30% of Boaters</a:t>
            </a:r>
          </a:p>
          <a:p>
            <a:pPr defTabSz="625475">
              <a:spcBef>
                <a:spcPts val="300"/>
              </a:spcBef>
            </a:pPr>
            <a:r>
              <a:rPr lang="en-CA" sz="1200" dirty="0">
                <a:solidFill>
                  <a:schemeClr val="tx1"/>
                </a:solidFill>
                <a:latin typeface="Arial" panose="020B0604020202020204" pitchFamily="34" charset="0"/>
                <a:cs typeface="Arial" panose="020B0604020202020204" pitchFamily="34" charset="0"/>
              </a:rPr>
              <a:t>	- 11% this year (during 2018)</a:t>
            </a:r>
          </a:p>
          <a:p>
            <a:pPr defTabSz="625475">
              <a:spcBef>
                <a:spcPts val="300"/>
              </a:spcBef>
            </a:pPr>
            <a:r>
              <a:rPr lang="en-CA" sz="1200" dirty="0">
                <a:solidFill>
                  <a:schemeClr val="tx1"/>
                </a:solidFill>
                <a:latin typeface="Arial" panose="020B0604020202020204" pitchFamily="34" charset="0"/>
                <a:cs typeface="Arial" panose="020B0604020202020204" pitchFamily="34" charset="0"/>
              </a:rPr>
              <a:t>	- 19% 1-2 </a:t>
            </a:r>
            <a:r>
              <a:rPr lang="en-CA" sz="1200" dirty="0" err="1">
                <a:solidFill>
                  <a:schemeClr val="tx1"/>
                </a:solidFill>
                <a:latin typeface="Arial" panose="020B0604020202020204" pitchFamily="34" charset="0"/>
                <a:cs typeface="Arial" panose="020B0604020202020204" pitchFamily="34" charset="0"/>
              </a:rPr>
              <a:t>yrs</a:t>
            </a:r>
            <a:r>
              <a:rPr lang="en-CA" sz="1200" dirty="0">
                <a:solidFill>
                  <a:schemeClr val="tx1"/>
                </a:solidFill>
                <a:latin typeface="Arial" panose="020B0604020202020204" pitchFamily="34" charset="0"/>
                <a:cs typeface="Arial" panose="020B0604020202020204" pitchFamily="34" charset="0"/>
              </a:rPr>
              <a:t> ago (2016 or 2017)</a:t>
            </a:r>
            <a:endParaRPr lang="en-US" sz="1200" dirty="0">
              <a:solidFill>
                <a:schemeClr val="tx1"/>
              </a:solidFill>
              <a:latin typeface="Arial" panose="020B0604020202020204" pitchFamily="34" charset="0"/>
              <a:cs typeface="Arial" panose="020B0604020202020204" pitchFamily="34" charset="0"/>
            </a:endParaRPr>
          </a:p>
        </p:txBody>
      </p:sp>
      <p:sp>
        <p:nvSpPr>
          <p:cNvPr id="41" name="Content Placeholder 2">
            <a:extLst>
              <a:ext uri="{FF2B5EF4-FFF2-40B4-BE49-F238E27FC236}">
                <a16:creationId xmlns="" xmlns:a16="http://schemas.microsoft.com/office/drawing/2014/main" id="{3237E417-DA54-4AF2-8881-0E3AC5577F28}"/>
              </a:ext>
            </a:extLst>
          </p:cNvPr>
          <p:cNvSpPr txBox="1">
            <a:spLocks/>
          </p:cNvSpPr>
          <p:nvPr/>
        </p:nvSpPr>
        <p:spPr>
          <a:xfrm>
            <a:off x="3788940" y="4410521"/>
            <a:ext cx="913981" cy="531654"/>
          </a:xfrm>
          <a:prstGeom prst="rect">
            <a:avLst/>
          </a:prstGeom>
          <a:noFill/>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spcBef>
                <a:spcPts val="300"/>
              </a:spcBef>
              <a:buNone/>
            </a:pPr>
            <a:r>
              <a:rPr lang="en-CA" sz="1200" b="1" dirty="0"/>
              <a:t>May-18</a:t>
            </a:r>
            <a:endParaRPr lang="en-US" sz="1200" b="1" dirty="0"/>
          </a:p>
        </p:txBody>
      </p:sp>
      <p:cxnSp>
        <p:nvCxnSpPr>
          <p:cNvPr id="13" name="Straight Connector 12">
            <a:extLst>
              <a:ext uri="{FF2B5EF4-FFF2-40B4-BE49-F238E27FC236}">
                <a16:creationId xmlns="" xmlns:a16="http://schemas.microsoft.com/office/drawing/2014/main" id="{71BB2691-F092-4CBD-B53B-D98249A4BC3D}"/>
              </a:ext>
            </a:extLst>
          </p:cNvPr>
          <p:cNvCxnSpPr/>
          <p:nvPr/>
        </p:nvCxnSpPr>
        <p:spPr>
          <a:xfrm>
            <a:off x="2089489" y="4410521"/>
            <a:ext cx="23260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Arrow: Right 15">
            <a:extLst>
              <a:ext uri="{FF2B5EF4-FFF2-40B4-BE49-F238E27FC236}">
                <a16:creationId xmlns="" xmlns:a16="http://schemas.microsoft.com/office/drawing/2014/main" id="{178E9A74-E918-4206-BA0E-797943D74D89}"/>
              </a:ext>
            </a:extLst>
          </p:cNvPr>
          <p:cNvSpPr/>
          <p:nvPr/>
        </p:nvSpPr>
        <p:spPr>
          <a:xfrm rot="20485877">
            <a:off x="4388072" y="3161428"/>
            <a:ext cx="1038263" cy="287043"/>
          </a:xfrm>
          <a:prstGeom prst="rightArrow">
            <a:avLst>
              <a:gd name="adj1" fmla="val 19339"/>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Arrow: Right 48">
            <a:extLst>
              <a:ext uri="{FF2B5EF4-FFF2-40B4-BE49-F238E27FC236}">
                <a16:creationId xmlns="" xmlns:a16="http://schemas.microsoft.com/office/drawing/2014/main" id="{4B4BCC22-1905-4D3D-A10D-6C0C1341B056}"/>
              </a:ext>
            </a:extLst>
          </p:cNvPr>
          <p:cNvSpPr/>
          <p:nvPr/>
        </p:nvSpPr>
        <p:spPr>
          <a:xfrm rot="1444821">
            <a:off x="4364010" y="4083844"/>
            <a:ext cx="1038263" cy="287043"/>
          </a:xfrm>
          <a:prstGeom prst="rightArrow">
            <a:avLst>
              <a:gd name="adj1" fmla="val 19339"/>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12170"/>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21</a:t>
            </a:fld>
            <a:endParaRPr lang="en-US"/>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Awareness of </a:t>
            </a:r>
            <a:br>
              <a:rPr lang="en-US" sz="4400" dirty="0">
                <a:solidFill>
                  <a:schemeClr val="tx1"/>
                </a:solidFill>
                <a:latin typeface="Arial" pitchFamily="34" charset="0"/>
                <a:cs typeface="Arial" pitchFamily="34" charset="0"/>
              </a:rPr>
            </a:br>
            <a:r>
              <a:rPr lang="en-US" sz="4400" dirty="0">
                <a:solidFill>
                  <a:schemeClr val="tx1"/>
                </a:solidFill>
                <a:latin typeface="Arial" pitchFamily="34" charset="0"/>
                <a:cs typeface="Arial" pitchFamily="34" charset="0"/>
              </a:rPr>
              <a:t>Safe Boating Messages</a:t>
            </a:r>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89" y="0"/>
            <a:ext cx="7640789" cy="1052736"/>
          </a:xfrm>
        </p:spPr>
        <p:txBody>
          <a:bodyPr>
            <a:noAutofit/>
          </a:bodyPr>
          <a:lstStyle/>
          <a:p>
            <a:r>
              <a:rPr lang="en-CA" sz="1700" dirty="0"/>
              <a:t>Overall boater awareness of CSBC boating safety campaign messages continues to trend up over time – higher in Spring 2018 than Spring 2015 &amp; all prior waves; and in-line with Spring 2016.</a:t>
            </a:r>
            <a:endParaRPr lang="en-US" sz="17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22</a:t>
            </a:fld>
            <a:endParaRPr lang="en-US"/>
          </a:p>
        </p:txBody>
      </p:sp>
      <p:sp>
        <p:nvSpPr>
          <p:cNvPr id="5" name="Text Box 1916"/>
          <p:cNvSpPr txBox="1">
            <a:spLocks noChangeArrowheads="1"/>
          </p:cNvSpPr>
          <p:nvPr/>
        </p:nvSpPr>
        <p:spPr bwMode="auto">
          <a:xfrm>
            <a:off x="114300" y="6494462"/>
            <a:ext cx="7106009"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8" name="Rectangle 232"/>
          <p:cNvSpPr>
            <a:spLocks noChangeArrowheads="1"/>
          </p:cNvSpPr>
          <p:nvPr/>
        </p:nvSpPr>
        <p:spPr bwMode="auto">
          <a:xfrm>
            <a:off x="973138" y="1564072"/>
            <a:ext cx="7197725" cy="328612"/>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boating activity participants who are Aware of boating safety messages</a:t>
            </a:r>
            <a:endParaRPr lang="en-US" sz="1400" dirty="0">
              <a:solidFill>
                <a:schemeClr val="tx1"/>
              </a:solidFill>
              <a:latin typeface="Arial" pitchFamily="34" charset="0"/>
              <a:cs typeface="Arial" pitchFamily="34" charset="0"/>
            </a:endParaRPr>
          </a:p>
        </p:txBody>
      </p:sp>
      <p:sp>
        <p:nvSpPr>
          <p:cNvPr id="60" name="TextBox 10"/>
          <p:cNvSpPr txBox="1">
            <a:spLocks noChangeArrowheads="1"/>
          </p:cNvSpPr>
          <p:nvPr/>
        </p:nvSpPr>
        <p:spPr bwMode="auto">
          <a:xfrm>
            <a:off x="3271219" y="1845087"/>
            <a:ext cx="2601562" cy="307777"/>
          </a:xfrm>
          <a:prstGeom prst="rect">
            <a:avLst/>
          </a:prstGeom>
          <a:noFill/>
          <a:ln w="9525">
            <a:noFill/>
            <a:miter lim="800000"/>
            <a:headEnd/>
            <a:tailEnd/>
          </a:ln>
        </p:spPr>
        <p:txBody>
          <a:bodyPr wrap="square">
            <a:spAutoFit/>
          </a:bodyPr>
          <a:lstStyle/>
          <a:p>
            <a:pPr algn="r">
              <a:buFontTx/>
              <a:buNone/>
            </a:pPr>
            <a:r>
              <a:rPr lang="en-US" sz="1400" b="1" dirty="0">
                <a:solidFill>
                  <a:schemeClr val="tx1"/>
                </a:solidFill>
                <a:latin typeface="Arial" pitchFamily="34" charset="0"/>
                <a:cs typeface="Arial" pitchFamily="34" charset="0"/>
              </a:rPr>
              <a:t>Total Boating (net) </a:t>
            </a:r>
            <a:r>
              <a:rPr lang="en-US" sz="1200" b="1" dirty="0">
                <a:solidFill>
                  <a:schemeClr val="tx1"/>
                </a:solidFill>
                <a:latin typeface="Arial" pitchFamily="34" charset="0"/>
                <a:cs typeface="Arial" pitchFamily="34" charset="0"/>
              </a:rPr>
              <a:t>(n=509)</a:t>
            </a:r>
          </a:p>
        </p:txBody>
      </p:sp>
      <p:graphicFrame>
        <p:nvGraphicFramePr>
          <p:cNvPr id="34" name="Chart 33"/>
          <p:cNvGraphicFramePr/>
          <p:nvPr>
            <p:extLst>
              <p:ext uri="{D42A27DB-BD31-4B8C-83A1-F6EECF244321}">
                <p14:modId xmlns:p14="http://schemas.microsoft.com/office/powerpoint/2010/main" val="1355592399"/>
              </p:ext>
            </p:extLst>
          </p:nvPr>
        </p:nvGraphicFramePr>
        <p:xfrm>
          <a:off x="301313" y="2171947"/>
          <a:ext cx="8486427" cy="3848346"/>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Straight Arrow Connector 68"/>
          <p:cNvCxnSpPr>
            <a:cxnSpLocks noChangeShapeType="1"/>
          </p:cNvCxnSpPr>
          <p:nvPr/>
        </p:nvCxnSpPr>
        <p:spPr bwMode="auto">
          <a:xfrm rot="5400000" flipH="1" flipV="1">
            <a:off x="5891249" y="3203538"/>
            <a:ext cx="216000" cy="1587"/>
          </a:xfrm>
          <a:prstGeom prst="straightConnector1">
            <a:avLst/>
          </a:prstGeom>
          <a:noFill/>
          <a:ln w="9525" algn="ctr">
            <a:solidFill>
              <a:schemeClr val="tx1"/>
            </a:solidFill>
            <a:round/>
            <a:headEnd/>
            <a:tailEnd type="arrow" w="med" len="med"/>
          </a:ln>
        </p:spPr>
      </p:cxnSp>
      <p:sp>
        <p:nvSpPr>
          <p:cNvPr id="12" name="Content Placeholder 2"/>
          <p:cNvSpPr>
            <a:spLocks noGrp="1"/>
          </p:cNvSpPr>
          <p:nvPr>
            <p:ph idx="1"/>
          </p:nvPr>
        </p:nvSpPr>
        <p:spPr>
          <a:xfrm>
            <a:off x="457199" y="1108872"/>
            <a:ext cx="8601075" cy="443483"/>
          </a:xfrm>
        </p:spPr>
        <p:txBody>
          <a:bodyPr/>
          <a:lstStyle/>
          <a:p>
            <a:pPr marL="177800" indent="-177800">
              <a:spcBef>
                <a:spcPts val="300"/>
              </a:spcBef>
            </a:pPr>
            <a:r>
              <a:rPr lang="en-CA" sz="1000" dirty="0"/>
              <a:t>Spring 2018 awareness of 74% is seasonally down, as might be expected, from peak awareness of 81% of boaters achieved in August 2017.</a:t>
            </a:r>
          </a:p>
          <a:p>
            <a:pPr marL="177800" indent="-177800">
              <a:spcBef>
                <a:spcPts val="300"/>
              </a:spcBef>
            </a:pPr>
            <a:r>
              <a:rPr lang="en-CA" sz="1000" dirty="0"/>
              <a:t>And one-quarter (24%) of boaters are “highly aware” of 5 or more CSBC messages; in-line with Spring 2016 &amp; 2015; and higher than all prior years.</a:t>
            </a:r>
            <a:endParaRPr lang="en-US" sz="1000" dirty="0"/>
          </a:p>
        </p:txBody>
      </p:sp>
      <p:cxnSp>
        <p:nvCxnSpPr>
          <p:cNvPr id="13" name="Straight Arrow Connector 68"/>
          <p:cNvCxnSpPr>
            <a:cxnSpLocks noChangeShapeType="1"/>
          </p:cNvCxnSpPr>
          <p:nvPr/>
        </p:nvCxnSpPr>
        <p:spPr bwMode="auto">
          <a:xfrm rot="5400000" flipH="1" flipV="1">
            <a:off x="5889654" y="4741102"/>
            <a:ext cx="216000" cy="1587"/>
          </a:xfrm>
          <a:prstGeom prst="straightConnector1">
            <a:avLst/>
          </a:prstGeom>
          <a:noFill/>
          <a:ln w="9525" algn="ctr">
            <a:solidFill>
              <a:schemeClr val="tx1"/>
            </a:solidFill>
            <a:round/>
            <a:headEnd/>
            <a:tailEnd type="arrow" w="med" len="med"/>
          </a:ln>
        </p:spPr>
      </p:cxnSp>
      <p:cxnSp>
        <p:nvCxnSpPr>
          <p:cNvPr id="16" name="Straight Arrow Connector 68">
            <a:extLst>
              <a:ext uri="{FF2B5EF4-FFF2-40B4-BE49-F238E27FC236}">
                <a16:creationId xmlns="" xmlns:a16="http://schemas.microsoft.com/office/drawing/2014/main" id="{6A57D2BC-402C-489B-A017-188AB0157240}"/>
              </a:ext>
            </a:extLst>
          </p:cNvPr>
          <p:cNvCxnSpPr>
            <a:cxnSpLocks noChangeShapeType="1"/>
          </p:cNvCxnSpPr>
          <p:nvPr/>
        </p:nvCxnSpPr>
        <p:spPr bwMode="auto">
          <a:xfrm rot="5400000" flipH="1" flipV="1">
            <a:off x="7761125" y="2767638"/>
            <a:ext cx="216000" cy="1587"/>
          </a:xfrm>
          <a:prstGeom prst="straightConnector1">
            <a:avLst/>
          </a:prstGeom>
          <a:noFill/>
          <a:ln w="9525" algn="ctr">
            <a:solidFill>
              <a:schemeClr val="tx1"/>
            </a:solidFill>
            <a:round/>
            <a:headEnd/>
            <a:tailEnd type="arrow" w="med" len="med"/>
          </a:ln>
        </p:spPr>
      </p:cxnSp>
      <p:cxnSp>
        <p:nvCxnSpPr>
          <p:cNvPr id="17" name="Straight Arrow Connector 68">
            <a:extLst>
              <a:ext uri="{FF2B5EF4-FFF2-40B4-BE49-F238E27FC236}">
                <a16:creationId xmlns="" xmlns:a16="http://schemas.microsoft.com/office/drawing/2014/main" id="{74BE044B-F679-442B-9DD4-F0E5C6301A5D}"/>
              </a:ext>
            </a:extLst>
          </p:cNvPr>
          <p:cNvCxnSpPr>
            <a:cxnSpLocks noChangeShapeType="1"/>
          </p:cNvCxnSpPr>
          <p:nvPr/>
        </p:nvCxnSpPr>
        <p:spPr bwMode="auto">
          <a:xfrm rot="5400000" flipH="1" flipV="1">
            <a:off x="7739788" y="4484863"/>
            <a:ext cx="216000" cy="1587"/>
          </a:xfrm>
          <a:prstGeom prst="straightConnector1">
            <a:avLst/>
          </a:prstGeom>
          <a:noFill/>
          <a:ln w="9525" algn="ctr">
            <a:solidFill>
              <a:schemeClr val="tx1"/>
            </a:solidFill>
            <a:round/>
            <a:headEnd/>
            <a:tailEnd type="arrow" w="med" len="med"/>
          </a:ln>
        </p:spPr>
      </p:cxnSp>
      <p:cxnSp>
        <p:nvCxnSpPr>
          <p:cNvPr id="15" name="Straight Arrow Connector 73">
            <a:extLst>
              <a:ext uri="{FF2B5EF4-FFF2-40B4-BE49-F238E27FC236}">
                <a16:creationId xmlns="" xmlns:a16="http://schemas.microsoft.com/office/drawing/2014/main" id="{30D34F8F-8A41-42BD-A4F2-AD342DDB5EB7}"/>
              </a:ext>
            </a:extLst>
          </p:cNvPr>
          <p:cNvCxnSpPr>
            <a:cxnSpLocks noChangeShapeType="1"/>
          </p:cNvCxnSpPr>
          <p:nvPr/>
        </p:nvCxnSpPr>
        <p:spPr bwMode="auto">
          <a:xfrm rot="5400000" flipH="1" flipV="1">
            <a:off x="7886745" y="2765714"/>
            <a:ext cx="216000" cy="1588"/>
          </a:xfrm>
          <a:prstGeom prst="straightConnector1">
            <a:avLst/>
          </a:prstGeom>
          <a:noFill/>
          <a:ln w="19050" algn="ctr">
            <a:solidFill>
              <a:srgbClr val="00B050"/>
            </a:solidFill>
            <a:round/>
            <a:headEnd/>
            <a:tailEnd type="arrow" w="med" len="med"/>
          </a:ln>
        </p:spPr>
      </p:cxnSp>
      <p:cxnSp>
        <p:nvCxnSpPr>
          <p:cNvPr id="18" name="Straight Arrow Connector 73">
            <a:extLst>
              <a:ext uri="{FF2B5EF4-FFF2-40B4-BE49-F238E27FC236}">
                <a16:creationId xmlns="" xmlns:a16="http://schemas.microsoft.com/office/drawing/2014/main" id="{C4225373-598E-403A-93F8-A5D03F037726}"/>
              </a:ext>
            </a:extLst>
          </p:cNvPr>
          <p:cNvCxnSpPr>
            <a:cxnSpLocks noChangeShapeType="1"/>
          </p:cNvCxnSpPr>
          <p:nvPr/>
        </p:nvCxnSpPr>
        <p:spPr bwMode="auto">
          <a:xfrm rot="5400000" flipH="1" flipV="1">
            <a:off x="7858052" y="4486295"/>
            <a:ext cx="216000" cy="1588"/>
          </a:xfrm>
          <a:prstGeom prst="straightConnector1">
            <a:avLst/>
          </a:prstGeom>
          <a:noFill/>
          <a:ln w="19050" algn="ctr">
            <a:solidFill>
              <a:srgbClr val="00B050"/>
            </a:solidFill>
            <a:round/>
            <a:headEnd/>
            <a:tailEnd type="arrow" w="med" len="med"/>
          </a:ln>
        </p:spPr>
      </p:cxnSp>
      <p:cxnSp>
        <p:nvCxnSpPr>
          <p:cNvPr id="19" name="Straight Arrow Connector 73">
            <a:extLst>
              <a:ext uri="{FF2B5EF4-FFF2-40B4-BE49-F238E27FC236}">
                <a16:creationId xmlns="" xmlns:a16="http://schemas.microsoft.com/office/drawing/2014/main" id="{F3E389A2-CA4F-44F5-88EA-3DBAC18D74C4}"/>
              </a:ext>
            </a:extLst>
          </p:cNvPr>
          <p:cNvCxnSpPr>
            <a:cxnSpLocks noChangeShapeType="1"/>
          </p:cNvCxnSpPr>
          <p:nvPr/>
        </p:nvCxnSpPr>
        <p:spPr bwMode="auto">
          <a:xfrm rot="16200000" flipH="1">
            <a:off x="8380029" y="2874621"/>
            <a:ext cx="216000" cy="1588"/>
          </a:xfrm>
          <a:prstGeom prst="straightConnector1">
            <a:avLst/>
          </a:prstGeom>
          <a:noFill/>
          <a:ln w="19050" algn="ctr">
            <a:solidFill>
              <a:srgbClr val="00B050"/>
            </a:solidFill>
            <a:round/>
            <a:headEnd/>
            <a:tailEnd type="arrow" w="med" len="med"/>
          </a:ln>
        </p:spPr>
      </p:cxnSp>
      <p:cxnSp>
        <p:nvCxnSpPr>
          <p:cNvPr id="20" name="Straight Arrow Connector 73">
            <a:extLst>
              <a:ext uri="{FF2B5EF4-FFF2-40B4-BE49-F238E27FC236}">
                <a16:creationId xmlns="" xmlns:a16="http://schemas.microsoft.com/office/drawing/2014/main" id="{FABAA5A0-A158-492B-A6A0-D612B660744E}"/>
              </a:ext>
            </a:extLst>
          </p:cNvPr>
          <p:cNvCxnSpPr>
            <a:cxnSpLocks noChangeShapeType="1"/>
          </p:cNvCxnSpPr>
          <p:nvPr/>
        </p:nvCxnSpPr>
        <p:spPr bwMode="auto">
          <a:xfrm rot="16200000" flipH="1">
            <a:off x="8388048" y="4615195"/>
            <a:ext cx="216000" cy="1588"/>
          </a:xfrm>
          <a:prstGeom prst="straightConnector1">
            <a:avLst/>
          </a:prstGeom>
          <a:noFill/>
          <a:ln w="19050" algn="ctr">
            <a:solidFill>
              <a:srgbClr val="00B050"/>
            </a:solidFill>
            <a:round/>
            <a:headEnd/>
            <a:tailEnd type="arrow" w="med" len="med"/>
          </a:ln>
        </p:spPr>
      </p:cxnSp>
      <p:cxnSp>
        <p:nvCxnSpPr>
          <p:cNvPr id="23" name="Straight Arrow Connector 68">
            <a:extLst>
              <a:ext uri="{FF2B5EF4-FFF2-40B4-BE49-F238E27FC236}">
                <a16:creationId xmlns="" xmlns:a16="http://schemas.microsoft.com/office/drawing/2014/main" id="{BDC9E76A-5045-4951-8BAC-AAA7F0CC7371}"/>
              </a:ext>
            </a:extLst>
          </p:cNvPr>
          <p:cNvCxnSpPr>
            <a:cxnSpLocks noChangeShapeType="1"/>
          </p:cNvCxnSpPr>
          <p:nvPr/>
        </p:nvCxnSpPr>
        <p:spPr bwMode="auto">
          <a:xfrm rot="16200000" flipH="1">
            <a:off x="380505" y="6245999"/>
            <a:ext cx="173037" cy="1587"/>
          </a:xfrm>
          <a:prstGeom prst="straightConnector1">
            <a:avLst/>
          </a:prstGeom>
          <a:noFill/>
          <a:ln w="9525" algn="ctr">
            <a:solidFill>
              <a:schemeClr val="tx1"/>
            </a:solidFill>
            <a:round/>
            <a:headEnd/>
            <a:tailEnd type="arrow" w="med" len="med"/>
          </a:ln>
        </p:spPr>
      </p:cxnSp>
      <p:cxnSp>
        <p:nvCxnSpPr>
          <p:cNvPr id="24" name="Straight Arrow Connector 68">
            <a:extLst>
              <a:ext uri="{FF2B5EF4-FFF2-40B4-BE49-F238E27FC236}">
                <a16:creationId xmlns="" xmlns:a16="http://schemas.microsoft.com/office/drawing/2014/main" id="{CF8696B9-829F-4997-B499-2626C21F0108}"/>
              </a:ext>
            </a:extLst>
          </p:cNvPr>
          <p:cNvCxnSpPr>
            <a:cxnSpLocks noChangeShapeType="1"/>
          </p:cNvCxnSpPr>
          <p:nvPr/>
        </p:nvCxnSpPr>
        <p:spPr bwMode="auto">
          <a:xfrm rot="5400000" flipH="1" flipV="1">
            <a:off x="241952" y="6245999"/>
            <a:ext cx="173037" cy="1587"/>
          </a:xfrm>
          <a:prstGeom prst="straightConnector1">
            <a:avLst/>
          </a:prstGeom>
          <a:noFill/>
          <a:ln w="9525" algn="ctr">
            <a:solidFill>
              <a:schemeClr val="tx1"/>
            </a:solidFill>
            <a:round/>
            <a:headEnd/>
            <a:tailEnd type="arrow" w="med" len="med"/>
          </a:ln>
        </p:spPr>
      </p:cxnSp>
      <p:sp>
        <p:nvSpPr>
          <p:cNvPr id="25" name="TextBox 24">
            <a:extLst>
              <a:ext uri="{FF2B5EF4-FFF2-40B4-BE49-F238E27FC236}">
                <a16:creationId xmlns="" xmlns:a16="http://schemas.microsoft.com/office/drawing/2014/main" id="{9C6CD88D-3442-4FAD-9D5C-07BECED8B7B5}"/>
              </a:ext>
            </a:extLst>
          </p:cNvPr>
          <p:cNvSpPr txBox="1"/>
          <p:nvPr/>
        </p:nvSpPr>
        <p:spPr bwMode="auto">
          <a:xfrm>
            <a:off x="4094636" y="6099391"/>
            <a:ext cx="3988315"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 cross-seasonal comparisons. i.e. May 2018 increase or decrease vs. Aug 2017; Aug 2017 vs. May 2016; or August 2015 vs. May 2014.</a:t>
            </a:r>
            <a:endParaRPr lang="en-CA" sz="800" dirty="0">
              <a:latin typeface="Arial" pitchFamily="34" charset="0"/>
              <a:cs typeface="Arial" pitchFamily="34" charset="0"/>
            </a:endParaRPr>
          </a:p>
        </p:txBody>
      </p:sp>
      <p:cxnSp>
        <p:nvCxnSpPr>
          <p:cNvPr id="26" name="Straight Arrow Connector 73">
            <a:extLst>
              <a:ext uri="{FF2B5EF4-FFF2-40B4-BE49-F238E27FC236}">
                <a16:creationId xmlns="" xmlns:a16="http://schemas.microsoft.com/office/drawing/2014/main" id="{D925F417-0435-4191-BEF6-8B61E2A2A258}"/>
              </a:ext>
            </a:extLst>
          </p:cNvPr>
          <p:cNvCxnSpPr>
            <a:cxnSpLocks noChangeShapeType="1"/>
          </p:cNvCxnSpPr>
          <p:nvPr/>
        </p:nvCxnSpPr>
        <p:spPr bwMode="auto">
          <a:xfrm rot="5400000" flipH="1" flipV="1">
            <a:off x="3780621" y="6208960"/>
            <a:ext cx="190500" cy="1588"/>
          </a:xfrm>
          <a:prstGeom prst="straightConnector1">
            <a:avLst/>
          </a:prstGeom>
          <a:noFill/>
          <a:ln w="19050" algn="ctr">
            <a:solidFill>
              <a:srgbClr val="00B050"/>
            </a:solidFill>
            <a:round/>
            <a:headEnd/>
            <a:tailEnd type="arrow" w="med" len="med"/>
          </a:ln>
        </p:spPr>
      </p:cxnSp>
      <p:cxnSp>
        <p:nvCxnSpPr>
          <p:cNvPr id="27" name="Straight Arrow Connector 73">
            <a:extLst>
              <a:ext uri="{FF2B5EF4-FFF2-40B4-BE49-F238E27FC236}">
                <a16:creationId xmlns="" xmlns:a16="http://schemas.microsoft.com/office/drawing/2014/main" id="{4F7665FE-90D9-4AEE-A1D0-8BB4C3F49C86}"/>
              </a:ext>
            </a:extLst>
          </p:cNvPr>
          <p:cNvCxnSpPr>
            <a:cxnSpLocks noChangeShapeType="1"/>
          </p:cNvCxnSpPr>
          <p:nvPr/>
        </p:nvCxnSpPr>
        <p:spPr bwMode="auto">
          <a:xfrm rot="16200000" flipH="1">
            <a:off x="3921388" y="6222758"/>
            <a:ext cx="190500" cy="1588"/>
          </a:xfrm>
          <a:prstGeom prst="straightConnector1">
            <a:avLst/>
          </a:prstGeom>
          <a:noFill/>
          <a:ln w="19050" algn="ctr">
            <a:solidFill>
              <a:srgbClr val="00B050"/>
            </a:solidFill>
            <a:round/>
            <a:headEnd/>
            <a:tailEnd type="arrow" w="med" len="med"/>
          </a:ln>
        </p:spPr>
      </p:cxnSp>
      <p:cxnSp>
        <p:nvCxnSpPr>
          <p:cNvPr id="28" name="Straight Arrow Connector 73">
            <a:extLst>
              <a:ext uri="{FF2B5EF4-FFF2-40B4-BE49-F238E27FC236}">
                <a16:creationId xmlns="" xmlns:a16="http://schemas.microsoft.com/office/drawing/2014/main" id="{4DFD8F8C-3E5C-48F4-9F6C-1EE5D0038745}"/>
              </a:ext>
            </a:extLst>
          </p:cNvPr>
          <p:cNvCxnSpPr>
            <a:cxnSpLocks noChangeShapeType="1"/>
          </p:cNvCxnSpPr>
          <p:nvPr/>
        </p:nvCxnSpPr>
        <p:spPr bwMode="auto">
          <a:xfrm rot="5400000" flipH="1" flipV="1">
            <a:off x="6524110" y="3026325"/>
            <a:ext cx="216000" cy="1588"/>
          </a:xfrm>
          <a:prstGeom prst="straightConnector1">
            <a:avLst/>
          </a:prstGeom>
          <a:noFill/>
          <a:ln w="19050" algn="ctr">
            <a:solidFill>
              <a:srgbClr val="00B050"/>
            </a:solidFill>
            <a:prstDash val="sysDot"/>
            <a:round/>
            <a:headEnd/>
            <a:tailEnd type="arrow" w="med" len="med"/>
          </a:ln>
        </p:spPr>
      </p:cxnSp>
      <p:sp>
        <p:nvSpPr>
          <p:cNvPr id="29" name="TextBox 28">
            <a:extLst>
              <a:ext uri="{FF2B5EF4-FFF2-40B4-BE49-F238E27FC236}">
                <a16:creationId xmlns="" xmlns:a16="http://schemas.microsoft.com/office/drawing/2014/main" id="{F09B1758-520A-4C01-825E-3CA5554BCCA3}"/>
              </a:ext>
            </a:extLst>
          </p:cNvPr>
          <p:cNvSpPr txBox="1"/>
          <p:nvPr/>
        </p:nvSpPr>
        <p:spPr bwMode="auto">
          <a:xfrm>
            <a:off x="481114" y="6121819"/>
            <a:ext cx="2331099" cy="338554"/>
          </a:xfrm>
          <a:prstGeom prst="rect">
            <a:avLst/>
          </a:prstGeom>
          <a:noFill/>
          <a:ln w="9525">
            <a:noFill/>
            <a:miter lim="800000"/>
            <a:headEnd/>
            <a:tailEnd/>
          </a:ln>
        </p:spPr>
        <p:txBody>
          <a:bodyPr wrap="square" rtlCol="0">
            <a:spAutoFit/>
          </a:bodyPr>
          <a:lstStyle/>
          <a:p>
            <a:pPr>
              <a:buFontTx/>
              <a:buNone/>
            </a:pPr>
            <a:r>
              <a:rPr lang="en-US" sz="800" dirty="0" smtClean="0">
                <a:latin typeface="Arial" pitchFamily="34" charset="0"/>
                <a:cs typeface="Arial" pitchFamily="34" charset="0"/>
              </a:rPr>
              <a:t> </a:t>
            </a:r>
            <a:r>
              <a:rPr lang="en-US" sz="800" dirty="0">
                <a:latin typeface="Arial" pitchFamily="34" charset="0"/>
                <a:cs typeface="Arial" pitchFamily="34" charset="0"/>
              </a:rPr>
              <a:t>= increase or decrease versus </a:t>
            </a:r>
            <a:r>
              <a:rPr lang="en-US" sz="800" dirty="0" smtClean="0">
                <a:latin typeface="Arial" pitchFamily="34" charset="0"/>
                <a:cs typeface="Arial" pitchFamily="34" charset="0"/>
              </a:rPr>
              <a:t>previous wave at same time of year</a:t>
            </a:r>
            <a:endParaRPr lang="en-CA" sz="800" dirty="0">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495310" cy="1052736"/>
          </a:xfrm>
        </p:spPr>
        <p:txBody>
          <a:bodyPr>
            <a:noAutofit/>
          </a:bodyPr>
          <a:lstStyle/>
          <a:p>
            <a:r>
              <a:rPr lang="en-US" sz="1800" dirty="0"/>
              <a:t>With Powerboaters, “total aware” of CSBC campaign messages increased in Spring 2018 versus Spring 2016 &amp; 2015.</a:t>
            </a:r>
          </a:p>
        </p:txBody>
      </p:sp>
      <p:sp>
        <p:nvSpPr>
          <p:cNvPr id="4" name="Slide Number Placeholder 3"/>
          <p:cNvSpPr>
            <a:spLocks noGrp="1"/>
          </p:cNvSpPr>
          <p:nvPr>
            <p:ph type="sldNum" sz="quarter" idx="12"/>
          </p:nvPr>
        </p:nvSpPr>
        <p:spPr/>
        <p:txBody>
          <a:bodyPr/>
          <a:lstStyle/>
          <a:p>
            <a:fld id="{5857359A-ACC2-4AC8-94CA-842605F06C6B}" type="slidenum">
              <a:rPr lang="en-US" smtClean="0"/>
              <a:pPr/>
              <a:t>23</a:t>
            </a:fld>
            <a:endParaRPr lang="en-US"/>
          </a:p>
        </p:txBody>
      </p:sp>
      <p:sp>
        <p:nvSpPr>
          <p:cNvPr id="5" name="Text Box 1916"/>
          <p:cNvSpPr txBox="1">
            <a:spLocks noChangeArrowheads="1"/>
          </p:cNvSpPr>
          <p:nvPr/>
        </p:nvSpPr>
        <p:spPr bwMode="auto">
          <a:xfrm>
            <a:off x="114300" y="6494462"/>
            <a:ext cx="7114636"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8" name="Rectangle 232"/>
          <p:cNvSpPr>
            <a:spLocks noChangeArrowheads="1"/>
          </p:cNvSpPr>
          <p:nvPr/>
        </p:nvSpPr>
        <p:spPr bwMode="auto">
          <a:xfrm>
            <a:off x="973138" y="1497070"/>
            <a:ext cx="7197725" cy="328612"/>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boating activity participants who are Aware of boating safety messages</a:t>
            </a:r>
            <a:endParaRPr lang="en-US" sz="1400" dirty="0">
              <a:solidFill>
                <a:schemeClr val="tx1"/>
              </a:solidFill>
              <a:latin typeface="Arial" pitchFamily="34" charset="0"/>
              <a:cs typeface="Arial" pitchFamily="34" charset="0"/>
            </a:endParaRPr>
          </a:p>
        </p:txBody>
      </p:sp>
      <p:sp>
        <p:nvSpPr>
          <p:cNvPr id="13" name="TextBox 9"/>
          <p:cNvSpPr txBox="1">
            <a:spLocks noChangeArrowheads="1"/>
          </p:cNvSpPr>
          <p:nvPr/>
        </p:nvSpPr>
        <p:spPr bwMode="auto">
          <a:xfrm>
            <a:off x="3028950" y="1835379"/>
            <a:ext cx="3086100" cy="307777"/>
          </a:xfrm>
          <a:prstGeom prst="rect">
            <a:avLst/>
          </a:prstGeom>
          <a:noFill/>
          <a:ln w="9525">
            <a:noFill/>
            <a:miter lim="800000"/>
            <a:headEnd/>
            <a:tailEnd/>
          </a:ln>
        </p:spPr>
        <p:txBody>
          <a:bodyPr>
            <a:spAutoFit/>
          </a:bodyPr>
          <a:lstStyle/>
          <a:p>
            <a:pPr algn="r">
              <a:buFontTx/>
              <a:buNone/>
            </a:pPr>
            <a:r>
              <a:rPr lang="en-US" sz="1400" b="1" dirty="0">
                <a:solidFill>
                  <a:schemeClr val="tx1"/>
                </a:solidFill>
                <a:latin typeface="Arial" pitchFamily="34" charset="0"/>
                <a:cs typeface="Arial" pitchFamily="34" charset="0"/>
              </a:rPr>
              <a:t>Powerboating (net) </a:t>
            </a:r>
            <a:r>
              <a:rPr lang="en-US" sz="1200" b="1" dirty="0">
                <a:solidFill>
                  <a:schemeClr val="tx1"/>
                </a:solidFill>
                <a:latin typeface="Arial" pitchFamily="34" charset="0"/>
                <a:cs typeface="Arial" pitchFamily="34" charset="0"/>
              </a:rPr>
              <a:t>(</a:t>
            </a:r>
            <a:r>
              <a:rPr lang="en-US" sz="1200" b="1" dirty="0">
                <a:latin typeface="Arial" pitchFamily="34" charset="0"/>
                <a:cs typeface="Arial" pitchFamily="34" charset="0"/>
              </a:rPr>
              <a:t>n=367)</a:t>
            </a:r>
          </a:p>
        </p:txBody>
      </p:sp>
      <p:sp>
        <p:nvSpPr>
          <p:cNvPr id="52" name="TextBox 27"/>
          <p:cNvSpPr txBox="1">
            <a:spLocks noChangeArrowheads="1"/>
          </p:cNvSpPr>
          <p:nvPr/>
        </p:nvSpPr>
        <p:spPr bwMode="auto">
          <a:xfrm>
            <a:off x="4916471" y="6092012"/>
            <a:ext cx="392112" cy="230187"/>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13</a:t>
            </a:r>
          </a:p>
        </p:txBody>
      </p:sp>
      <p:graphicFrame>
        <p:nvGraphicFramePr>
          <p:cNvPr id="53" name="Chart 52"/>
          <p:cNvGraphicFramePr/>
          <p:nvPr>
            <p:extLst>
              <p:ext uri="{D42A27DB-BD31-4B8C-83A1-F6EECF244321}">
                <p14:modId xmlns:p14="http://schemas.microsoft.com/office/powerpoint/2010/main" val="1472092223"/>
              </p:ext>
            </p:extLst>
          </p:nvPr>
        </p:nvGraphicFramePr>
        <p:xfrm>
          <a:off x="301313" y="2243667"/>
          <a:ext cx="8486427" cy="3848346"/>
        </p:xfrm>
        <a:graphic>
          <a:graphicData uri="http://schemas.openxmlformats.org/drawingml/2006/chart">
            <c:chart xmlns:c="http://schemas.openxmlformats.org/drawingml/2006/chart" xmlns:r="http://schemas.openxmlformats.org/officeDocument/2006/relationships" r:id="rId3"/>
          </a:graphicData>
        </a:graphic>
      </p:graphicFrame>
      <p:cxnSp>
        <p:nvCxnSpPr>
          <p:cNvPr id="54" name="Straight Arrow Connector 68"/>
          <p:cNvCxnSpPr>
            <a:cxnSpLocks noChangeShapeType="1"/>
          </p:cNvCxnSpPr>
          <p:nvPr/>
        </p:nvCxnSpPr>
        <p:spPr bwMode="auto">
          <a:xfrm rot="5400000" flipH="1" flipV="1">
            <a:off x="5867275" y="3193192"/>
            <a:ext cx="216000" cy="1587"/>
          </a:xfrm>
          <a:prstGeom prst="straightConnector1">
            <a:avLst/>
          </a:prstGeom>
          <a:noFill/>
          <a:ln w="9525" algn="ctr">
            <a:solidFill>
              <a:schemeClr val="tx1"/>
            </a:solidFill>
            <a:round/>
            <a:headEnd/>
            <a:tailEnd type="arrow" w="med" len="med"/>
          </a:ln>
        </p:spPr>
      </p:cxnSp>
      <p:cxnSp>
        <p:nvCxnSpPr>
          <p:cNvPr id="14" name="Straight Arrow Connector 68">
            <a:extLst>
              <a:ext uri="{FF2B5EF4-FFF2-40B4-BE49-F238E27FC236}">
                <a16:creationId xmlns="" xmlns:a16="http://schemas.microsoft.com/office/drawing/2014/main" id="{DA192313-BC7B-4DE8-B80D-2D97F1873424}"/>
              </a:ext>
            </a:extLst>
          </p:cNvPr>
          <p:cNvCxnSpPr>
            <a:cxnSpLocks noChangeShapeType="1"/>
          </p:cNvCxnSpPr>
          <p:nvPr/>
        </p:nvCxnSpPr>
        <p:spPr bwMode="auto">
          <a:xfrm rot="5400000" flipH="1" flipV="1">
            <a:off x="7748168" y="2838571"/>
            <a:ext cx="216000" cy="1587"/>
          </a:xfrm>
          <a:prstGeom prst="straightConnector1">
            <a:avLst/>
          </a:prstGeom>
          <a:noFill/>
          <a:ln w="9525" algn="ctr">
            <a:solidFill>
              <a:schemeClr val="tx1"/>
            </a:solidFill>
            <a:round/>
            <a:headEnd/>
            <a:tailEnd type="arrow" w="med" len="med"/>
          </a:ln>
        </p:spPr>
      </p:cxnSp>
      <p:cxnSp>
        <p:nvCxnSpPr>
          <p:cNvPr id="15" name="Straight Arrow Connector 68">
            <a:extLst>
              <a:ext uri="{FF2B5EF4-FFF2-40B4-BE49-F238E27FC236}">
                <a16:creationId xmlns="" xmlns:a16="http://schemas.microsoft.com/office/drawing/2014/main" id="{48B2261B-ADF9-4BD4-955A-061A3AA5FD39}"/>
              </a:ext>
            </a:extLst>
          </p:cNvPr>
          <p:cNvCxnSpPr>
            <a:cxnSpLocks noChangeShapeType="1"/>
          </p:cNvCxnSpPr>
          <p:nvPr/>
        </p:nvCxnSpPr>
        <p:spPr bwMode="auto">
          <a:xfrm rot="5400000" flipH="1" flipV="1">
            <a:off x="7735121" y="4398485"/>
            <a:ext cx="216000" cy="1587"/>
          </a:xfrm>
          <a:prstGeom prst="straightConnector1">
            <a:avLst/>
          </a:prstGeom>
          <a:noFill/>
          <a:ln w="9525" algn="ctr">
            <a:solidFill>
              <a:schemeClr val="tx1"/>
            </a:solidFill>
            <a:round/>
            <a:headEnd/>
            <a:tailEnd type="arrow" w="med" len="med"/>
          </a:ln>
        </p:spPr>
      </p:cxnSp>
      <p:cxnSp>
        <p:nvCxnSpPr>
          <p:cNvPr id="16" name="Straight Arrow Connector 68">
            <a:extLst>
              <a:ext uri="{FF2B5EF4-FFF2-40B4-BE49-F238E27FC236}">
                <a16:creationId xmlns="" xmlns:a16="http://schemas.microsoft.com/office/drawing/2014/main" id="{88445C48-6C0B-4904-8FB4-C97652B6E99E}"/>
              </a:ext>
            </a:extLst>
          </p:cNvPr>
          <p:cNvCxnSpPr>
            <a:cxnSpLocks noChangeShapeType="1"/>
          </p:cNvCxnSpPr>
          <p:nvPr/>
        </p:nvCxnSpPr>
        <p:spPr bwMode="auto">
          <a:xfrm rot="5400000" flipH="1" flipV="1">
            <a:off x="5879694" y="4734123"/>
            <a:ext cx="216000" cy="1587"/>
          </a:xfrm>
          <a:prstGeom prst="straightConnector1">
            <a:avLst/>
          </a:prstGeom>
          <a:noFill/>
          <a:ln w="9525" algn="ctr">
            <a:solidFill>
              <a:schemeClr val="tx1"/>
            </a:solidFill>
            <a:prstDash val="dash"/>
            <a:round/>
            <a:headEnd/>
            <a:tailEnd type="arrow" w="med" len="med"/>
          </a:ln>
        </p:spPr>
      </p:cxnSp>
      <p:cxnSp>
        <p:nvCxnSpPr>
          <p:cNvPr id="17" name="Straight Arrow Connector 73">
            <a:extLst>
              <a:ext uri="{FF2B5EF4-FFF2-40B4-BE49-F238E27FC236}">
                <a16:creationId xmlns="" xmlns:a16="http://schemas.microsoft.com/office/drawing/2014/main" id="{24700FF2-388A-40F2-A0A2-F301A3C7E86D}"/>
              </a:ext>
            </a:extLst>
          </p:cNvPr>
          <p:cNvCxnSpPr>
            <a:cxnSpLocks noChangeShapeType="1"/>
          </p:cNvCxnSpPr>
          <p:nvPr/>
        </p:nvCxnSpPr>
        <p:spPr bwMode="auto">
          <a:xfrm rot="5400000" flipH="1" flipV="1">
            <a:off x="7862677" y="2837351"/>
            <a:ext cx="216000" cy="1588"/>
          </a:xfrm>
          <a:prstGeom prst="straightConnector1">
            <a:avLst/>
          </a:prstGeom>
          <a:noFill/>
          <a:ln w="19050" algn="ctr">
            <a:solidFill>
              <a:srgbClr val="00B050"/>
            </a:solidFill>
            <a:round/>
            <a:headEnd/>
            <a:tailEnd type="arrow" w="med" len="med"/>
          </a:ln>
        </p:spPr>
      </p:cxnSp>
      <p:cxnSp>
        <p:nvCxnSpPr>
          <p:cNvPr id="18" name="Straight Arrow Connector 73">
            <a:extLst>
              <a:ext uri="{FF2B5EF4-FFF2-40B4-BE49-F238E27FC236}">
                <a16:creationId xmlns="" xmlns:a16="http://schemas.microsoft.com/office/drawing/2014/main" id="{6875C6B5-9DEE-451E-93DA-51E98D3D5E35}"/>
              </a:ext>
            </a:extLst>
          </p:cNvPr>
          <p:cNvCxnSpPr>
            <a:cxnSpLocks noChangeShapeType="1"/>
          </p:cNvCxnSpPr>
          <p:nvPr/>
        </p:nvCxnSpPr>
        <p:spPr bwMode="auto">
          <a:xfrm rot="5400000" flipH="1" flipV="1">
            <a:off x="7854729" y="4398597"/>
            <a:ext cx="216000" cy="1588"/>
          </a:xfrm>
          <a:prstGeom prst="straightConnector1">
            <a:avLst/>
          </a:prstGeom>
          <a:noFill/>
          <a:ln w="19050" algn="ctr">
            <a:solidFill>
              <a:srgbClr val="00B050"/>
            </a:solidFill>
            <a:round/>
            <a:headEnd/>
            <a:tailEnd type="arrow" w="med" len="med"/>
          </a:ln>
        </p:spPr>
      </p:cxnSp>
      <p:sp>
        <p:nvSpPr>
          <p:cNvPr id="19" name="Content Placeholder 2">
            <a:extLst>
              <a:ext uri="{FF2B5EF4-FFF2-40B4-BE49-F238E27FC236}">
                <a16:creationId xmlns="" xmlns:a16="http://schemas.microsoft.com/office/drawing/2014/main" id="{9C703CC2-DA45-445C-8B39-C9F74AB11913}"/>
              </a:ext>
            </a:extLst>
          </p:cNvPr>
          <p:cNvSpPr>
            <a:spLocks noGrp="1"/>
          </p:cNvSpPr>
          <p:nvPr>
            <p:ph idx="1"/>
          </p:nvPr>
        </p:nvSpPr>
        <p:spPr>
          <a:xfrm>
            <a:off x="457199" y="1108872"/>
            <a:ext cx="8601075" cy="443483"/>
          </a:xfrm>
        </p:spPr>
        <p:txBody>
          <a:bodyPr/>
          <a:lstStyle/>
          <a:p>
            <a:pPr marL="177800" indent="-177800">
              <a:spcBef>
                <a:spcPts val="300"/>
              </a:spcBef>
            </a:pPr>
            <a:r>
              <a:rPr lang="en-CA" sz="1000" dirty="0"/>
              <a:t>Long-term, awareness in the past 3 years continues to trend higher compared to prior years.</a:t>
            </a:r>
            <a:endParaRPr lang="en-US" sz="1000" dirty="0"/>
          </a:p>
        </p:txBody>
      </p:sp>
      <p:cxnSp>
        <p:nvCxnSpPr>
          <p:cNvPr id="20" name="Straight Arrow Connector 68">
            <a:extLst>
              <a:ext uri="{FF2B5EF4-FFF2-40B4-BE49-F238E27FC236}">
                <a16:creationId xmlns="" xmlns:a16="http://schemas.microsoft.com/office/drawing/2014/main" id="{9763268A-FFA0-4505-917B-31A81024E72A}"/>
              </a:ext>
            </a:extLst>
          </p:cNvPr>
          <p:cNvCxnSpPr>
            <a:cxnSpLocks noChangeShapeType="1"/>
          </p:cNvCxnSpPr>
          <p:nvPr/>
        </p:nvCxnSpPr>
        <p:spPr bwMode="auto">
          <a:xfrm rot="5400000" flipH="1" flipV="1">
            <a:off x="8357552" y="2946136"/>
            <a:ext cx="216000" cy="1587"/>
          </a:xfrm>
          <a:prstGeom prst="straightConnector1">
            <a:avLst/>
          </a:prstGeom>
          <a:noFill/>
          <a:ln w="9525" algn="ctr">
            <a:solidFill>
              <a:schemeClr val="tx1"/>
            </a:solidFill>
            <a:prstDash val="dash"/>
            <a:round/>
            <a:headEnd/>
            <a:tailEnd type="arrow" w="med" len="med"/>
          </a:ln>
        </p:spPr>
      </p:cxnSp>
      <p:cxnSp>
        <p:nvCxnSpPr>
          <p:cNvPr id="22" name="Straight Arrow Connector 73">
            <a:extLst>
              <a:ext uri="{FF2B5EF4-FFF2-40B4-BE49-F238E27FC236}">
                <a16:creationId xmlns="" xmlns:a16="http://schemas.microsoft.com/office/drawing/2014/main" id="{EBE90796-6A96-411E-8087-8A37B5337BEC}"/>
              </a:ext>
            </a:extLst>
          </p:cNvPr>
          <p:cNvCxnSpPr>
            <a:cxnSpLocks noChangeShapeType="1"/>
          </p:cNvCxnSpPr>
          <p:nvPr/>
        </p:nvCxnSpPr>
        <p:spPr bwMode="auto">
          <a:xfrm>
            <a:off x="8470320" y="4612012"/>
            <a:ext cx="0" cy="216000"/>
          </a:xfrm>
          <a:prstGeom prst="straightConnector1">
            <a:avLst/>
          </a:prstGeom>
          <a:noFill/>
          <a:ln w="19050" algn="ctr">
            <a:solidFill>
              <a:srgbClr val="00B050"/>
            </a:solidFill>
            <a:prstDash val="solid"/>
            <a:round/>
            <a:headEnd/>
            <a:tailEnd type="arrow" w="med" len="med"/>
          </a:ln>
        </p:spPr>
      </p:cxnSp>
    </p:spTree>
    <p:extLst>
      <p:ext uri="{BB962C8B-B14F-4D97-AF65-F5344CB8AC3E}">
        <p14:creationId xmlns:p14="http://schemas.microsoft.com/office/powerpoint/2010/main" val="2899191390"/>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hart 55"/>
          <p:cNvGraphicFramePr/>
          <p:nvPr>
            <p:extLst>
              <p:ext uri="{D42A27DB-BD31-4B8C-83A1-F6EECF244321}">
                <p14:modId xmlns:p14="http://schemas.microsoft.com/office/powerpoint/2010/main" val="3130899132"/>
              </p:ext>
            </p:extLst>
          </p:nvPr>
        </p:nvGraphicFramePr>
        <p:xfrm>
          <a:off x="301313" y="2243667"/>
          <a:ext cx="8486427" cy="384834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414130" y="0"/>
            <a:ext cx="7545312" cy="1052736"/>
          </a:xfrm>
        </p:spPr>
        <p:txBody>
          <a:bodyPr>
            <a:noAutofit/>
          </a:bodyPr>
          <a:lstStyle/>
          <a:p>
            <a:r>
              <a:rPr lang="en-US" sz="1700" dirty="0"/>
              <a:t>With Non-powerboaters, including paddlers and sailors, “total aware” and “highly aware” of CSBC campaign messages in Spring 2018 were in-line with Spring 2016 &amp; 2015 levels.</a:t>
            </a:r>
          </a:p>
        </p:txBody>
      </p:sp>
      <p:sp>
        <p:nvSpPr>
          <p:cNvPr id="4" name="Slide Number Placeholder 3"/>
          <p:cNvSpPr>
            <a:spLocks noGrp="1"/>
          </p:cNvSpPr>
          <p:nvPr>
            <p:ph type="sldNum" sz="quarter" idx="12"/>
          </p:nvPr>
        </p:nvSpPr>
        <p:spPr/>
        <p:txBody>
          <a:bodyPr/>
          <a:lstStyle/>
          <a:p>
            <a:fld id="{5857359A-ACC2-4AC8-94CA-842605F06C6B}" type="slidenum">
              <a:rPr lang="en-US" smtClean="0"/>
              <a:pPr/>
              <a:t>24</a:t>
            </a:fld>
            <a:endParaRPr lang="en-US"/>
          </a:p>
        </p:txBody>
      </p:sp>
      <p:sp>
        <p:nvSpPr>
          <p:cNvPr id="5" name="Text Box 1916"/>
          <p:cNvSpPr txBox="1">
            <a:spLocks noChangeArrowheads="1"/>
          </p:cNvSpPr>
          <p:nvPr/>
        </p:nvSpPr>
        <p:spPr bwMode="auto">
          <a:xfrm>
            <a:off x="114300" y="6494462"/>
            <a:ext cx="7114636"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8" name="Rectangle 232"/>
          <p:cNvSpPr>
            <a:spLocks noChangeArrowheads="1"/>
          </p:cNvSpPr>
          <p:nvPr/>
        </p:nvSpPr>
        <p:spPr bwMode="auto">
          <a:xfrm>
            <a:off x="973138" y="1443674"/>
            <a:ext cx="7197725" cy="328612"/>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boating activity participants who are Aware of boating safety messages</a:t>
            </a:r>
            <a:endParaRPr lang="en-US" sz="1400" dirty="0">
              <a:solidFill>
                <a:schemeClr val="tx1"/>
              </a:solidFill>
              <a:latin typeface="Arial" pitchFamily="34" charset="0"/>
              <a:cs typeface="Arial" pitchFamily="34" charset="0"/>
            </a:endParaRPr>
          </a:p>
        </p:txBody>
      </p:sp>
      <p:sp>
        <p:nvSpPr>
          <p:cNvPr id="12" name="TextBox 8"/>
          <p:cNvSpPr txBox="1">
            <a:spLocks noChangeArrowheads="1"/>
          </p:cNvSpPr>
          <p:nvPr/>
        </p:nvSpPr>
        <p:spPr bwMode="auto">
          <a:xfrm>
            <a:off x="3028950" y="1812192"/>
            <a:ext cx="3086100" cy="307777"/>
          </a:xfrm>
          <a:prstGeom prst="rect">
            <a:avLst/>
          </a:prstGeom>
          <a:noFill/>
          <a:ln w="9525">
            <a:noFill/>
            <a:miter lim="800000"/>
            <a:headEnd/>
            <a:tailEnd/>
          </a:ln>
        </p:spPr>
        <p:txBody>
          <a:bodyPr wrap="square">
            <a:spAutoFit/>
          </a:bodyPr>
          <a:lstStyle/>
          <a:p>
            <a:pPr algn="r">
              <a:buFontTx/>
              <a:buNone/>
            </a:pPr>
            <a:r>
              <a:rPr lang="en-US" sz="1400" b="1" dirty="0">
                <a:latin typeface="Arial" pitchFamily="34" charset="0"/>
                <a:cs typeface="Arial" pitchFamily="34" charset="0"/>
              </a:rPr>
              <a:t>Non-powerboating (net) </a:t>
            </a:r>
            <a:r>
              <a:rPr lang="en-US" sz="1200" b="1" dirty="0">
                <a:latin typeface="Arial" pitchFamily="34" charset="0"/>
                <a:cs typeface="Arial" pitchFamily="34" charset="0"/>
              </a:rPr>
              <a:t>(n=367)</a:t>
            </a:r>
          </a:p>
        </p:txBody>
      </p:sp>
      <p:sp>
        <p:nvSpPr>
          <p:cNvPr id="52" name="TextBox 27"/>
          <p:cNvSpPr txBox="1">
            <a:spLocks noChangeArrowheads="1"/>
          </p:cNvSpPr>
          <p:nvPr/>
        </p:nvSpPr>
        <p:spPr bwMode="auto">
          <a:xfrm>
            <a:off x="4916471" y="6092012"/>
            <a:ext cx="392112" cy="230187"/>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13</a:t>
            </a:r>
          </a:p>
        </p:txBody>
      </p:sp>
      <p:cxnSp>
        <p:nvCxnSpPr>
          <p:cNvPr id="54" name="Straight Arrow Connector 68"/>
          <p:cNvCxnSpPr>
            <a:cxnSpLocks noChangeShapeType="1"/>
          </p:cNvCxnSpPr>
          <p:nvPr/>
        </p:nvCxnSpPr>
        <p:spPr bwMode="auto">
          <a:xfrm rot="5400000" flipH="1" flipV="1">
            <a:off x="5876851" y="3190137"/>
            <a:ext cx="216000" cy="1587"/>
          </a:xfrm>
          <a:prstGeom prst="straightConnector1">
            <a:avLst/>
          </a:prstGeom>
          <a:noFill/>
          <a:ln w="9525" algn="ctr">
            <a:solidFill>
              <a:schemeClr val="tx1"/>
            </a:solidFill>
            <a:round/>
            <a:headEnd/>
            <a:tailEnd type="arrow" w="med" len="med"/>
          </a:ln>
        </p:spPr>
      </p:cxnSp>
      <p:cxnSp>
        <p:nvCxnSpPr>
          <p:cNvPr id="55" name="Straight Arrow Connector 68"/>
          <p:cNvCxnSpPr>
            <a:cxnSpLocks noChangeShapeType="1"/>
          </p:cNvCxnSpPr>
          <p:nvPr/>
        </p:nvCxnSpPr>
        <p:spPr bwMode="auto">
          <a:xfrm rot="5400000" flipH="1" flipV="1">
            <a:off x="5878426" y="4746818"/>
            <a:ext cx="216000" cy="1587"/>
          </a:xfrm>
          <a:prstGeom prst="straightConnector1">
            <a:avLst/>
          </a:prstGeom>
          <a:noFill/>
          <a:ln w="9525" algn="ctr">
            <a:solidFill>
              <a:schemeClr val="tx1"/>
            </a:solidFill>
            <a:round/>
            <a:headEnd/>
            <a:tailEnd type="arrow" w="med" len="med"/>
          </a:ln>
        </p:spPr>
      </p:cxnSp>
      <p:cxnSp>
        <p:nvCxnSpPr>
          <p:cNvPr id="14" name="Straight Arrow Connector 68">
            <a:extLst>
              <a:ext uri="{FF2B5EF4-FFF2-40B4-BE49-F238E27FC236}">
                <a16:creationId xmlns="" xmlns:a16="http://schemas.microsoft.com/office/drawing/2014/main" id="{89EE714E-AD5B-4ABE-A4AE-265A016B542F}"/>
              </a:ext>
            </a:extLst>
          </p:cNvPr>
          <p:cNvCxnSpPr>
            <a:cxnSpLocks noChangeShapeType="1"/>
          </p:cNvCxnSpPr>
          <p:nvPr/>
        </p:nvCxnSpPr>
        <p:spPr bwMode="auto">
          <a:xfrm rot="5400000" flipH="1" flipV="1">
            <a:off x="7741837" y="4538422"/>
            <a:ext cx="216000" cy="1587"/>
          </a:xfrm>
          <a:prstGeom prst="straightConnector1">
            <a:avLst/>
          </a:prstGeom>
          <a:noFill/>
          <a:ln w="9525" algn="ctr">
            <a:solidFill>
              <a:schemeClr val="tx1"/>
            </a:solidFill>
            <a:round/>
            <a:headEnd/>
            <a:tailEnd type="arrow" w="med" len="med"/>
          </a:ln>
        </p:spPr>
      </p:cxnSp>
      <p:cxnSp>
        <p:nvCxnSpPr>
          <p:cNvPr id="15" name="Straight Arrow Connector 68">
            <a:extLst>
              <a:ext uri="{FF2B5EF4-FFF2-40B4-BE49-F238E27FC236}">
                <a16:creationId xmlns="" xmlns:a16="http://schemas.microsoft.com/office/drawing/2014/main" id="{6A759D6F-9ADC-49BC-8A25-DB270D91DDF4}"/>
              </a:ext>
            </a:extLst>
          </p:cNvPr>
          <p:cNvCxnSpPr>
            <a:cxnSpLocks noChangeShapeType="1"/>
          </p:cNvCxnSpPr>
          <p:nvPr/>
        </p:nvCxnSpPr>
        <p:spPr bwMode="auto">
          <a:xfrm rot="5400000" flipH="1" flipV="1">
            <a:off x="7741837" y="2787549"/>
            <a:ext cx="216000" cy="1587"/>
          </a:xfrm>
          <a:prstGeom prst="straightConnector1">
            <a:avLst/>
          </a:prstGeom>
          <a:noFill/>
          <a:ln w="9525" algn="ctr">
            <a:solidFill>
              <a:schemeClr val="tx1"/>
            </a:solidFill>
            <a:round/>
            <a:headEnd/>
            <a:tailEnd type="arrow" w="med" len="med"/>
          </a:ln>
        </p:spPr>
      </p:cxnSp>
      <p:cxnSp>
        <p:nvCxnSpPr>
          <p:cNvPr id="13" name="Straight Arrow Connector 73">
            <a:extLst>
              <a:ext uri="{FF2B5EF4-FFF2-40B4-BE49-F238E27FC236}">
                <a16:creationId xmlns="" xmlns:a16="http://schemas.microsoft.com/office/drawing/2014/main" id="{03F02887-E0B5-41E6-9509-FFF7EE9EFC4B}"/>
              </a:ext>
            </a:extLst>
          </p:cNvPr>
          <p:cNvCxnSpPr>
            <a:cxnSpLocks noChangeShapeType="1"/>
          </p:cNvCxnSpPr>
          <p:nvPr/>
        </p:nvCxnSpPr>
        <p:spPr bwMode="auto">
          <a:xfrm rot="5400000" flipH="1" flipV="1">
            <a:off x="7857660" y="2779468"/>
            <a:ext cx="216000" cy="1588"/>
          </a:xfrm>
          <a:prstGeom prst="straightConnector1">
            <a:avLst/>
          </a:prstGeom>
          <a:noFill/>
          <a:ln w="19050" algn="ctr">
            <a:solidFill>
              <a:srgbClr val="00B050"/>
            </a:solidFill>
            <a:round/>
            <a:headEnd/>
            <a:tailEnd type="arrow" w="med" len="med"/>
          </a:ln>
        </p:spPr>
      </p:cxnSp>
      <p:cxnSp>
        <p:nvCxnSpPr>
          <p:cNvPr id="16" name="Straight Arrow Connector 73">
            <a:extLst>
              <a:ext uri="{FF2B5EF4-FFF2-40B4-BE49-F238E27FC236}">
                <a16:creationId xmlns="" xmlns:a16="http://schemas.microsoft.com/office/drawing/2014/main" id="{27CC9DD7-A7C6-4221-817A-6892A64C4C45}"/>
              </a:ext>
            </a:extLst>
          </p:cNvPr>
          <p:cNvCxnSpPr>
            <a:cxnSpLocks noChangeShapeType="1"/>
          </p:cNvCxnSpPr>
          <p:nvPr/>
        </p:nvCxnSpPr>
        <p:spPr bwMode="auto">
          <a:xfrm rot="5400000" flipH="1" flipV="1">
            <a:off x="7862560" y="4531131"/>
            <a:ext cx="216000" cy="1588"/>
          </a:xfrm>
          <a:prstGeom prst="straightConnector1">
            <a:avLst/>
          </a:prstGeom>
          <a:noFill/>
          <a:ln w="19050" algn="ctr">
            <a:solidFill>
              <a:srgbClr val="00B050"/>
            </a:solidFill>
            <a:round/>
            <a:headEnd/>
            <a:tailEnd type="arrow" w="med" len="med"/>
          </a:ln>
        </p:spPr>
      </p:cxnSp>
      <p:sp>
        <p:nvSpPr>
          <p:cNvPr id="17" name="Content Placeholder 2">
            <a:extLst>
              <a:ext uri="{FF2B5EF4-FFF2-40B4-BE49-F238E27FC236}">
                <a16:creationId xmlns="" xmlns:a16="http://schemas.microsoft.com/office/drawing/2014/main" id="{2F11D6B6-D4C7-4EFF-AEC2-6E2A669D82A6}"/>
              </a:ext>
            </a:extLst>
          </p:cNvPr>
          <p:cNvSpPr>
            <a:spLocks noGrp="1"/>
          </p:cNvSpPr>
          <p:nvPr>
            <p:ph idx="1"/>
          </p:nvPr>
        </p:nvSpPr>
        <p:spPr>
          <a:xfrm>
            <a:off x="457199" y="1108872"/>
            <a:ext cx="8601075" cy="443483"/>
          </a:xfrm>
        </p:spPr>
        <p:txBody>
          <a:bodyPr/>
          <a:lstStyle/>
          <a:p>
            <a:pPr marL="177800" indent="-177800">
              <a:spcBef>
                <a:spcPts val="300"/>
              </a:spcBef>
            </a:pPr>
            <a:r>
              <a:rPr lang="en-CA" sz="1000" dirty="0"/>
              <a:t>Long-term, Spring awareness continues to trend up since 2015.</a:t>
            </a:r>
            <a:endParaRPr lang="en-US" sz="1000" dirty="0"/>
          </a:p>
        </p:txBody>
      </p:sp>
      <p:cxnSp>
        <p:nvCxnSpPr>
          <p:cNvPr id="18" name="Straight Arrow Connector 73">
            <a:extLst>
              <a:ext uri="{FF2B5EF4-FFF2-40B4-BE49-F238E27FC236}">
                <a16:creationId xmlns="" xmlns:a16="http://schemas.microsoft.com/office/drawing/2014/main" id="{82A3CEAD-4849-4D1B-9A51-A5391C57854E}"/>
              </a:ext>
            </a:extLst>
          </p:cNvPr>
          <p:cNvCxnSpPr>
            <a:cxnSpLocks noChangeShapeType="1"/>
          </p:cNvCxnSpPr>
          <p:nvPr/>
        </p:nvCxnSpPr>
        <p:spPr bwMode="auto">
          <a:xfrm rot="16200000" flipH="1">
            <a:off x="8385196" y="3088241"/>
            <a:ext cx="216000" cy="1588"/>
          </a:xfrm>
          <a:prstGeom prst="straightConnector1">
            <a:avLst/>
          </a:prstGeom>
          <a:noFill/>
          <a:ln w="19050" algn="ctr">
            <a:solidFill>
              <a:srgbClr val="00B050"/>
            </a:solidFill>
            <a:round/>
            <a:headEnd/>
            <a:tailEnd type="arrow" w="med" len="med"/>
          </a:ln>
        </p:spPr>
      </p:cxnSp>
      <p:cxnSp>
        <p:nvCxnSpPr>
          <p:cNvPr id="19" name="Straight Arrow Connector 73">
            <a:extLst>
              <a:ext uri="{FF2B5EF4-FFF2-40B4-BE49-F238E27FC236}">
                <a16:creationId xmlns="" xmlns:a16="http://schemas.microsoft.com/office/drawing/2014/main" id="{82A3CEAD-4849-4D1B-9A51-A5391C57854E}"/>
              </a:ext>
            </a:extLst>
          </p:cNvPr>
          <p:cNvCxnSpPr>
            <a:cxnSpLocks noChangeShapeType="1"/>
          </p:cNvCxnSpPr>
          <p:nvPr/>
        </p:nvCxnSpPr>
        <p:spPr bwMode="auto">
          <a:xfrm rot="16200000" flipH="1">
            <a:off x="8385196" y="4754422"/>
            <a:ext cx="216000" cy="1588"/>
          </a:xfrm>
          <a:prstGeom prst="straightConnector1">
            <a:avLst/>
          </a:prstGeom>
          <a:noFill/>
          <a:ln w="19050" algn="ctr">
            <a:solidFill>
              <a:srgbClr val="00B050"/>
            </a:solidFill>
            <a:round/>
            <a:headEnd/>
            <a:tailEnd type="arrow" w="med" len="med"/>
          </a:ln>
        </p:spPr>
      </p:cxnSp>
    </p:spTree>
    <p:extLst>
      <p:ext uri="{BB962C8B-B14F-4D97-AF65-F5344CB8AC3E}">
        <p14:creationId xmlns:p14="http://schemas.microsoft.com/office/powerpoint/2010/main" val="335894851"/>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4"/>
          <p:cNvGraphicFramePr>
            <a:graphicFrameLocks noChangeAspect="1"/>
          </p:cNvGraphicFramePr>
          <p:nvPr>
            <p:extLst>
              <p:ext uri="{D42A27DB-BD31-4B8C-83A1-F6EECF244321}">
                <p14:modId xmlns:p14="http://schemas.microsoft.com/office/powerpoint/2010/main" val="77278284"/>
              </p:ext>
            </p:extLst>
          </p:nvPr>
        </p:nvGraphicFramePr>
        <p:xfrm>
          <a:off x="1146173" y="2473835"/>
          <a:ext cx="4816745" cy="3522187"/>
        </p:xfrm>
        <a:graphic>
          <a:graphicData uri="http://schemas.openxmlformats.org/presentationml/2006/ole">
            <mc:AlternateContent xmlns:mc="http://schemas.openxmlformats.org/markup-compatibility/2006">
              <mc:Choice xmlns:v="urn:schemas-microsoft-com:vml" Requires="v">
                <p:oleObj spid="_x0000_s139878" name="Worksheet" r:id="rId4" imgW="4353030" imgH="3790899" progId="Excel.Sheet.8">
                  <p:embed/>
                </p:oleObj>
              </mc:Choice>
              <mc:Fallback>
                <p:oleObj name="Worksheet" r:id="rId4" imgW="4353030" imgH="3790899" progId="Excel.Sheet.8">
                  <p:embed/>
                  <p:pic>
                    <p:nvPicPr>
                      <p:cNvPr id="0" name="Object 4"/>
                      <p:cNvPicPr>
                        <a:picLocks noChangeAspect="1" noChangeArrowheads="1"/>
                      </p:cNvPicPr>
                      <p:nvPr/>
                    </p:nvPicPr>
                    <p:blipFill>
                      <a:blip r:embed="rId5"/>
                      <a:srcRect l="3552" b="621"/>
                      <a:stretch>
                        <a:fillRect/>
                      </a:stretch>
                    </p:blipFill>
                    <p:spPr bwMode="auto">
                      <a:xfrm>
                        <a:off x="1146173" y="2473835"/>
                        <a:ext cx="4816745" cy="3522187"/>
                      </a:xfrm>
                      <a:prstGeom prst="rect">
                        <a:avLst/>
                      </a:prstGeom>
                      <a:noFill/>
                      <a:ln>
                        <a:noFill/>
                      </a:ln>
                      <a:effectLst/>
                      <a:extLst/>
                    </p:spPr>
                  </p:pic>
                </p:oleObj>
              </mc:Fallback>
            </mc:AlternateContent>
          </a:graphicData>
        </a:graphic>
      </p:graphicFrame>
      <p:graphicFrame>
        <p:nvGraphicFramePr>
          <p:cNvPr id="3" name="Table 2">
            <a:extLst>
              <a:ext uri="{FF2B5EF4-FFF2-40B4-BE49-F238E27FC236}">
                <a16:creationId xmlns="" xmlns:a16="http://schemas.microsoft.com/office/drawing/2014/main" id="{8068786A-4526-4E9E-87A9-895A48C47FA2}"/>
              </a:ext>
            </a:extLst>
          </p:cNvPr>
          <p:cNvGraphicFramePr>
            <a:graphicFrameLocks noGrp="1"/>
          </p:cNvGraphicFramePr>
          <p:nvPr>
            <p:extLst>
              <p:ext uri="{D42A27DB-BD31-4B8C-83A1-F6EECF244321}">
                <p14:modId xmlns:p14="http://schemas.microsoft.com/office/powerpoint/2010/main" val="3617043648"/>
              </p:ext>
            </p:extLst>
          </p:nvPr>
        </p:nvGraphicFramePr>
        <p:xfrm>
          <a:off x="4648376" y="2150977"/>
          <a:ext cx="4392000" cy="3615362"/>
        </p:xfrm>
        <a:graphic>
          <a:graphicData uri="http://schemas.openxmlformats.org/drawingml/2006/table">
            <a:tbl>
              <a:tblPr firstRow="1" bandRow="1">
                <a:tableStyleId>{5C22544A-7EE6-4342-B048-85BDC9FD1C3A}</a:tableStyleId>
              </a:tblPr>
              <a:tblGrid>
                <a:gridCol w="549000">
                  <a:extLst>
                    <a:ext uri="{9D8B030D-6E8A-4147-A177-3AD203B41FA5}">
                      <a16:colId xmlns="" xmlns:a16="http://schemas.microsoft.com/office/drawing/2014/main" val="46487179"/>
                    </a:ext>
                  </a:extLst>
                </a:gridCol>
                <a:gridCol w="549000">
                  <a:extLst>
                    <a:ext uri="{9D8B030D-6E8A-4147-A177-3AD203B41FA5}">
                      <a16:colId xmlns="" xmlns:a16="http://schemas.microsoft.com/office/drawing/2014/main" val="3849074625"/>
                    </a:ext>
                  </a:extLst>
                </a:gridCol>
                <a:gridCol w="549000">
                  <a:extLst>
                    <a:ext uri="{9D8B030D-6E8A-4147-A177-3AD203B41FA5}">
                      <a16:colId xmlns="" xmlns:a16="http://schemas.microsoft.com/office/drawing/2014/main" val="895888019"/>
                    </a:ext>
                  </a:extLst>
                </a:gridCol>
                <a:gridCol w="549000">
                  <a:extLst>
                    <a:ext uri="{9D8B030D-6E8A-4147-A177-3AD203B41FA5}">
                      <a16:colId xmlns="" xmlns:a16="http://schemas.microsoft.com/office/drawing/2014/main" val="1434392144"/>
                    </a:ext>
                  </a:extLst>
                </a:gridCol>
                <a:gridCol w="549000">
                  <a:extLst>
                    <a:ext uri="{9D8B030D-6E8A-4147-A177-3AD203B41FA5}">
                      <a16:colId xmlns="" xmlns:a16="http://schemas.microsoft.com/office/drawing/2014/main" val="3251647795"/>
                    </a:ext>
                  </a:extLst>
                </a:gridCol>
                <a:gridCol w="549000">
                  <a:extLst>
                    <a:ext uri="{9D8B030D-6E8A-4147-A177-3AD203B41FA5}">
                      <a16:colId xmlns="" xmlns:a16="http://schemas.microsoft.com/office/drawing/2014/main" val="3515367325"/>
                    </a:ext>
                  </a:extLst>
                </a:gridCol>
                <a:gridCol w="549000">
                  <a:extLst>
                    <a:ext uri="{9D8B030D-6E8A-4147-A177-3AD203B41FA5}">
                      <a16:colId xmlns="" xmlns:a16="http://schemas.microsoft.com/office/drawing/2014/main" val="1426493690"/>
                    </a:ext>
                  </a:extLst>
                </a:gridCol>
                <a:gridCol w="549000">
                  <a:extLst>
                    <a:ext uri="{9D8B030D-6E8A-4147-A177-3AD203B41FA5}">
                      <a16:colId xmlns="" xmlns:a16="http://schemas.microsoft.com/office/drawing/2014/main" val="1706296221"/>
                    </a:ext>
                  </a:extLst>
                </a:gridCol>
              </a:tblGrid>
              <a:tr h="0">
                <a:tc gridSpan="2">
                  <a:txBody>
                    <a:bodyPr/>
                    <a:lstStyle/>
                    <a:p>
                      <a:pPr marL="84138" indent="0" algn="ctr" defTabSz="901700">
                        <a:tabLst/>
                      </a:pPr>
                      <a:r>
                        <a:rPr lang="en-CA" sz="1100" u="none" dirty="0">
                          <a:solidFill>
                            <a:sysClr val="windowText" lastClr="000000"/>
                          </a:solidFill>
                          <a:latin typeface="Arial" panose="020B0604020202020204" pitchFamily="34" charset="0"/>
                          <a:cs typeface="Arial" panose="020B0604020202020204" pitchFamily="34" charset="0"/>
                        </a:rPr>
                        <a:t>Aug 2017</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dirty="0">
                          <a:solidFill>
                            <a:sysClr val="windowText" lastClr="000000"/>
                          </a:solidFill>
                          <a:latin typeface="Arial" panose="020B0604020202020204" pitchFamily="34" charset="0"/>
                          <a:cs typeface="Arial" panose="020B0604020202020204" pitchFamily="34" charset="0"/>
                        </a:rPr>
                        <a:t>May 2016</a:t>
                      </a:r>
                    </a:p>
                  </a:txBody>
                  <a:tcPr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tc gridSpan="2">
                  <a:txBody>
                    <a:bodyPr/>
                    <a:lstStyle/>
                    <a:p>
                      <a:pPr algn="ctr"/>
                      <a:r>
                        <a:rPr lang="en-CA" sz="1100" dirty="0">
                          <a:solidFill>
                            <a:sysClr val="windowText" lastClr="000000"/>
                          </a:solidFill>
                          <a:latin typeface="Arial" panose="020B0604020202020204" pitchFamily="34" charset="0"/>
                          <a:cs typeface="Arial" panose="020B0604020202020204" pitchFamily="34" charset="0"/>
                        </a:rPr>
                        <a:t>Aug 2015</a:t>
                      </a:r>
                    </a:p>
                  </a:txBody>
                  <a:tcPr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tc gridSpan="2">
                  <a:txBody>
                    <a:bodyPr/>
                    <a:lstStyle/>
                    <a:p>
                      <a:pPr algn="ctr"/>
                      <a:r>
                        <a:rPr lang="en-CA" sz="1100" dirty="0">
                          <a:solidFill>
                            <a:sysClr val="windowText" lastClr="000000"/>
                          </a:solidFill>
                          <a:latin typeface="Arial" panose="020B0604020202020204" pitchFamily="34" charset="0"/>
                          <a:cs typeface="Arial" panose="020B0604020202020204" pitchFamily="34" charset="0"/>
                        </a:rPr>
                        <a:t>May 2015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extLst>
                  <a:ext uri="{0D108BD9-81ED-4DB2-BD59-A6C34878D82A}">
                    <a16:rowId xmlns="" xmlns:a16="http://schemas.microsoft.com/office/drawing/2014/main" val="1981573541"/>
                  </a:ext>
                </a:extLst>
              </a:tr>
              <a:tr h="199343">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Highly Aware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Total Aware</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Highly Aware</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Total Aware</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Highly Aware</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Total Aware</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Highly Aware</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Total Aware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79112945"/>
                  </a:ext>
                </a:extLst>
              </a:tr>
              <a:tr h="338119">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73</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30</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51552467"/>
                  </a:ext>
                </a:extLst>
              </a:tr>
              <a:tr h="597409">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80</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31</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30876545"/>
                  </a:ext>
                </a:extLst>
              </a:tr>
              <a:tr h="276726">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86</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77</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22091433"/>
                  </a:ext>
                </a:extLst>
              </a:tr>
              <a:tr h="613611">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27</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72</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9675046"/>
                  </a:ext>
                </a:extLst>
              </a:tr>
              <a:tr h="312821">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89</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33</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77</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72</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71816284"/>
                  </a:ext>
                </a:extLst>
              </a:tr>
              <a:tr h="577516">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83</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23</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77</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26</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58501437"/>
                  </a:ext>
                </a:extLst>
              </a:tr>
              <a:tr h="180473">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76</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31</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89</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36</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80</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22</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67561881"/>
                  </a:ext>
                </a:extLst>
              </a:tr>
            </a:tbl>
          </a:graphicData>
        </a:graphic>
      </p:graphicFrame>
      <p:sp>
        <p:nvSpPr>
          <p:cNvPr id="2" name="Title 1"/>
          <p:cNvSpPr>
            <a:spLocks noGrp="1"/>
          </p:cNvSpPr>
          <p:nvPr>
            <p:ph type="title"/>
          </p:nvPr>
        </p:nvSpPr>
        <p:spPr>
          <a:xfrm>
            <a:off x="1496290" y="0"/>
            <a:ext cx="7428635" cy="1052736"/>
          </a:xfrm>
        </p:spPr>
        <p:txBody>
          <a:bodyPr>
            <a:normAutofit/>
          </a:bodyPr>
          <a:lstStyle/>
          <a:p>
            <a:r>
              <a:rPr lang="en-CA" sz="1900" dirty="0"/>
              <a:t>Spring 2018 total campaign awareness up versus Spring 2016 with Pleasure Powerboaters, Drivers, Passengers &amp; Paddlers</a:t>
            </a:r>
            <a:endParaRPr lang="en-US" sz="19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25</a:t>
            </a:fld>
            <a:endParaRPr lang="en-US"/>
          </a:p>
        </p:txBody>
      </p:sp>
      <p:sp>
        <p:nvSpPr>
          <p:cNvPr id="5" name="Text Box 1916"/>
          <p:cNvSpPr txBox="1">
            <a:spLocks noChangeArrowheads="1"/>
          </p:cNvSpPr>
          <p:nvPr/>
        </p:nvSpPr>
        <p:spPr bwMode="auto">
          <a:xfrm>
            <a:off x="114300" y="6494462"/>
            <a:ext cx="7083942"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8" name="Rectangle 232"/>
          <p:cNvSpPr>
            <a:spLocks noChangeArrowheads="1"/>
          </p:cNvSpPr>
          <p:nvPr/>
        </p:nvSpPr>
        <p:spPr bwMode="auto">
          <a:xfrm>
            <a:off x="794565" y="1827231"/>
            <a:ext cx="7197725" cy="317562"/>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boating activity participants who are Aware of boating safety messages </a:t>
            </a:r>
            <a:endParaRPr lang="en-US" sz="1400" dirty="0">
              <a:solidFill>
                <a:schemeClr val="tx1"/>
              </a:solidFill>
              <a:latin typeface="Arial" pitchFamily="34" charset="0"/>
              <a:cs typeface="Arial" pitchFamily="34" charset="0"/>
            </a:endParaRPr>
          </a:p>
        </p:txBody>
      </p:sp>
      <p:sp>
        <p:nvSpPr>
          <p:cNvPr id="10" name="TextBox 26"/>
          <p:cNvSpPr txBox="1">
            <a:spLocks noChangeArrowheads="1"/>
          </p:cNvSpPr>
          <p:nvPr/>
        </p:nvSpPr>
        <p:spPr bwMode="auto">
          <a:xfrm>
            <a:off x="67763" y="2814539"/>
            <a:ext cx="2214562" cy="2954337"/>
          </a:xfrm>
          <a:prstGeom prst="rect">
            <a:avLst/>
          </a:prstGeom>
          <a:solidFill>
            <a:srgbClr val="FFFFFF"/>
          </a:solidFill>
          <a:ln w="9525">
            <a:noFill/>
            <a:miter lim="800000"/>
            <a:headEnd/>
            <a:tailEnd/>
          </a:ln>
        </p:spPr>
        <p:txBody>
          <a:bodyPr>
            <a:spAutoFit/>
          </a:bodyPr>
          <a:lstStyle/>
          <a:p>
            <a:pPr>
              <a:lnSpc>
                <a:spcPct val="150000"/>
              </a:lnSpc>
              <a:spcBef>
                <a:spcPts val="1200"/>
              </a:spcBef>
              <a:buFontTx/>
              <a:buNone/>
            </a:pPr>
            <a:r>
              <a:rPr lang="en-US" sz="1200" dirty="0">
                <a:solidFill>
                  <a:schemeClr val="tx1"/>
                </a:solidFill>
                <a:latin typeface="Arial" pitchFamily="34" charset="0"/>
                <a:cs typeface="Arial" pitchFamily="34" charset="0"/>
              </a:rPr>
              <a:t>Fishing </a:t>
            </a:r>
            <a:r>
              <a:rPr lang="en-US" sz="900" dirty="0">
                <a:solidFill>
                  <a:schemeClr val="tx1"/>
                </a:solidFill>
                <a:latin typeface="Arial" pitchFamily="34" charset="0"/>
                <a:cs typeface="Arial" pitchFamily="34" charset="0"/>
              </a:rPr>
              <a:t>(n=288)</a:t>
            </a:r>
            <a:endParaRPr lang="en-US" sz="1100" dirty="0">
              <a:solidFill>
                <a:schemeClr val="tx1"/>
              </a:solidFill>
              <a:latin typeface="Arial" pitchFamily="34" charset="0"/>
              <a:cs typeface="Arial" pitchFamily="34" charset="0"/>
            </a:endParaRPr>
          </a:p>
          <a:p>
            <a:pPr>
              <a:lnSpc>
                <a:spcPct val="150000"/>
              </a:lnSpc>
              <a:spcBef>
                <a:spcPts val="1200"/>
              </a:spcBef>
              <a:buFontTx/>
              <a:buNone/>
            </a:pPr>
            <a:r>
              <a:rPr lang="en-US" sz="1200" dirty="0">
                <a:solidFill>
                  <a:schemeClr val="tx1"/>
                </a:solidFill>
                <a:latin typeface="Arial" pitchFamily="34" charset="0"/>
                <a:cs typeface="Arial" pitchFamily="34" charset="0"/>
              </a:rPr>
              <a:t>Pleasure powerboating </a:t>
            </a:r>
            <a:r>
              <a:rPr lang="en-US" sz="900" dirty="0">
                <a:solidFill>
                  <a:schemeClr val="tx1"/>
                </a:solidFill>
                <a:latin typeface="Arial" pitchFamily="34" charset="0"/>
                <a:cs typeface="Arial" pitchFamily="34" charset="0"/>
              </a:rPr>
              <a:t>(n=196)</a:t>
            </a:r>
            <a:endParaRPr lang="en-US" sz="1100" dirty="0">
              <a:solidFill>
                <a:schemeClr val="tx1"/>
              </a:solidFill>
              <a:latin typeface="Arial" pitchFamily="34" charset="0"/>
              <a:cs typeface="Arial" pitchFamily="34" charset="0"/>
            </a:endParaRPr>
          </a:p>
          <a:p>
            <a:pPr>
              <a:lnSpc>
                <a:spcPct val="150000"/>
              </a:lnSpc>
              <a:spcBef>
                <a:spcPts val="1200"/>
              </a:spcBef>
              <a:buFontTx/>
              <a:buNone/>
            </a:pPr>
            <a:r>
              <a:rPr lang="en-US" sz="1200" dirty="0">
                <a:solidFill>
                  <a:schemeClr val="tx1"/>
                </a:solidFill>
                <a:latin typeface="Arial" pitchFamily="34" charset="0"/>
                <a:cs typeface="Arial" pitchFamily="34" charset="0"/>
              </a:rPr>
              <a:t>Drivers of powerboats </a:t>
            </a:r>
            <a:r>
              <a:rPr lang="en-US" sz="900" dirty="0">
                <a:solidFill>
                  <a:schemeClr val="tx1"/>
                </a:solidFill>
                <a:latin typeface="Arial" pitchFamily="34" charset="0"/>
                <a:cs typeface="Arial" pitchFamily="34" charset="0"/>
              </a:rPr>
              <a:t>(n=170)</a:t>
            </a:r>
            <a:endParaRPr lang="en-US" sz="1100" dirty="0">
              <a:solidFill>
                <a:schemeClr val="tx1"/>
              </a:solidFill>
              <a:latin typeface="Arial" pitchFamily="34" charset="0"/>
              <a:cs typeface="Arial" pitchFamily="34" charset="0"/>
            </a:endParaRPr>
          </a:p>
          <a:p>
            <a:pPr>
              <a:lnSpc>
                <a:spcPct val="150000"/>
              </a:lnSpc>
              <a:spcBef>
                <a:spcPts val="1200"/>
              </a:spcBef>
              <a:buFontTx/>
              <a:buNone/>
            </a:pPr>
            <a:r>
              <a:rPr lang="en-US" sz="1200" dirty="0">
                <a:solidFill>
                  <a:schemeClr val="tx1"/>
                </a:solidFill>
                <a:latin typeface="Arial" pitchFamily="34" charset="0"/>
                <a:cs typeface="Arial" pitchFamily="34" charset="0"/>
              </a:rPr>
              <a:t>Passengers </a:t>
            </a:r>
            <a:r>
              <a:rPr lang="en-US" sz="900" dirty="0">
                <a:solidFill>
                  <a:schemeClr val="tx1"/>
                </a:solidFill>
                <a:latin typeface="Arial" pitchFamily="34" charset="0"/>
                <a:cs typeface="Arial" pitchFamily="34" charset="0"/>
              </a:rPr>
              <a:t>(n=</a:t>
            </a:r>
            <a:r>
              <a:rPr lang="en-US" sz="900" dirty="0">
                <a:latin typeface="Arial" pitchFamily="34" charset="0"/>
                <a:cs typeface="Arial" pitchFamily="34" charset="0"/>
              </a:rPr>
              <a:t>309</a:t>
            </a:r>
            <a:r>
              <a:rPr lang="en-US" sz="900" dirty="0">
                <a:solidFill>
                  <a:schemeClr val="tx1"/>
                </a:solidFill>
                <a:latin typeface="Arial" pitchFamily="34" charset="0"/>
                <a:cs typeface="Arial" pitchFamily="34" charset="0"/>
              </a:rPr>
              <a:t>)</a:t>
            </a:r>
            <a:endParaRPr lang="en-US" sz="1100" dirty="0">
              <a:solidFill>
                <a:schemeClr val="tx1"/>
              </a:solidFill>
              <a:latin typeface="Arial" pitchFamily="34" charset="0"/>
              <a:cs typeface="Arial" pitchFamily="34" charset="0"/>
            </a:endParaRPr>
          </a:p>
          <a:p>
            <a:pPr>
              <a:lnSpc>
                <a:spcPct val="150000"/>
              </a:lnSpc>
              <a:spcBef>
                <a:spcPts val="1200"/>
              </a:spcBef>
              <a:buFontTx/>
              <a:buNone/>
            </a:pPr>
            <a:r>
              <a:rPr lang="en-US" sz="1200" dirty="0">
                <a:solidFill>
                  <a:schemeClr val="tx1"/>
                </a:solidFill>
                <a:latin typeface="Arial" pitchFamily="34" charset="0"/>
                <a:cs typeface="Arial" pitchFamily="34" charset="0"/>
              </a:rPr>
              <a:t>Ride PWC </a:t>
            </a:r>
            <a:r>
              <a:rPr lang="en-US" sz="900" dirty="0">
                <a:solidFill>
                  <a:schemeClr val="tx1"/>
                </a:solidFill>
                <a:latin typeface="Arial" pitchFamily="34" charset="0"/>
                <a:cs typeface="Arial" pitchFamily="34" charset="0"/>
              </a:rPr>
              <a:t>(n=69)</a:t>
            </a:r>
            <a:endParaRPr lang="en-US" sz="1100" dirty="0">
              <a:solidFill>
                <a:schemeClr val="tx1"/>
              </a:solidFill>
              <a:latin typeface="Arial" pitchFamily="34" charset="0"/>
              <a:cs typeface="Arial" pitchFamily="34" charset="0"/>
            </a:endParaRPr>
          </a:p>
          <a:p>
            <a:pPr>
              <a:lnSpc>
                <a:spcPct val="150000"/>
              </a:lnSpc>
              <a:spcBef>
                <a:spcPts val="1200"/>
              </a:spcBef>
              <a:buFontTx/>
              <a:buNone/>
            </a:pPr>
            <a:r>
              <a:rPr lang="en-US" sz="1200" dirty="0">
                <a:solidFill>
                  <a:schemeClr val="tx1"/>
                </a:solidFill>
                <a:latin typeface="Arial" pitchFamily="34" charset="0"/>
                <a:cs typeface="Arial" pitchFamily="34" charset="0"/>
              </a:rPr>
              <a:t>Canoeing &amp; Kayaking </a:t>
            </a:r>
            <a:r>
              <a:rPr lang="en-US" sz="900" dirty="0">
                <a:solidFill>
                  <a:schemeClr val="tx1"/>
                </a:solidFill>
                <a:latin typeface="Arial" pitchFamily="34" charset="0"/>
                <a:cs typeface="Arial" pitchFamily="34" charset="0"/>
              </a:rPr>
              <a:t>(n=</a:t>
            </a:r>
            <a:r>
              <a:rPr lang="en-US" sz="900" dirty="0">
                <a:latin typeface="Arial" pitchFamily="34" charset="0"/>
                <a:cs typeface="Arial" pitchFamily="34" charset="0"/>
              </a:rPr>
              <a:t>314</a:t>
            </a:r>
            <a:r>
              <a:rPr lang="en-US" sz="900" dirty="0">
                <a:solidFill>
                  <a:schemeClr val="tx1"/>
                </a:solidFill>
                <a:latin typeface="Arial" pitchFamily="34" charset="0"/>
                <a:cs typeface="Arial" pitchFamily="34" charset="0"/>
              </a:rPr>
              <a:t>)</a:t>
            </a:r>
            <a:endParaRPr lang="en-US" sz="1100" dirty="0">
              <a:solidFill>
                <a:schemeClr val="tx1"/>
              </a:solidFill>
              <a:latin typeface="Arial" pitchFamily="34" charset="0"/>
              <a:cs typeface="Arial" pitchFamily="34" charset="0"/>
            </a:endParaRPr>
          </a:p>
          <a:p>
            <a:pPr>
              <a:lnSpc>
                <a:spcPct val="150000"/>
              </a:lnSpc>
              <a:spcBef>
                <a:spcPts val="1200"/>
              </a:spcBef>
              <a:buFontTx/>
              <a:buNone/>
            </a:pPr>
            <a:r>
              <a:rPr lang="en-US" sz="1200" dirty="0">
                <a:solidFill>
                  <a:schemeClr val="tx1"/>
                </a:solidFill>
                <a:latin typeface="Arial" pitchFamily="34" charset="0"/>
                <a:cs typeface="Arial" pitchFamily="34" charset="0"/>
              </a:rPr>
              <a:t>Sailing </a:t>
            </a:r>
            <a:r>
              <a:rPr lang="en-US" sz="900" dirty="0">
                <a:solidFill>
                  <a:schemeClr val="tx1"/>
                </a:solidFill>
                <a:latin typeface="Arial" pitchFamily="34" charset="0"/>
                <a:cs typeface="Arial" pitchFamily="34" charset="0"/>
              </a:rPr>
              <a:t>(n=</a:t>
            </a:r>
            <a:r>
              <a:rPr lang="en-US" sz="900" dirty="0">
                <a:latin typeface="Arial" pitchFamily="34" charset="0"/>
                <a:cs typeface="Arial" pitchFamily="34" charset="0"/>
              </a:rPr>
              <a:t>58</a:t>
            </a:r>
            <a:r>
              <a:rPr lang="en-US" sz="900" dirty="0">
                <a:solidFill>
                  <a:schemeClr val="tx1"/>
                </a:solidFill>
                <a:latin typeface="Arial" pitchFamily="34" charset="0"/>
                <a:cs typeface="Arial" pitchFamily="34" charset="0"/>
              </a:rPr>
              <a:t>)</a:t>
            </a:r>
            <a:endParaRPr lang="en-US" sz="1100" dirty="0">
              <a:solidFill>
                <a:schemeClr val="tx1"/>
              </a:solidFill>
              <a:latin typeface="Arial" pitchFamily="34" charset="0"/>
              <a:cs typeface="Arial" pitchFamily="34" charset="0"/>
            </a:endParaRPr>
          </a:p>
        </p:txBody>
      </p:sp>
      <p:grpSp>
        <p:nvGrpSpPr>
          <p:cNvPr id="11" name="Group 22"/>
          <p:cNvGrpSpPr>
            <a:grpSpLocks/>
          </p:cNvGrpSpPr>
          <p:nvPr/>
        </p:nvGrpSpPr>
        <p:grpSpPr bwMode="auto">
          <a:xfrm>
            <a:off x="1563910" y="5950844"/>
            <a:ext cx="3562350" cy="458788"/>
            <a:chOff x="6607534" y="3825917"/>
            <a:chExt cx="3562184" cy="459054"/>
          </a:xfrm>
        </p:grpSpPr>
        <p:sp>
          <p:nvSpPr>
            <p:cNvPr id="12" name="Rectangle 23"/>
            <p:cNvSpPr>
              <a:spLocks noChangeArrowheads="1"/>
            </p:cNvSpPr>
            <p:nvPr/>
          </p:nvSpPr>
          <p:spPr bwMode="auto">
            <a:xfrm>
              <a:off x="6695992" y="4093376"/>
              <a:ext cx="177800" cy="101600"/>
            </a:xfrm>
            <a:prstGeom prst="rect">
              <a:avLst/>
            </a:prstGeom>
            <a:solidFill>
              <a:srgbClr val="336699"/>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3" name="Rectangle 24"/>
            <p:cNvSpPr>
              <a:spLocks noChangeArrowheads="1"/>
            </p:cNvSpPr>
            <p:nvPr/>
          </p:nvSpPr>
          <p:spPr bwMode="auto">
            <a:xfrm>
              <a:off x="6697317" y="3895920"/>
              <a:ext cx="177800" cy="101600"/>
            </a:xfrm>
            <a:prstGeom prst="rect">
              <a:avLst/>
            </a:prstGeom>
            <a:solidFill>
              <a:srgbClr val="D95E23"/>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4" name="TextBox 25"/>
            <p:cNvSpPr txBox="1">
              <a:spLocks noChangeArrowheads="1"/>
            </p:cNvSpPr>
            <p:nvPr/>
          </p:nvSpPr>
          <p:spPr bwMode="auto">
            <a:xfrm>
              <a:off x="6822221" y="4023361"/>
              <a:ext cx="2957861" cy="261610"/>
            </a:xfrm>
            <a:prstGeom prst="rect">
              <a:avLst/>
            </a:prstGeom>
            <a:noFill/>
            <a:ln w="9525">
              <a:noFill/>
              <a:miter lim="800000"/>
              <a:headEnd/>
              <a:tailEnd/>
            </a:ln>
          </p:spPr>
          <p:txBody>
            <a:bodyPr wrap="none">
              <a:spAutoFit/>
            </a:bodyPr>
            <a:lstStyle/>
            <a:p>
              <a:pPr>
                <a:buFontTx/>
                <a:buNone/>
              </a:pPr>
              <a:r>
                <a:rPr lang="en-US" sz="1100">
                  <a:solidFill>
                    <a:schemeClr val="tx1"/>
                  </a:solidFill>
                  <a:latin typeface="Arial" pitchFamily="34" charset="0"/>
                  <a:cs typeface="Arial" pitchFamily="34" charset="0"/>
                </a:rPr>
                <a:t>Total Aware - % saw or heard 1+ messages</a:t>
              </a:r>
            </a:p>
          </p:txBody>
        </p:sp>
        <p:sp>
          <p:nvSpPr>
            <p:cNvPr id="15" name="TextBox 26"/>
            <p:cNvSpPr txBox="1">
              <a:spLocks noChangeArrowheads="1"/>
            </p:cNvSpPr>
            <p:nvPr/>
          </p:nvSpPr>
          <p:spPr bwMode="auto">
            <a:xfrm>
              <a:off x="6823552" y="3825917"/>
              <a:ext cx="3038011" cy="261610"/>
            </a:xfrm>
            <a:prstGeom prst="rect">
              <a:avLst/>
            </a:prstGeom>
            <a:noFill/>
            <a:ln w="9525">
              <a:noFill/>
              <a:miter lim="800000"/>
              <a:headEnd/>
              <a:tailEnd/>
            </a:ln>
          </p:spPr>
          <p:txBody>
            <a:bodyPr wrap="none">
              <a:spAutoFit/>
            </a:bodyPr>
            <a:lstStyle/>
            <a:p>
              <a:pPr>
                <a:buFontTx/>
                <a:buNone/>
              </a:pPr>
              <a:r>
                <a:rPr lang="en-US" sz="1100" dirty="0">
                  <a:solidFill>
                    <a:schemeClr val="tx1"/>
                  </a:solidFill>
                  <a:latin typeface="Arial" pitchFamily="34" charset="0"/>
                  <a:cs typeface="Arial" pitchFamily="34" charset="0"/>
                </a:rPr>
                <a:t>Highly Aware - % saw or heard 5+ messages</a:t>
              </a:r>
            </a:p>
          </p:txBody>
        </p:sp>
        <p:sp>
          <p:nvSpPr>
            <p:cNvPr id="16" name="Rectangle 27"/>
            <p:cNvSpPr>
              <a:spLocks noChangeArrowheads="1"/>
            </p:cNvSpPr>
            <p:nvPr/>
          </p:nvSpPr>
          <p:spPr bwMode="auto">
            <a:xfrm>
              <a:off x="6607534" y="3848431"/>
              <a:ext cx="3562184" cy="413468"/>
            </a:xfrm>
            <a:prstGeom prst="rect">
              <a:avLst/>
            </a:prstGeom>
            <a:no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grpSp>
      <p:sp>
        <p:nvSpPr>
          <p:cNvPr id="17" name="TextBox 29"/>
          <p:cNvSpPr txBox="1">
            <a:spLocks noChangeArrowheads="1"/>
          </p:cNvSpPr>
          <p:nvPr/>
        </p:nvSpPr>
        <p:spPr bwMode="auto">
          <a:xfrm>
            <a:off x="2537231" y="2872858"/>
            <a:ext cx="392112" cy="246063"/>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26</a:t>
            </a:r>
          </a:p>
        </p:txBody>
      </p:sp>
      <p:sp>
        <p:nvSpPr>
          <p:cNvPr id="18" name="TextBox 30"/>
          <p:cNvSpPr txBox="1">
            <a:spLocks noChangeArrowheads="1"/>
          </p:cNvSpPr>
          <p:nvPr/>
        </p:nvSpPr>
        <p:spPr bwMode="auto">
          <a:xfrm>
            <a:off x="2615236" y="3329461"/>
            <a:ext cx="392112" cy="247650"/>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29</a:t>
            </a:r>
            <a:endParaRPr lang="en-US" sz="1000" dirty="0">
              <a:solidFill>
                <a:schemeClr val="bg1"/>
              </a:solidFill>
              <a:latin typeface="Arial" pitchFamily="34" charset="0"/>
              <a:cs typeface="Arial" pitchFamily="34" charset="0"/>
            </a:endParaRPr>
          </a:p>
        </p:txBody>
      </p:sp>
      <p:sp>
        <p:nvSpPr>
          <p:cNvPr id="19" name="TextBox 32"/>
          <p:cNvSpPr txBox="1">
            <a:spLocks noChangeArrowheads="1"/>
          </p:cNvSpPr>
          <p:nvPr/>
        </p:nvSpPr>
        <p:spPr bwMode="auto">
          <a:xfrm>
            <a:off x="2573946" y="3767718"/>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27</a:t>
            </a:r>
            <a:endParaRPr lang="en-US" sz="1000" dirty="0">
              <a:solidFill>
                <a:schemeClr val="bg1"/>
              </a:solidFill>
              <a:latin typeface="Arial" pitchFamily="34" charset="0"/>
              <a:cs typeface="Arial" pitchFamily="34" charset="0"/>
            </a:endParaRPr>
          </a:p>
        </p:txBody>
      </p:sp>
      <p:sp>
        <p:nvSpPr>
          <p:cNvPr id="22" name="TextBox 36"/>
          <p:cNvSpPr txBox="1">
            <a:spLocks noChangeArrowheads="1"/>
          </p:cNvSpPr>
          <p:nvPr/>
        </p:nvSpPr>
        <p:spPr bwMode="auto">
          <a:xfrm>
            <a:off x="2480422" y="5090692"/>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24</a:t>
            </a:r>
            <a:endParaRPr lang="en-US" sz="1000" dirty="0">
              <a:solidFill>
                <a:schemeClr val="bg1"/>
              </a:solidFill>
              <a:latin typeface="Arial" pitchFamily="34" charset="0"/>
              <a:cs typeface="Arial" pitchFamily="34" charset="0"/>
            </a:endParaRPr>
          </a:p>
        </p:txBody>
      </p:sp>
      <p:sp>
        <p:nvSpPr>
          <p:cNvPr id="23" name="TextBox 38"/>
          <p:cNvSpPr txBox="1">
            <a:spLocks noChangeArrowheads="1"/>
          </p:cNvSpPr>
          <p:nvPr/>
        </p:nvSpPr>
        <p:spPr bwMode="auto">
          <a:xfrm>
            <a:off x="2899156" y="5552626"/>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41</a:t>
            </a:r>
            <a:endParaRPr lang="en-US" sz="1000" dirty="0">
              <a:solidFill>
                <a:schemeClr val="bg1"/>
              </a:solidFill>
              <a:latin typeface="Arial" pitchFamily="34" charset="0"/>
              <a:cs typeface="Arial" pitchFamily="34" charset="0"/>
            </a:endParaRPr>
          </a:p>
        </p:txBody>
      </p:sp>
      <p:sp>
        <p:nvSpPr>
          <p:cNvPr id="24" name="TextBox 52"/>
          <p:cNvSpPr txBox="1">
            <a:spLocks noChangeArrowheads="1"/>
          </p:cNvSpPr>
          <p:nvPr/>
        </p:nvSpPr>
        <p:spPr bwMode="auto">
          <a:xfrm>
            <a:off x="4389177" y="5531783"/>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87</a:t>
            </a:r>
            <a:endParaRPr lang="en-US" sz="1000" dirty="0">
              <a:latin typeface="Arial" pitchFamily="34" charset="0"/>
              <a:cs typeface="Arial" pitchFamily="34" charset="0"/>
            </a:endParaRPr>
          </a:p>
        </p:txBody>
      </p:sp>
      <p:sp>
        <p:nvSpPr>
          <p:cNvPr id="25" name="TextBox 40"/>
          <p:cNvSpPr txBox="1">
            <a:spLocks noChangeArrowheads="1"/>
          </p:cNvSpPr>
          <p:nvPr/>
        </p:nvSpPr>
        <p:spPr bwMode="auto">
          <a:xfrm>
            <a:off x="4056690" y="5105519"/>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72</a:t>
            </a:r>
            <a:endParaRPr lang="en-US" sz="1000" dirty="0">
              <a:latin typeface="Arial" pitchFamily="34" charset="0"/>
              <a:cs typeface="Arial" pitchFamily="34" charset="0"/>
            </a:endParaRPr>
          </a:p>
        </p:txBody>
      </p:sp>
      <p:sp>
        <p:nvSpPr>
          <p:cNvPr id="26" name="TextBox 56"/>
          <p:cNvSpPr txBox="1">
            <a:spLocks noChangeArrowheads="1"/>
          </p:cNvSpPr>
          <p:nvPr/>
        </p:nvSpPr>
        <p:spPr bwMode="auto">
          <a:xfrm>
            <a:off x="4353043" y="4655717"/>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84</a:t>
            </a:r>
            <a:endParaRPr lang="en-US" sz="1000" dirty="0">
              <a:latin typeface="Arial" pitchFamily="34" charset="0"/>
              <a:cs typeface="Arial" pitchFamily="34" charset="0"/>
            </a:endParaRPr>
          </a:p>
        </p:txBody>
      </p:sp>
      <p:sp>
        <p:nvSpPr>
          <p:cNvPr id="27" name="TextBox 57"/>
          <p:cNvSpPr txBox="1">
            <a:spLocks noChangeArrowheads="1"/>
          </p:cNvSpPr>
          <p:nvPr/>
        </p:nvSpPr>
        <p:spPr bwMode="auto">
          <a:xfrm>
            <a:off x="4309045" y="3757012"/>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83</a:t>
            </a:r>
            <a:endParaRPr lang="en-US" sz="1000" dirty="0">
              <a:latin typeface="Arial" pitchFamily="34" charset="0"/>
              <a:cs typeface="Arial" pitchFamily="34" charset="0"/>
            </a:endParaRPr>
          </a:p>
        </p:txBody>
      </p:sp>
      <p:sp>
        <p:nvSpPr>
          <p:cNvPr id="28" name="TextBox 58"/>
          <p:cNvSpPr txBox="1">
            <a:spLocks noChangeArrowheads="1"/>
          </p:cNvSpPr>
          <p:nvPr/>
        </p:nvSpPr>
        <p:spPr bwMode="auto">
          <a:xfrm>
            <a:off x="4232529" y="4195140"/>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79</a:t>
            </a:r>
            <a:endParaRPr lang="en-US" sz="1000" dirty="0">
              <a:latin typeface="Arial" pitchFamily="34" charset="0"/>
              <a:cs typeface="Arial" pitchFamily="34" charset="0"/>
            </a:endParaRPr>
          </a:p>
        </p:txBody>
      </p:sp>
      <p:sp>
        <p:nvSpPr>
          <p:cNvPr id="29" name="TextBox 59"/>
          <p:cNvSpPr txBox="1">
            <a:spLocks noChangeArrowheads="1"/>
          </p:cNvSpPr>
          <p:nvPr/>
        </p:nvSpPr>
        <p:spPr bwMode="auto">
          <a:xfrm>
            <a:off x="4291389" y="3317296"/>
            <a:ext cx="392112"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82</a:t>
            </a:r>
            <a:endParaRPr lang="en-US" sz="1000" dirty="0">
              <a:latin typeface="Arial" pitchFamily="34" charset="0"/>
              <a:cs typeface="Arial" pitchFamily="34" charset="0"/>
            </a:endParaRPr>
          </a:p>
        </p:txBody>
      </p:sp>
      <p:sp>
        <p:nvSpPr>
          <p:cNvPr id="30" name="TextBox 62"/>
          <p:cNvSpPr txBox="1">
            <a:spLocks noChangeArrowheads="1"/>
          </p:cNvSpPr>
          <p:nvPr/>
        </p:nvSpPr>
        <p:spPr bwMode="auto">
          <a:xfrm>
            <a:off x="4206459" y="2852505"/>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78</a:t>
            </a:r>
            <a:endParaRPr lang="en-US" sz="1000" dirty="0">
              <a:latin typeface="Arial" pitchFamily="34" charset="0"/>
              <a:cs typeface="Arial" pitchFamily="34" charset="0"/>
            </a:endParaRPr>
          </a:p>
        </p:txBody>
      </p:sp>
      <p:sp>
        <p:nvSpPr>
          <p:cNvPr id="38" name="Content Placeholder 2"/>
          <p:cNvSpPr>
            <a:spLocks noGrp="1"/>
          </p:cNvSpPr>
          <p:nvPr>
            <p:ph idx="1"/>
          </p:nvPr>
        </p:nvSpPr>
        <p:spPr>
          <a:xfrm>
            <a:off x="180796" y="1081730"/>
            <a:ext cx="8963204" cy="572875"/>
          </a:xfrm>
        </p:spPr>
        <p:txBody>
          <a:bodyPr/>
          <a:lstStyle/>
          <a:p>
            <a:r>
              <a:rPr lang="en-US" sz="1000" dirty="0"/>
              <a:t>For “highly aware”, seasonally down from August 2017 end of season peak, with most boating activity groups.</a:t>
            </a:r>
          </a:p>
          <a:p>
            <a:r>
              <a:rPr lang="en-US" sz="1000" dirty="0"/>
              <a:t>Total awareness is also strong with ‘New Boaters’ (81% in-line with Aug 2017); New Boaters awareness of multiple messages (22% “highly aware”) is in-line with more established boaters.  With boaters ‘Not Born in Canada’, both total awareness (79%) and highly aware (26%) are strong.</a:t>
            </a:r>
            <a:endParaRPr lang="en-CA" sz="1000" dirty="0"/>
          </a:p>
        </p:txBody>
      </p:sp>
      <p:cxnSp>
        <p:nvCxnSpPr>
          <p:cNvPr id="44" name="Straight Arrow Connector 65"/>
          <p:cNvCxnSpPr>
            <a:cxnSpLocks noChangeShapeType="1"/>
          </p:cNvCxnSpPr>
          <p:nvPr/>
        </p:nvCxnSpPr>
        <p:spPr bwMode="auto">
          <a:xfrm rot="5400000" flipH="1" flipV="1">
            <a:off x="6606378" y="5210986"/>
            <a:ext cx="216000" cy="1587"/>
          </a:xfrm>
          <a:prstGeom prst="straightConnector1">
            <a:avLst/>
          </a:prstGeom>
          <a:noFill/>
          <a:ln w="9525" algn="ctr">
            <a:solidFill>
              <a:schemeClr val="tx1"/>
            </a:solidFill>
            <a:prstDash val="dash"/>
            <a:round/>
            <a:headEnd/>
            <a:tailEnd type="arrow" w="med" len="med"/>
          </a:ln>
        </p:spPr>
      </p:cxnSp>
      <p:cxnSp>
        <p:nvCxnSpPr>
          <p:cNvPr id="47" name="Straight Arrow Connector 65"/>
          <p:cNvCxnSpPr>
            <a:cxnSpLocks noChangeShapeType="1"/>
          </p:cNvCxnSpPr>
          <p:nvPr/>
        </p:nvCxnSpPr>
        <p:spPr bwMode="auto">
          <a:xfrm rot="5400000" flipH="1" flipV="1">
            <a:off x="6617395" y="5616427"/>
            <a:ext cx="216000" cy="1587"/>
          </a:xfrm>
          <a:prstGeom prst="straightConnector1">
            <a:avLst/>
          </a:prstGeom>
          <a:noFill/>
          <a:ln w="9525" algn="ctr">
            <a:solidFill>
              <a:schemeClr val="tx1"/>
            </a:solidFill>
            <a:prstDash val="solid"/>
            <a:round/>
            <a:headEnd/>
            <a:tailEnd type="arrow" w="med" len="med"/>
          </a:ln>
        </p:spPr>
      </p:cxnSp>
      <p:cxnSp>
        <p:nvCxnSpPr>
          <p:cNvPr id="62" name="Straight Connector 61"/>
          <p:cNvCxnSpPr/>
          <p:nvPr/>
        </p:nvCxnSpPr>
        <p:spPr>
          <a:xfrm>
            <a:off x="8013450" y="2384366"/>
            <a:ext cx="978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5"/>
          <p:cNvCxnSpPr>
            <a:cxnSpLocks noChangeShapeType="1"/>
          </p:cNvCxnSpPr>
          <p:nvPr/>
        </p:nvCxnSpPr>
        <p:spPr bwMode="auto">
          <a:xfrm rot="5400000" flipH="1" flipV="1">
            <a:off x="8266276" y="2993965"/>
            <a:ext cx="216000" cy="1587"/>
          </a:xfrm>
          <a:prstGeom prst="straightConnector1">
            <a:avLst/>
          </a:prstGeom>
          <a:noFill/>
          <a:ln w="9525" algn="ctr">
            <a:solidFill>
              <a:schemeClr val="tx1"/>
            </a:solidFill>
            <a:prstDash val="dash"/>
            <a:round/>
            <a:headEnd/>
            <a:tailEnd type="arrow" w="med" len="med"/>
          </a:ln>
        </p:spPr>
      </p:cxnSp>
      <p:cxnSp>
        <p:nvCxnSpPr>
          <p:cNvPr id="68" name="Straight Arrow Connector 65"/>
          <p:cNvCxnSpPr>
            <a:cxnSpLocks noChangeShapeType="1"/>
          </p:cNvCxnSpPr>
          <p:nvPr/>
        </p:nvCxnSpPr>
        <p:spPr bwMode="auto">
          <a:xfrm rot="5400000" flipH="1" flipV="1">
            <a:off x="8273447" y="3426880"/>
            <a:ext cx="216000" cy="1587"/>
          </a:xfrm>
          <a:prstGeom prst="straightConnector1">
            <a:avLst/>
          </a:prstGeom>
          <a:noFill/>
          <a:ln w="9525" algn="ctr">
            <a:solidFill>
              <a:schemeClr val="tx1"/>
            </a:solidFill>
            <a:prstDash val="dash"/>
            <a:round/>
            <a:headEnd/>
            <a:tailEnd type="arrow" w="med" len="med"/>
          </a:ln>
        </p:spPr>
      </p:cxnSp>
      <p:cxnSp>
        <p:nvCxnSpPr>
          <p:cNvPr id="69" name="Straight Arrow Connector 65"/>
          <p:cNvCxnSpPr>
            <a:cxnSpLocks noChangeShapeType="1"/>
          </p:cNvCxnSpPr>
          <p:nvPr/>
        </p:nvCxnSpPr>
        <p:spPr bwMode="auto">
          <a:xfrm rot="5400000" flipH="1" flipV="1">
            <a:off x="8274988" y="5215526"/>
            <a:ext cx="216000" cy="1587"/>
          </a:xfrm>
          <a:prstGeom prst="straightConnector1">
            <a:avLst/>
          </a:prstGeom>
          <a:noFill/>
          <a:ln w="9525" algn="ctr">
            <a:solidFill>
              <a:schemeClr val="tx1"/>
            </a:solidFill>
            <a:prstDash val="dash"/>
            <a:round/>
            <a:headEnd/>
            <a:tailEnd type="arrow" w="med" len="med"/>
          </a:ln>
        </p:spPr>
      </p:cxnSp>
      <p:cxnSp>
        <p:nvCxnSpPr>
          <p:cNvPr id="70" name="Straight Arrow Connector 65"/>
          <p:cNvCxnSpPr>
            <a:cxnSpLocks noChangeShapeType="1"/>
          </p:cNvCxnSpPr>
          <p:nvPr/>
        </p:nvCxnSpPr>
        <p:spPr bwMode="auto">
          <a:xfrm rot="5400000" flipH="1" flipV="1">
            <a:off x="8805759" y="2983717"/>
            <a:ext cx="216000" cy="1587"/>
          </a:xfrm>
          <a:prstGeom prst="straightConnector1">
            <a:avLst/>
          </a:prstGeom>
          <a:noFill/>
          <a:ln w="9525" algn="ctr">
            <a:solidFill>
              <a:schemeClr val="tx1"/>
            </a:solidFill>
            <a:prstDash val="dash"/>
            <a:round/>
            <a:headEnd/>
            <a:tailEnd type="arrow" w="med" len="med"/>
          </a:ln>
        </p:spPr>
      </p:cxnSp>
      <p:cxnSp>
        <p:nvCxnSpPr>
          <p:cNvPr id="71" name="Straight Arrow Connector 65"/>
          <p:cNvCxnSpPr>
            <a:cxnSpLocks noChangeShapeType="1"/>
          </p:cNvCxnSpPr>
          <p:nvPr/>
        </p:nvCxnSpPr>
        <p:spPr bwMode="auto">
          <a:xfrm rot="5400000" flipH="1" flipV="1">
            <a:off x="8824715" y="3418171"/>
            <a:ext cx="216000" cy="1587"/>
          </a:xfrm>
          <a:prstGeom prst="straightConnector1">
            <a:avLst/>
          </a:prstGeom>
          <a:noFill/>
          <a:ln w="9525" algn="ctr">
            <a:solidFill>
              <a:schemeClr val="tx1"/>
            </a:solidFill>
            <a:prstDash val="dash"/>
            <a:round/>
            <a:headEnd/>
            <a:tailEnd type="arrow" w="med" len="med"/>
          </a:ln>
        </p:spPr>
      </p:cxnSp>
      <p:cxnSp>
        <p:nvCxnSpPr>
          <p:cNvPr id="72" name="Straight Arrow Connector 65"/>
          <p:cNvCxnSpPr>
            <a:cxnSpLocks noChangeShapeType="1"/>
          </p:cNvCxnSpPr>
          <p:nvPr/>
        </p:nvCxnSpPr>
        <p:spPr bwMode="auto">
          <a:xfrm rot="5400000" flipH="1" flipV="1">
            <a:off x="8824715" y="3873159"/>
            <a:ext cx="216000" cy="1587"/>
          </a:xfrm>
          <a:prstGeom prst="straightConnector1">
            <a:avLst/>
          </a:prstGeom>
          <a:noFill/>
          <a:ln w="9525" algn="ctr">
            <a:solidFill>
              <a:schemeClr val="tx1"/>
            </a:solidFill>
            <a:prstDash val="dash"/>
            <a:round/>
            <a:headEnd/>
            <a:tailEnd type="arrow" w="med" len="med"/>
          </a:ln>
        </p:spPr>
      </p:cxnSp>
      <p:cxnSp>
        <p:nvCxnSpPr>
          <p:cNvPr id="73" name="Straight Arrow Connector 65"/>
          <p:cNvCxnSpPr>
            <a:cxnSpLocks noChangeShapeType="1"/>
          </p:cNvCxnSpPr>
          <p:nvPr/>
        </p:nvCxnSpPr>
        <p:spPr bwMode="auto">
          <a:xfrm rot="5400000" flipH="1" flipV="1">
            <a:off x="8824718" y="4283306"/>
            <a:ext cx="216000" cy="1587"/>
          </a:xfrm>
          <a:prstGeom prst="straightConnector1">
            <a:avLst/>
          </a:prstGeom>
          <a:noFill/>
          <a:ln w="9525" algn="ctr">
            <a:solidFill>
              <a:schemeClr val="tx1"/>
            </a:solidFill>
            <a:prstDash val="dash"/>
            <a:round/>
            <a:headEnd/>
            <a:tailEnd type="arrow" w="med" len="med"/>
          </a:ln>
        </p:spPr>
      </p:cxnSp>
      <p:cxnSp>
        <p:nvCxnSpPr>
          <p:cNvPr id="74" name="Straight Arrow Connector 65"/>
          <p:cNvCxnSpPr>
            <a:cxnSpLocks noChangeShapeType="1"/>
          </p:cNvCxnSpPr>
          <p:nvPr/>
        </p:nvCxnSpPr>
        <p:spPr bwMode="auto">
          <a:xfrm rot="5400000" flipH="1" flipV="1">
            <a:off x="8824719" y="4786422"/>
            <a:ext cx="216000" cy="1587"/>
          </a:xfrm>
          <a:prstGeom prst="straightConnector1">
            <a:avLst/>
          </a:prstGeom>
          <a:noFill/>
          <a:ln w="9525" algn="ctr">
            <a:solidFill>
              <a:schemeClr val="tx1"/>
            </a:solidFill>
            <a:prstDash val="dash"/>
            <a:round/>
            <a:headEnd/>
            <a:tailEnd type="arrow" w="med" len="med"/>
          </a:ln>
        </p:spPr>
      </p:cxnSp>
      <p:cxnSp>
        <p:nvCxnSpPr>
          <p:cNvPr id="75" name="Straight Arrow Connector 65"/>
          <p:cNvCxnSpPr>
            <a:cxnSpLocks noChangeShapeType="1"/>
          </p:cNvCxnSpPr>
          <p:nvPr/>
        </p:nvCxnSpPr>
        <p:spPr bwMode="auto">
          <a:xfrm rot="5400000" flipH="1" flipV="1">
            <a:off x="8819611" y="5236511"/>
            <a:ext cx="216000" cy="1587"/>
          </a:xfrm>
          <a:prstGeom prst="straightConnector1">
            <a:avLst/>
          </a:prstGeom>
          <a:noFill/>
          <a:ln w="9525" algn="ctr">
            <a:solidFill>
              <a:schemeClr val="tx1"/>
            </a:solidFill>
            <a:prstDash val="dash"/>
            <a:round/>
            <a:headEnd/>
            <a:tailEnd type="arrow" w="med" len="med"/>
          </a:ln>
        </p:spPr>
      </p:cxnSp>
      <p:cxnSp>
        <p:nvCxnSpPr>
          <p:cNvPr id="76" name="Straight Arrow Connector 65"/>
          <p:cNvCxnSpPr>
            <a:cxnSpLocks noChangeShapeType="1"/>
          </p:cNvCxnSpPr>
          <p:nvPr/>
        </p:nvCxnSpPr>
        <p:spPr bwMode="auto">
          <a:xfrm rot="5400000" flipH="1" flipV="1">
            <a:off x="7715698" y="5639486"/>
            <a:ext cx="216000" cy="1587"/>
          </a:xfrm>
          <a:prstGeom prst="straightConnector1">
            <a:avLst/>
          </a:prstGeom>
          <a:noFill/>
          <a:ln w="19050" algn="ctr">
            <a:solidFill>
              <a:srgbClr val="00B050"/>
            </a:solidFill>
            <a:prstDash val="solid"/>
            <a:round/>
            <a:headEnd/>
            <a:tailEnd type="arrow" w="med" len="med"/>
          </a:ln>
        </p:spPr>
      </p:cxnSp>
      <p:cxnSp>
        <p:nvCxnSpPr>
          <p:cNvPr id="77" name="Straight Arrow Connector 65"/>
          <p:cNvCxnSpPr>
            <a:cxnSpLocks noChangeShapeType="1"/>
          </p:cNvCxnSpPr>
          <p:nvPr/>
        </p:nvCxnSpPr>
        <p:spPr bwMode="auto">
          <a:xfrm>
            <a:off x="7812609" y="4662593"/>
            <a:ext cx="1587" cy="216000"/>
          </a:xfrm>
          <a:prstGeom prst="straightConnector1">
            <a:avLst/>
          </a:prstGeom>
          <a:noFill/>
          <a:ln w="19050" algn="ctr">
            <a:solidFill>
              <a:srgbClr val="00B050"/>
            </a:solidFill>
            <a:prstDash val="solid"/>
            <a:round/>
            <a:headEnd/>
            <a:tailEnd type="arrow" w="med" len="med"/>
          </a:ln>
        </p:spPr>
      </p:cxnSp>
      <p:sp>
        <p:nvSpPr>
          <p:cNvPr id="79" name="TextBox 32"/>
          <p:cNvSpPr txBox="1">
            <a:spLocks noChangeArrowheads="1"/>
          </p:cNvSpPr>
          <p:nvPr/>
        </p:nvSpPr>
        <p:spPr bwMode="auto">
          <a:xfrm>
            <a:off x="2635212" y="4197100"/>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29</a:t>
            </a:r>
          </a:p>
        </p:txBody>
      </p:sp>
      <p:sp>
        <p:nvSpPr>
          <p:cNvPr id="80" name="TextBox 34"/>
          <p:cNvSpPr txBox="1">
            <a:spLocks noChangeArrowheads="1"/>
          </p:cNvSpPr>
          <p:nvPr/>
        </p:nvSpPr>
        <p:spPr bwMode="auto">
          <a:xfrm>
            <a:off x="2397192" y="4677731"/>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20</a:t>
            </a:r>
          </a:p>
        </p:txBody>
      </p:sp>
      <p:cxnSp>
        <p:nvCxnSpPr>
          <p:cNvPr id="78" name="Straight Arrow Connector 65"/>
          <p:cNvCxnSpPr>
            <a:cxnSpLocks noChangeShapeType="1"/>
          </p:cNvCxnSpPr>
          <p:nvPr/>
        </p:nvCxnSpPr>
        <p:spPr bwMode="auto">
          <a:xfrm rot="5400000" flipH="1" flipV="1">
            <a:off x="7710070" y="5220140"/>
            <a:ext cx="216000" cy="1587"/>
          </a:xfrm>
          <a:prstGeom prst="straightConnector1">
            <a:avLst/>
          </a:prstGeom>
          <a:noFill/>
          <a:ln w="19050" algn="ctr">
            <a:solidFill>
              <a:srgbClr val="00B050"/>
            </a:solidFill>
            <a:prstDash val="sysDot"/>
            <a:round/>
            <a:headEnd/>
            <a:tailEnd type="arrow" w="med" len="med"/>
          </a:ln>
        </p:spPr>
      </p:cxnSp>
      <p:cxnSp>
        <p:nvCxnSpPr>
          <p:cNvPr id="91" name="Straight Arrow Connector 65"/>
          <p:cNvCxnSpPr>
            <a:cxnSpLocks noChangeShapeType="1"/>
          </p:cNvCxnSpPr>
          <p:nvPr/>
        </p:nvCxnSpPr>
        <p:spPr bwMode="auto">
          <a:xfrm rot="5400000" flipH="1" flipV="1">
            <a:off x="5064566" y="4783923"/>
            <a:ext cx="216000" cy="1587"/>
          </a:xfrm>
          <a:prstGeom prst="straightConnector1">
            <a:avLst/>
          </a:prstGeom>
          <a:noFill/>
          <a:ln w="19050" algn="ctr">
            <a:solidFill>
              <a:srgbClr val="00B050"/>
            </a:solidFill>
            <a:prstDash val="solid"/>
            <a:round/>
            <a:headEnd/>
            <a:tailEnd type="arrow" w="med" len="med"/>
          </a:ln>
        </p:spPr>
      </p:cxnSp>
      <p:cxnSp>
        <p:nvCxnSpPr>
          <p:cNvPr id="92" name="Straight Arrow Connector 65"/>
          <p:cNvCxnSpPr>
            <a:cxnSpLocks noChangeShapeType="1"/>
          </p:cNvCxnSpPr>
          <p:nvPr/>
        </p:nvCxnSpPr>
        <p:spPr bwMode="auto">
          <a:xfrm rot="5400000" flipH="1" flipV="1">
            <a:off x="5573399" y="3413870"/>
            <a:ext cx="216000" cy="1587"/>
          </a:xfrm>
          <a:prstGeom prst="straightConnector1">
            <a:avLst/>
          </a:prstGeom>
          <a:noFill/>
          <a:ln w="19050" algn="ctr">
            <a:solidFill>
              <a:srgbClr val="00B050"/>
            </a:solidFill>
            <a:prstDash val="sysDot"/>
            <a:round/>
            <a:headEnd/>
            <a:tailEnd type="arrow" w="med" len="med"/>
          </a:ln>
        </p:spPr>
      </p:cxnSp>
      <p:cxnSp>
        <p:nvCxnSpPr>
          <p:cNvPr id="83" name="Straight Arrow Connector 65"/>
          <p:cNvCxnSpPr>
            <a:cxnSpLocks noChangeShapeType="1"/>
          </p:cNvCxnSpPr>
          <p:nvPr/>
        </p:nvCxnSpPr>
        <p:spPr bwMode="auto">
          <a:xfrm rot="5400000" flipH="1" flipV="1">
            <a:off x="7164705" y="5628460"/>
            <a:ext cx="216000" cy="1587"/>
          </a:xfrm>
          <a:prstGeom prst="straightConnector1">
            <a:avLst/>
          </a:prstGeom>
          <a:noFill/>
          <a:ln w="19050" algn="ctr">
            <a:solidFill>
              <a:srgbClr val="00B050"/>
            </a:solidFill>
            <a:prstDash val="solid"/>
            <a:round/>
            <a:headEnd/>
            <a:tailEnd type="arrow" w="med" len="med"/>
          </a:ln>
        </p:spPr>
      </p:cxnSp>
      <p:cxnSp>
        <p:nvCxnSpPr>
          <p:cNvPr id="84" name="Straight Arrow Connector 65">
            <a:extLst>
              <a:ext uri="{FF2B5EF4-FFF2-40B4-BE49-F238E27FC236}">
                <a16:creationId xmlns="" xmlns:a16="http://schemas.microsoft.com/office/drawing/2014/main" id="{94A79FD7-A1B2-4213-BFA3-B98B363F0652}"/>
              </a:ext>
            </a:extLst>
          </p:cNvPr>
          <p:cNvCxnSpPr>
            <a:cxnSpLocks noChangeShapeType="1"/>
          </p:cNvCxnSpPr>
          <p:nvPr/>
        </p:nvCxnSpPr>
        <p:spPr bwMode="auto">
          <a:xfrm rot="5400000" flipH="1" flipV="1">
            <a:off x="5059248" y="4308777"/>
            <a:ext cx="216000" cy="1587"/>
          </a:xfrm>
          <a:prstGeom prst="straightConnector1">
            <a:avLst/>
          </a:prstGeom>
          <a:noFill/>
          <a:ln w="19050" algn="ctr">
            <a:solidFill>
              <a:srgbClr val="00B050"/>
            </a:solidFill>
            <a:prstDash val="solid"/>
            <a:round/>
            <a:headEnd/>
            <a:tailEnd type="arrow" w="med" len="med"/>
          </a:ln>
        </p:spPr>
      </p:cxnSp>
      <p:cxnSp>
        <p:nvCxnSpPr>
          <p:cNvPr id="85" name="Straight Arrow Connector 65">
            <a:extLst>
              <a:ext uri="{FF2B5EF4-FFF2-40B4-BE49-F238E27FC236}">
                <a16:creationId xmlns="" xmlns:a16="http://schemas.microsoft.com/office/drawing/2014/main" id="{F500A51C-4710-413D-8E98-EC9DBEE66671}"/>
              </a:ext>
            </a:extLst>
          </p:cNvPr>
          <p:cNvCxnSpPr>
            <a:cxnSpLocks noChangeShapeType="1"/>
          </p:cNvCxnSpPr>
          <p:nvPr/>
        </p:nvCxnSpPr>
        <p:spPr bwMode="auto">
          <a:xfrm rot="5400000" flipH="1" flipV="1">
            <a:off x="5065669" y="3840641"/>
            <a:ext cx="216000" cy="1587"/>
          </a:xfrm>
          <a:prstGeom prst="straightConnector1">
            <a:avLst/>
          </a:prstGeom>
          <a:noFill/>
          <a:ln w="19050" algn="ctr">
            <a:solidFill>
              <a:srgbClr val="00B050"/>
            </a:solidFill>
            <a:prstDash val="solid"/>
            <a:round/>
            <a:headEnd/>
            <a:tailEnd type="arrow" w="med" len="med"/>
          </a:ln>
        </p:spPr>
      </p:cxnSp>
      <p:cxnSp>
        <p:nvCxnSpPr>
          <p:cNvPr id="93" name="Straight Arrow Connector 65">
            <a:extLst>
              <a:ext uri="{FF2B5EF4-FFF2-40B4-BE49-F238E27FC236}">
                <a16:creationId xmlns="" xmlns:a16="http://schemas.microsoft.com/office/drawing/2014/main" id="{DEB59E81-0B37-48CD-A2F6-544131E70999}"/>
              </a:ext>
            </a:extLst>
          </p:cNvPr>
          <p:cNvCxnSpPr>
            <a:cxnSpLocks noChangeShapeType="1"/>
          </p:cNvCxnSpPr>
          <p:nvPr/>
        </p:nvCxnSpPr>
        <p:spPr bwMode="auto">
          <a:xfrm rot="5400000" flipH="1" flipV="1">
            <a:off x="4962178" y="3423094"/>
            <a:ext cx="216000" cy="1587"/>
          </a:xfrm>
          <a:prstGeom prst="straightConnector1">
            <a:avLst/>
          </a:prstGeom>
          <a:noFill/>
          <a:ln w="19050" algn="ctr">
            <a:solidFill>
              <a:srgbClr val="00B050"/>
            </a:solidFill>
            <a:prstDash val="solid"/>
            <a:round/>
            <a:headEnd/>
            <a:tailEnd type="arrow" w="med" len="med"/>
          </a:ln>
        </p:spPr>
      </p:cxnSp>
      <p:cxnSp>
        <p:nvCxnSpPr>
          <p:cNvPr id="94" name="Straight Arrow Connector 65">
            <a:extLst>
              <a:ext uri="{FF2B5EF4-FFF2-40B4-BE49-F238E27FC236}">
                <a16:creationId xmlns="" xmlns:a16="http://schemas.microsoft.com/office/drawing/2014/main" id="{3D2F17F2-5F9E-4ED0-8DE6-A51915F48D17}"/>
              </a:ext>
            </a:extLst>
          </p:cNvPr>
          <p:cNvCxnSpPr>
            <a:cxnSpLocks noChangeShapeType="1"/>
          </p:cNvCxnSpPr>
          <p:nvPr/>
        </p:nvCxnSpPr>
        <p:spPr bwMode="auto">
          <a:xfrm rot="5400000" flipH="1" flipV="1">
            <a:off x="5480145" y="2957991"/>
            <a:ext cx="216000" cy="1587"/>
          </a:xfrm>
          <a:prstGeom prst="straightConnector1">
            <a:avLst/>
          </a:prstGeom>
          <a:noFill/>
          <a:ln w="9525" algn="ctr">
            <a:solidFill>
              <a:schemeClr val="tx1"/>
            </a:solidFill>
            <a:prstDash val="dash"/>
            <a:round/>
            <a:headEnd/>
            <a:tailEnd type="arrow" w="med" len="med"/>
          </a:ln>
        </p:spPr>
      </p:cxnSp>
      <p:cxnSp>
        <p:nvCxnSpPr>
          <p:cNvPr id="95" name="Straight Arrow Connector 65">
            <a:extLst>
              <a:ext uri="{FF2B5EF4-FFF2-40B4-BE49-F238E27FC236}">
                <a16:creationId xmlns="" xmlns:a16="http://schemas.microsoft.com/office/drawing/2014/main" id="{BC2DFE23-A290-437D-AD6E-6543297DDB79}"/>
              </a:ext>
            </a:extLst>
          </p:cNvPr>
          <p:cNvCxnSpPr>
            <a:cxnSpLocks noChangeShapeType="1"/>
          </p:cNvCxnSpPr>
          <p:nvPr/>
        </p:nvCxnSpPr>
        <p:spPr bwMode="auto">
          <a:xfrm rot="5400000" flipH="1" flipV="1">
            <a:off x="5490087" y="4310682"/>
            <a:ext cx="216000" cy="1587"/>
          </a:xfrm>
          <a:prstGeom prst="straightConnector1">
            <a:avLst/>
          </a:prstGeom>
          <a:noFill/>
          <a:ln w="9525" algn="ctr">
            <a:solidFill>
              <a:schemeClr val="tx1"/>
            </a:solidFill>
            <a:prstDash val="solid"/>
            <a:round/>
            <a:headEnd/>
            <a:tailEnd type="arrow" w="med" len="med"/>
          </a:ln>
        </p:spPr>
      </p:cxnSp>
      <p:cxnSp>
        <p:nvCxnSpPr>
          <p:cNvPr id="96" name="Straight Arrow Connector 65">
            <a:extLst>
              <a:ext uri="{FF2B5EF4-FFF2-40B4-BE49-F238E27FC236}">
                <a16:creationId xmlns="" xmlns:a16="http://schemas.microsoft.com/office/drawing/2014/main" id="{FC2E786D-DC69-477A-B50B-28A9D5BD6C2A}"/>
              </a:ext>
            </a:extLst>
          </p:cNvPr>
          <p:cNvCxnSpPr>
            <a:cxnSpLocks noChangeShapeType="1"/>
          </p:cNvCxnSpPr>
          <p:nvPr/>
        </p:nvCxnSpPr>
        <p:spPr bwMode="auto">
          <a:xfrm rot="5400000" flipH="1" flipV="1">
            <a:off x="5578134" y="3865998"/>
            <a:ext cx="216000" cy="1587"/>
          </a:xfrm>
          <a:prstGeom prst="straightConnector1">
            <a:avLst/>
          </a:prstGeom>
          <a:noFill/>
          <a:ln w="19050" algn="ctr">
            <a:solidFill>
              <a:srgbClr val="00B050"/>
            </a:solidFill>
            <a:prstDash val="solid"/>
            <a:round/>
            <a:headEnd/>
            <a:tailEnd type="arrow" w="med" len="med"/>
          </a:ln>
        </p:spPr>
      </p:cxnSp>
      <p:cxnSp>
        <p:nvCxnSpPr>
          <p:cNvPr id="81" name="Straight Arrow Connector 65"/>
          <p:cNvCxnSpPr>
            <a:cxnSpLocks noChangeShapeType="1"/>
          </p:cNvCxnSpPr>
          <p:nvPr/>
        </p:nvCxnSpPr>
        <p:spPr bwMode="auto">
          <a:xfrm rot="5400000" flipH="1" flipV="1">
            <a:off x="5070254" y="5233927"/>
            <a:ext cx="216000" cy="1587"/>
          </a:xfrm>
          <a:prstGeom prst="straightConnector1">
            <a:avLst/>
          </a:prstGeom>
          <a:noFill/>
          <a:ln w="19050" algn="ctr">
            <a:solidFill>
              <a:srgbClr val="00B050"/>
            </a:solidFill>
            <a:prstDash val="solid"/>
            <a:round/>
            <a:headEnd/>
            <a:tailEnd type="arrow" w="med" len="med"/>
          </a:ln>
        </p:spPr>
      </p:cxnSp>
      <p:cxnSp>
        <p:nvCxnSpPr>
          <p:cNvPr id="86" name="Straight Arrow Connector 73">
            <a:extLst>
              <a:ext uri="{FF2B5EF4-FFF2-40B4-BE49-F238E27FC236}">
                <a16:creationId xmlns="" xmlns:a16="http://schemas.microsoft.com/office/drawing/2014/main" id="{A406095C-B75A-43CF-B48D-258FE21A30BD}"/>
              </a:ext>
            </a:extLst>
          </p:cNvPr>
          <p:cNvCxnSpPr>
            <a:cxnSpLocks noChangeShapeType="1"/>
          </p:cNvCxnSpPr>
          <p:nvPr/>
        </p:nvCxnSpPr>
        <p:spPr bwMode="auto">
          <a:xfrm rot="5400000" flipH="1" flipV="1">
            <a:off x="5506714" y="4766882"/>
            <a:ext cx="216000" cy="1588"/>
          </a:xfrm>
          <a:prstGeom prst="straightConnector1">
            <a:avLst/>
          </a:prstGeom>
          <a:noFill/>
          <a:ln w="9525" algn="ctr">
            <a:solidFill>
              <a:schemeClr val="tx1"/>
            </a:solidFill>
            <a:round/>
            <a:headEnd/>
            <a:tailEnd type="arrow" w="med" len="med"/>
          </a:ln>
        </p:spPr>
      </p:cxnSp>
      <p:cxnSp>
        <p:nvCxnSpPr>
          <p:cNvPr id="87" name="Straight Arrow Connector 73">
            <a:extLst>
              <a:ext uri="{FF2B5EF4-FFF2-40B4-BE49-F238E27FC236}">
                <a16:creationId xmlns="" xmlns:a16="http://schemas.microsoft.com/office/drawing/2014/main" id="{033FC636-E293-4803-B378-A158EFD009D0}"/>
              </a:ext>
            </a:extLst>
          </p:cNvPr>
          <p:cNvCxnSpPr>
            <a:cxnSpLocks noChangeShapeType="1"/>
          </p:cNvCxnSpPr>
          <p:nvPr/>
        </p:nvCxnSpPr>
        <p:spPr bwMode="auto">
          <a:xfrm rot="5400000" flipH="1" flipV="1">
            <a:off x="5509788" y="5229075"/>
            <a:ext cx="216000" cy="1588"/>
          </a:xfrm>
          <a:prstGeom prst="straightConnector1">
            <a:avLst/>
          </a:prstGeom>
          <a:noFill/>
          <a:ln w="9525" algn="ctr">
            <a:solidFill>
              <a:schemeClr val="tx1"/>
            </a:solidFill>
            <a:round/>
            <a:headEnd/>
            <a:tailEnd type="arrow" w="med" len="med"/>
          </a:ln>
        </p:spPr>
      </p:cxnSp>
      <p:cxnSp>
        <p:nvCxnSpPr>
          <p:cNvPr id="97" name="Straight Arrow Connector 73">
            <a:extLst>
              <a:ext uri="{FF2B5EF4-FFF2-40B4-BE49-F238E27FC236}">
                <a16:creationId xmlns="" xmlns:a16="http://schemas.microsoft.com/office/drawing/2014/main" id="{46F2C6EC-8273-4D07-BA4B-F2240C2199E6}"/>
              </a:ext>
            </a:extLst>
          </p:cNvPr>
          <p:cNvCxnSpPr>
            <a:cxnSpLocks noChangeShapeType="1"/>
          </p:cNvCxnSpPr>
          <p:nvPr/>
        </p:nvCxnSpPr>
        <p:spPr bwMode="auto">
          <a:xfrm rot="5400000" flipH="1" flipV="1">
            <a:off x="5590379" y="4312393"/>
            <a:ext cx="216000" cy="1588"/>
          </a:xfrm>
          <a:prstGeom prst="straightConnector1">
            <a:avLst/>
          </a:prstGeom>
          <a:noFill/>
          <a:ln w="19050" algn="ctr">
            <a:solidFill>
              <a:srgbClr val="00B050"/>
            </a:solidFill>
            <a:round/>
            <a:headEnd/>
            <a:tailEnd type="arrow" w="med" len="med"/>
          </a:ln>
        </p:spPr>
      </p:cxnSp>
      <p:cxnSp>
        <p:nvCxnSpPr>
          <p:cNvPr id="98" name="Straight Arrow Connector 73">
            <a:extLst>
              <a:ext uri="{FF2B5EF4-FFF2-40B4-BE49-F238E27FC236}">
                <a16:creationId xmlns="" xmlns:a16="http://schemas.microsoft.com/office/drawing/2014/main" id="{F7416191-5C76-490F-905E-CAFD18E32786}"/>
              </a:ext>
            </a:extLst>
          </p:cNvPr>
          <p:cNvCxnSpPr>
            <a:cxnSpLocks noChangeShapeType="1"/>
          </p:cNvCxnSpPr>
          <p:nvPr/>
        </p:nvCxnSpPr>
        <p:spPr bwMode="auto">
          <a:xfrm rot="5400000" flipH="1" flipV="1">
            <a:off x="4941114" y="4784573"/>
            <a:ext cx="216000" cy="1588"/>
          </a:xfrm>
          <a:prstGeom prst="straightConnector1">
            <a:avLst/>
          </a:prstGeom>
          <a:noFill/>
          <a:ln w="9525" algn="ctr">
            <a:solidFill>
              <a:schemeClr val="tx1"/>
            </a:solidFill>
            <a:round/>
            <a:headEnd/>
            <a:tailEnd type="arrow" w="med" len="med"/>
          </a:ln>
        </p:spPr>
      </p:cxnSp>
      <p:cxnSp>
        <p:nvCxnSpPr>
          <p:cNvPr id="99" name="Straight Arrow Connector 98">
            <a:extLst>
              <a:ext uri="{FF2B5EF4-FFF2-40B4-BE49-F238E27FC236}">
                <a16:creationId xmlns="" xmlns:a16="http://schemas.microsoft.com/office/drawing/2014/main" id="{99EFCCB0-8812-4273-98EF-C4862A0A2AB0}"/>
              </a:ext>
            </a:extLst>
          </p:cNvPr>
          <p:cNvCxnSpPr>
            <a:cxnSpLocks noChangeShapeType="1"/>
          </p:cNvCxnSpPr>
          <p:nvPr/>
        </p:nvCxnSpPr>
        <p:spPr bwMode="auto">
          <a:xfrm flipV="1">
            <a:off x="5694991" y="2845579"/>
            <a:ext cx="0" cy="216000"/>
          </a:xfrm>
          <a:prstGeom prst="straightConnector1">
            <a:avLst/>
          </a:prstGeom>
          <a:noFill/>
          <a:ln w="19050" algn="ctr">
            <a:solidFill>
              <a:srgbClr val="00B050"/>
            </a:solidFill>
            <a:prstDash val="solid"/>
            <a:round/>
            <a:headEnd/>
            <a:tailEnd type="arrow" w="med" len="med"/>
          </a:ln>
        </p:spPr>
      </p:cxnSp>
      <p:cxnSp>
        <p:nvCxnSpPr>
          <p:cNvPr id="102" name="Straight Arrow Connector 73">
            <a:extLst>
              <a:ext uri="{FF2B5EF4-FFF2-40B4-BE49-F238E27FC236}">
                <a16:creationId xmlns="" xmlns:a16="http://schemas.microsoft.com/office/drawing/2014/main" id="{F7BC287E-9001-49C7-A639-A9BC4FF48B65}"/>
              </a:ext>
            </a:extLst>
          </p:cNvPr>
          <p:cNvCxnSpPr>
            <a:cxnSpLocks noChangeShapeType="1"/>
          </p:cNvCxnSpPr>
          <p:nvPr/>
        </p:nvCxnSpPr>
        <p:spPr bwMode="auto">
          <a:xfrm rot="5400000" flipH="1" flipV="1">
            <a:off x="4948668" y="3845127"/>
            <a:ext cx="216000" cy="1588"/>
          </a:xfrm>
          <a:prstGeom prst="straightConnector1">
            <a:avLst/>
          </a:prstGeom>
          <a:noFill/>
          <a:ln w="9525" algn="ctr">
            <a:solidFill>
              <a:schemeClr val="tx1"/>
            </a:solidFill>
            <a:round/>
            <a:headEnd/>
            <a:tailEnd type="arrow" w="med" len="med"/>
          </a:ln>
        </p:spPr>
      </p:cxnSp>
      <p:cxnSp>
        <p:nvCxnSpPr>
          <p:cNvPr id="103" name="Straight Arrow Connector 73">
            <a:extLst>
              <a:ext uri="{FF2B5EF4-FFF2-40B4-BE49-F238E27FC236}">
                <a16:creationId xmlns="" xmlns:a16="http://schemas.microsoft.com/office/drawing/2014/main" id="{20B6594B-CF9D-47F9-BB03-FFAE57B6D986}"/>
              </a:ext>
            </a:extLst>
          </p:cNvPr>
          <p:cNvCxnSpPr>
            <a:cxnSpLocks noChangeShapeType="1"/>
          </p:cNvCxnSpPr>
          <p:nvPr/>
        </p:nvCxnSpPr>
        <p:spPr bwMode="auto">
          <a:xfrm rot="16200000" flipH="1">
            <a:off x="2743688" y="2989302"/>
            <a:ext cx="216000" cy="1588"/>
          </a:xfrm>
          <a:prstGeom prst="straightConnector1">
            <a:avLst/>
          </a:prstGeom>
          <a:noFill/>
          <a:ln w="19050" algn="ctr">
            <a:solidFill>
              <a:srgbClr val="00B050"/>
            </a:solidFill>
            <a:round/>
            <a:headEnd/>
            <a:tailEnd type="arrow" w="med" len="med"/>
          </a:ln>
        </p:spPr>
      </p:cxnSp>
      <p:cxnSp>
        <p:nvCxnSpPr>
          <p:cNvPr id="104" name="Straight Arrow Connector 73">
            <a:extLst>
              <a:ext uri="{FF2B5EF4-FFF2-40B4-BE49-F238E27FC236}">
                <a16:creationId xmlns="" xmlns:a16="http://schemas.microsoft.com/office/drawing/2014/main" id="{5E1D799E-2521-4BA3-B037-F95C61E1C1A7}"/>
              </a:ext>
            </a:extLst>
          </p:cNvPr>
          <p:cNvCxnSpPr>
            <a:cxnSpLocks noChangeShapeType="1"/>
          </p:cNvCxnSpPr>
          <p:nvPr/>
        </p:nvCxnSpPr>
        <p:spPr bwMode="auto">
          <a:xfrm rot="16200000" flipH="1">
            <a:off x="2823896" y="3434546"/>
            <a:ext cx="216000" cy="1588"/>
          </a:xfrm>
          <a:prstGeom prst="straightConnector1">
            <a:avLst/>
          </a:prstGeom>
          <a:noFill/>
          <a:ln w="19050" algn="ctr">
            <a:solidFill>
              <a:srgbClr val="00B050"/>
            </a:solidFill>
            <a:round/>
            <a:headEnd/>
            <a:tailEnd type="arrow" w="med" len="med"/>
          </a:ln>
        </p:spPr>
      </p:cxnSp>
      <p:cxnSp>
        <p:nvCxnSpPr>
          <p:cNvPr id="105" name="Straight Arrow Connector 73">
            <a:extLst>
              <a:ext uri="{FF2B5EF4-FFF2-40B4-BE49-F238E27FC236}">
                <a16:creationId xmlns="" xmlns:a16="http://schemas.microsoft.com/office/drawing/2014/main" id="{E37A026B-5519-42CF-AB23-759922E5AB0F}"/>
              </a:ext>
            </a:extLst>
          </p:cNvPr>
          <p:cNvCxnSpPr>
            <a:cxnSpLocks noChangeShapeType="1"/>
          </p:cNvCxnSpPr>
          <p:nvPr/>
        </p:nvCxnSpPr>
        <p:spPr bwMode="auto">
          <a:xfrm rot="16200000" flipH="1">
            <a:off x="2771447" y="3879580"/>
            <a:ext cx="216000" cy="1588"/>
          </a:xfrm>
          <a:prstGeom prst="straightConnector1">
            <a:avLst/>
          </a:prstGeom>
          <a:noFill/>
          <a:ln w="19050" algn="ctr">
            <a:solidFill>
              <a:srgbClr val="00B050"/>
            </a:solidFill>
            <a:round/>
            <a:headEnd/>
            <a:tailEnd type="arrow" w="med" len="med"/>
          </a:ln>
        </p:spPr>
      </p:cxnSp>
      <p:cxnSp>
        <p:nvCxnSpPr>
          <p:cNvPr id="106" name="Straight Arrow Connector 73">
            <a:extLst>
              <a:ext uri="{FF2B5EF4-FFF2-40B4-BE49-F238E27FC236}">
                <a16:creationId xmlns="" xmlns:a16="http://schemas.microsoft.com/office/drawing/2014/main" id="{3B745B47-7550-4E49-A36E-029509B5FEA9}"/>
              </a:ext>
            </a:extLst>
          </p:cNvPr>
          <p:cNvCxnSpPr>
            <a:cxnSpLocks noChangeShapeType="1"/>
          </p:cNvCxnSpPr>
          <p:nvPr/>
        </p:nvCxnSpPr>
        <p:spPr bwMode="auto">
          <a:xfrm rot="16200000" flipH="1">
            <a:off x="2827591" y="4320951"/>
            <a:ext cx="216000" cy="1588"/>
          </a:xfrm>
          <a:prstGeom prst="straightConnector1">
            <a:avLst/>
          </a:prstGeom>
          <a:noFill/>
          <a:ln w="19050" algn="ctr">
            <a:solidFill>
              <a:srgbClr val="00B050"/>
            </a:solidFill>
            <a:round/>
            <a:headEnd/>
            <a:tailEnd type="arrow" w="med" len="med"/>
          </a:ln>
        </p:spPr>
      </p:cxnSp>
      <p:cxnSp>
        <p:nvCxnSpPr>
          <p:cNvPr id="107" name="Straight Arrow Connector 73">
            <a:extLst>
              <a:ext uri="{FF2B5EF4-FFF2-40B4-BE49-F238E27FC236}">
                <a16:creationId xmlns="" xmlns:a16="http://schemas.microsoft.com/office/drawing/2014/main" id="{C84C6841-8D99-44A3-A0BD-480C87651037}"/>
              </a:ext>
            </a:extLst>
          </p:cNvPr>
          <p:cNvCxnSpPr>
            <a:cxnSpLocks noChangeShapeType="1"/>
          </p:cNvCxnSpPr>
          <p:nvPr/>
        </p:nvCxnSpPr>
        <p:spPr bwMode="auto">
          <a:xfrm rot="16200000" flipH="1">
            <a:off x="2595599" y="4770064"/>
            <a:ext cx="216000" cy="1588"/>
          </a:xfrm>
          <a:prstGeom prst="straightConnector1">
            <a:avLst/>
          </a:prstGeom>
          <a:noFill/>
          <a:ln w="19050" algn="ctr">
            <a:solidFill>
              <a:srgbClr val="00B050"/>
            </a:solidFill>
            <a:round/>
            <a:headEnd/>
            <a:tailEnd type="arrow" w="med" len="med"/>
          </a:ln>
        </p:spPr>
      </p:cxnSp>
      <p:cxnSp>
        <p:nvCxnSpPr>
          <p:cNvPr id="108" name="Straight Arrow Connector 73">
            <a:extLst>
              <a:ext uri="{FF2B5EF4-FFF2-40B4-BE49-F238E27FC236}">
                <a16:creationId xmlns="" xmlns:a16="http://schemas.microsoft.com/office/drawing/2014/main" id="{D87C513A-CA76-4336-9772-35515E57F3C6}"/>
              </a:ext>
            </a:extLst>
          </p:cNvPr>
          <p:cNvCxnSpPr>
            <a:cxnSpLocks noChangeShapeType="1"/>
          </p:cNvCxnSpPr>
          <p:nvPr/>
        </p:nvCxnSpPr>
        <p:spPr bwMode="auto">
          <a:xfrm rot="16200000" flipH="1">
            <a:off x="2687221" y="5211226"/>
            <a:ext cx="216000" cy="1588"/>
          </a:xfrm>
          <a:prstGeom prst="straightConnector1">
            <a:avLst/>
          </a:prstGeom>
          <a:noFill/>
          <a:ln w="19050" algn="ctr">
            <a:solidFill>
              <a:srgbClr val="00B050"/>
            </a:solidFill>
            <a:round/>
            <a:headEnd/>
            <a:tailEnd type="arrow" w="med" len="med"/>
          </a:ln>
        </p:spPr>
      </p:cxnSp>
      <p:cxnSp>
        <p:nvCxnSpPr>
          <p:cNvPr id="109" name="Straight Arrow Connector 108">
            <a:extLst>
              <a:ext uri="{FF2B5EF4-FFF2-40B4-BE49-F238E27FC236}">
                <a16:creationId xmlns="" xmlns:a16="http://schemas.microsoft.com/office/drawing/2014/main" id="{CC45BC0E-DF43-4878-8491-DD5976145EB7}"/>
              </a:ext>
            </a:extLst>
          </p:cNvPr>
          <p:cNvCxnSpPr>
            <a:cxnSpLocks noChangeShapeType="1"/>
          </p:cNvCxnSpPr>
          <p:nvPr/>
        </p:nvCxnSpPr>
        <p:spPr bwMode="auto">
          <a:xfrm flipV="1">
            <a:off x="3210873" y="5542287"/>
            <a:ext cx="0" cy="216000"/>
          </a:xfrm>
          <a:prstGeom prst="straightConnector1">
            <a:avLst/>
          </a:prstGeom>
          <a:noFill/>
          <a:ln w="19050" algn="ctr">
            <a:solidFill>
              <a:srgbClr val="00B050"/>
            </a:solidFill>
            <a:prstDash val="sysDot"/>
            <a:round/>
            <a:headEnd/>
            <a:tailEnd type="arrow" w="med" len="med"/>
          </a:ln>
        </p:spPr>
      </p:cxnSp>
      <p:cxnSp>
        <p:nvCxnSpPr>
          <p:cNvPr id="111" name="Straight Arrow Connector 73">
            <a:extLst>
              <a:ext uri="{FF2B5EF4-FFF2-40B4-BE49-F238E27FC236}">
                <a16:creationId xmlns="" xmlns:a16="http://schemas.microsoft.com/office/drawing/2014/main" id="{B1DF0A90-4D24-49DC-83DF-C65E9E45AC26}"/>
              </a:ext>
            </a:extLst>
          </p:cNvPr>
          <p:cNvCxnSpPr>
            <a:cxnSpLocks noChangeShapeType="1"/>
          </p:cNvCxnSpPr>
          <p:nvPr/>
        </p:nvCxnSpPr>
        <p:spPr bwMode="auto">
          <a:xfrm rot="16200000" flipH="1">
            <a:off x="4372820" y="5191563"/>
            <a:ext cx="216000" cy="1588"/>
          </a:xfrm>
          <a:prstGeom prst="straightConnector1">
            <a:avLst/>
          </a:prstGeom>
          <a:noFill/>
          <a:ln w="19050" algn="ctr">
            <a:solidFill>
              <a:srgbClr val="00B050"/>
            </a:solidFill>
            <a:round/>
            <a:headEnd/>
            <a:tailEnd type="arrow" w="med" len="med"/>
          </a:ln>
        </p:spPr>
      </p:cxnSp>
      <p:cxnSp>
        <p:nvCxnSpPr>
          <p:cNvPr id="112" name="Straight Arrow Connector 65">
            <a:extLst>
              <a:ext uri="{FF2B5EF4-FFF2-40B4-BE49-F238E27FC236}">
                <a16:creationId xmlns="" xmlns:a16="http://schemas.microsoft.com/office/drawing/2014/main" id="{5A31BF48-0D11-4B3C-AF13-8A899B28BDFD}"/>
              </a:ext>
            </a:extLst>
          </p:cNvPr>
          <p:cNvCxnSpPr>
            <a:cxnSpLocks noChangeShapeType="1"/>
          </p:cNvCxnSpPr>
          <p:nvPr/>
        </p:nvCxnSpPr>
        <p:spPr bwMode="auto">
          <a:xfrm rot="5400000" flipH="1" flipV="1">
            <a:off x="4494488" y="3421676"/>
            <a:ext cx="216000" cy="1587"/>
          </a:xfrm>
          <a:prstGeom prst="straightConnector1">
            <a:avLst/>
          </a:prstGeom>
          <a:noFill/>
          <a:ln w="9525" algn="ctr">
            <a:solidFill>
              <a:schemeClr val="tx1"/>
            </a:solidFill>
            <a:prstDash val="dash"/>
            <a:round/>
            <a:headEnd/>
            <a:tailEnd type="arrow" w="med" len="med"/>
          </a:ln>
        </p:spPr>
      </p:cxnSp>
      <p:cxnSp>
        <p:nvCxnSpPr>
          <p:cNvPr id="113" name="Straight Arrow Connector 65">
            <a:extLst>
              <a:ext uri="{FF2B5EF4-FFF2-40B4-BE49-F238E27FC236}">
                <a16:creationId xmlns="" xmlns:a16="http://schemas.microsoft.com/office/drawing/2014/main" id="{6A4FBE0F-5A74-4740-9978-9F56D39D3C48}"/>
              </a:ext>
            </a:extLst>
          </p:cNvPr>
          <p:cNvCxnSpPr>
            <a:cxnSpLocks noChangeShapeType="1"/>
          </p:cNvCxnSpPr>
          <p:nvPr/>
        </p:nvCxnSpPr>
        <p:spPr bwMode="auto">
          <a:xfrm rot="5400000" flipH="1" flipV="1">
            <a:off x="4502508" y="3874872"/>
            <a:ext cx="216000" cy="1587"/>
          </a:xfrm>
          <a:prstGeom prst="straightConnector1">
            <a:avLst/>
          </a:prstGeom>
          <a:noFill/>
          <a:ln w="9525" algn="ctr">
            <a:solidFill>
              <a:schemeClr val="tx1"/>
            </a:solidFill>
            <a:prstDash val="dash"/>
            <a:round/>
            <a:headEnd/>
            <a:tailEnd type="arrow" w="med" len="med"/>
          </a:ln>
        </p:spPr>
      </p:cxnSp>
      <p:cxnSp>
        <p:nvCxnSpPr>
          <p:cNvPr id="114" name="Straight Arrow Connector 65">
            <a:extLst>
              <a:ext uri="{FF2B5EF4-FFF2-40B4-BE49-F238E27FC236}">
                <a16:creationId xmlns="" xmlns:a16="http://schemas.microsoft.com/office/drawing/2014/main" id="{8CCFC143-FF53-4A80-AE58-54A82056A5D2}"/>
              </a:ext>
            </a:extLst>
          </p:cNvPr>
          <p:cNvCxnSpPr>
            <a:cxnSpLocks noChangeShapeType="1"/>
          </p:cNvCxnSpPr>
          <p:nvPr/>
        </p:nvCxnSpPr>
        <p:spPr bwMode="auto">
          <a:xfrm rot="5400000" flipH="1" flipV="1">
            <a:off x="4426308" y="4304000"/>
            <a:ext cx="216000" cy="1587"/>
          </a:xfrm>
          <a:prstGeom prst="straightConnector1">
            <a:avLst/>
          </a:prstGeom>
          <a:noFill/>
          <a:ln w="9525" algn="ctr">
            <a:solidFill>
              <a:schemeClr val="tx1"/>
            </a:solidFill>
            <a:prstDash val="dash"/>
            <a:round/>
            <a:headEnd/>
            <a:tailEnd type="arrow" w="med" len="med"/>
          </a:ln>
        </p:spPr>
      </p:cxnSp>
      <p:cxnSp>
        <p:nvCxnSpPr>
          <p:cNvPr id="115" name="Straight Connector 114">
            <a:extLst>
              <a:ext uri="{FF2B5EF4-FFF2-40B4-BE49-F238E27FC236}">
                <a16:creationId xmlns="" xmlns:a16="http://schemas.microsoft.com/office/drawing/2014/main" id="{75B6DDFD-B48B-4D31-B0C0-52E1939BBC3C}"/>
              </a:ext>
            </a:extLst>
          </p:cNvPr>
          <p:cNvCxnSpPr/>
          <p:nvPr/>
        </p:nvCxnSpPr>
        <p:spPr>
          <a:xfrm>
            <a:off x="6878471" y="2380353"/>
            <a:ext cx="978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 xmlns:a16="http://schemas.microsoft.com/office/drawing/2014/main" id="{20178865-FCAB-4AAB-92B2-68B93254689B}"/>
              </a:ext>
            </a:extLst>
          </p:cNvPr>
          <p:cNvCxnSpPr/>
          <p:nvPr/>
        </p:nvCxnSpPr>
        <p:spPr>
          <a:xfrm>
            <a:off x="5816196" y="2380353"/>
            <a:ext cx="978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 xmlns:a16="http://schemas.microsoft.com/office/drawing/2014/main" id="{39D58477-E809-4CE8-879E-6745B04035B2}"/>
              </a:ext>
            </a:extLst>
          </p:cNvPr>
          <p:cNvCxnSpPr>
            <a:cxnSpLocks/>
          </p:cNvCxnSpPr>
          <p:nvPr/>
        </p:nvCxnSpPr>
        <p:spPr>
          <a:xfrm>
            <a:off x="4781289" y="2387131"/>
            <a:ext cx="8937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65">
            <a:extLst>
              <a:ext uri="{FF2B5EF4-FFF2-40B4-BE49-F238E27FC236}">
                <a16:creationId xmlns="" xmlns:a16="http://schemas.microsoft.com/office/drawing/2014/main" id="{6019ABD2-3608-4BE1-96E1-3F4AAC524183}"/>
              </a:ext>
            </a:extLst>
          </p:cNvPr>
          <p:cNvCxnSpPr>
            <a:cxnSpLocks noChangeShapeType="1"/>
          </p:cNvCxnSpPr>
          <p:nvPr/>
        </p:nvCxnSpPr>
        <p:spPr bwMode="auto">
          <a:xfrm rot="5400000" flipH="1" flipV="1">
            <a:off x="4255324" y="5192375"/>
            <a:ext cx="216000" cy="1587"/>
          </a:xfrm>
          <a:prstGeom prst="straightConnector1">
            <a:avLst/>
          </a:prstGeom>
          <a:noFill/>
          <a:ln w="9525" algn="ctr">
            <a:solidFill>
              <a:schemeClr val="tx1"/>
            </a:solidFill>
            <a:prstDash val="dash"/>
            <a:round/>
            <a:headEnd/>
            <a:tailEnd type="arrow" w="med" len="med"/>
          </a:ln>
        </p:spPr>
      </p:cxnSp>
      <p:sp>
        <p:nvSpPr>
          <p:cNvPr id="90" name="TextBox 49">
            <a:extLst>
              <a:ext uri="{FF2B5EF4-FFF2-40B4-BE49-F238E27FC236}">
                <a16:creationId xmlns="" xmlns:a16="http://schemas.microsoft.com/office/drawing/2014/main" id="{0C287C40-FB8C-4D3E-A8CF-54E56A1F2F23}"/>
              </a:ext>
            </a:extLst>
          </p:cNvPr>
          <p:cNvSpPr txBox="1">
            <a:spLocks noChangeArrowheads="1"/>
          </p:cNvSpPr>
          <p:nvPr/>
        </p:nvSpPr>
        <p:spPr bwMode="auto">
          <a:xfrm>
            <a:off x="3743549" y="2156095"/>
            <a:ext cx="1061546" cy="261610"/>
          </a:xfrm>
          <a:prstGeom prst="rect">
            <a:avLst/>
          </a:prstGeom>
          <a:noFill/>
          <a:ln w="9525">
            <a:noFill/>
            <a:miter lim="800000"/>
            <a:headEnd/>
            <a:tailEnd/>
          </a:ln>
        </p:spPr>
        <p:txBody>
          <a:bodyPr wrap="square">
            <a:spAutoFit/>
          </a:bodyPr>
          <a:lstStyle/>
          <a:p>
            <a:pPr>
              <a:buFontTx/>
              <a:buNone/>
            </a:pPr>
            <a:r>
              <a:rPr lang="en-US" sz="1100" b="1" dirty="0">
                <a:latin typeface="Arial" pitchFamily="34" charset="0"/>
                <a:cs typeface="Arial" pitchFamily="34" charset="0"/>
                <a:sym typeface="Symbol" pitchFamily="18" charset="2"/>
              </a:rPr>
              <a:t>May 2018</a:t>
            </a:r>
            <a:endParaRPr lang="en-US" sz="1100" dirty="0">
              <a:latin typeface="Arial" pitchFamily="34" charset="0"/>
              <a:cs typeface="Arial" pitchFamily="34" charset="0"/>
            </a:endParaRPr>
          </a:p>
        </p:txBody>
      </p:sp>
      <p:cxnSp>
        <p:nvCxnSpPr>
          <p:cNvPr id="116" name="Straight Connector 115">
            <a:extLst>
              <a:ext uri="{FF2B5EF4-FFF2-40B4-BE49-F238E27FC236}">
                <a16:creationId xmlns="" xmlns:a16="http://schemas.microsoft.com/office/drawing/2014/main" id="{EEE2F397-B04C-4330-A420-78BCEBFF52A8}"/>
              </a:ext>
            </a:extLst>
          </p:cNvPr>
          <p:cNvCxnSpPr>
            <a:cxnSpLocks/>
          </p:cNvCxnSpPr>
          <p:nvPr/>
        </p:nvCxnSpPr>
        <p:spPr>
          <a:xfrm>
            <a:off x="3677786" y="2383115"/>
            <a:ext cx="8937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Arrow Connector 65">
            <a:extLst>
              <a:ext uri="{FF2B5EF4-FFF2-40B4-BE49-F238E27FC236}">
                <a16:creationId xmlns="" xmlns:a16="http://schemas.microsoft.com/office/drawing/2014/main" id="{7125F330-EAAB-4C4C-8694-5F0A5752DDCF}"/>
              </a:ext>
            </a:extLst>
          </p:cNvPr>
          <p:cNvCxnSpPr>
            <a:cxnSpLocks noChangeShapeType="1"/>
          </p:cNvCxnSpPr>
          <p:nvPr/>
        </p:nvCxnSpPr>
        <p:spPr bwMode="auto">
          <a:xfrm rot="5400000" flipH="1" flipV="1">
            <a:off x="4944862" y="4315729"/>
            <a:ext cx="216000" cy="1587"/>
          </a:xfrm>
          <a:prstGeom prst="straightConnector1">
            <a:avLst/>
          </a:prstGeom>
          <a:noFill/>
          <a:ln w="9525" algn="ctr">
            <a:solidFill>
              <a:schemeClr val="tx1"/>
            </a:solidFill>
            <a:prstDash val="dash"/>
            <a:round/>
            <a:headEnd/>
            <a:tailEnd type="arrow" w="med" len="med"/>
          </a:ln>
        </p:spPr>
      </p:cxnSp>
      <p:cxnSp>
        <p:nvCxnSpPr>
          <p:cNvPr id="119" name="Straight Arrow Connector 65">
            <a:extLst>
              <a:ext uri="{FF2B5EF4-FFF2-40B4-BE49-F238E27FC236}">
                <a16:creationId xmlns="" xmlns:a16="http://schemas.microsoft.com/office/drawing/2014/main" id="{7A0F2D20-D600-44A8-A550-927DED4140EE}"/>
              </a:ext>
            </a:extLst>
          </p:cNvPr>
          <p:cNvCxnSpPr>
            <a:cxnSpLocks noChangeShapeType="1"/>
          </p:cNvCxnSpPr>
          <p:nvPr/>
        </p:nvCxnSpPr>
        <p:spPr bwMode="auto">
          <a:xfrm rot="5400000" flipH="1" flipV="1">
            <a:off x="4946591" y="5234712"/>
            <a:ext cx="216000" cy="1587"/>
          </a:xfrm>
          <a:prstGeom prst="straightConnector1">
            <a:avLst/>
          </a:prstGeom>
          <a:noFill/>
          <a:ln w="9525" algn="ctr">
            <a:solidFill>
              <a:schemeClr val="tx1"/>
            </a:solidFill>
            <a:prstDash val="dash"/>
            <a:round/>
            <a:headEnd/>
            <a:tailEnd type="arrow" w="med" len="med"/>
          </a:ln>
        </p:spPr>
      </p:cxnSp>
      <p:cxnSp>
        <p:nvCxnSpPr>
          <p:cNvPr id="100" name="Straight Arrow Connector 65">
            <a:extLst>
              <a:ext uri="{FF2B5EF4-FFF2-40B4-BE49-F238E27FC236}">
                <a16:creationId xmlns="" xmlns:a16="http://schemas.microsoft.com/office/drawing/2014/main" id="{5DF273A6-DF0E-49AD-B1CD-DBEAE99F782C}"/>
              </a:ext>
            </a:extLst>
          </p:cNvPr>
          <p:cNvCxnSpPr>
            <a:cxnSpLocks noChangeShapeType="1"/>
          </p:cNvCxnSpPr>
          <p:nvPr/>
        </p:nvCxnSpPr>
        <p:spPr bwMode="auto">
          <a:xfrm rot="5400000" flipH="1" flipV="1">
            <a:off x="4588121" y="5615331"/>
            <a:ext cx="216000" cy="1587"/>
          </a:xfrm>
          <a:prstGeom prst="straightConnector1">
            <a:avLst/>
          </a:prstGeom>
          <a:noFill/>
          <a:ln w="19050" algn="ctr">
            <a:solidFill>
              <a:srgbClr val="00B050"/>
            </a:solidFill>
            <a:prstDash val="sysDot"/>
            <a:round/>
            <a:headEnd/>
            <a:tailEnd type="arrow" w="med" len="med"/>
          </a:ln>
        </p:spPr>
      </p:cxnSp>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Table 116">
            <a:extLst>
              <a:ext uri="{FF2B5EF4-FFF2-40B4-BE49-F238E27FC236}">
                <a16:creationId xmlns="" xmlns:a16="http://schemas.microsoft.com/office/drawing/2014/main" id="{AFACEEE9-EE19-4CDE-861A-9DA263A5D853}"/>
              </a:ext>
            </a:extLst>
          </p:cNvPr>
          <p:cNvGraphicFramePr>
            <a:graphicFrameLocks noGrp="1"/>
          </p:cNvGraphicFramePr>
          <p:nvPr>
            <p:extLst>
              <p:ext uri="{D42A27DB-BD31-4B8C-83A1-F6EECF244321}">
                <p14:modId xmlns:p14="http://schemas.microsoft.com/office/powerpoint/2010/main" val="3832458165"/>
              </p:ext>
            </p:extLst>
          </p:nvPr>
        </p:nvGraphicFramePr>
        <p:xfrm>
          <a:off x="4648376" y="1790017"/>
          <a:ext cx="4392000" cy="3742824"/>
        </p:xfrm>
        <a:graphic>
          <a:graphicData uri="http://schemas.openxmlformats.org/drawingml/2006/table">
            <a:tbl>
              <a:tblPr firstRow="1" bandRow="1">
                <a:tableStyleId>{5C22544A-7EE6-4342-B048-85BDC9FD1C3A}</a:tableStyleId>
              </a:tblPr>
              <a:tblGrid>
                <a:gridCol w="549000">
                  <a:extLst>
                    <a:ext uri="{9D8B030D-6E8A-4147-A177-3AD203B41FA5}">
                      <a16:colId xmlns="" xmlns:a16="http://schemas.microsoft.com/office/drawing/2014/main" val="46487179"/>
                    </a:ext>
                  </a:extLst>
                </a:gridCol>
                <a:gridCol w="549000">
                  <a:extLst>
                    <a:ext uri="{9D8B030D-6E8A-4147-A177-3AD203B41FA5}">
                      <a16:colId xmlns="" xmlns:a16="http://schemas.microsoft.com/office/drawing/2014/main" val="3849074625"/>
                    </a:ext>
                  </a:extLst>
                </a:gridCol>
                <a:gridCol w="549000">
                  <a:extLst>
                    <a:ext uri="{9D8B030D-6E8A-4147-A177-3AD203B41FA5}">
                      <a16:colId xmlns="" xmlns:a16="http://schemas.microsoft.com/office/drawing/2014/main" val="895888019"/>
                    </a:ext>
                  </a:extLst>
                </a:gridCol>
                <a:gridCol w="549000">
                  <a:extLst>
                    <a:ext uri="{9D8B030D-6E8A-4147-A177-3AD203B41FA5}">
                      <a16:colId xmlns="" xmlns:a16="http://schemas.microsoft.com/office/drawing/2014/main" val="1434392144"/>
                    </a:ext>
                  </a:extLst>
                </a:gridCol>
                <a:gridCol w="549000">
                  <a:extLst>
                    <a:ext uri="{9D8B030D-6E8A-4147-A177-3AD203B41FA5}">
                      <a16:colId xmlns="" xmlns:a16="http://schemas.microsoft.com/office/drawing/2014/main" val="3251647795"/>
                    </a:ext>
                  </a:extLst>
                </a:gridCol>
                <a:gridCol w="549000">
                  <a:extLst>
                    <a:ext uri="{9D8B030D-6E8A-4147-A177-3AD203B41FA5}">
                      <a16:colId xmlns="" xmlns:a16="http://schemas.microsoft.com/office/drawing/2014/main" val="3515367325"/>
                    </a:ext>
                  </a:extLst>
                </a:gridCol>
                <a:gridCol w="549000">
                  <a:extLst>
                    <a:ext uri="{9D8B030D-6E8A-4147-A177-3AD203B41FA5}">
                      <a16:colId xmlns="" xmlns:a16="http://schemas.microsoft.com/office/drawing/2014/main" val="1426493690"/>
                    </a:ext>
                  </a:extLst>
                </a:gridCol>
                <a:gridCol w="549000">
                  <a:extLst>
                    <a:ext uri="{9D8B030D-6E8A-4147-A177-3AD203B41FA5}">
                      <a16:colId xmlns="" xmlns:a16="http://schemas.microsoft.com/office/drawing/2014/main" val="1706296221"/>
                    </a:ext>
                  </a:extLst>
                </a:gridCol>
              </a:tblGrid>
              <a:tr h="0">
                <a:tc gridSpan="2">
                  <a:txBody>
                    <a:bodyPr/>
                    <a:lstStyle/>
                    <a:p>
                      <a:pPr marL="84138" indent="0" algn="ctr" defTabSz="901700">
                        <a:tabLst/>
                      </a:pPr>
                      <a:r>
                        <a:rPr lang="en-CA" sz="1100" u="none" dirty="0">
                          <a:solidFill>
                            <a:sysClr val="windowText" lastClr="000000"/>
                          </a:solidFill>
                          <a:latin typeface="Arial" panose="020B0604020202020204" pitchFamily="34" charset="0"/>
                          <a:cs typeface="Arial" panose="020B0604020202020204" pitchFamily="34" charset="0"/>
                        </a:rPr>
                        <a:t>Aug 2017</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dirty="0">
                          <a:solidFill>
                            <a:sysClr val="windowText" lastClr="000000"/>
                          </a:solidFill>
                          <a:latin typeface="Arial" panose="020B0604020202020204" pitchFamily="34" charset="0"/>
                          <a:cs typeface="Arial" panose="020B0604020202020204" pitchFamily="34" charset="0"/>
                        </a:rPr>
                        <a:t>May 2016</a:t>
                      </a:r>
                    </a:p>
                  </a:txBody>
                  <a:tcPr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tc gridSpan="2">
                  <a:txBody>
                    <a:bodyPr/>
                    <a:lstStyle/>
                    <a:p>
                      <a:pPr algn="ctr"/>
                      <a:r>
                        <a:rPr lang="en-CA" sz="1100" dirty="0">
                          <a:solidFill>
                            <a:sysClr val="windowText" lastClr="000000"/>
                          </a:solidFill>
                          <a:latin typeface="Arial" panose="020B0604020202020204" pitchFamily="34" charset="0"/>
                          <a:cs typeface="Arial" panose="020B0604020202020204" pitchFamily="34" charset="0"/>
                        </a:rPr>
                        <a:t>Aug 2015</a:t>
                      </a:r>
                    </a:p>
                  </a:txBody>
                  <a:tcPr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tc gridSpan="2">
                  <a:txBody>
                    <a:bodyPr/>
                    <a:lstStyle/>
                    <a:p>
                      <a:pPr algn="ctr"/>
                      <a:r>
                        <a:rPr lang="en-CA" sz="1100" dirty="0">
                          <a:solidFill>
                            <a:sysClr val="windowText" lastClr="000000"/>
                          </a:solidFill>
                          <a:latin typeface="Arial" panose="020B0604020202020204" pitchFamily="34" charset="0"/>
                          <a:cs typeface="Arial" panose="020B0604020202020204" pitchFamily="34" charset="0"/>
                        </a:rPr>
                        <a:t>May 2015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extLst>
                  <a:ext uri="{0D108BD9-81ED-4DB2-BD59-A6C34878D82A}">
                    <a16:rowId xmlns="" xmlns:a16="http://schemas.microsoft.com/office/drawing/2014/main" val="1981573541"/>
                  </a:ext>
                </a:extLst>
              </a:tr>
              <a:tr h="0">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79112945"/>
                  </a:ext>
                </a:extLst>
              </a:tr>
              <a:tr h="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26</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79</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18</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51552467"/>
                  </a:ext>
                </a:extLst>
              </a:tr>
              <a:tr h="2880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78</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16</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65</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22</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30</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30876545"/>
                  </a:ext>
                </a:extLst>
              </a:tr>
              <a:tr h="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81</a:t>
                      </a:r>
                    </a:p>
                  </a:txBody>
                  <a:tcP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31</a:t>
                      </a:r>
                    </a:p>
                  </a:txBody>
                  <a:tcP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67</a:t>
                      </a:r>
                    </a:p>
                  </a:txBody>
                  <a:tcP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31</a:t>
                      </a:r>
                    </a:p>
                  </a:txBody>
                  <a:tcP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70</a:t>
                      </a:r>
                    </a:p>
                  </a:txBody>
                  <a:tcP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26</a:t>
                      </a:r>
                    </a:p>
                  </a:txBody>
                  <a:tcP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22091433"/>
                  </a:ext>
                </a:extLst>
              </a:tr>
              <a:tr h="293244">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050605399"/>
                  </a:ext>
                </a:extLst>
              </a:tr>
              <a:tr h="2880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82</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22</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27</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76</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26</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16312049"/>
                  </a:ext>
                </a:extLst>
              </a:tr>
              <a:tr h="1800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79</a:t>
                      </a:r>
                    </a:p>
                  </a:txBody>
                  <a:tcP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72</a:t>
                      </a:r>
                    </a:p>
                  </a:txBody>
                  <a:tcP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72</a:t>
                      </a:r>
                    </a:p>
                  </a:txBody>
                  <a:tcP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23</a:t>
                      </a:r>
                    </a:p>
                  </a:txBody>
                  <a:tcP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9675046"/>
                  </a:ext>
                </a:extLst>
              </a:tr>
              <a:tr h="0">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71816284"/>
                  </a:ext>
                </a:extLst>
              </a:tr>
              <a:tr h="3240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87</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27</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80</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12</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73</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58501437"/>
                  </a:ext>
                </a:extLst>
              </a:tr>
              <a:tr h="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68</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78</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14</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16</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67561881"/>
                  </a:ext>
                </a:extLst>
              </a:tr>
              <a:tr h="2880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87</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21</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70</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27</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20045434"/>
                  </a:ext>
                </a:extLst>
              </a:tr>
              <a:tr h="2880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79</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16</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31</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75</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45721058"/>
                  </a:ext>
                </a:extLst>
              </a:tr>
              <a:tr h="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79</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82</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71257819"/>
                  </a:ext>
                </a:extLst>
              </a:tr>
            </a:tbl>
          </a:graphicData>
        </a:graphic>
      </p:graphicFrame>
      <p:sp>
        <p:nvSpPr>
          <p:cNvPr id="2" name="Title 1"/>
          <p:cNvSpPr>
            <a:spLocks noGrp="1"/>
          </p:cNvSpPr>
          <p:nvPr>
            <p:ph type="title"/>
          </p:nvPr>
        </p:nvSpPr>
        <p:spPr>
          <a:xfrm>
            <a:off x="1496290" y="0"/>
            <a:ext cx="7533410" cy="1052736"/>
          </a:xfrm>
        </p:spPr>
        <p:txBody>
          <a:bodyPr/>
          <a:lstStyle/>
          <a:p>
            <a:r>
              <a:rPr lang="en-US" dirty="0"/>
              <a:t>Spring 2018 campaign awareness in-line with Spring 2016 across age, gender and regions; except down in Quebec</a:t>
            </a:r>
          </a:p>
        </p:txBody>
      </p:sp>
      <p:sp>
        <p:nvSpPr>
          <p:cNvPr id="4" name="Slide Number Placeholder 3"/>
          <p:cNvSpPr>
            <a:spLocks noGrp="1"/>
          </p:cNvSpPr>
          <p:nvPr>
            <p:ph type="sldNum" sz="quarter" idx="12"/>
          </p:nvPr>
        </p:nvSpPr>
        <p:spPr>
          <a:xfrm>
            <a:off x="8563096" y="6480175"/>
            <a:ext cx="576064" cy="365125"/>
          </a:xfrm>
        </p:spPr>
        <p:txBody>
          <a:bodyPr/>
          <a:lstStyle/>
          <a:p>
            <a:fld id="{5857359A-ACC2-4AC8-94CA-842605F06C6B}" type="slidenum">
              <a:rPr lang="en-US" smtClean="0"/>
              <a:pPr/>
              <a:t>26</a:t>
            </a:fld>
            <a:endParaRPr lang="en-US" dirty="0"/>
          </a:p>
        </p:txBody>
      </p:sp>
      <p:sp>
        <p:nvSpPr>
          <p:cNvPr id="5" name="Text Box 1916"/>
          <p:cNvSpPr txBox="1">
            <a:spLocks noChangeArrowheads="1"/>
          </p:cNvSpPr>
          <p:nvPr/>
        </p:nvSpPr>
        <p:spPr bwMode="auto">
          <a:xfrm>
            <a:off x="114300" y="6494462"/>
            <a:ext cx="7241726"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1.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graphicFrame>
        <p:nvGraphicFramePr>
          <p:cNvPr id="7" name="Object 4"/>
          <p:cNvGraphicFramePr>
            <a:graphicFrameLocks noChangeAspect="1"/>
          </p:cNvGraphicFramePr>
          <p:nvPr>
            <p:extLst>
              <p:ext uri="{D42A27DB-BD31-4B8C-83A1-F6EECF244321}">
                <p14:modId xmlns:p14="http://schemas.microsoft.com/office/powerpoint/2010/main" val="3907637303"/>
              </p:ext>
            </p:extLst>
          </p:nvPr>
        </p:nvGraphicFramePr>
        <p:xfrm>
          <a:off x="-219916" y="1676149"/>
          <a:ext cx="4770836" cy="3997579"/>
        </p:xfrm>
        <a:graphic>
          <a:graphicData uri="http://schemas.openxmlformats.org/presentationml/2006/ole">
            <mc:AlternateContent xmlns:mc="http://schemas.openxmlformats.org/markup-compatibility/2006">
              <mc:Choice xmlns:v="urn:schemas-microsoft-com:vml" Requires="v">
                <p:oleObj spid="_x0000_s106304" name="Worksheet" r:id="rId4" imgW="4133713" imgH="3171941" progId="Excel.Sheet.8">
                  <p:embed/>
                </p:oleObj>
              </mc:Choice>
              <mc:Fallback>
                <p:oleObj name="Worksheet" r:id="rId4" imgW="4133713" imgH="3171941" progId="Excel.Sheet.8">
                  <p:embed/>
                  <p:pic>
                    <p:nvPicPr>
                      <p:cNvPr id="0" name=""/>
                      <p:cNvPicPr>
                        <a:picLocks noChangeAspect="1" noChangeArrowheads="1"/>
                      </p:cNvPicPr>
                      <p:nvPr/>
                    </p:nvPicPr>
                    <p:blipFill>
                      <a:blip r:embed="rId5"/>
                      <a:srcRect l="3552" b="621"/>
                      <a:stretch>
                        <a:fillRect/>
                      </a:stretch>
                    </p:blipFill>
                    <p:spPr bwMode="auto">
                      <a:xfrm>
                        <a:off x="-219916" y="1676149"/>
                        <a:ext cx="4770836" cy="3997579"/>
                      </a:xfrm>
                      <a:prstGeom prst="rect">
                        <a:avLst/>
                      </a:prstGeom>
                      <a:noFill/>
                      <a:ln>
                        <a:noFill/>
                      </a:ln>
                      <a:effectLst/>
                      <a:extLst/>
                    </p:spPr>
                  </p:pic>
                </p:oleObj>
              </mc:Fallback>
            </mc:AlternateContent>
          </a:graphicData>
        </a:graphic>
      </p:graphicFrame>
      <p:grpSp>
        <p:nvGrpSpPr>
          <p:cNvPr id="8" name="Group 22"/>
          <p:cNvGrpSpPr>
            <a:grpSpLocks/>
          </p:cNvGrpSpPr>
          <p:nvPr/>
        </p:nvGrpSpPr>
        <p:grpSpPr bwMode="auto">
          <a:xfrm>
            <a:off x="2792053" y="5837768"/>
            <a:ext cx="3562350" cy="458788"/>
            <a:chOff x="6607534" y="3825917"/>
            <a:chExt cx="3562184" cy="459054"/>
          </a:xfrm>
        </p:grpSpPr>
        <p:sp>
          <p:nvSpPr>
            <p:cNvPr id="9" name="Rectangle 23"/>
            <p:cNvSpPr>
              <a:spLocks noChangeArrowheads="1"/>
            </p:cNvSpPr>
            <p:nvPr/>
          </p:nvSpPr>
          <p:spPr bwMode="auto">
            <a:xfrm>
              <a:off x="6695992" y="4093376"/>
              <a:ext cx="177800" cy="101600"/>
            </a:xfrm>
            <a:prstGeom prst="rect">
              <a:avLst/>
            </a:prstGeom>
            <a:solidFill>
              <a:srgbClr val="336699"/>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0" name="Rectangle 24"/>
            <p:cNvSpPr>
              <a:spLocks noChangeArrowheads="1"/>
            </p:cNvSpPr>
            <p:nvPr/>
          </p:nvSpPr>
          <p:spPr bwMode="auto">
            <a:xfrm>
              <a:off x="6697317" y="3895920"/>
              <a:ext cx="177800" cy="101600"/>
            </a:xfrm>
            <a:prstGeom prst="rect">
              <a:avLst/>
            </a:prstGeom>
            <a:solidFill>
              <a:srgbClr val="D95E23"/>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1" name="TextBox 25"/>
            <p:cNvSpPr txBox="1">
              <a:spLocks noChangeArrowheads="1"/>
            </p:cNvSpPr>
            <p:nvPr/>
          </p:nvSpPr>
          <p:spPr bwMode="auto">
            <a:xfrm>
              <a:off x="6822221" y="4023361"/>
              <a:ext cx="2957861" cy="261610"/>
            </a:xfrm>
            <a:prstGeom prst="rect">
              <a:avLst/>
            </a:prstGeom>
            <a:noFill/>
            <a:ln w="9525">
              <a:noFill/>
              <a:miter lim="800000"/>
              <a:headEnd/>
              <a:tailEnd/>
            </a:ln>
          </p:spPr>
          <p:txBody>
            <a:bodyPr wrap="none">
              <a:spAutoFit/>
            </a:bodyPr>
            <a:lstStyle/>
            <a:p>
              <a:pPr>
                <a:buFontTx/>
                <a:buNone/>
              </a:pPr>
              <a:r>
                <a:rPr lang="en-US" sz="1100">
                  <a:solidFill>
                    <a:schemeClr val="tx1"/>
                  </a:solidFill>
                  <a:latin typeface="Arial" pitchFamily="34" charset="0"/>
                  <a:cs typeface="Arial" pitchFamily="34" charset="0"/>
                </a:rPr>
                <a:t>Total Aware - % saw or heard 1+ messages</a:t>
              </a:r>
            </a:p>
          </p:txBody>
        </p:sp>
        <p:sp>
          <p:nvSpPr>
            <p:cNvPr id="12" name="TextBox 26"/>
            <p:cNvSpPr txBox="1">
              <a:spLocks noChangeArrowheads="1"/>
            </p:cNvSpPr>
            <p:nvPr/>
          </p:nvSpPr>
          <p:spPr bwMode="auto">
            <a:xfrm>
              <a:off x="6823552" y="3825917"/>
              <a:ext cx="3038011" cy="261610"/>
            </a:xfrm>
            <a:prstGeom prst="rect">
              <a:avLst/>
            </a:prstGeom>
            <a:noFill/>
            <a:ln w="9525">
              <a:noFill/>
              <a:miter lim="800000"/>
              <a:headEnd/>
              <a:tailEnd/>
            </a:ln>
          </p:spPr>
          <p:txBody>
            <a:bodyPr wrap="none">
              <a:spAutoFit/>
            </a:bodyPr>
            <a:lstStyle/>
            <a:p>
              <a:pPr>
                <a:buFontTx/>
                <a:buNone/>
              </a:pPr>
              <a:r>
                <a:rPr lang="en-US" sz="1100">
                  <a:solidFill>
                    <a:schemeClr val="tx1"/>
                  </a:solidFill>
                  <a:latin typeface="Arial" pitchFamily="34" charset="0"/>
                  <a:cs typeface="Arial" pitchFamily="34" charset="0"/>
                </a:rPr>
                <a:t>Highly Aware - % saw or heard 5+ messages</a:t>
              </a:r>
            </a:p>
          </p:txBody>
        </p:sp>
        <p:sp>
          <p:nvSpPr>
            <p:cNvPr id="13" name="Rectangle 27"/>
            <p:cNvSpPr>
              <a:spLocks noChangeArrowheads="1"/>
            </p:cNvSpPr>
            <p:nvPr/>
          </p:nvSpPr>
          <p:spPr bwMode="auto">
            <a:xfrm>
              <a:off x="6607534" y="3848431"/>
              <a:ext cx="3562184" cy="413468"/>
            </a:xfrm>
            <a:prstGeom prst="rect">
              <a:avLst/>
            </a:prstGeom>
            <a:no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grpSp>
      <p:sp>
        <p:nvSpPr>
          <p:cNvPr id="14" name="TextBox 13"/>
          <p:cNvSpPr txBox="1"/>
          <p:nvPr/>
        </p:nvSpPr>
        <p:spPr>
          <a:xfrm>
            <a:off x="913351" y="2015107"/>
            <a:ext cx="926893" cy="3593291"/>
          </a:xfrm>
          <a:prstGeom prst="rect">
            <a:avLst/>
          </a:prstGeom>
          <a:solidFill>
            <a:srgbClr val="FFFFFF"/>
          </a:solidFill>
        </p:spPr>
        <p:txBody>
          <a:bodyPr wrap="square">
            <a:spAutoFit/>
          </a:bodyPr>
          <a:lstStyle/>
          <a:p>
            <a:pPr>
              <a:lnSpc>
                <a:spcPts val="1800"/>
              </a:lnSpc>
              <a:spcBef>
                <a:spcPts val="0"/>
              </a:spcBef>
              <a:buFontTx/>
              <a:buNone/>
              <a:defRPr/>
            </a:pPr>
            <a:r>
              <a:rPr lang="en-US" sz="1100" b="1" dirty="0">
                <a:solidFill>
                  <a:schemeClr val="tx1"/>
                </a:solidFill>
                <a:latin typeface="Arial" pitchFamily="34" charset="0"/>
                <a:cs typeface="Arial" pitchFamily="34" charset="0"/>
              </a:rPr>
              <a:t>Age:</a:t>
            </a:r>
          </a:p>
          <a:p>
            <a:pPr marL="82550">
              <a:lnSpc>
                <a:spcPts val="1800"/>
              </a:lnSpc>
              <a:spcBef>
                <a:spcPts val="0"/>
              </a:spcBef>
              <a:buFontTx/>
              <a:buNone/>
              <a:defRPr/>
            </a:pPr>
            <a:r>
              <a:rPr lang="en-US" sz="1100" dirty="0">
                <a:solidFill>
                  <a:schemeClr val="tx1"/>
                </a:solidFill>
                <a:latin typeface="Arial" pitchFamily="34" charset="0"/>
                <a:cs typeface="Arial" pitchFamily="34" charset="0"/>
              </a:rPr>
              <a:t>18-34</a:t>
            </a:r>
          </a:p>
          <a:p>
            <a:pPr marL="82550">
              <a:lnSpc>
                <a:spcPts val="1800"/>
              </a:lnSpc>
              <a:spcBef>
                <a:spcPts val="300"/>
              </a:spcBef>
              <a:buFontTx/>
              <a:buNone/>
              <a:defRPr/>
            </a:pPr>
            <a:r>
              <a:rPr lang="en-US" sz="1100" dirty="0">
                <a:solidFill>
                  <a:schemeClr val="tx1"/>
                </a:solidFill>
                <a:latin typeface="Arial" pitchFamily="34" charset="0"/>
                <a:cs typeface="Arial" pitchFamily="34" charset="0"/>
              </a:rPr>
              <a:t>35-54</a:t>
            </a:r>
          </a:p>
          <a:p>
            <a:pPr marL="82550">
              <a:lnSpc>
                <a:spcPts val="1800"/>
              </a:lnSpc>
              <a:spcBef>
                <a:spcPts val="300"/>
              </a:spcBef>
              <a:buFontTx/>
              <a:buNone/>
              <a:defRPr/>
            </a:pPr>
            <a:r>
              <a:rPr lang="en-US" sz="1100" dirty="0">
                <a:solidFill>
                  <a:schemeClr val="tx1"/>
                </a:solidFill>
                <a:latin typeface="Arial" pitchFamily="34" charset="0"/>
                <a:cs typeface="Arial" pitchFamily="34" charset="0"/>
              </a:rPr>
              <a:t>55+</a:t>
            </a:r>
          </a:p>
          <a:p>
            <a:pPr>
              <a:lnSpc>
                <a:spcPts val="1800"/>
              </a:lnSpc>
              <a:spcBef>
                <a:spcPts val="800"/>
              </a:spcBef>
              <a:buFontTx/>
              <a:buNone/>
              <a:defRPr/>
            </a:pPr>
            <a:r>
              <a:rPr lang="en-US" sz="1100" b="1" dirty="0">
                <a:solidFill>
                  <a:schemeClr val="tx1"/>
                </a:solidFill>
                <a:latin typeface="Arial" pitchFamily="34" charset="0"/>
                <a:cs typeface="Arial" pitchFamily="34" charset="0"/>
              </a:rPr>
              <a:t>Gender:</a:t>
            </a:r>
          </a:p>
          <a:p>
            <a:pPr marL="82550">
              <a:lnSpc>
                <a:spcPts val="1800"/>
              </a:lnSpc>
              <a:spcBef>
                <a:spcPts val="0"/>
              </a:spcBef>
              <a:buFontTx/>
              <a:buNone/>
              <a:defRPr/>
            </a:pPr>
            <a:r>
              <a:rPr lang="en-US" sz="1100" dirty="0">
                <a:solidFill>
                  <a:schemeClr val="tx1"/>
                </a:solidFill>
                <a:latin typeface="Arial" pitchFamily="34" charset="0"/>
                <a:cs typeface="Arial" pitchFamily="34" charset="0"/>
              </a:rPr>
              <a:t>Male</a:t>
            </a:r>
          </a:p>
          <a:p>
            <a:pPr marL="82550">
              <a:lnSpc>
                <a:spcPts val="1800"/>
              </a:lnSpc>
              <a:spcBef>
                <a:spcPts val="300"/>
              </a:spcBef>
              <a:buFontTx/>
              <a:buNone/>
              <a:defRPr/>
            </a:pPr>
            <a:r>
              <a:rPr lang="en-US" sz="1100" dirty="0">
                <a:solidFill>
                  <a:schemeClr val="tx1"/>
                </a:solidFill>
                <a:latin typeface="Arial" pitchFamily="34" charset="0"/>
                <a:cs typeface="Arial" pitchFamily="34" charset="0"/>
              </a:rPr>
              <a:t>Female</a:t>
            </a:r>
          </a:p>
          <a:p>
            <a:pPr>
              <a:lnSpc>
                <a:spcPts val="1800"/>
              </a:lnSpc>
              <a:spcBef>
                <a:spcPts val="600"/>
              </a:spcBef>
              <a:buFontTx/>
              <a:buNone/>
              <a:defRPr/>
            </a:pPr>
            <a:r>
              <a:rPr lang="en-US" sz="1100" b="1" dirty="0">
                <a:solidFill>
                  <a:schemeClr val="tx1"/>
                </a:solidFill>
                <a:latin typeface="Arial" pitchFamily="34" charset="0"/>
                <a:cs typeface="Arial" pitchFamily="34" charset="0"/>
              </a:rPr>
              <a:t>Region:</a:t>
            </a:r>
          </a:p>
          <a:p>
            <a:pPr marL="82550">
              <a:lnSpc>
                <a:spcPts val="1800"/>
              </a:lnSpc>
              <a:spcBef>
                <a:spcPts val="0"/>
              </a:spcBef>
              <a:buFontTx/>
              <a:buNone/>
              <a:defRPr/>
            </a:pPr>
            <a:r>
              <a:rPr lang="en-US" sz="1100" dirty="0">
                <a:solidFill>
                  <a:schemeClr val="tx1"/>
                </a:solidFill>
                <a:latin typeface="Arial" pitchFamily="34" charset="0"/>
                <a:cs typeface="Arial" pitchFamily="34" charset="0"/>
              </a:rPr>
              <a:t>Atlantic</a:t>
            </a:r>
          </a:p>
          <a:p>
            <a:pPr marL="82550">
              <a:lnSpc>
                <a:spcPts val="1800"/>
              </a:lnSpc>
              <a:spcBef>
                <a:spcPts val="400"/>
              </a:spcBef>
              <a:buFontTx/>
              <a:buNone/>
              <a:defRPr/>
            </a:pPr>
            <a:r>
              <a:rPr lang="en-US" sz="1100" dirty="0">
                <a:solidFill>
                  <a:schemeClr val="tx1"/>
                </a:solidFill>
                <a:latin typeface="Arial" pitchFamily="34" charset="0"/>
                <a:cs typeface="Arial" pitchFamily="34" charset="0"/>
              </a:rPr>
              <a:t>Quebec</a:t>
            </a:r>
          </a:p>
          <a:p>
            <a:pPr marL="82550">
              <a:lnSpc>
                <a:spcPts val="1800"/>
              </a:lnSpc>
              <a:spcBef>
                <a:spcPts val="400"/>
              </a:spcBef>
              <a:buFontTx/>
              <a:buNone/>
              <a:defRPr/>
            </a:pPr>
            <a:r>
              <a:rPr lang="en-US" sz="1100" dirty="0">
                <a:solidFill>
                  <a:schemeClr val="tx1"/>
                </a:solidFill>
                <a:latin typeface="Arial" pitchFamily="34" charset="0"/>
                <a:cs typeface="Arial" pitchFamily="34" charset="0"/>
              </a:rPr>
              <a:t>Ontario</a:t>
            </a:r>
          </a:p>
          <a:p>
            <a:pPr marL="82550">
              <a:lnSpc>
                <a:spcPts val="1800"/>
              </a:lnSpc>
              <a:spcBef>
                <a:spcPts val="400"/>
              </a:spcBef>
              <a:buFontTx/>
              <a:buNone/>
              <a:defRPr/>
            </a:pPr>
            <a:r>
              <a:rPr lang="en-US" sz="1100" dirty="0">
                <a:solidFill>
                  <a:schemeClr val="tx1"/>
                </a:solidFill>
                <a:latin typeface="Arial" pitchFamily="34" charset="0"/>
                <a:cs typeface="Arial" pitchFamily="34" charset="0"/>
              </a:rPr>
              <a:t>Prairies</a:t>
            </a:r>
          </a:p>
          <a:p>
            <a:pPr marL="82550">
              <a:lnSpc>
                <a:spcPts val="1800"/>
              </a:lnSpc>
              <a:spcBef>
                <a:spcPts val="400"/>
              </a:spcBef>
              <a:buFontTx/>
              <a:buNone/>
              <a:defRPr/>
            </a:pPr>
            <a:r>
              <a:rPr lang="en-US" sz="1100" dirty="0">
                <a:solidFill>
                  <a:schemeClr val="tx1"/>
                </a:solidFill>
                <a:latin typeface="Arial" pitchFamily="34" charset="0"/>
                <a:cs typeface="Arial" pitchFamily="34" charset="0"/>
              </a:rPr>
              <a:t>B.C.</a:t>
            </a:r>
          </a:p>
        </p:txBody>
      </p:sp>
      <p:sp>
        <p:nvSpPr>
          <p:cNvPr id="15" name="TextBox 48"/>
          <p:cNvSpPr txBox="1">
            <a:spLocks noChangeArrowheads="1"/>
          </p:cNvSpPr>
          <p:nvPr/>
        </p:nvSpPr>
        <p:spPr bwMode="auto">
          <a:xfrm>
            <a:off x="2266859" y="2306999"/>
            <a:ext cx="392112" cy="246063"/>
          </a:xfrm>
          <a:prstGeom prst="rect">
            <a:avLst/>
          </a:prstGeom>
          <a:noFill/>
          <a:ln w="9525">
            <a:noFill/>
            <a:miter lim="800000"/>
            <a:headEnd/>
            <a:tailEnd/>
          </a:ln>
        </p:spPr>
        <p:txBody>
          <a:bodyPr>
            <a:spAutoFit/>
          </a:bodyPr>
          <a:lstStyle/>
          <a:p>
            <a:pPr>
              <a:buFontTx/>
              <a:buNone/>
              <a:defRPr/>
            </a:pPr>
            <a:r>
              <a:rPr lang="en-CA" sz="950" b="1" dirty="0">
                <a:solidFill>
                  <a:schemeClr val="bg1"/>
                </a:solidFill>
                <a:latin typeface="Arial" pitchFamily="34" charset="0"/>
                <a:cs typeface="Arial" pitchFamily="34" charset="0"/>
              </a:rPr>
              <a:t>27</a:t>
            </a:r>
            <a:endParaRPr lang="en-US" sz="950" dirty="0">
              <a:solidFill>
                <a:schemeClr val="bg1"/>
              </a:solidFill>
              <a:latin typeface="Arial" pitchFamily="34" charset="0"/>
              <a:cs typeface="Arial" pitchFamily="34" charset="0"/>
            </a:endParaRPr>
          </a:p>
        </p:txBody>
      </p:sp>
      <p:sp>
        <p:nvSpPr>
          <p:cNvPr id="16" name="TextBox 29"/>
          <p:cNvSpPr txBox="1">
            <a:spLocks noChangeArrowheads="1"/>
          </p:cNvSpPr>
          <p:nvPr/>
        </p:nvSpPr>
        <p:spPr bwMode="auto">
          <a:xfrm>
            <a:off x="2000380" y="2567478"/>
            <a:ext cx="392112" cy="238527"/>
          </a:xfrm>
          <a:prstGeom prst="rect">
            <a:avLst/>
          </a:prstGeom>
          <a:noFill/>
          <a:ln w="9525">
            <a:noFill/>
            <a:miter lim="800000"/>
            <a:headEnd/>
            <a:tailEnd/>
          </a:ln>
        </p:spPr>
        <p:txBody>
          <a:bodyPr>
            <a:spAutoFit/>
          </a:bodyPr>
          <a:lstStyle/>
          <a:p>
            <a:pPr>
              <a:buFontTx/>
              <a:buNone/>
              <a:defRPr/>
            </a:pPr>
            <a:r>
              <a:rPr lang="en-CA" sz="950" b="1" dirty="0">
                <a:solidFill>
                  <a:schemeClr val="bg1"/>
                </a:solidFill>
                <a:latin typeface="Arial" pitchFamily="34" charset="0"/>
                <a:cs typeface="Arial" pitchFamily="34" charset="0"/>
              </a:rPr>
              <a:t>17</a:t>
            </a:r>
            <a:endParaRPr lang="en-US" sz="950" dirty="0">
              <a:solidFill>
                <a:schemeClr val="bg1"/>
              </a:solidFill>
              <a:latin typeface="Arial" pitchFamily="34" charset="0"/>
              <a:cs typeface="Arial" pitchFamily="34" charset="0"/>
            </a:endParaRPr>
          </a:p>
        </p:txBody>
      </p:sp>
      <p:sp>
        <p:nvSpPr>
          <p:cNvPr id="18" name="TextBox 31"/>
          <p:cNvSpPr txBox="1">
            <a:spLocks noChangeArrowheads="1"/>
          </p:cNvSpPr>
          <p:nvPr/>
        </p:nvSpPr>
        <p:spPr bwMode="auto">
          <a:xfrm>
            <a:off x="2311643" y="2845938"/>
            <a:ext cx="392113" cy="246062"/>
          </a:xfrm>
          <a:prstGeom prst="rect">
            <a:avLst/>
          </a:prstGeom>
          <a:noFill/>
          <a:ln w="9525">
            <a:noFill/>
            <a:miter lim="800000"/>
            <a:headEnd/>
            <a:tailEnd/>
          </a:ln>
        </p:spPr>
        <p:txBody>
          <a:bodyPr>
            <a:spAutoFit/>
          </a:bodyPr>
          <a:lstStyle/>
          <a:p>
            <a:pPr>
              <a:buFontTx/>
              <a:buNone/>
              <a:defRPr/>
            </a:pPr>
            <a:r>
              <a:rPr lang="en-US" sz="950" b="1" dirty="0">
                <a:solidFill>
                  <a:schemeClr val="bg1"/>
                </a:solidFill>
                <a:latin typeface="Arial" pitchFamily="34" charset="0"/>
                <a:cs typeface="Arial" pitchFamily="34" charset="0"/>
              </a:rPr>
              <a:t>29</a:t>
            </a:r>
          </a:p>
        </p:txBody>
      </p:sp>
      <p:sp>
        <p:nvSpPr>
          <p:cNvPr id="19" name="TextBox 32"/>
          <p:cNvSpPr txBox="1">
            <a:spLocks noChangeArrowheads="1"/>
          </p:cNvSpPr>
          <p:nvPr/>
        </p:nvSpPr>
        <p:spPr bwMode="auto">
          <a:xfrm>
            <a:off x="2137601" y="3384754"/>
            <a:ext cx="392113" cy="246062"/>
          </a:xfrm>
          <a:prstGeom prst="rect">
            <a:avLst/>
          </a:prstGeom>
          <a:noFill/>
          <a:ln w="9525">
            <a:noFill/>
            <a:miter lim="800000"/>
            <a:headEnd/>
            <a:tailEnd/>
          </a:ln>
        </p:spPr>
        <p:txBody>
          <a:bodyPr>
            <a:spAutoFit/>
          </a:bodyPr>
          <a:lstStyle/>
          <a:p>
            <a:pPr>
              <a:buFontTx/>
              <a:buNone/>
              <a:defRPr/>
            </a:pPr>
            <a:r>
              <a:rPr lang="en-US" sz="950" b="1" dirty="0">
                <a:solidFill>
                  <a:schemeClr val="bg1"/>
                </a:solidFill>
                <a:latin typeface="Arial" pitchFamily="34" charset="0"/>
                <a:cs typeface="Arial" pitchFamily="34" charset="0"/>
              </a:rPr>
              <a:t>23</a:t>
            </a:r>
          </a:p>
        </p:txBody>
      </p:sp>
      <p:sp>
        <p:nvSpPr>
          <p:cNvPr id="20" name="TextBox 33"/>
          <p:cNvSpPr txBox="1">
            <a:spLocks noChangeArrowheads="1"/>
          </p:cNvSpPr>
          <p:nvPr/>
        </p:nvSpPr>
        <p:spPr bwMode="auto">
          <a:xfrm>
            <a:off x="2182947" y="3652646"/>
            <a:ext cx="392113" cy="246062"/>
          </a:xfrm>
          <a:prstGeom prst="rect">
            <a:avLst/>
          </a:prstGeom>
          <a:noFill/>
          <a:ln w="9525">
            <a:noFill/>
            <a:miter lim="800000"/>
            <a:headEnd/>
            <a:tailEnd/>
          </a:ln>
        </p:spPr>
        <p:txBody>
          <a:bodyPr>
            <a:spAutoFit/>
          </a:bodyPr>
          <a:lstStyle/>
          <a:p>
            <a:pPr>
              <a:buFontTx/>
              <a:buNone/>
              <a:defRPr/>
            </a:pPr>
            <a:r>
              <a:rPr lang="en-US" sz="950" b="1" dirty="0">
                <a:solidFill>
                  <a:schemeClr val="bg1"/>
                </a:solidFill>
                <a:latin typeface="Arial" pitchFamily="34" charset="0"/>
                <a:cs typeface="Arial" pitchFamily="34" charset="0"/>
              </a:rPr>
              <a:t>24</a:t>
            </a:r>
          </a:p>
        </p:txBody>
      </p:sp>
      <p:sp>
        <p:nvSpPr>
          <p:cNvPr id="21" name="TextBox 34"/>
          <p:cNvSpPr txBox="1">
            <a:spLocks noChangeArrowheads="1"/>
          </p:cNvSpPr>
          <p:nvPr/>
        </p:nvSpPr>
        <p:spPr bwMode="auto">
          <a:xfrm>
            <a:off x="2141550" y="4194846"/>
            <a:ext cx="392113" cy="246063"/>
          </a:xfrm>
          <a:prstGeom prst="rect">
            <a:avLst/>
          </a:prstGeom>
          <a:noFill/>
          <a:ln w="9525">
            <a:noFill/>
            <a:miter lim="800000"/>
            <a:headEnd/>
            <a:tailEnd/>
          </a:ln>
        </p:spPr>
        <p:txBody>
          <a:bodyPr>
            <a:spAutoFit/>
          </a:bodyPr>
          <a:lstStyle/>
          <a:p>
            <a:pPr>
              <a:buFontTx/>
              <a:buNone/>
              <a:defRPr/>
            </a:pPr>
            <a:r>
              <a:rPr lang="en-US" sz="950" b="1" dirty="0">
                <a:solidFill>
                  <a:schemeClr val="bg1"/>
                </a:solidFill>
                <a:latin typeface="Arial" pitchFamily="34" charset="0"/>
                <a:cs typeface="Arial" pitchFamily="34" charset="0"/>
              </a:rPr>
              <a:t>22</a:t>
            </a:r>
          </a:p>
        </p:txBody>
      </p:sp>
      <p:sp>
        <p:nvSpPr>
          <p:cNvPr id="22" name="TextBox 35"/>
          <p:cNvSpPr txBox="1">
            <a:spLocks noChangeArrowheads="1"/>
          </p:cNvSpPr>
          <p:nvPr/>
        </p:nvSpPr>
        <p:spPr bwMode="auto">
          <a:xfrm>
            <a:off x="1844163" y="4473315"/>
            <a:ext cx="392113" cy="247650"/>
          </a:xfrm>
          <a:prstGeom prst="rect">
            <a:avLst/>
          </a:prstGeom>
          <a:noFill/>
          <a:ln w="9525">
            <a:noFill/>
            <a:miter lim="800000"/>
            <a:headEnd/>
            <a:tailEnd/>
          </a:ln>
        </p:spPr>
        <p:txBody>
          <a:bodyPr>
            <a:spAutoFit/>
          </a:bodyPr>
          <a:lstStyle/>
          <a:p>
            <a:pPr>
              <a:buFontTx/>
              <a:buNone/>
              <a:defRPr/>
            </a:pPr>
            <a:r>
              <a:rPr lang="en-US" sz="950" b="1" dirty="0">
                <a:solidFill>
                  <a:schemeClr val="bg1"/>
                </a:solidFill>
                <a:latin typeface="Arial" pitchFamily="34" charset="0"/>
                <a:cs typeface="Arial" pitchFamily="34" charset="0"/>
              </a:rPr>
              <a:t>13</a:t>
            </a:r>
            <a:endParaRPr lang="en-US" sz="950" dirty="0">
              <a:solidFill>
                <a:schemeClr val="bg1"/>
              </a:solidFill>
              <a:latin typeface="Arial" pitchFamily="34" charset="0"/>
              <a:cs typeface="Arial" pitchFamily="34" charset="0"/>
            </a:endParaRPr>
          </a:p>
        </p:txBody>
      </p:sp>
      <p:sp>
        <p:nvSpPr>
          <p:cNvPr id="23" name="TextBox 36"/>
          <p:cNvSpPr txBox="1">
            <a:spLocks noChangeArrowheads="1"/>
          </p:cNvSpPr>
          <p:nvPr/>
        </p:nvSpPr>
        <p:spPr bwMode="auto">
          <a:xfrm>
            <a:off x="2265255" y="4748775"/>
            <a:ext cx="392113" cy="246063"/>
          </a:xfrm>
          <a:prstGeom prst="rect">
            <a:avLst/>
          </a:prstGeom>
          <a:noFill/>
          <a:ln w="9525">
            <a:noFill/>
            <a:miter lim="800000"/>
            <a:headEnd/>
            <a:tailEnd/>
          </a:ln>
        </p:spPr>
        <p:txBody>
          <a:bodyPr>
            <a:spAutoFit/>
          </a:bodyPr>
          <a:lstStyle/>
          <a:p>
            <a:pPr>
              <a:buFontTx/>
              <a:buNone/>
              <a:defRPr/>
            </a:pPr>
            <a:r>
              <a:rPr lang="en-US" sz="950" b="1" dirty="0">
                <a:solidFill>
                  <a:schemeClr val="bg1"/>
                </a:solidFill>
                <a:latin typeface="Arial" pitchFamily="34" charset="0"/>
                <a:cs typeface="Arial" pitchFamily="34" charset="0"/>
              </a:rPr>
              <a:t>27</a:t>
            </a:r>
          </a:p>
        </p:txBody>
      </p:sp>
      <p:sp>
        <p:nvSpPr>
          <p:cNvPr id="24" name="TextBox 37"/>
          <p:cNvSpPr txBox="1">
            <a:spLocks noChangeArrowheads="1"/>
          </p:cNvSpPr>
          <p:nvPr/>
        </p:nvSpPr>
        <p:spPr bwMode="auto">
          <a:xfrm>
            <a:off x="2130023" y="5020709"/>
            <a:ext cx="390525" cy="247650"/>
          </a:xfrm>
          <a:prstGeom prst="rect">
            <a:avLst/>
          </a:prstGeom>
          <a:noFill/>
          <a:ln w="9525">
            <a:noFill/>
            <a:miter lim="800000"/>
            <a:headEnd/>
            <a:tailEnd/>
          </a:ln>
        </p:spPr>
        <p:txBody>
          <a:bodyPr>
            <a:spAutoFit/>
          </a:bodyPr>
          <a:lstStyle/>
          <a:p>
            <a:pPr>
              <a:buFontTx/>
              <a:buNone/>
              <a:defRPr/>
            </a:pPr>
            <a:r>
              <a:rPr lang="en-CA" sz="950" b="1" dirty="0">
                <a:solidFill>
                  <a:schemeClr val="bg1"/>
                </a:solidFill>
                <a:latin typeface="Arial" pitchFamily="34" charset="0"/>
                <a:cs typeface="Arial" pitchFamily="34" charset="0"/>
              </a:rPr>
              <a:t>21</a:t>
            </a:r>
            <a:endParaRPr lang="en-US" sz="950" dirty="0">
              <a:solidFill>
                <a:schemeClr val="bg1"/>
              </a:solidFill>
              <a:latin typeface="Arial" pitchFamily="34" charset="0"/>
              <a:cs typeface="Arial" pitchFamily="34" charset="0"/>
            </a:endParaRPr>
          </a:p>
        </p:txBody>
      </p:sp>
      <p:sp>
        <p:nvSpPr>
          <p:cNvPr id="25" name="TextBox 38"/>
          <p:cNvSpPr txBox="1">
            <a:spLocks noChangeArrowheads="1"/>
          </p:cNvSpPr>
          <p:nvPr/>
        </p:nvSpPr>
        <p:spPr bwMode="auto">
          <a:xfrm>
            <a:off x="2395904" y="5303093"/>
            <a:ext cx="392113" cy="246063"/>
          </a:xfrm>
          <a:prstGeom prst="rect">
            <a:avLst/>
          </a:prstGeom>
          <a:noFill/>
          <a:ln w="9525">
            <a:noFill/>
            <a:miter lim="800000"/>
            <a:headEnd/>
            <a:tailEnd/>
          </a:ln>
        </p:spPr>
        <p:txBody>
          <a:bodyPr>
            <a:spAutoFit/>
          </a:bodyPr>
          <a:lstStyle/>
          <a:p>
            <a:pPr>
              <a:buFontTx/>
              <a:buNone/>
              <a:defRPr/>
            </a:pPr>
            <a:r>
              <a:rPr lang="en-CA" sz="950" b="1" dirty="0">
                <a:solidFill>
                  <a:schemeClr val="bg1"/>
                </a:solidFill>
                <a:latin typeface="Arial" pitchFamily="34" charset="0"/>
                <a:cs typeface="Arial" pitchFamily="34" charset="0"/>
              </a:rPr>
              <a:t>32</a:t>
            </a:r>
            <a:endParaRPr lang="en-US" sz="950" dirty="0">
              <a:solidFill>
                <a:schemeClr val="bg1"/>
              </a:solidFill>
              <a:latin typeface="Arial" pitchFamily="34" charset="0"/>
              <a:cs typeface="Arial" pitchFamily="34" charset="0"/>
            </a:endParaRPr>
          </a:p>
        </p:txBody>
      </p:sp>
      <p:sp>
        <p:nvSpPr>
          <p:cNvPr id="26" name="TextBox 52"/>
          <p:cNvSpPr txBox="1">
            <a:spLocks noChangeArrowheads="1"/>
          </p:cNvSpPr>
          <p:nvPr/>
        </p:nvSpPr>
        <p:spPr bwMode="auto">
          <a:xfrm>
            <a:off x="3887642" y="5288200"/>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77</a:t>
            </a:r>
          </a:p>
        </p:txBody>
      </p:sp>
      <p:sp>
        <p:nvSpPr>
          <p:cNvPr id="27" name="TextBox 39"/>
          <p:cNvSpPr txBox="1">
            <a:spLocks noChangeArrowheads="1"/>
          </p:cNvSpPr>
          <p:nvPr/>
        </p:nvSpPr>
        <p:spPr bwMode="auto">
          <a:xfrm>
            <a:off x="3521516" y="5018350"/>
            <a:ext cx="390525"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62</a:t>
            </a:r>
            <a:endParaRPr lang="en-US" sz="1000" dirty="0">
              <a:latin typeface="Arial" pitchFamily="34" charset="0"/>
              <a:cs typeface="Arial" pitchFamily="34" charset="0"/>
            </a:endParaRPr>
          </a:p>
        </p:txBody>
      </p:sp>
      <p:sp>
        <p:nvSpPr>
          <p:cNvPr id="28" name="TextBox 40"/>
          <p:cNvSpPr txBox="1">
            <a:spLocks noChangeArrowheads="1"/>
          </p:cNvSpPr>
          <p:nvPr/>
        </p:nvSpPr>
        <p:spPr bwMode="auto">
          <a:xfrm>
            <a:off x="3976670" y="4735495"/>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80</a:t>
            </a:r>
            <a:endParaRPr lang="en-US" sz="1000" dirty="0">
              <a:latin typeface="Arial" pitchFamily="34" charset="0"/>
              <a:cs typeface="Arial" pitchFamily="34" charset="0"/>
            </a:endParaRPr>
          </a:p>
        </p:txBody>
      </p:sp>
      <p:sp>
        <p:nvSpPr>
          <p:cNvPr id="29" name="TextBox 41"/>
          <p:cNvSpPr txBox="1">
            <a:spLocks noChangeArrowheads="1"/>
          </p:cNvSpPr>
          <p:nvPr/>
        </p:nvSpPr>
        <p:spPr bwMode="auto">
          <a:xfrm>
            <a:off x="3679316" y="4477677"/>
            <a:ext cx="392113"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69</a:t>
            </a:r>
            <a:endParaRPr lang="en-US" sz="1000" dirty="0">
              <a:latin typeface="Arial" pitchFamily="34" charset="0"/>
              <a:cs typeface="Arial" pitchFamily="34" charset="0"/>
            </a:endParaRPr>
          </a:p>
        </p:txBody>
      </p:sp>
      <p:sp>
        <p:nvSpPr>
          <p:cNvPr id="30" name="TextBox 56"/>
          <p:cNvSpPr txBox="1">
            <a:spLocks noChangeArrowheads="1"/>
          </p:cNvSpPr>
          <p:nvPr/>
        </p:nvSpPr>
        <p:spPr bwMode="auto">
          <a:xfrm>
            <a:off x="3977410" y="4208973"/>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80</a:t>
            </a:r>
            <a:endParaRPr lang="en-US" sz="1000" dirty="0">
              <a:latin typeface="Arial" pitchFamily="34" charset="0"/>
              <a:cs typeface="Arial" pitchFamily="34" charset="0"/>
            </a:endParaRPr>
          </a:p>
        </p:txBody>
      </p:sp>
      <p:sp>
        <p:nvSpPr>
          <p:cNvPr id="31" name="TextBox 57"/>
          <p:cNvSpPr txBox="1">
            <a:spLocks noChangeArrowheads="1"/>
          </p:cNvSpPr>
          <p:nvPr/>
        </p:nvSpPr>
        <p:spPr bwMode="auto">
          <a:xfrm>
            <a:off x="3931778" y="3389290"/>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79</a:t>
            </a:r>
            <a:endParaRPr lang="en-US" sz="1000" dirty="0">
              <a:latin typeface="Arial" pitchFamily="34" charset="0"/>
              <a:cs typeface="Arial" pitchFamily="34" charset="0"/>
            </a:endParaRPr>
          </a:p>
        </p:txBody>
      </p:sp>
      <p:sp>
        <p:nvSpPr>
          <p:cNvPr id="32" name="TextBox 58"/>
          <p:cNvSpPr txBox="1">
            <a:spLocks noChangeArrowheads="1"/>
          </p:cNvSpPr>
          <p:nvPr/>
        </p:nvSpPr>
        <p:spPr bwMode="auto">
          <a:xfrm>
            <a:off x="3610130" y="3658125"/>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67</a:t>
            </a:r>
          </a:p>
        </p:txBody>
      </p:sp>
      <p:sp>
        <p:nvSpPr>
          <p:cNvPr id="33" name="TextBox 59"/>
          <p:cNvSpPr txBox="1">
            <a:spLocks noChangeArrowheads="1"/>
          </p:cNvSpPr>
          <p:nvPr/>
        </p:nvSpPr>
        <p:spPr bwMode="auto">
          <a:xfrm>
            <a:off x="3728906" y="2839588"/>
            <a:ext cx="392112"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72</a:t>
            </a:r>
            <a:endParaRPr lang="en-US" sz="1000" dirty="0">
              <a:latin typeface="Arial" pitchFamily="34" charset="0"/>
              <a:cs typeface="Arial" pitchFamily="34" charset="0"/>
            </a:endParaRPr>
          </a:p>
        </p:txBody>
      </p:sp>
      <p:sp>
        <p:nvSpPr>
          <p:cNvPr id="35" name="TextBox 61"/>
          <p:cNvSpPr txBox="1">
            <a:spLocks noChangeArrowheads="1"/>
          </p:cNvSpPr>
          <p:nvPr/>
        </p:nvSpPr>
        <p:spPr bwMode="auto">
          <a:xfrm>
            <a:off x="3965299" y="2305993"/>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80</a:t>
            </a:r>
            <a:endParaRPr lang="en-US" sz="1000" dirty="0">
              <a:latin typeface="Arial" pitchFamily="34" charset="0"/>
              <a:cs typeface="Arial" pitchFamily="34" charset="0"/>
            </a:endParaRPr>
          </a:p>
        </p:txBody>
      </p:sp>
      <p:sp>
        <p:nvSpPr>
          <p:cNvPr id="36" name="TextBox 62"/>
          <p:cNvSpPr txBox="1">
            <a:spLocks noChangeArrowheads="1"/>
          </p:cNvSpPr>
          <p:nvPr/>
        </p:nvSpPr>
        <p:spPr bwMode="auto">
          <a:xfrm>
            <a:off x="3694399" y="2575115"/>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69</a:t>
            </a:r>
          </a:p>
        </p:txBody>
      </p:sp>
      <p:sp>
        <p:nvSpPr>
          <p:cNvPr id="48" name="Rectangle 232"/>
          <p:cNvSpPr>
            <a:spLocks noChangeArrowheads="1"/>
          </p:cNvSpPr>
          <p:nvPr/>
        </p:nvSpPr>
        <p:spPr bwMode="auto">
          <a:xfrm>
            <a:off x="857084" y="1527581"/>
            <a:ext cx="7197725" cy="344875"/>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boating activity participants who are Aware of boating safety messages</a:t>
            </a:r>
            <a:endParaRPr lang="en-US" sz="1400" dirty="0">
              <a:solidFill>
                <a:schemeClr val="tx1"/>
              </a:solidFill>
              <a:latin typeface="Arial" pitchFamily="34" charset="0"/>
              <a:cs typeface="Arial" pitchFamily="34" charset="0"/>
            </a:endParaRPr>
          </a:p>
        </p:txBody>
      </p:sp>
      <p:sp>
        <p:nvSpPr>
          <p:cNvPr id="50" name="Oval 29"/>
          <p:cNvSpPr>
            <a:spLocks noChangeArrowheads="1"/>
          </p:cNvSpPr>
          <p:nvPr/>
        </p:nvSpPr>
        <p:spPr bwMode="auto">
          <a:xfrm>
            <a:off x="8548474" y="4156307"/>
            <a:ext cx="432622" cy="309738"/>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cxnSp>
        <p:nvCxnSpPr>
          <p:cNvPr id="68" name="Straight Arrow Connector 48"/>
          <p:cNvCxnSpPr>
            <a:cxnSpLocks noChangeShapeType="1"/>
          </p:cNvCxnSpPr>
          <p:nvPr/>
        </p:nvCxnSpPr>
        <p:spPr bwMode="auto">
          <a:xfrm rot="16200000" flipH="1">
            <a:off x="6077768" y="5116368"/>
            <a:ext cx="216000" cy="1587"/>
          </a:xfrm>
          <a:prstGeom prst="straightConnector1">
            <a:avLst/>
          </a:prstGeom>
          <a:noFill/>
          <a:ln w="9525" algn="ctr">
            <a:solidFill>
              <a:schemeClr val="tx1"/>
            </a:solidFill>
            <a:prstDash val="solid"/>
            <a:round/>
            <a:headEnd/>
            <a:tailEnd type="arrow" w="med" len="med"/>
          </a:ln>
        </p:spPr>
      </p:cxnSp>
      <p:cxnSp>
        <p:nvCxnSpPr>
          <p:cNvPr id="69" name="Straight Arrow Connector 48"/>
          <p:cNvCxnSpPr>
            <a:cxnSpLocks noChangeShapeType="1"/>
          </p:cNvCxnSpPr>
          <p:nvPr/>
        </p:nvCxnSpPr>
        <p:spPr bwMode="auto">
          <a:xfrm rot="5400000" flipH="1" flipV="1">
            <a:off x="6608393" y="4580531"/>
            <a:ext cx="216000" cy="1587"/>
          </a:xfrm>
          <a:prstGeom prst="straightConnector1">
            <a:avLst/>
          </a:prstGeom>
          <a:noFill/>
          <a:ln w="9525" algn="ctr">
            <a:solidFill>
              <a:schemeClr val="tx1"/>
            </a:solidFill>
            <a:prstDash val="solid"/>
            <a:round/>
            <a:headEnd/>
            <a:tailEnd type="arrow" w="med" len="med"/>
          </a:ln>
        </p:spPr>
      </p:cxnSp>
      <p:cxnSp>
        <p:nvCxnSpPr>
          <p:cNvPr id="70" name="Straight Arrow Connector 48"/>
          <p:cNvCxnSpPr>
            <a:cxnSpLocks noChangeShapeType="1"/>
          </p:cNvCxnSpPr>
          <p:nvPr/>
        </p:nvCxnSpPr>
        <p:spPr bwMode="auto">
          <a:xfrm rot="16200000" flipH="1">
            <a:off x="6076563" y="2665537"/>
            <a:ext cx="216000" cy="1587"/>
          </a:xfrm>
          <a:prstGeom prst="straightConnector1">
            <a:avLst/>
          </a:prstGeom>
          <a:noFill/>
          <a:ln w="9525" algn="ctr">
            <a:solidFill>
              <a:schemeClr val="tx1"/>
            </a:solidFill>
            <a:prstDash val="dash"/>
            <a:round/>
            <a:headEnd/>
            <a:tailEnd type="arrow" w="med" len="med"/>
          </a:ln>
        </p:spPr>
      </p:cxnSp>
      <p:cxnSp>
        <p:nvCxnSpPr>
          <p:cNvPr id="72" name="Straight Arrow Connector 48"/>
          <p:cNvCxnSpPr>
            <a:cxnSpLocks noChangeShapeType="1"/>
          </p:cNvCxnSpPr>
          <p:nvPr/>
        </p:nvCxnSpPr>
        <p:spPr bwMode="auto">
          <a:xfrm rot="5400000" flipH="1" flipV="1">
            <a:off x="8268200" y="2684309"/>
            <a:ext cx="216000" cy="1587"/>
          </a:xfrm>
          <a:prstGeom prst="straightConnector1">
            <a:avLst/>
          </a:prstGeom>
          <a:noFill/>
          <a:ln w="9525" algn="ctr">
            <a:solidFill>
              <a:schemeClr val="tx1"/>
            </a:solidFill>
            <a:prstDash val="solid"/>
            <a:round/>
            <a:headEnd/>
            <a:tailEnd type="arrow" w="med" len="med"/>
          </a:ln>
        </p:spPr>
      </p:cxnSp>
      <p:cxnSp>
        <p:nvCxnSpPr>
          <p:cNvPr id="73" name="Straight Arrow Connector 48"/>
          <p:cNvCxnSpPr>
            <a:cxnSpLocks noChangeShapeType="1"/>
          </p:cNvCxnSpPr>
          <p:nvPr/>
        </p:nvCxnSpPr>
        <p:spPr bwMode="auto">
          <a:xfrm rot="5400000" flipH="1" flipV="1">
            <a:off x="8258477" y="3505138"/>
            <a:ext cx="216000" cy="1587"/>
          </a:xfrm>
          <a:prstGeom prst="straightConnector1">
            <a:avLst/>
          </a:prstGeom>
          <a:noFill/>
          <a:ln w="9525" algn="ctr">
            <a:solidFill>
              <a:schemeClr val="tx1"/>
            </a:solidFill>
            <a:prstDash val="solid"/>
            <a:round/>
            <a:headEnd/>
            <a:tailEnd type="arrow" w="med" len="med"/>
          </a:ln>
        </p:spPr>
      </p:cxnSp>
      <p:cxnSp>
        <p:nvCxnSpPr>
          <p:cNvPr id="74" name="Straight Arrow Connector 48"/>
          <p:cNvCxnSpPr>
            <a:cxnSpLocks noChangeShapeType="1"/>
          </p:cNvCxnSpPr>
          <p:nvPr/>
        </p:nvCxnSpPr>
        <p:spPr bwMode="auto">
          <a:xfrm rot="5400000" flipH="1" flipV="1">
            <a:off x="8801997" y="3772623"/>
            <a:ext cx="216000" cy="1587"/>
          </a:xfrm>
          <a:prstGeom prst="straightConnector1">
            <a:avLst/>
          </a:prstGeom>
          <a:noFill/>
          <a:ln w="9525" algn="ctr">
            <a:solidFill>
              <a:schemeClr val="tx1"/>
            </a:solidFill>
            <a:prstDash val="dash"/>
            <a:round/>
            <a:headEnd/>
            <a:tailEnd type="arrow" w="med" len="med"/>
          </a:ln>
        </p:spPr>
      </p:cxnSp>
      <p:sp>
        <p:nvSpPr>
          <p:cNvPr id="78" name="Oval 29"/>
          <p:cNvSpPr>
            <a:spLocks noChangeArrowheads="1"/>
          </p:cNvSpPr>
          <p:nvPr/>
        </p:nvSpPr>
        <p:spPr bwMode="auto">
          <a:xfrm>
            <a:off x="8550770" y="3347493"/>
            <a:ext cx="432622" cy="309738"/>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66" name="TextBox 58"/>
          <p:cNvSpPr txBox="1">
            <a:spLocks noChangeArrowheads="1"/>
          </p:cNvSpPr>
          <p:nvPr/>
        </p:nvSpPr>
        <p:spPr bwMode="auto">
          <a:xfrm>
            <a:off x="8589182" y="2812134"/>
            <a:ext cx="374606"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87" name="Straight Arrow Connector 48"/>
          <p:cNvCxnSpPr>
            <a:cxnSpLocks noChangeShapeType="1"/>
          </p:cNvCxnSpPr>
          <p:nvPr/>
        </p:nvCxnSpPr>
        <p:spPr bwMode="auto">
          <a:xfrm rot="5400000" flipH="1" flipV="1">
            <a:off x="8266502" y="3782295"/>
            <a:ext cx="216000" cy="1587"/>
          </a:xfrm>
          <a:prstGeom prst="straightConnector1">
            <a:avLst/>
          </a:prstGeom>
          <a:noFill/>
          <a:ln w="9525" algn="ctr">
            <a:solidFill>
              <a:schemeClr val="tx1"/>
            </a:solidFill>
            <a:prstDash val="solid"/>
            <a:round/>
            <a:headEnd/>
            <a:tailEnd type="arrow" w="med" len="med"/>
          </a:ln>
        </p:spPr>
      </p:cxnSp>
      <p:cxnSp>
        <p:nvCxnSpPr>
          <p:cNvPr id="89" name="Straight Arrow Connector 48"/>
          <p:cNvCxnSpPr>
            <a:cxnSpLocks noChangeShapeType="1"/>
          </p:cNvCxnSpPr>
          <p:nvPr/>
        </p:nvCxnSpPr>
        <p:spPr bwMode="auto">
          <a:xfrm rot="5400000" flipH="1" flipV="1">
            <a:off x="8831492" y="5146044"/>
            <a:ext cx="216000" cy="1587"/>
          </a:xfrm>
          <a:prstGeom prst="straightConnector1">
            <a:avLst/>
          </a:prstGeom>
          <a:noFill/>
          <a:ln w="9525" algn="ctr">
            <a:solidFill>
              <a:schemeClr val="tx1"/>
            </a:solidFill>
            <a:prstDash val="solid"/>
            <a:round/>
            <a:headEnd/>
            <a:tailEnd type="arrow" w="med" len="med"/>
          </a:ln>
        </p:spPr>
      </p:cxnSp>
      <p:cxnSp>
        <p:nvCxnSpPr>
          <p:cNvPr id="93" name="Straight Arrow Connector 48"/>
          <p:cNvCxnSpPr>
            <a:cxnSpLocks noChangeShapeType="1"/>
          </p:cNvCxnSpPr>
          <p:nvPr/>
        </p:nvCxnSpPr>
        <p:spPr bwMode="auto">
          <a:xfrm rot="5400000" flipH="1" flipV="1">
            <a:off x="8828594" y="4850836"/>
            <a:ext cx="216000" cy="1587"/>
          </a:xfrm>
          <a:prstGeom prst="straightConnector1">
            <a:avLst/>
          </a:prstGeom>
          <a:noFill/>
          <a:ln w="9525" algn="ctr">
            <a:solidFill>
              <a:schemeClr val="tx1"/>
            </a:solidFill>
            <a:prstDash val="solid"/>
            <a:round/>
            <a:headEnd/>
            <a:tailEnd type="arrow" w="med" len="med"/>
          </a:ln>
        </p:spPr>
      </p:cxnSp>
      <p:cxnSp>
        <p:nvCxnSpPr>
          <p:cNvPr id="94" name="Straight Arrow Connector 48"/>
          <p:cNvCxnSpPr>
            <a:cxnSpLocks noChangeShapeType="1"/>
          </p:cNvCxnSpPr>
          <p:nvPr/>
        </p:nvCxnSpPr>
        <p:spPr bwMode="auto">
          <a:xfrm rot="5400000" flipH="1" flipV="1">
            <a:off x="8804741" y="4316261"/>
            <a:ext cx="216000" cy="1587"/>
          </a:xfrm>
          <a:prstGeom prst="straightConnector1">
            <a:avLst/>
          </a:prstGeom>
          <a:noFill/>
          <a:ln w="9525" algn="ctr">
            <a:solidFill>
              <a:schemeClr val="tx1"/>
            </a:solidFill>
            <a:prstDash val="solid"/>
            <a:round/>
            <a:headEnd/>
            <a:tailEnd type="arrow" w="med" len="med"/>
          </a:ln>
        </p:spPr>
      </p:cxnSp>
      <p:cxnSp>
        <p:nvCxnSpPr>
          <p:cNvPr id="95" name="Straight Arrow Connector 48"/>
          <p:cNvCxnSpPr>
            <a:cxnSpLocks noChangeShapeType="1"/>
          </p:cNvCxnSpPr>
          <p:nvPr/>
        </p:nvCxnSpPr>
        <p:spPr bwMode="auto">
          <a:xfrm rot="5400000" flipH="1" flipV="1">
            <a:off x="8801997" y="3510885"/>
            <a:ext cx="216000" cy="1587"/>
          </a:xfrm>
          <a:prstGeom prst="straightConnector1">
            <a:avLst/>
          </a:prstGeom>
          <a:noFill/>
          <a:ln w="9525" algn="ctr">
            <a:solidFill>
              <a:schemeClr val="tx1"/>
            </a:solidFill>
            <a:prstDash val="solid"/>
            <a:round/>
            <a:headEnd/>
            <a:tailEnd type="arrow" w="med" len="med"/>
          </a:ln>
        </p:spPr>
      </p:cxnSp>
      <p:cxnSp>
        <p:nvCxnSpPr>
          <p:cNvPr id="96" name="Straight Arrow Connector 48"/>
          <p:cNvCxnSpPr>
            <a:cxnSpLocks noChangeShapeType="1"/>
          </p:cNvCxnSpPr>
          <p:nvPr/>
        </p:nvCxnSpPr>
        <p:spPr bwMode="auto">
          <a:xfrm rot="5400000" flipH="1" flipV="1">
            <a:off x="8805867" y="2686618"/>
            <a:ext cx="216000" cy="1587"/>
          </a:xfrm>
          <a:prstGeom prst="straightConnector1">
            <a:avLst/>
          </a:prstGeom>
          <a:noFill/>
          <a:ln w="9525" algn="ctr">
            <a:solidFill>
              <a:schemeClr val="tx1"/>
            </a:solidFill>
            <a:prstDash val="solid"/>
            <a:round/>
            <a:headEnd/>
            <a:tailEnd type="arrow" w="med" len="med"/>
          </a:ln>
        </p:spPr>
      </p:cxnSp>
      <p:cxnSp>
        <p:nvCxnSpPr>
          <p:cNvPr id="97" name="Straight Arrow Connector 48"/>
          <p:cNvCxnSpPr>
            <a:cxnSpLocks noChangeShapeType="1"/>
          </p:cNvCxnSpPr>
          <p:nvPr/>
        </p:nvCxnSpPr>
        <p:spPr bwMode="auto">
          <a:xfrm rot="5400000" flipH="1" flipV="1">
            <a:off x="8805867" y="2456188"/>
            <a:ext cx="216000" cy="1587"/>
          </a:xfrm>
          <a:prstGeom prst="straightConnector1">
            <a:avLst/>
          </a:prstGeom>
          <a:noFill/>
          <a:ln w="9525" algn="ctr">
            <a:solidFill>
              <a:schemeClr val="tx1"/>
            </a:solidFill>
            <a:prstDash val="solid"/>
            <a:round/>
            <a:headEnd/>
            <a:tailEnd type="arrow" w="med" len="med"/>
          </a:ln>
        </p:spPr>
      </p:cxnSp>
      <p:cxnSp>
        <p:nvCxnSpPr>
          <p:cNvPr id="103" name="Straight Arrow Connector 48"/>
          <p:cNvCxnSpPr>
            <a:cxnSpLocks noChangeShapeType="1"/>
          </p:cNvCxnSpPr>
          <p:nvPr/>
        </p:nvCxnSpPr>
        <p:spPr bwMode="auto">
          <a:xfrm rot="5400000" flipH="1" flipV="1">
            <a:off x="7712045" y="2916946"/>
            <a:ext cx="216000" cy="1587"/>
          </a:xfrm>
          <a:prstGeom prst="straightConnector1">
            <a:avLst/>
          </a:prstGeom>
          <a:noFill/>
          <a:ln w="19050" algn="ctr">
            <a:solidFill>
              <a:srgbClr val="00B050"/>
            </a:solidFill>
            <a:prstDash val="sysDot"/>
            <a:round/>
            <a:headEnd/>
            <a:tailEnd type="arrow" w="med" len="med"/>
          </a:ln>
        </p:spPr>
      </p:cxnSp>
      <p:cxnSp>
        <p:nvCxnSpPr>
          <p:cNvPr id="104" name="Straight Arrow Connector 48"/>
          <p:cNvCxnSpPr>
            <a:cxnSpLocks noChangeShapeType="1"/>
          </p:cNvCxnSpPr>
          <p:nvPr/>
        </p:nvCxnSpPr>
        <p:spPr bwMode="auto">
          <a:xfrm rot="5400000" flipH="1" flipV="1">
            <a:off x="7711279" y="3756350"/>
            <a:ext cx="216000" cy="1587"/>
          </a:xfrm>
          <a:prstGeom prst="straightConnector1">
            <a:avLst/>
          </a:prstGeom>
          <a:noFill/>
          <a:ln w="19050" algn="ctr">
            <a:solidFill>
              <a:srgbClr val="00B050"/>
            </a:solidFill>
            <a:prstDash val="sysDot"/>
            <a:round/>
            <a:headEnd/>
            <a:tailEnd type="arrow" w="med" len="med"/>
          </a:ln>
        </p:spPr>
      </p:cxnSp>
      <p:cxnSp>
        <p:nvCxnSpPr>
          <p:cNvPr id="106" name="Straight Arrow Connector 48"/>
          <p:cNvCxnSpPr>
            <a:cxnSpLocks noChangeShapeType="1"/>
          </p:cNvCxnSpPr>
          <p:nvPr/>
        </p:nvCxnSpPr>
        <p:spPr bwMode="auto">
          <a:xfrm rot="5400000" flipH="1" flipV="1">
            <a:off x="7706502" y="4580495"/>
            <a:ext cx="216000" cy="1587"/>
          </a:xfrm>
          <a:prstGeom prst="straightConnector1">
            <a:avLst/>
          </a:prstGeom>
          <a:noFill/>
          <a:ln w="19050" algn="ctr">
            <a:solidFill>
              <a:srgbClr val="00B050"/>
            </a:solidFill>
            <a:prstDash val="solid"/>
            <a:round/>
            <a:headEnd/>
            <a:tailEnd type="arrow" w="med" len="med"/>
          </a:ln>
        </p:spPr>
      </p:cxnSp>
      <p:cxnSp>
        <p:nvCxnSpPr>
          <p:cNvPr id="107" name="Straight Arrow Connector 48"/>
          <p:cNvCxnSpPr>
            <a:cxnSpLocks noChangeShapeType="1"/>
          </p:cNvCxnSpPr>
          <p:nvPr/>
        </p:nvCxnSpPr>
        <p:spPr bwMode="auto">
          <a:xfrm rot="5400000" flipH="1" flipV="1">
            <a:off x="7712866" y="5395406"/>
            <a:ext cx="216000" cy="1587"/>
          </a:xfrm>
          <a:prstGeom prst="straightConnector1">
            <a:avLst/>
          </a:prstGeom>
          <a:noFill/>
          <a:ln w="19050" algn="ctr">
            <a:solidFill>
              <a:srgbClr val="00B050"/>
            </a:solidFill>
            <a:prstDash val="sysDot"/>
            <a:round/>
            <a:headEnd/>
            <a:tailEnd type="arrow" w="med" len="med"/>
          </a:ln>
        </p:spPr>
      </p:cxnSp>
      <p:cxnSp>
        <p:nvCxnSpPr>
          <p:cNvPr id="125" name="Straight Arrow Connector 48"/>
          <p:cNvCxnSpPr>
            <a:cxnSpLocks noChangeShapeType="1"/>
          </p:cNvCxnSpPr>
          <p:nvPr/>
        </p:nvCxnSpPr>
        <p:spPr bwMode="auto">
          <a:xfrm rot="5400000" flipH="1" flipV="1">
            <a:off x="5527844" y="5146763"/>
            <a:ext cx="216000" cy="1587"/>
          </a:xfrm>
          <a:prstGeom prst="straightConnector1">
            <a:avLst/>
          </a:prstGeom>
          <a:noFill/>
          <a:ln w="19050" algn="ctr">
            <a:solidFill>
              <a:srgbClr val="00B050"/>
            </a:solidFill>
            <a:prstDash val="solid"/>
            <a:round/>
            <a:headEnd/>
            <a:tailEnd type="arrow" w="med" len="med"/>
          </a:ln>
        </p:spPr>
      </p:cxnSp>
      <p:cxnSp>
        <p:nvCxnSpPr>
          <p:cNvPr id="133" name="Straight Arrow Connector 48"/>
          <p:cNvCxnSpPr>
            <a:cxnSpLocks noChangeShapeType="1"/>
          </p:cNvCxnSpPr>
          <p:nvPr/>
        </p:nvCxnSpPr>
        <p:spPr bwMode="auto">
          <a:xfrm rot="5400000" flipH="1" flipV="1">
            <a:off x="5061122" y="4850935"/>
            <a:ext cx="216000" cy="1587"/>
          </a:xfrm>
          <a:prstGeom prst="straightConnector1">
            <a:avLst/>
          </a:prstGeom>
          <a:noFill/>
          <a:ln w="19050" algn="ctr">
            <a:solidFill>
              <a:srgbClr val="00B050"/>
            </a:solidFill>
            <a:prstDash val="solid"/>
            <a:round/>
            <a:headEnd/>
            <a:tailEnd type="arrow" w="med" len="med"/>
          </a:ln>
        </p:spPr>
      </p:cxnSp>
      <p:cxnSp>
        <p:nvCxnSpPr>
          <p:cNvPr id="134" name="Straight Arrow Connector 48"/>
          <p:cNvCxnSpPr>
            <a:cxnSpLocks noChangeShapeType="1"/>
          </p:cNvCxnSpPr>
          <p:nvPr/>
        </p:nvCxnSpPr>
        <p:spPr bwMode="auto">
          <a:xfrm rot="5400000" flipH="1" flipV="1">
            <a:off x="7160345" y="5396449"/>
            <a:ext cx="216000" cy="1587"/>
          </a:xfrm>
          <a:prstGeom prst="straightConnector1">
            <a:avLst/>
          </a:prstGeom>
          <a:noFill/>
          <a:ln w="19050" algn="ctr">
            <a:solidFill>
              <a:srgbClr val="00B050"/>
            </a:solidFill>
            <a:prstDash val="sysDot"/>
            <a:round/>
            <a:headEnd/>
            <a:tailEnd type="arrow" w="med" len="med"/>
          </a:ln>
        </p:spPr>
      </p:cxnSp>
      <p:cxnSp>
        <p:nvCxnSpPr>
          <p:cNvPr id="135" name="Straight Arrow Connector 48"/>
          <p:cNvCxnSpPr>
            <a:cxnSpLocks noChangeShapeType="1"/>
          </p:cNvCxnSpPr>
          <p:nvPr/>
        </p:nvCxnSpPr>
        <p:spPr bwMode="auto">
          <a:xfrm rot="16200000" flipH="1">
            <a:off x="7166158" y="4266805"/>
            <a:ext cx="216000" cy="1587"/>
          </a:xfrm>
          <a:prstGeom prst="straightConnector1">
            <a:avLst/>
          </a:prstGeom>
          <a:noFill/>
          <a:ln w="19050" algn="ctr">
            <a:solidFill>
              <a:srgbClr val="00B050"/>
            </a:solidFill>
            <a:prstDash val="sysDot"/>
            <a:round/>
            <a:headEnd/>
            <a:tailEnd type="arrow" w="med" len="med"/>
          </a:ln>
        </p:spPr>
      </p:cxnSp>
      <p:cxnSp>
        <p:nvCxnSpPr>
          <p:cNvPr id="136" name="Straight Arrow Connector 48"/>
          <p:cNvCxnSpPr>
            <a:cxnSpLocks noChangeShapeType="1"/>
          </p:cNvCxnSpPr>
          <p:nvPr/>
        </p:nvCxnSpPr>
        <p:spPr bwMode="auto">
          <a:xfrm rot="16200000" flipH="1">
            <a:off x="7187738" y="2679823"/>
            <a:ext cx="216000" cy="1587"/>
          </a:xfrm>
          <a:prstGeom prst="straightConnector1">
            <a:avLst/>
          </a:prstGeom>
          <a:noFill/>
          <a:ln w="19050" algn="ctr">
            <a:solidFill>
              <a:srgbClr val="00B050"/>
            </a:solidFill>
            <a:prstDash val="sysDot"/>
            <a:round/>
            <a:headEnd/>
            <a:tailEnd type="arrow" w="med" len="med"/>
          </a:ln>
        </p:spPr>
      </p:cxnSp>
      <p:cxnSp>
        <p:nvCxnSpPr>
          <p:cNvPr id="137" name="Straight Arrow Connector 48"/>
          <p:cNvCxnSpPr>
            <a:cxnSpLocks noChangeShapeType="1"/>
          </p:cNvCxnSpPr>
          <p:nvPr/>
        </p:nvCxnSpPr>
        <p:spPr bwMode="auto">
          <a:xfrm rot="5400000" flipH="1" flipV="1">
            <a:off x="7186139" y="2406470"/>
            <a:ext cx="216000" cy="1587"/>
          </a:xfrm>
          <a:prstGeom prst="straightConnector1">
            <a:avLst/>
          </a:prstGeom>
          <a:noFill/>
          <a:ln w="19050" algn="ctr">
            <a:solidFill>
              <a:srgbClr val="00B050"/>
            </a:solidFill>
            <a:prstDash val="sysDot"/>
            <a:round/>
            <a:headEnd/>
            <a:tailEnd type="arrow" w="med" len="med"/>
          </a:ln>
        </p:spPr>
      </p:cxnSp>
      <p:cxnSp>
        <p:nvCxnSpPr>
          <p:cNvPr id="138" name="Straight Arrow Connector 48"/>
          <p:cNvCxnSpPr>
            <a:cxnSpLocks noChangeShapeType="1"/>
          </p:cNvCxnSpPr>
          <p:nvPr/>
        </p:nvCxnSpPr>
        <p:spPr bwMode="auto">
          <a:xfrm rot="5400000" flipH="1" flipV="1">
            <a:off x="4970839" y="5144472"/>
            <a:ext cx="216000" cy="1587"/>
          </a:xfrm>
          <a:prstGeom prst="straightConnector1">
            <a:avLst/>
          </a:prstGeom>
          <a:noFill/>
          <a:ln w="19050" algn="ctr">
            <a:solidFill>
              <a:srgbClr val="00B050"/>
            </a:solidFill>
            <a:prstDash val="solid"/>
            <a:round/>
            <a:headEnd/>
            <a:tailEnd type="arrow" w="med" len="med"/>
          </a:ln>
        </p:spPr>
      </p:cxnSp>
      <p:cxnSp>
        <p:nvCxnSpPr>
          <p:cNvPr id="100" name="Straight Arrow Connector 48">
            <a:extLst>
              <a:ext uri="{FF2B5EF4-FFF2-40B4-BE49-F238E27FC236}">
                <a16:creationId xmlns="" xmlns:a16="http://schemas.microsoft.com/office/drawing/2014/main" id="{5531AF8B-3704-4976-9BE8-6E4180C51E8D}"/>
              </a:ext>
            </a:extLst>
          </p:cNvPr>
          <p:cNvCxnSpPr>
            <a:cxnSpLocks noChangeShapeType="1"/>
          </p:cNvCxnSpPr>
          <p:nvPr/>
        </p:nvCxnSpPr>
        <p:spPr bwMode="auto">
          <a:xfrm rot="5400000" flipH="1" flipV="1">
            <a:off x="6610092" y="3780446"/>
            <a:ext cx="216000" cy="1587"/>
          </a:xfrm>
          <a:prstGeom prst="straightConnector1">
            <a:avLst/>
          </a:prstGeom>
          <a:noFill/>
          <a:ln w="9525" algn="ctr">
            <a:solidFill>
              <a:schemeClr val="tx1"/>
            </a:solidFill>
            <a:prstDash val="dash"/>
            <a:round/>
            <a:headEnd/>
            <a:tailEnd type="arrow" w="med" len="med"/>
          </a:ln>
        </p:spPr>
      </p:cxnSp>
      <p:cxnSp>
        <p:nvCxnSpPr>
          <p:cNvPr id="101" name="Straight Arrow Connector 48">
            <a:extLst>
              <a:ext uri="{FF2B5EF4-FFF2-40B4-BE49-F238E27FC236}">
                <a16:creationId xmlns="" xmlns:a16="http://schemas.microsoft.com/office/drawing/2014/main" id="{854AAF28-12A4-4F32-8FF1-937BF672BF45}"/>
              </a:ext>
            </a:extLst>
          </p:cNvPr>
          <p:cNvCxnSpPr>
            <a:cxnSpLocks noChangeShapeType="1"/>
          </p:cNvCxnSpPr>
          <p:nvPr/>
        </p:nvCxnSpPr>
        <p:spPr bwMode="auto">
          <a:xfrm rot="5400000" flipH="1" flipV="1">
            <a:off x="6068438" y="4580254"/>
            <a:ext cx="216000" cy="1587"/>
          </a:xfrm>
          <a:prstGeom prst="straightConnector1">
            <a:avLst/>
          </a:prstGeom>
          <a:noFill/>
          <a:ln w="9525" algn="ctr">
            <a:solidFill>
              <a:schemeClr val="tx1"/>
            </a:solidFill>
            <a:prstDash val="dash"/>
            <a:round/>
            <a:headEnd/>
            <a:tailEnd type="arrow" w="med" len="med"/>
          </a:ln>
        </p:spPr>
      </p:cxnSp>
      <p:cxnSp>
        <p:nvCxnSpPr>
          <p:cNvPr id="102" name="Straight Arrow Connector 48">
            <a:extLst>
              <a:ext uri="{FF2B5EF4-FFF2-40B4-BE49-F238E27FC236}">
                <a16:creationId xmlns="" xmlns:a16="http://schemas.microsoft.com/office/drawing/2014/main" id="{A7409CD3-0AEE-4797-B719-8F7825CF17E8}"/>
              </a:ext>
            </a:extLst>
          </p:cNvPr>
          <p:cNvCxnSpPr>
            <a:cxnSpLocks noChangeShapeType="1"/>
          </p:cNvCxnSpPr>
          <p:nvPr/>
        </p:nvCxnSpPr>
        <p:spPr bwMode="auto">
          <a:xfrm rot="5400000" flipH="1" flipV="1">
            <a:off x="5064796" y="3773957"/>
            <a:ext cx="216000" cy="1587"/>
          </a:xfrm>
          <a:prstGeom prst="straightConnector1">
            <a:avLst/>
          </a:prstGeom>
          <a:noFill/>
          <a:ln w="19050" algn="ctr">
            <a:solidFill>
              <a:srgbClr val="00B050"/>
            </a:solidFill>
            <a:prstDash val="solid"/>
            <a:round/>
            <a:headEnd/>
            <a:tailEnd type="arrow" w="med" len="med"/>
          </a:ln>
        </p:spPr>
      </p:cxnSp>
      <p:cxnSp>
        <p:nvCxnSpPr>
          <p:cNvPr id="105" name="Straight Arrow Connector 48">
            <a:extLst>
              <a:ext uri="{FF2B5EF4-FFF2-40B4-BE49-F238E27FC236}">
                <a16:creationId xmlns="" xmlns:a16="http://schemas.microsoft.com/office/drawing/2014/main" id="{397D0C96-92F8-40D3-A903-D646B9EAD061}"/>
              </a:ext>
            </a:extLst>
          </p:cNvPr>
          <p:cNvCxnSpPr>
            <a:cxnSpLocks noChangeShapeType="1"/>
          </p:cNvCxnSpPr>
          <p:nvPr/>
        </p:nvCxnSpPr>
        <p:spPr bwMode="auto">
          <a:xfrm rot="5400000" flipH="1" flipV="1">
            <a:off x="5583988" y="4872184"/>
            <a:ext cx="216000" cy="1587"/>
          </a:xfrm>
          <a:prstGeom prst="straightConnector1">
            <a:avLst/>
          </a:prstGeom>
          <a:noFill/>
          <a:ln w="19050" algn="ctr">
            <a:solidFill>
              <a:srgbClr val="00B050"/>
            </a:solidFill>
            <a:prstDash val="solid"/>
            <a:round/>
            <a:headEnd/>
            <a:tailEnd type="arrow" w="med" len="med"/>
          </a:ln>
        </p:spPr>
      </p:cxnSp>
      <p:cxnSp>
        <p:nvCxnSpPr>
          <p:cNvPr id="108" name="Straight Arrow Connector 48">
            <a:extLst>
              <a:ext uri="{FF2B5EF4-FFF2-40B4-BE49-F238E27FC236}">
                <a16:creationId xmlns="" xmlns:a16="http://schemas.microsoft.com/office/drawing/2014/main" id="{8CB04EEC-C1DE-47AE-99E0-57D334B15C34}"/>
              </a:ext>
            </a:extLst>
          </p:cNvPr>
          <p:cNvCxnSpPr>
            <a:cxnSpLocks noChangeShapeType="1"/>
          </p:cNvCxnSpPr>
          <p:nvPr/>
        </p:nvCxnSpPr>
        <p:spPr bwMode="auto">
          <a:xfrm rot="5400000" flipH="1" flipV="1">
            <a:off x="5498096" y="3519536"/>
            <a:ext cx="216000" cy="1587"/>
          </a:xfrm>
          <a:prstGeom prst="straightConnector1">
            <a:avLst/>
          </a:prstGeom>
          <a:noFill/>
          <a:ln w="19050" algn="ctr">
            <a:solidFill>
              <a:srgbClr val="00B050"/>
            </a:solidFill>
            <a:prstDash val="solid"/>
            <a:round/>
            <a:headEnd/>
            <a:tailEnd type="arrow" w="med" len="med"/>
          </a:ln>
        </p:spPr>
      </p:cxnSp>
      <p:cxnSp>
        <p:nvCxnSpPr>
          <p:cNvPr id="109" name="Straight Arrow Connector 48">
            <a:extLst>
              <a:ext uri="{FF2B5EF4-FFF2-40B4-BE49-F238E27FC236}">
                <a16:creationId xmlns="" xmlns:a16="http://schemas.microsoft.com/office/drawing/2014/main" id="{B50CFCFB-BDA6-4C3F-AF9A-FDAD60152F87}"/>
              </a:ext>
            </a:extLst>
          </p:cNvPr>
          <p:cNvCxnSpPr>
            <a:cxnSpLocks noChangeShapeType="1"/>
          </p:cNvCxnSpPr>
          <p:nvPr/>
        </p:nvCxnSpPr>
        <p:spPr bwMode="auto">
          <a:xfrm rot="5400000" flipH="1" flipV="1">
            <a:off x="5503465" y="2652376"/>
            <a:ext cx="216000" cy="1587"/>
          </a:xfrm>
          <a:prstGeom prst="straightConnector1">
            <a:avLst/>
          </a:prstGeom>
          <a:noFill/>
          <a:ln w="19050" algn="ctr">
            <a:solidFill>
              <a:srgbClr val="00B050"/>
            </a:solidFill>
            <a:prstDash val="solid"/>
            <a:round/>
            <a:headEnd/>
            <a:tailEnd type="arrow" w="med" len="med"/>
          </a:ln>
        </p:spPr>
      </p:cxnSp>
      <p:cxnSp>
        <p:nvCxnSpPr>
          <p:cNvPr id="90" name="Straight Arrow Connector 73">
            <a:extLst>
              <a:ext uri="{FF2B5EF4-FFF2-40B4-BE49-F238E27FC236}">
                <a16:creationId xmlns="" xmlns:a16="http://schemas.microsoft.com/office/drawing/2014/main" id="{9FB50A32-0A83-4EEA-8F85-56AFBEAECB4B}"/>
              </a:ext>
            </a:extLst>
          </p:cNvPr>
          <p:cNvCxnSpPr>
            <a:cxnSpLocks noChangeShapeType="1"/>
          </p:cNvCxnSpPr>
          <p:nvPr/>
        </p:nvCxnSpPr>
        <p:spPr bwMode="auto">
          <a:xfrm rot="5400000" flipH="1" flipV="1">
            <a:off x="5476242" y="4869781"/>
            <a:ext cx="216000" cy="1588"/>
          </a:xfrm>
          <a:prstGeom prst="straightConnector1">
            <a:avLst/>
          </a:prstGeom>
          <a:noFill/>
          <a:ln w="9525" algn="ctr">
            <a:solidFill>
              <a:schemeClr val="tx1"/>
            </a:solidFill>
            <a:round/>
            <a:headEnd/>
            <a:tailEnd type="arrow" w="med" len="med"/>
          </a:ln>
        </p:spPr>
      </p:cxnSp>
      <p:cxnSp>
        <p:nvCxnSpPr>
          <p:cNvPr id="111" name="Straight Arrow Connector 73">
            <a:extLst>
              <a:ext uri="{FF2B5EF4-FFF2-40B4-BE49-F238E27FC236}">
                <a16:creationId xmlns="" xmlns:a16="http://schemas.microsoft.com/office/drawing/2014/main" id="{5413C45A-73B9-4EF4-821D-1AB21F65E9C1}"/>
              </a:ext>
            </a:extLst>
          </p:cNvPr>
          <p:cNvCxnSpPr>
            <a:cxnSpLocks noChangeShapeType="1"/>
          </p:cNvCxnSpPr>
          <p:nvPr/>
        </p:nvCxnSpPr>
        <p:spPr bwMode="auto">
          <a:xfrm rot="5400000" flipH="1" flipV="1">
            <a:off x="4950094" y="3780445"/>
            <a:ext cx="216000" cy="1588"/>
          </a:xfrm>
          <a:prstGeom prst="straightConnector1">
            <a:avLst/>
          </a:prstGeom>
          <a:noFill/>
          <a:ln w="9525" algn="ctr">
            <a:solidFill>
              <a:schemeClr val="tx1"/>
            </a:solidFill>
            <a:round/>
            <a:headEnd/>
            <a:tailEnd type="arrow" w="med" len="med"/>
          </a:ln>
        </p:spPr>
      </p:cxnSp>
      <p:cxnSp>
        <p:nvCxnSpPr>
          <p:cNvPr id="112" name="Straight Arrow Connector 73">
            <a:extLst>
              <a:ext uri="{FF2B5EF4-FFF2-40B4-BE49-F238E27FC236}">
                <a16:creationId xmlns="" xmlns:a16="http://schemas.microsoft.com/office/drawing/2014/main" id="{0B7042B9-535D-4B6D-8250-64486A0EAA89}"/>
              </a:ext>
            </a:extLst>
          </p:cNvPr>
          <p:cNvCxnSpPr>
            <a:cxnSpLocks noChangeShapeType="1"/>
          </p:cNvCxnSpPr>
          <p:nvPr/>
        </p:nvCxnSpPr>
        <p:spPr bwMode="auto">
          <a:xfrm rot="5400000" flipH="1" flipV="1">
            <a:off x="4976526" y="4309496"/>
            <a:ext cx="216000" cy="1588"/>
          </a:xfrm>
          <a:prstGeom prst="straightConnector1">
            <a:avLst/>
          </a:prstGeom>
          <a:noFill/>
          <a:ln w="9525" algn="ctr">
            <a:solidFill>
              <a:schemeClr val="tx1"/>
            </a:solidFill>
            <a:round/>
            <a:headEnd/>
            <a:tailEnd type="arrow" w="med" len="med"/>
          </a:ln>
        </p:spPr>
      </p:cxnSp>
      <p:cxnSp>
        <p:nvCxnSpPr>
          <p:cNvPr id="113" name="Straight Arrow Connector 73">
            <a:extLst>
              <a:ext uri="{FF2B5EF4-FFF2-40B4-BE49-F238E27FC236}">
                <a16:creationId xmlns="" xmlns:a16="http://schemas.microsoft.com/office/drawing/2014/main" id="{F768CD06-DBEE-4D66-9D2A-BEEED95B535D}"/>
              </a:ext>
            </a:extLst>
          </p:cNvPr>
          <p:cNvCxnSpPr>
            <a:cxnSpLocks noChangeShapeType="1"/>
          </p:cNvCxnSpPr>
          <p:nvPr/>
        </p:nvCxnSpPr>
        <p:spPr bwMode="auto">
          <a:xfrm rot="5400000" flipH="1" flipV="1">
            <a:off x="4969956" y="4572447"/>
            <a:ext cx="216000" cy="1588"/>
          </a:xfrm>
          <a:prstGeom prst="straightConnector1">
            <a:avLst/>
          </a:prstGeom>
          <a:noFill/>
          <a:ln w="9525" algn="ctr">
            <a:solidFill>
              <a:schemeClr val="tx1"/>
            </a:solidFill>
            <a:round/>
            <a:headEnd/>
            <a:tailEnd type="arrow" w="med" len="med"/>
          </a:ln>
        </p:spPr>
      </p:cxnSp>
      <p:cxnSp>
        <p:nvCxnSpPr>
          <p:cNvPr id="114" name="Straight Arrow Connector 73">
            <a:extLst>
              <a:ext uri="{FF2B5EF4-FFF2-40B4-BE49-F238E27FC236}">
                <a16:creationId xmlns="" xmlns:a16="http://schemas.microsoft.com/office/drawing/2014/main" id="{A76A73E2-365D-4FAD-8DDC-CB1BE043FCBD}"/>
              </a:ext>
            </a:extLst>
          </p:cNvPr>
          <p:cNvCxnSpPr>
            <a:cxnSpLocks noChangeShapeType="1"/>
          </p:cNvCxnSpPr>
          <p:nvPr/>
        </p:nvCxnSpPr>
        <p:spPr bwMode="auto">
          <a:xfrm rot="5400000" flipH="1" flipV="1">
            <a:off x="4953769" y="4860594"/>
            <a:ext cx="216000" cy="1588"/>
          </a:xfrm>
          <a:prstGeom prst="straightConnector1">
            <a:avLst/>
          </a:prstGeom>
          <a:noFill/>
          <a:ln w="9525" algn="ctr">
            <a:solidFill>
              <a:schemeClr val="tx1"/>
            </a:solidFill>
            <a:round/>
            <a:headEnd/>
            <a:tailEnd type="arrow" w="med" len="med"/>
          </a:ln>
        </p:spPr>
      </p:cxnSp>
      <p:cxnSp>
        <p:nvCxnSpPr>
          <p:cNvPr id="115" name="Straight Arrow Connector 48">
            <a:extLst>
              <a:ext uri="{FF2B5EF4-FFF2-40B4-BE49-F238E27FC236}">
                <a16:creationId xmlns="" xmlns:a16="http://schemas.microsoft.com/office/drawing/2014/main" id="{471EF976-64A2-4F68-9F1E-67D40D927137}"/>
              </a:ext>
            </a:extLst>
          </p:cNvPr>
          <p:cNvCxnSpPr>
            <a:cxnSpLocks noChangeShapeType="1"/>
          </p:cNvCxnSpPr>
          <p:nvPr/>
        </p:nvCxnSpPr>
        <p:spPr bwMode="auto">
          <a:xfrm rot="5400000" flipH="1" flipV="1">
            <a:off x="4958294" y="2671216"/>
            <a:ext cx="216000" cy="1587"/>
          </a:xfrm>
          <a:prstGeom prst="straightConnector1">
            <a:avLst/>
          </a:prstGeom>
          <a:noFill/>
          <a:ln w="19050" algn="ctr">
            <a:solidFill>
              <a:srgbClr val="00B050"/>
            </a:solidFill>
            <a:prstDash val="solid"/>
            <a:round/>
            <a:headEnd/>
            <a:tailEnd type="arrow" w="med" len="med"/>
          </a:ln>
        </p:spPr>
      </p:cxnSp>
      <p:sp>
        <p:nvSpPr>
          <p:cNvPr id="116" name="Content Placeholder 2">
            <a:extLst>
              <a:ext uri="{FF2B5EF4-FFF2-40B4-BE49-F238E27FC236}">
                <a16:creationId xmlns="" xmlns:a16="http://schemas.microsoft.com/office/drawing/2014/main" id="{8ED03E86-845E-4B45-A017-AEE99FB8398C}"/>
              </a:ext>
            </a:extLst>
          </p:cNvPr>
          <p:cNvSpPr>
            <a:spLocks noGrp="1"/>
          </p:cNvSpPr>
          <p:nvPr>
            <p:ph idx="1"/>
          </p:nvPr>
        </p:nvSpPr>
        <p:spPr>
          <a:xfrm>
            <a:off x="180796" y="1081731"/>
            <a:ext cx="8963204" cy="278558"/>
          </a:xfrm>
        </p:spPr>
        <p:txBody>
          <a:bodyPr/>
          <a:lstStyle/>
          <a:p>
            <a:r>
              <a:rPr lang="en-US" sz="1000" dirty="0"/>
              <a:t>For “highly aware”, seasonally down from August 2017 peak levels, in most sub-groups.</a:t>
            </a:r>
          </a:p>
        </p:txBody>
      </p:sp>
      <p:cxnSp>
        <p:nvCxnSpPr>
          <p:cNvPr id="118" name="Straight Connector 117">
            <a:extLst>
              <a:ext uri="{FF2B5EF4-FFF2-40B4-BE49-F238E27FC236}">
                <a16:creationId xmlns="" xmlns:a16="http://schemas.microsoft.com/office/drawing/2014/main" id="{5CF37F8B-F078-43EE-A731-F71D5F80376A}"/>
              </a:ext>
            </a:extLst>
          </p:cNvPr>
          <p:cNvCxnSpPr/>
          <p:nvPr/>
        </p:nvCxnSpPr>
        <p:spPr>
          <a:xfrm>
            <a:off x="8013450" y="2023406"/>
            <a:ext cx="978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 xmlns:a16="http://schemas.microsoft.com/office/drawing/2014/main" id="{91BE77D7-5CA6-4715-A1B8-233799C55F9E}"/>
              </a:ext>
            </a:extLst>
          </p:cNvPr>
          <p:cNvCxnSpPr/>
          <p:nvPr/>
        </p:nvCxnSpPr>
        <p:spPr>
          <a:xfrm>
            <a:off x="6878471" y="2019393"/>
            <a:ext cx="978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 xmlns:a16="http://schemas.microsoft.com/office/drawing/2014/main" id="{4049A377-DB65-4EE6-B7D5-7B787BF7E083}"/>
              </a:ext>
            </a:extLst>
          </p:cNvPr>
          <p:cNvCxnSpPr/>
          <p:nvPr/>
        </p:nvCxnSpPr>
        <p:spPr>
          <a:xfrm>
            <a:off x="5816196" y="2019393"/>
            <a:ext cx="978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 xmlns:a16="http://schemas.microsoft.com/office/drawing/2014/main" id="{AD1C4A86-87C1-4842-B02E-993B8AE59E9A}"/>
              </a:ext>
            </a:extLst>
          </p:cNvPr>
          <p:cNvCxnSpPr>
            <a:cxnSpLocks/>
          </p:cNvCxnSpPr>
          <p:nvPr/>
        </p:nvCxnSpPr>
        <p:spPr>
          <a:xfrm>
            <a:off x="4832362" y="2026171"/>
            <a:ext cx="8426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49">
            <a:extLst>
              <a:ext uri="{FF2B5EF4-FFF2-40B4-BE49-F238E27FC236}">
                <a16:creationId xmlns="" xmlns:a16="http://schemas.microsoft.com/office/drawing/2014/main" id="{0492C17F-18AF-4FE0-9139-D5861A8F9DBC}"/>
              </a:ext>
            </a:extLst>
          </p:cNvPr>
          <p:cNvSpPr txBox="1">
            <a:spLocks noChangeArrowheads="1"/>
          </p:cNvSpPr>
          <p:nvPr/>
        </p:nvSpPr>
        <p:spPr bwMode="auto">
          <a:xfrm>
            <a:off x="3806912" y="1795149"/>
            <a:ext cx="1061546" cy="261610"/>
          </a:xfrm>
          <a:prstGeom prst="rect">
            <a:avLst/>
          </a:prstGeom>
          <a:noFill/>
          <a:ln w="9525">
            <a:noFill/>
            <a:miter lim="800000"/>
            <a:headEnd/>
            <a:tailEnd/>
          </a:ln>
        </p:spPr>
        <p:txBody>
          <a:bodyPr wrap="square">
            <a:spAutoFit/>
          </a:bodyPr>
          <a:lstStyle/>
          <a:p>
            <a:pPr>
              <a:buFontTx/>
              <a:buNone/>
            </a:pPr>
            <a:r>
              <a:rPr lang="en-US" sz="1100" b="1" dirty="0">
                <a:latin typeface="Arial" pitchFamily="34" charset="0"/>
                <a:cs typeface="Arial" pitchFamily="34" charset="0"/>
                <a:sym typeface="Symbol" pitchFamily="18" charset="2"/>
              </a:rPr>
              <a:t>May 2018</a:t>
            </a:r>
            <a:endParaRPr lang="en-US" sz="1100" dirty="0">
              <a:latin typeface="Arial" pitchFamily="34" charset="0"/>
              <a:cs typeface="Arial" pitchFamily="34" charset="0"/>
            </a:endParaRPr>
          </a:p>
        </p:txBody>
      </p:sp>
      <p:cxnSp>
        <p:nvCxnSpPr>
          <p:cNvPr id="128" name="Straight Connector 127">
            <a:extLst>
              <a:ext uri="{FF2B5EF4-FFF2-40B4-BE49-F238E27FC236}">
                <a16:creationId xmlns="" xmlns:a16="http://schemas.microsoft.com/office/drawing/2014/main" id="{63E25EF9-B5A4-4211-B635-4362DD1B1AE0}"/>
              </a:ext>
            </a:extLst>
          </p:cNvPr>
          <p:cNvCxnSpPr>
            <a:cxnSpLocks/>
          </p:cNvCxnSpPr>
          <p:nvPr/>
        </p:nvCxnSpPr>
        <p:spPr>
          <a:xfrm>
            <a:off x="3754580" y="2022169"/>
            <a:ext cx="8937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Arrow Connector 48">
            <a:extLst>
              <a:ext uri="{FF2B5EF4-FFF2-40B4-BE49-F238E27FC236}">
                <a16:creationId xmlns="" xmlns:a16="http://schemas.microsoft.com/office/drawing/2014/main" id="{75DA67A4-3792-424A-B76A-E63A10A95BC9}"/>
              </a:ext>
            </a:extLst>
          </p:cNvPr>
          <p:cNvCxnSpPr>
            <a:cxnSpLocks noChangeShapeType="1"/>
          </p:cNvCxnSpPr>
          <p:nvPr/>
        </p:nvCxnSpPr>
        <p:spPr bwMode="auto">
          <a:xfrm rot="5400000" flipH="1" flipV="1">
            <a:off x="5070618" y="2945126"/>
            <a:ext cx="216000" cy="1587"/>
          </a:xfrm>
          <a:prstGeom prst="straightConnector1">
            <a:avLst/>
          </a:prstGeom>
          <a:noFill/>
          <a:ln w="19050" algn="ctr">
            <a:solidFill>
              <a:srgbClr val="00B050"/>
            </a:solidFill>
            <a:prstDash val="solid"/>
            <a:round/>
            <a:headEnd/>
            <a:tailEnd type="arrow" w="med" len="med"/>
          </a:ln>
        </p:spPr>
      </p:cxnSp>
      <p:cxnSp>
        <p:nvCxnSpPr>
          <p:cNvPr id="130" name="Straight Arrow Connector 73">
            <a:extLst>
              <a:ext uri="{FF2B5EF4-FFF2-40B4-BE49-F238E27FC236}">
                <a16:creationId xmlns="" xmlns:a16="http://schemas.microsoft.com/office/drawing/2014/main" id="{3C4AAEEE-27F5-41B6-A4E0-7B0CFFE85FB2}"/>
              </a:ext>
            </a:extLst>
          </p:cNvPr>
          <p:cNvCxnSpPr>
            <a:cxnSpLocks noChangeShapeType="1"/>
          </p:cNvCxnSpPr>
          <p:nvPr/>
        </p:nvCxnSpPr>
        <p:spPr bwMode="auto">
          <a:xfrm rot="5400000" flipH="1" flipV="1">
            <a:off x="4956706" y="2951307"/>
            <a:ext cx="216000" cy="1588"/>
          </a:xfrm>
          <a:prstGeom prst="straightConnector1">
            <a:avLst/>
          </a:prstGeom>
          <a:noFill/>
          <a:ln w="9525" algn="ctr">
            <a:solidFill>
              <a:schemeClr val="tx1"/>
            </a:solidFill>
            <a:round/>
            <a:headEnd/>
            <a:tailEnd type="arrow" w="med" len="med"/>
          </a:ln>
        </p:spPr>
      </p:cxnSp>
      <p:cxnSp>
        <p:nvCxnSpPr>
          <p:cNvPr id="131" name="Straight Arrow Connector 48">
            <a:extLst>
              <a:ext uri="{FF2B5EF4-FFF2-40B4-BE49-F238E27FC236}">
                <a16:creationId xmlns="" xmlns:a16="http://schemas.microsoft.com/office/drawing/2014/main" id="{9C5476AD-C5DC-4E56-8557-560C6A064AD2}"/>
              </a:ext>
            </a:extLst>
          </p:cNvPr>
          <p:cNvCxnSpPr>
            <a:cxnSpLocks noChangeShapeType="1"/>
          </p:cNvCxnSpPr>
          <p:nvPr/>
        </p:nvCxnSpPr>
        <p:spPr bwMode="auto">
          <a:xfrm rot="5400000" flipH="1" flipV="1">
            <a:off x="5572892" y="2943130"/>
            <a:ext cx="216000" cy="1587"/>
          </a:xfrm>
          <a:prstGeom prst="straightConnector1">
            <a:avLst/>
          </a:prstGeom>
          <a:noFill/>
          <a:ln w="19050" algn="ctr">
            <a:solidFill>
              <a:srgbClr val="00B050"/>
            </a:solidFill>
            <a:prstDash val="solid"/>
            <a:round/>
            <a:headEnd/>
            <a:tailEnd type="arrow" w="med" len="med"/>
          </a:ln>
        </p:spPr>
      </p:cxnSp>
      <p:cxnSp>
        <p:nvCxnSpPr>
          <p:cNvPr id="132" name="Straight Arrow Connector 73">
            <a:extLst>
              <a:ext uri="{FF2B5EF4-FFF2-40B4-BE49-F238E27FC236}">
                <a16:creationId xmlns="" xmlns:a16="http://schemas.microsoft.com/office/drawing/2014/main" id="{3182F452-0135-4141-87CD-561808E69B07}"/>
              </a:ext>
            </a:extLst>
          </p:cNvPr>
          <p:cNvCxnSpPr>
            <a:cxnSpLocks noChangeShapeType="1"/>
          </p:cNvCxnSpPr>
          <p:nvPr/>
        </p:nvCxnSpPr>
        <p:spPr bwMode="auto">
          <a:xfrm rot="5400000" flipH="1" flipV="1">
            <a:off x="5466141" y="2949618"/>
            <a:ext cx="216000" cy="1588"/>
          </a:xfrm>
          <a:prstGeom prst="straightConnector1">
            <a:avLst/>
          </a:prstGeom>
          <a:noFill/>
          <a:ln w="9525" algn="ctr">
            <a:solidFill>
              <a:schemeClr val="tx1"/>
            </a:solidFill>
            <a:round/>
            <a:headEnd/>
            <a:tailEnd type="arrow" w="med" len="med"/>
          </a:ln>
        </p:spPr>
      </p:cxnSp>
      <p:cxnSp>
        <p:nvCxnSpPr>
          <p:cNvPr id="139" name="Straight Arrow Connector 48">
            <a:extLst>
              <a:ext uri="{FF2B5EF4-FFF2-40B4-BE49-F238E27FC236}">
                <a16:creationId xmlns="" xmlns:a16="http://schemas.microsoft.com/office/drawing/2014/main" id="{428D2978-E790-473C-96B6-3922C7216F81}"/>
              </a:ext>
            </a:extLst>
          </p:cNvPr>
          <p:cNvCxnSpPr>
            <a:cxnSpLocks noChangeShapeType="1"/>
          </p:cNvCxnSpPr>
          <p:nvPr/>
        </p:nvCxnSpPr>
        <p:spPr bwMode="auto">
          <a:xfrm rot="16200000" flipH="1">
            <a:off x="3882049" y="4581445"/>
            <a:ext cx="216000" cy="1587"/>
          </a:xfrm>
          <a:prstGeom prst="straightConnector1">
            <a:avLst/>
          </a:prstGeom>
          <a:noFill/>
          <a:ln w="9525" algn="ctr">
            <a:solidFill>
              <a:schemeClr val="tx1"/>
            </a:solidFill>
            <a:prstDash val="dash"/>
            <a:round/>
            <a:headEnd/>
            <a:tailEnd type="arrow" w="med" len="med"/>
          </a:ln>
        </p:spPr>
      </p:cxnSp>
      <p:cxnSp>
        <p:nvCxnSpPr>
          <p:cNvPr id="140" name="Straight Arrow Connector 73">
            <a:extLst>
              <a:ext uri="{FF2B5EF4-FFF2-40B4-BE49-F238E27FC236}">
                <a16:creationId xmlns="" xmlns:a16="http://schemas.microsoft.com/office/drawing/2014/main" id="{5C9D9A6E-1778-434E-84E6-D04C17C6BFB3}"/>
              </a:ext>
            </a:extLst>
          </p:cNvPr>
          <p:cNvCxnSpPr>
            <a:cxnSpLocks noChangeShapeType="1"/>
          </p:cNvCxnSpPr>
          <p:nvPr/>
        </p:nvCxnSpPr>
        <p:spPr bwMode="auto">
          <a:xfrm rot="16200000" flipH="1">
            <a:off x="3822984" y="3749416"/>
            <a:ext cx="216000" cy="1588"/>
          </a:xfrm>
          <a:prstGeom prst="straightConnector1">
            <a:avLst/>
          </a:prstGeom>
          <a:noFill/>
          <a:ln w="19050" algn="ctr">
            <a:solidFill>
              <a:srgbClr val="00B050"/>
            </a:solidFill>
            <a:round/>
            <a:headEnd/>
            <a:tailEnd type="arrow" w="med" len="med"/>
          </a:ln>
        </p:spPr>
      </p:cxnSp>
      <p:cxnSp>
        <p:nvCxnSpPr>
          <p:cNvPr id="141" name="Straight Arrow Connector 48">
            <a:extLst>
              <a:ext uri="{FF2B5EF4-FFF2-40B4-BE49-F238E27FC236}">
                <a16:creationId xmlns="" xmlns:a16="http://schemas.microsoft.com/office/drawing/2014/main" id="{4D026940-30C0-4A00-B8C2-D1F6BA592A5B}"/>
              </a:ext>
            </a:extLst>
          </p:cNvPr>
          <p:cNvCxnSpPr>
            <a:cxnSpLocks noChangeShapeType="1"/>
          </p:cNvCxnSpPr>
          <p:nvPr/>
        </p:nvCxnSpPr>
        <p:spPr bwMode="auto">
          <a:xfrm rot="16200000" flipH="1">
            <a:off x="2008213" y="4549180"/>
            <a:ext cx="216000" cy="1587"/>
          </a:xfrm>
          <a:prstGeom prst="straightConnector1">
            <a:avLst/>
          </a:prstGeom>
          <a:noFill/>
          <a:ln w="9525" algn="ctr">
            <a:solidFill>
              <a:schemeClr val="bg1"/>
            </a:solidFill>
            <a:prstDash val="solid"/>
            <a:round/>
            <a:headEnd/>
            <a:tailEnd type="arrow" w="med" len="med"/>
          </a:ln>
        </p:spPr>
      </p:cxnSp>
      <p:cxnSp>
        <p:nvCxnSpPr>
          <p:cNvPr id="142" name="Straight Arrow Connector 73">
            <a:extLst>
              <a:ext uri="{FF2B5EF4-FFF2-40B4-BE49-F238E27FC236}">
                <a16:creationId xmlns="" xmlns:a16="http://schemas.microsoft.com/office/drawing/2014/main" id="{59000E35-870E-4199-A131-D06DB81F3D5A}"/>
              </a:ext>
            </a:extLst>
          </p:cNvPr>
          <p:cNvCxnSpPr>
            <a:cxnSpLocks noChangeShapeType="1"/>
          </p:cNvCxnSpPr>
          <p:nvPr/>
        </p:nvCxnSpPr>
        <p:spPr bwMode="auto">
          <a:xfrm rot="16200000" flipH="1">
            <a:off x="2107594" y="4569108"/>
            <a:ext cx="216000" cy="1588"/>
          </a:xfrm>
          <a:prstGeom prst="straightConnector1">
            <a:avLst/>
          </a:prstGeom>
          <a:noFill/>
          <a:ln w="19050" algn="ctr">
            <a:solidFill>
              <a:srgbClr val="00B050"/>
            </a:solidFill>
            <a:round/>
            <a:headEnd/>
            <a:tailEnd type="arrow" w="med" len="med"/>
          </a:ln>
        </p:spPr>
      </p:cxnSp>
      <p:cxnSp>
        <p:nvCxnSpPr>
          <p:cNvPr id="143" name="Straight Arrow Connector 73">
            <a:extLst>
              <a:ext uri="{FF2B5EF4-FFF2-40B4-BE49-F238E27FC236}">
                <a16:creationId xmlns="" xmlns:a16="http://schemas.microsoft.com/office/drawing/2014/main" id="{41B2C073-5B30-4BA6-B82A-E2AA89C32342}"/>
              </a:ext>
            </a:extLst>
          </p:cNvPr>
          <p:cNvCxnSpPr>
            <a:cxnSpLocks noChangeShapeType="1"/>
          </p:cNvCxnSpPr>
          <p:nvPr/>
        </p:nvCxnSpPr>
        <p:spPr bwMode="auto">
          <a:xfrm rot="16200000" flipH="1">
            <a:off x="2321626" y="5123502"/>
            <a:ext cx="190500" cy="1588"/>
          </a:xfrm>
          <a:prstGeom prst="straightConnector1">
            <a:avLst/>
          </a:prstGeom>
          <a:noFill/>
          <a:ln w="19050" algn="ctr">
            <a:solidFill>
              <a:srgbClr val="00B050"/>
            </a:solidFill>
            <a:round/>
            <a:headEnd/>
            <a:tailEnd type="arrow" w="med" len="med"/>
          </a:ln>
        </p:spPr>
      </p:cxnSp>
      <p:cxnSp>
        <p:nvCxnSpPr>
          <p:cNvPr id="144" name="Straight Arrow Connector 73">
            <a:extLst>
              <a:ext uri="{FF2B5EF4-FFF2-40B4-BE49-F238E27FC236}">
                <a16:creationId xmlns="" xmlns:a16="http://schemas.microsoft.com/office/drawing/2014/main" id="{3C543A9E-ED00-489A-BC30-0EB309CAE013}"/>
              </a:ext>
            </a:extLst>
          </p:cNvPr>
          <p:cNvCxnSpPr>
            <a:cxnSpLocks noChangeShapeType="1"/>
          </p:cNvCxnSpPr>
          <p:nvPr/>
        </p:nvCxnSpPr>
        <p:spPr bwMode="auto">
          <a:xfrm rot="16200000" flipH="1">
            <a:off x="2452760" y="4854208"/>
            <a:ext cx="190500" cy="1588"/>
          </a:xfrm>
          <a:prstGeom prst="straightConnector1">
            <a:avLst/>
          </a:prstGeom>
          <a:noFill/>
          <a:ln w="19050" algn="ctr">
            <a:solidFill>
              <a:srgbClr val="00B050"/>
            </a:solidFill>
            <a:round/>
            <a:headEnd/>
            <a:tailEnd type="arrow" w="med" len="med"/>
          </a:ln>
        </p:spPr>
      </p:cxnSp>
      <p:cxnSp>
        <p:nvCxnSpPr>
          <p:cNvPr id="145" name="Straight Arrow Connector 73">
            <a:extLst>
              <a:ext uri="{FF2B5EF4-FFF2-40B4-BE49-F238E27FC236}">
                <a16:creationId xmlns="" xmlns:a16="http://schemas.microsoft.com/office/drawing/2014/main" id="{7D82DE55-D053-46E8-BE3C-1730FA1BAAD7}"/>
              </a:ext>
            </a:extLst>
          </p:cNvPr>
          <p:cNvCxnSpPr>
            <a:cxnSpLocks noChangeShapeType="1"/>
          </p:cNvCxnSpPr>
          <p:nvPr/>
        </p:nvCxnSpPr>
        <p:spPr bwMode="auto">
          <a:xfrm rot="16200000" flipH="1">
            <a:off x="4134877" y="3519037"/>
            <a:ext cx="216000" cy="1588"/>
          </a:xfrm>
          <a:prstGeom prst="straightConnector1">
            <a:avLst/>
          </a:prstGeom>
          <a:noFill/>
          <a:ln w="19050" algn="ctr">
            <a:solidFill>
              <a:srgbClr val="00B050"/>
            </a:solidFill>
            <a:round/>
            <a:headEnd/>
            <a:tailEnd type="arrow" w="med" len="med"/>
          </a:ln>
        </p:spPr>
      </p:cxnSp>
      <p:cxnSp>
        <p:nvCxnSpPr>
          <p:cNvPr id="146" name="Straight Arrow Connector 73">
            <a:extLst>
              <a:ext uri="{FF2B5EF4-FFF2-40B4-BE49-F238E27FC236}">
                <a16:creationId xmlns="" xmlns:a16="http://schemas.microsoft.com/office/drawing/2014/main" id="{C04AB708-E328-4440-8B60-4ABB9A38AF2B}"/>
              </a:ext>
            </a:extLst>
          </p:cNvPr>
          <p:cNvCxnSpPr>
            <a:cxnSpLocks noChangeShapeType="1"/>
          </p:cNvCxnSpPr>
          <p:nvPr/>
        </p:nvCxnSpPr>
        <p:spPr bwMode="auto">
          <a:xfrm rot="16200000" flipH="1">
            <a:off x="3936393" y="2927153"/>
            <a:ext cx="216000" cy="1588"/>
          </a:xfrm>
          <a:prstGeom prst="straightConnector1">
            <a:avLst/>
          </a:prstGeom>
          <a:noFill/>
          <a:ln w="19050" algn="ctr">
            <a:solidFill>
              <a:srgbClr val="00B050"/>
            </a:solidFill>
            <a:prstDash val="sysDot"/>
            <a:round/>
            <a:headEnd/>
            <a:tailEnd type="arrow" w="med" len="med"/>
          </a:ln>
        </p:spPr>
      </p:cxnSp>
      <p:cxnSp>
        <p:nvCxnSpPr>
          <p:cNvPr id="147" name="Straight Arrow Connector 73">
            <a:extLst>
              <a:ext uri="{FF2B5EF4-FFF2-40B4-BE49-F238E27FC236}">
                <a16:creationId xmlns="" xmlns:a16="http://schemas.microsoft.com/office/drawing/2014/main" id="{05473703-8D24-4938-AC53-6BAF69728D42}"/>
              </a:ext>
            </a:extLst>
          </p:cNvPr>
          <p:cNvCxnSpPr>
            <a:cxnSpLocks noChangeShapeType="1"/>
          </p:cNvCxnSpPr>
          <p:nvPr/>
        </p:nvCxnSpPr>
        <p:spPr bwMode="auto">
          <a:xfrm rot="16200000" flipH="1">
            <a:off x="3929303" y="2654251"/>
            <a:ext cx="216000" cy="1588"/>
          </a:xfrm>
          <a:prstGeom prst="straightConnector1">
            <a:avLst/>
          </a:prstGeom>
          <a:noFill/>
          <a:ln w="19050" algn="ctr">
            <a:solidFill>
              <a:srgbClr val="00B050"/>
            </a:solidFill>
            <a:prstDash val="sysDot"/>
            <a:round/>
            <a:headEnd/>
            <a:tailEnd type="arrow" w="med" len="med"/>
          </a:ln>
        </p:spPr>
      </p:cxnSp>
      <p:cxnSp>
        <p:nvCxnSpPr>
          <p:cNvPr id="148" name="Straight Arrow Connector 73">
            <a:extLst>
              <a:ext uri="{FF2B5EF4-FFF2-40B4-BE49-F238E27FC236}">
                <a16:creationId xmlns="" xmlns:a16="http://schemas.microsoft.com/office/drawing/2014/main" id="{7AF4BEF0-9D14-4C45-8A91-41D39324065C}"/>
              </a:ext>
            </a:extLst>
          </p:cNvPr>
          <p:cNvCxnSpPr>
            <a:cxnSpLocks noChangeShapeType="1"/>
          </p:cNvCxnSpPr>
          <p:nvPr/>
        </p:nvCxnSpPr>
        <p:spPr bwMode="auto">
          <a:xfrm>
            <a:off x="2265255" y="2515264"/>
            <a:ext cx="0" cy="216000"/>
          </a:xfrm>
          <a:prstGeom prst="straightConnector1">
            <a:avLst/>
          </a:prstGeom>
          <a:noFill/>
          <a:ln w="19050" algn="ctr">
            <a:solidFill>
              <a:srgbClr val="00B050"/>
            </a:solidFill>
            <a:prstDash val="sysDot"/>
            <a:round/>
            <a:headEnd/>
            <a:tailEnd type="arrow" w="med" len="med"/>
          </a:ln>
        </p:spPr>
      </p:cxnSp>
      <p:cxnSp>
        <p:nvCxnSpPr>
          <p:cNvPr id="149" name="Straight Arrow Connector 73">
            <a:extLst>
              <a:ext uri="{FF2B5EF4-FFF2-40B4-BE49-F238E27FC236}">
                <a16:creationId xmlns="" xmlns:a16="http://schemas.microsoft.com/office/drawing/2014/main" id="{06F46F6A-B2E4-46FE-8BEF-5A6D1841078B}"/>
              </a:ext>
            </a:extLst>
          </p:cNvPr>
          <p:cNvCxnSpPr>
            <a:cxnSpLocks noChangeShapeType="1"/>
          </p:cNvCxnSpPr>
          <p:nvPr/>
        </p:nvCxnSpPr>
        <p:spPr bwMode="auto">
          <a:xfrm rot="16200000" flipH="1">
            <a:off x="2512997" y="2940616"/>
            <a:ext cx="190500" cy="1588"/>
          </a:xfrm>
          <a:prstGeom prst="straightConnector1">
            <a:avLst/>
          </a:prstGeom>
          <a:noFill/>
          <a:ln w="19050" algn="ctr">
            <a:solidFill>
              <a:srgbClr val="00B050"/>
            </a:solidFill>
            <a:round/>
            <a:headEnd/>
            <a:tailEnd type="arrow" w="med" len="med"/>
          </a:ln>
        </p:spPr>
      </p:cxnSp>
      <p:cxnSp>
        <p:nvCxnSpPr>
          <p:cNvPr id="150" name="Straight Arrow Connector 73">
            <a:extLst>
              <a:ext uri="{FF2B5EF4-FFF2-40B4-BE49-F238E27FC236}">
                <a16:creationId xmlns="" xmlns:a16="http://schemas.microsoft.com/office/drawing/2014/main" id="{BA946489-71E1-49B3-8404-CA2BD6A4B4B4}"/>
              </a:ext>
            </a:extLst>
          </p:cNvPr>
          <p:cNvCxnSpPr>
            <a:cxnSpLocks noChangeShapeType="1"/>
          </p:cNvCxnSpPr>
          <p:nvPr/>
        </p:nvCxnSpPr>
        <p:spPr bwMode="auto">
          <a:xfrm>
            <a:off x="2442462" y="3337237"/>
            <a:ext cx="0" cy="245238"/>
          </a:xfrm>
          <a:prstGeom prst="straightConnector1">
            <a:avLst/>
          </a:prstGeom>
          <a:noFill/>
          <a:ln w="19050" algn="ctr">
            <a:solidFill>
              <a:srgbClr val="00B050"/>
            </a:solidFill>
            <a:prstDash val="sysDot"/>
            <a:round/>
            <a:headEnd/>
            <a:tailEnd type="arrow" w="med" len="med"/>
          </a:ln>
        </p:spPr>
      </p:cxnSp>
      <p:cxnSp>
        <p:nvCxnSpPr>
          <p:cNvPr id="151" name="Straight Arrow Connector 73">
            <a:extLst>
              <a:ext uri="{FF2B5EF4-FFF2-40B4-BE49-F238E27FC236}">
                <a16:creationId xmlns="" xmlns:a16="http://schemas.microsoft.com/office/drawing/2014/main" id="{38BD55E0-0C71-4227-9F89-27BEC6FC9CC5}"/>
              </a:ext>
            </a:extLst>
          </p:cNvPr>
          <p:cNvCxnSpPr>
            <a:cxnSpLocks noChangeShapeType="1"/>
          </p:cNvCxnSpPr>
          <p:nvPr/>
        </p:nvCxnSpPr>
        <p:spPr bwMode="auto">
          <a:xfrm rot="16200000" flipH="1">
            <a:off x="2381858" y="3745161"/>
            <a:ext cx="190500" cy="1588"/>
          </a:xfrm>
          <a:prstGeom prst="straightConnector1">
            <a:avLst/>
          </a:prstGeom>
          <a:noFill/>
          <a:ln w="19050" algn="ctr">
            <a:solidFill>
              <a:srgbClr val="00B050"/>
            </a:solidFill>
            <a:round/>
            <a:headEnd/>
            <a:tailEnd type="arrow" w="med" len="med"/>
          </a:ln>
        </p:spPr>
      </p:cxnSp>
      <p:cxnSp>
        <p:nvCxnSpPr>
          <p:cNvPr id="98" name="Straight Arrow Connector 73">
            <a:extLst>
              <a:ext uri="{FF2B5EF4-FFF2-40B4-BE49-F238E27FC236}">
                <a16:creationId xmlns="" xmlns:a16="http://schemas.microsoft.com/office/drawing/2014/main" id="{DFBC0D99-FB26-4709-86C9-1E3F95CB0956}"/>
              </a:ext>
            </a:extLst>
          </p:cNvPr>
          <p:cNvCxnSpPr>
            <a:cxnSpLocks noChangeShapeType="1"/>
          </p:cNvCxnSpPr>
          <p:nvPr/>
        </p:nvCxnSpPr>
        <p:spPr bwMode="auto">
          <a:xfrm rot="16200000" flipH="1">
            <a:off x="3727868" y="5127306"/>
            <a:ext cx="216000" cy="1588"/>
          </a:xfrm>
          <a:prstGeom prst="straightConnector1">
            <a:avLst/>
          </a:prstGeom>
          <a:noFill/>
          <a:ln w="19050" algn="ctr">
            <a:solidFill>
              <a:srgbClr val="00B050"/>
            </a:solidFill>
            <a:round/>
            <a:headEnd/>
            <a:tailEnd type="arrow" w="med" len="med"/>
          </a:ln>
        </p:spPr>
      </p:cxnSp>
    </p:spTree>
    <p:extLst>
      <p:ext uri="{BB962C8B-B14F-4D97-AF65-F5344CB8AC3E}">
        <p14:creationId xmlns:p14="http://schemas.microsoft.com/office/powerpoint/2010/main" val="2071192194"/>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4"/>
          <p:cNvGraphicFramePr>
            <a:graphicFrameLocks noChangeAspect="1"/>
          </p:cNvGraphicFramePr>
          <p:nvPr>
            <p:extLst>
              <p:ext uri="{D42A27DB-BD31-4B8C-83A1-F6EECF244321}">
                <p14:modId xmlns:p14="http://schemas.microsoft.com/office/powerpoint/2010/main" val="1757228000"/>
              </p:ext>
            </p:extLst>
          </p:nvPr>
        </p:nvGraphicFramePr>
        <p:xfrm>
          <a:off x="2806700" y="2144714"/>
          <a:ext cx="6105065" cy="4335462"/>
        </p:xfrm>
        <a:graphic>
          <a:graphicData uri="http://schemas.openxmlformats.org/presentationml/2006/ole">
            <mc:AlternateContent xmlns:mc="http://schemas.openxmlformats.org/markup-compatibility/2006">
              <mc:Choice xmlns:v="urn:schemas-microsoft-com:vml" Requires="v">
                <p:oleObj spid="_x0000_s156921" name="Worksheet" r:id="rId4" imgW="4762514" imgH="3495842" progId="Excel.Sheet.8">
                  <p:embed/>
                </p:oleObj>
              </mc:Choice>
              <mc:Fallback>
                <p:oleObj name="Worksheet" r:id="rId4" imgW="4762514" imgH="3495842" progId="Excel.Sheet.8">
                  <p:embed/>
                  <p:pic>
                    <p:nvPicPr>
                      <p:cNvPr id="0" name=""/>
                      <p:cNvPicPr>
                        <a:picLocks noChangeAspect="1" noChangeArrowheads="1"/>
                      </p:cNvPicPr>
                      <p:nvPr/>
                    </p:nvPicPr>
                    <p:blipFill>
                      <a:blip r:embed="rId5"/>
                      <a:srcRect l="3552" b="621"/>
                      <a:stretch>
                        <a:fillRect/>
                      </a:stretch>
                    </p:blipFill>
                    <p:spPr bwMode="auto">
                      <a:xfrm>
                        <a:off x="2806700" y="2144714"/>
                        <a:ext cx="6105065" cy="4335462"/>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458319" y="0"/>
            <a:ext cx="7145811" cy="1052736"/>
          </a:xfrm>
        </p:spPr>
        <p:txBody>
          <a:bodyPr>
            <a:normAutofit/>
          </a:bodyPr>
          <a:lstStyle/>
          <a:p>
            <a:r>
              <a:rPr lang="en-US" dirty="0"/>
              <a:t>Very strong awareness in Spring 2018 for high priority “Don’t drink &amp; boat” and “Wear lifejacket” messages,  reaching the majority of boaters.  </a:t>
            </a:r>
          </a:p>
        </p:txBody>
      </p:sp>
      <p:sp>
        <p:nvSpPr>
          <p:cNvPr id="5" name="Text Box 1916"/>
          <p:cNvSpPr txBox="1">
            <a:spLocks noChangeArrowheads="1"/>
          </p:cNvSpPr>
          <p:nvPr/>
        </p:nvSpPr>
        <p:spPr bwMode="auto">
          <a:xfrm>
            <a:off x="114300" y="6494462"/>
            <a:ext cx="7200900"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44" name="TextBox 36"/>
          <p:cNvSpPr txBox="1">
            <a:spLocks noChangeArrowheads="1"/>
          </p:cNvSpPr>
          <p:nvPr/>
        </p:nvSpPr>
        <p:spPr bwMode="auto">
          <a:xfrm>
            <a:off x="7121546" y="2245024"/>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58</a:t>
            </a:r>
            <a:endParaRPr lang="en-US" sz="900" dirty="0">
              <a:latin typeface="Arial" pitchFamily="34" charset="0"/>
              <a:cs typeface="Arial" pitchFamily="34" charset="0"/>
            </a:endParaRPr>
          </a:p>
        </p:txBody>
      </p:sp>
      <p:sp>
        <p:nvSpPr>
          <p:cNvPr id="53" name="TextBox 49"/>
          <p:cNvSpPr txBox="1">
            <a:spLocks noChangeArrowheads="1"/>
          </p:cNvSpPr>
          <p:nvPr/>
        </p:nvSpPr>
        <p:spPr bwMode="auto">
          <a:xfrm>
            <a:off x="7108240" y="1963648"/>
            <a:ext cx="1061546"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May 2018</a:t>
            </a:r>
            <a:endParaRPr lang="en-US" sz="1100" u="sng" dirty="0">
              <a:latin typeface="Arial" pitchFamily="34" charset="0"/>
              <a:cs typeface="Arial" pitchFamily="34" charset="0"/>
            </a:endParaRPr>
          </a:p>
        </p:txBody>
      </p:sp>
      <p:sp>
        <p:nvSpPr>
          <p:cNvPr id="35" name="Slide Number Placeholder 34"/>
          <p:cNvSpPr>
            <a:spLocks noGrp="1"/>
          </p:cNvSpPr>
          <p:nvPr>
            <p:ph type="sldNum" sz="quarter" idx="12"/>
          </p:nvPr>
        </p:nvSpPr>
        <p:spPr/>
        <p:txBody>
          <a:bodyPr/>
          <a:lstStyle/>
          <a:p>
            <a:fld id="{5857359A-ACC2-4AC8-94CA-842605F06C6B}" type="slidenum">
              <a:rPr lang="en-US" smtClean="0"/>
              <a:pPr/>
              <a:t>27</a:t>
            </a:fld>
            <a:endParaRPr lang="en-US"/>
          </a:p>
        </p:txBody>
      </p:sp>
      <p:sp>
        <p:nvSpPr>
          <p:cNvPr id="21" name="TextBox 36"/>
          <p:cNvSpPr txBox="1">
            <a:spLocks noChangeArrowheads="1"/>
          </p:cNvSpPr>
          <p:nvPr/>
        </p:nvSpPr>
        <p:spPr bwMode="auto">
          <a:xfrm>
            <a:off x="6599597" y="2549905"/>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44</a:t>
            </a:r>
          </a:p>
        </p:txBody>
      </p:sp>
      <p:sp>
        <p:nvSpPr>
          <p:cNvPr id="22" name="TextBox 36"/>
          <p:cNvSpPr txBox="1">
            <a:spLocks noChangeArrowheads="1"/>
          </p:cNvSpPr>
          <p:nvPr/>
        </p:nvSpPr>
        <p:spPr bwMode="auto">
          <a:xfrm>
            <a:off x="6278559" y="2851893"/>
            <a:ext cx="392113" cy="230832"/>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36</a:t>
            </a:r>
          </a:p>
        </p:txBody>
      </p:sp>
      <p:sp>
        <p:nvSpPr>
          <p:cNvPr id="23" name="TextBox 36"/>
          <p:cNvSpPr txBox="1">
            <a:spLocks noChangeArrowheads="1"/>
          </p:cNvSpPr>
          <p:nvPr/>
        </p:nvSpPr>
        <p:spPr bwMode="auto">
          <a:xfrm>
            <a:off x="5802149" y="3138149"/>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24</a:t>
            </a:r>
            <a:endParaRPr lang="en-US" sz="900" dirty="0">
              <a:latin typeface="Arial" pitchFamily="34" charset="0"/>
              <a:cs typeface="Arial" pitchFamily="34" charset="0"/>
            </a:endParaRPr>
          </a:p>
        </p:txBody>
      </p:sp>
      <p:sp>
        <p:nvSpPr>
          <p:cNvPr id="24" name="TextBox 36"/>
          <p:cNvSpPr txBox="1">
            <a:spLocks noChangeArrowheads="1"/>
          </p:cNvSpPr>
          <p:nvPr/>
        </p:nvSpPr>
        <p:spPr bwMode="auto">
          <a:xfrm>
            <a:off x="5002072" y="3440920"/>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a:t>
            </a:r>
          </a:p>
        </p:txBody>
      </p:sp>
      <p:sp>
        <p:nvSpPr>
          <p:cNvPr id="25" name="TextBox 36"/>
          <p:cNvSpPr txBox="1">
            <a:spLocks noChangeArrowheads="1"/>
          </p:cNvSpPr>
          <p:nvPr/>
        </p:nvSpPr>
        <p:spPr bwMode="auto">
          <a:xfrm>
            <a:off x="6983353" y="3738119"/>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54</a:t>
            </a:r>
            <a:endParaRPr lang="en-US" sz="900" dirty="0">
              <a:latin typeface="Arial" pitchFamily="34" charset="0"/>
              <a:cs typeface="Arial" pitchFamily="34" charset="0"/>
            </a:endParaRPr>
          </a:p>
        </p:txBody>
      </p:sp>
      <p:sp>
        <p:nvSpPr>
          <p:cNvPr id="26" name="TextBox 36"/>
          <p:cNvSpPr txBox="1">
            <a:spLocks noChangeArrowheads="1"/>
          </p:cNvSpPr>
          <p:nvPr/>
        </p:nvSpPr>
        <p:spPr bwMode="auto">
          <a:xfrm>
            <a:off x="6750161" y="4042760"/>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48</a:t>
            </a:r>
            <a:endParaRPr lang="en-US" sz="900" dirty="0">
              <a:latin typeface="Arial" pitchFamily="34" charset="0"/>
              <a:cs typeface="Arial" pitchFamily="34" charset="0"/>
            </a:endParaRPr>
          </a:p>
        </p:txBody>
      </p:sp>
      <p:sp>
        <p:nvSpPr>
          <p:cNvPr id="27" name="TextBox 36"/>
          <p:cNvSpPr txBox="1">
            <a:spLocks noChangeArrowheads="1"/>
          </p:cNvSpPr>
          <p:nvPr/>
        </p:nvSpPr>
        <p:spPr bwMode="auto">
          <a:xfrm>
            <a:off x="5599563" y="4347668"/>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18</a:t>
            </a:r>
            <a:endParaRPr lang="en-US" sz="900" dirty="0">
              <a:latin typeface="Arial" pitchFamily="34" charset="0"/>
              <a:cs typeface="Arial" pitchFamily="34" charset="0"/>
            </a:endParaRPr>
          </a:p>
        </p:txBody>
      </p:sp>
      <p:sp>
        <p:nvSpPr>
          <p:cNvPr id="28" name="TextBox 36"/>
          <p:cNvSpPr txBox="1">
            <a:spLocks noChangeArrowheads="1"/>
          </p:cNvSpPr>
          <p:nvPr/>
        </p:nvSpPr>
        <p:spPr bwMode="auto">
          <a:xfrm>
            <a:off x="5422657" y="4638825"/>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13</a:t>
            </a:r>
            <a:endParaRPr lang="en-US" sz="900" dirty="0">
              <a:latin typeface="Arial" pitchFamily="34" charset="0"/>
              <a:cs typeface="Arial" pitchFamily="34" charset="0"/>
            </a:endParaRPr>
          </a:p>
        </p:txBody>
      </p:sp>
      <p:sp>
        <p:nvSpPr>
          <p:cNvPr id="29" name="TextBox 36"/>
          <p:cNvSpPr txBox="1">
            <a:spLocks noChangeArrowheads="1"/>
          </p:cNvSpPr>
          <p:nvPr/>
        </p:nvSpPr>
        <p:spPr bwMode="auto">
          <a:xfrm>
            <a:off x="5383014" y="4940473"/>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12</a:t>
            </a:r>
          </a:p>
        </p:txBody>
      </p:sp>
      <p:sp>
        <p:nvSpPr>
          <p:cNvPr id="38" name="TextBox 36"/>
          <p:cNvSpPr txBox="1">
            <a:spLocks noChangeArrowheads="1"/>
          </p:cNvSpPr>
          <p:nvPr/>
        </p:nvSpPr>
        <p:spPr bwMode="auto">
          <a:xfrm>
            <a:off x="5948823" y="5252683"/>
            <a:ext cx="392113" cy="230832"/>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27</a:t>
            </a:r>
            <a:endParaRPr lang="en-US" sz="900" dirty="0">
              <a:latin typeface="Arial" pitchFamily="34" charset="0"/>
              <a:cs typeface="Arial" pitchFamily="34" charset="0"/>
            </a:endParaRPr>
          </a:p>
        </p:txBody>
      </p:sp>
      <p:sp>
        <p:nvSpPr>
          <p:cNvPr id="46" name="TextBox 36"/>
          <p:cNvSpPr txBox="1">
            <a:spLocks noChangeArrowheads="1"/>
          </p:cNvSpPr>
          <p:nvPr/>
        </p:nvSpPr>
        <p:spPr bwMode="auto">
          <a:xfrm>
            <a:off x="5854087" y="5535151"/>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25</a:t>
            </a:r>
          </a:p>
        </p:txBody>
      </p:sp>
      <p:sp>
        <p:nvSpPr>
          <p:cNvPr id="47" name="TextBox 36"/>
          <p:cNvSpPr txBox="1">
            <a:spLocks noChangeArrowheads="1"/>
          </p:cNvSpPr>
          <p:nvPr/>
        </p:nvSpPr>
        <p:spPr bwMode="auto">
          <a:xfrm>
            <a:off x="5940162" y="5848148"/>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27</a:t>
            </a:r>
          </a:p>
        </p:txBody>
      </p:sp>
      <p:sp>
        <p:nvSpPr>
          <p:cNvPr id="48" name="TextBox 36"/>
          <p:cNvSpPr txBox="1">
            <a:spLocks noChangeArrowheads="1"/>
          </p:cNvSpPr>
          <p:nvPr/>
        </p:nvSpPr>
        <p:spPr bwMode="auto">
          <a:xfrm>
            <a:off x="5601217" y="6144225"/>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18</a:t>
            </a:r>
          </a:p>
        </p:txBody>
      </p:sp>
      <p:sp>
        <p:nvSpPr>
          <p:cNvPr id="4" name="Right Brace 3"/>
          <p:cNvSpPr/>
          <p:nvPr/>
        </p:nvSpPr>
        <p:spPr>
          <a:xfrm>
            <a:off x="6008770" y="3147168"/>
            <a:ext cx="196056" cy="49559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TextBox 5"/>
          <p:cNvSpPr txBox="1"/>
          <p:nvPr/>
        </p:nvSpPr>
        <p:spPr bwMode="auto">
          <a:xfrm>
            <a:off x="6189092" y="3262261"/>
            <a:ext cx="524807" cy="230832"/>
          </a:xfrm>
          <a:prstGeom prst="rect">
            <a:avLst/>
          </a:prstGeom>
          <a:noFill/>
          <a:ln w="9525">
            <a:noFill/>
            <a:miter lim="800000"/>
            <a:headEnd/>
            <a:tailEnd/>
          </a:ln>
        </p:spPr>
        <p:txBody>
          <a:bodyPr wrap="square" rtlCol="0">
            <a:spAutoFit/>
          </a:bodyPr>
          <a:lstStyle/>
          <a:p>
            <a:pPr>
              <a:buFontTx/>
              <a:buNone/>
            </a:pPr>
            <a:r>
              <a:rPr lang="en-CA" sz="900" b="1" dirty="0">
                <a:latin typeface="Arial" pitchFamily="34" charset="0"/>
                <a:cs typeface="Arial" pitchFamily="34" charset="0"/>
              </a:rPr>
              <a:t>26</a:t>
            </a:r>
          </a:p>
        </p:txBody>
      </p:sp>
      <p:sp>
        <p:nvSpPr>
          <p:cNvPr id="30" name="TextBox 29"/>
          <p:cNvSpPr txBox="1"/>
          <p:nvPr/>
        </p:nvSpPr>
        <p:spPr bwMode="auto">
          <a:xfrm>
            <a:off x="6514911" y="5942223"/>
            <a:ext cx="2629089" cy="415498"/>
          </a:xfrm>
          <a:prstGeom prst="rect">
            <a:avLst/>
          </a:prstGeom>
          <a:noFill/>
          <a:ln w="9525">
            <a:noFill/>
            <a:miter lim="800000"/>
            <a:headEnd/>
            <a:tailEnd/>
          </a:ln>
        </p:spPr>
        <p:txBody>
          <a:bodyPr wrap="square" rtlCol="0">
            <a:spAutoFit/>
          </a:bodyPr>
          <a:lstStyle/>
          <a:p>
            <a:pPr>
              <a:buFontTx/>
              <a:buNone/>
            </a:pPr>
            <a:r>
              <a:rPr lang="en-US" sz="700" dirty="0">
                <a:latin typeface="Arial" pitchFamily="34" charset="0"/>
                <a:cs typeface="Arial" pitchFamily="34" charset="0"/>
              </a:rPr>
              <a:t>* “Call 911 to report and help catch impaired boaters” only asked in English Canada; and “One drink can change everything. Boat responsibly.” asked in French Canada.</a:t>
            </a:r>
            <a:endParaRPr lang="en-CA" sz="700" dirty="0">
              <a:latin typeface="Arial" pitchFamily="34" charset="0"/>
              <a:cs typeface="Arial" pitchFamily="34" charset="0"/>
            </a:endParaRPr>
          </a:p>
        </p:txBody>
      </p:sp>
      <p:sp>
        <p:nvSpPr>
          <p:cNvPr id="34" name="Content Placeholder 2"/>
          <p:cNvSpPr>
            <a:spLocks noGrp="1"/>
          </p:cNvSpPr>
          <p:nvPr>
            <p:ph idx="1"/>
          </p:nvPr>
        </p:nvSpPr>
        <p:spPr>
          <a:xfrm>
            <a:off x="438753" y="1095885"/>
            <a:ext cx="8592036" cy="778583"/>
          </a:xfrm>
        </p:spPr>
        <p:txBody>
          <a:bodyPr/>
          <a:lstStyle/>
          <a:p>
            <a:r>
              <a:rPr lang="en-CA" sz="1000" dirty="0"/>
              <a:t>Strong traction for “impaired boating is impaired driving” message.</a:t>
            </a:r>
          </a:p>
          <a:p>
            <a:r>
              <a:rPr lang="en-US" sz="1000" dirty="0"/>
              <a:t>Awareness of “Don’t drink and boat” (net) messages among both New Boaters (55%) and Boaters Not Born in Canada (58%) is in-line with total Boaters.  And also strong awareness of “Wear lifejackets” (net) messages among New Boaters (63%); and in-line with total for boaters Not Born in Canada (54%).</a:t>
            </a:r>
            <a:endParaRPr lang="en-CA" sz="1000" dirty="0"/>
          </a:p>
        </p:txBody>
      </p:sp>
      <p:sp>
        <p:nvSpPr>
          <p:cNvPr id="32" name="Rectangle 232"/>
          <p:cNvSpPr>
            <a:spLocks noChangeArrowheads="1"/>
          </p:cNvSpPr>
          <p:nvPr/>
        </p:nvSpPr>
        <p:spPr bwMode="auto">
          <a:xfrm>
            <a:off x="43963" y="1829372"/>
            <a:ext cx="6470949" cy="286909"/>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total boaters who are Aware of each boating safety message </a:t>
            </a:r>
            <a:r>
              <a:rPr lang="en-US" sz="1000" dirty="0">
                <a:solidFill>
                  <a:schemeClr val="tx1"/>
                </a:solidFill>
                <a:latin typeface="Arial" pitchFamily="34" charset="0"/>
                <a:cs typeface="Arial" pitchFamily="34" charset="0"/>
              </a:rPr>
              <a:t>(n = </a:t>
            </a:r>
            <a:r>
              <a:rPr lang="en-US" sz="1000" dirty="0">
                <a:latin typeface="Arial" pitchFamily="34" charset="0"/>
                <a:cs typeface="Arial" pitchFamily="34" charset="0"/>
              </a:rPr>
              <a:t>509</a:t>
            </a:r>
            <a:r>
              <a:rPr lang="en-US" sz="1000" dirty="0">
                <a:solidFill>
                  <a:schemeClr val="tx1"/>
                </a:solidFill>
                <a:latin typeface="Arial" pitchFamily="34" charset="0"/>
                <a:cs typeface="Arial" pitchFamily="34" charset="0"/>
              </a:rPr>
              <a:t>)</a:t>
            </a:r>
          </a:p>
        </p:txBody>
      </p:sp>
      <p:sp>
        <p:nvSpPr>
          <p:cNvPr id="7" name="TextBox 6">
            <a:extLst>
              <a:ext uri="{FF2B5EF4-FFF2-40B4-BE49-F238E27FC236}">
                <a16:creationId xmlns="" xmlns:a16="http://schemas.microsoft.com/office/drawing/2014/main" id="{ECCF376B-EC72-4EF7-A9A0-DCDEEDB7F029}"/>
              </a:ext>
            </a:extLst>
          </p:cNvPr>
          <p:cNvSpPr txBox="1"/>
          <p:nvPr/>
        </p:nvSpPr>
        <p:spPr bwMode="auto">
          <a:xfrm>
            <a:off x="54140" y="2223482"/>
            <a:ext cx="4754365" cy="1746632"/>
          </a:xfrm>
          <a:prstGeom prst="rect">
            <a:avLst/>
          </a:prstGeom>
          <a:solidFill>
            <a:schemeClr val="bg1"/>
          </a:solidFill>
          <a:ln w="9525">
            <a:noFill/>
            <a:miter lim="800000"/>
            <a:headEnd/>
            <a:tailEnd/>
          </a:ln>
        </p:spPr>
        <p:txBody>
          <a:bodyPr wrap="square" rtlCol="0">
            <a:spAutoFit/>
          </a:bodyPr>
          <a:lstStyle/>
          <a:p>
            <a:pPr algn="r">
              <a:spcBef>
                <a:spcPts val="600"/>
              </a:spcBef>
              <a:buFontTx/>
              <a:buNone/>
            </a:pPr>
            <a:r>
              <a:rPr lang="en-CA" sz="1000" b="1" dirty="0">
                <a:latin typeface="Arial" panose="020B0604020202020204" pitchFamily="34" charset="0"/>
                <a:cs typeface="Arial" panose="020B0604020202020204" pitchFamily="34" charset="0"/>
              </a:rPr>
              <a:t>Net: DRINKING &amp; BOATING</a:t>
            </a:r>
          </a:p>
          <a:p>
            <a:pPr algn="r">
              <a:spcBef>
                <a:spcPts val="900"/>
              </a:spcBef>
              <a:buFontTx/>
              <a:buNone/>
            </a:pPr>
            <a:r>
              <a:rPr lang="en-CA" sz="1000" dirty="0">
                <a:latin typeface="Arial" panose="020B0604020202020204" pitchFamily="34" charset="0"/>
                <a:cs typeface="Arial" panose="020B0604020202020204" pitchFamily="34" charset="0"/>
              </a:rPr>
              <a:t>Don’t drink alcoholic beverages if you are operating a boat.</a:t>
            </a:r>
          </a:p>
          <a:p>
            <a:pPr algn="r">
              <a:spcBef>
                <a:spcPts val="900"/>
              </a:spcBef>
              <a:buFontTx/>
              <a:buNone/>
            </a:pPr>
            <a:r>
              <a:rPr lang="en-US" sz="1000" dirty="0">
                <a:solidFill>
                  <a:srgbClr val="000000"/>
                </a:solidFill>
                <a:latin typeface="Arial" panose="020B0604020202020204" pitchFamily="34" charset="0"/>
                <a:cs typeface="Arial" panose="020B0604020202020204" pitchFamily="34" charset="0"/>
              </a:rPr>
              <a:t>Impaired boating is impaired driving. The laws for impaired driving of an automobile also apply to impaired operation of a boat.</a:t>
            </a:r>
          </a:p>
          <a:p>
            <a:pPr algn="r">
              <a:spcBef>
                <a:spcPts val="600"/>
              </a:spcBef>
              <a:buFontTx/>
              <a:buNone/>
            </a:pPr>
            <a:r>
              <a:rPr lang="en-US" sz="1000" dirty="0">
                <a:solidFill>
                  <a:srgbClr val="000000"/>
                </a:solidFill>
                <a:latin typeface="Arial" panose="020B0604020202020204" pitchFamily="34" charset="0"/>
                <a:cs typeface="Arial" panose="020B0604020202020204" pitchFamily="34" charset="0"/>
              </a:rPr>
              <a:t>Call 911 to report and help catch impaired boaters*.</a:t>
            </a:r>
          </a:p>
          <a:p>
            <a:pPr algn="r">
              <a:spcBef>
                <a:spcPts val="900"/>
              </a:spcBef>
              <a:buFontTx/>
              <a:buNone/>
            </a:pPr>
            <a:r>
              <a:rPr lang="en-US" sz="1000" dirty="0">
                <a:solidFill>
                  <a:srgbClr val="000000"/>
                </a:solidFill>
                <a:latin typeface="Arial" panose="020B0604020202020204" pitchFamily="34" charset="0"/>
                <a:cs typeface="Arial" panose="020B0604020202020204" pitchFamily="34" charset="0"/>
              </a:rPr>
              <a:t>One drink can change everything. Boat responsibly*.</a:t>
            </a:r>
          </a:p>
          <a:p>
            <a:pPr algn="r">
              <a:spcBef>
                <a:spcPts val="900"/>
              </a:spcBef>
              <a:spcAft>
                <a:spcPts val="1200"/>
              </a:spcAft>
              <a:buFontTx/>
              <a:buNone/>
            </a:pPr>
            <a:endParaRPr lang="en-CA" sz="10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 xmlns:a16="http://schemas.microsoft.com/office/drawing/2014/main" id="{56873C12-A56A-48A4-B7B4-E93C87FD833B}"/>
              </a:ext>
            </a:extLst>
          </p:cNvPr>
          <p:cNvSpPr txBox="1"/>
          <p:nvPr/>
        </p:nvSpPr>
        <p:spPr bwMode="auto">
          <a:xfrm>
            <a:off x="62628" y="3737652"/>
            <a:ext cx="4745877" cy="1502976"/>
          </a:xfrm>
          <a:prstGeom prst="rect">
            <a:avLst/>
          </a:prstGeom>
          <a:solidFill>
            <a:schemeClr val="bg1"/>
          </a:solidFill>
          <a:ln w="9525">
            <a:noFill/>
            <a:miter lim="800000"/>
            <a:headEnd/>
            <a:tailEnd/>
          </a:ln>
        </p:spPr>
        <p:txBody>
          <a:bodyPr wrap="square" rtlCol="0">
            <a:spAutoFit/>
          </a:bodyPr>
          <a:lstStyle/>
          <a:p>
            <a:pPr algn="r">
              <a:spcBef>
                <a:spcPts val="600"/>
              </a:spcBef>
              <a:buFontTx/>
              <a:buNone/>
            </a:pPr>
            <a:r>
              <a:rPr lang="en-CA" sz="1000" b="1" dirty="0">
                <a:latin typeface="Arial" panose="020B0604020202020204" pitchFamily="34" charset="0"/>
                <a:cs typeface="Arial" panose="020B0604020202020204" pitchFamily="34" charset="0"/>
              </a:rPr>
              <a:t>Net: LIFEJACKETS</a:t>
            </a:r>
          </a:p>
          <a:p>
            <a:pPr algn="r">
              <a:spcBef>
                <a:spcPts val="1000"/>
              </a:spcBef>
              <a:buFontTx/>
              <a:buNone/>
            </a:pPr>
            <a:r>
              <a:rPr lang="en-US" sz="1000" dirty="0">
                <a:solidFill>
                  <a:srgbClr val="000000"/>
                </a:solidFill>
                <a:latin typeface="Arial" panose="020B0604020202020204" pitchFamily="34" charset="0"/>
                <a:cs typeface="Arial" panose="020B0604020202020204" pitchFamily="34" charset="0"/>
              </a:rPr>
              <a:t>Wear your lifejacket</a:t>
            </a:r>
            <a:r>
              <a:rPr lang="en-CA" sz="1000" dirty="0">
                <a:latin typeface="Arial" panose="020B0604020202020204" pitchFamily="34" charset="0"/>
                <a:cs typeface="Arial" panose="020B0604020202020204" pitchFamily="34" charset="0"/>
              </a:rPr>
              <a:t>.</a:t>
            </a:r>
          </a:p>
          <a:p>
            <a:pPr algn="r">
              <a:spcBef>
                <a:spcPts val="400"/>
              </a:spcBef>
              <a:buFontTx/>
              <a:buNone/>
            </a:pPr>
            <a:r>
              <a:rPr lang="en-US" sz="1000" dirty="0">
                <a:solidFill>
                  <a:srgbClr val="000000"/>
                </a:solidFill>
                <a:latin typeface="Arial" panose="020B0604020202020204" pitchFamily="34" charset="0"/>
                <a:cs typeface="Arial" panose="020B0604020202020204" pitchFamily="34" charset="0"/>
              </a:rPr>
              <a:t>If you fall into cold water and are already wearing your lifejacket, you'll have a better chance to survive.</a:t>
            </a:r>
          </a:p>
          <a:p>
            <a:pPr algn="r">
              <a:spcBef>
                <a:spcPts val="400"/>
              </a:spcBef>
              <a:buFontTx/>
              <a:buNone/>
            </a:pPr>
            <a:r>
              <a:rPr lang="en-US" sz="1000" spc="-30" dirty="0">
                <a:solidFill>
                  <a:srgbClr val="000000"/>
                </a:solidFill>
                <a:latin typeface="Arial" panose="020B0604020202020204" pitchFamily="34" charset="0"/>
                <a:cs typeface="Arial" panose="020B0604020202020204" pitchFamily="34" charset="0"/>
              </a:rPr>
              <a:t>Your first reaction when you fall unexpectedly into cold water is a deep gasp. Wearing a lifejacket keeps your head above water to avoid inhaling water and drowning.</a:t>
            </a:r>
          </a:p>
          <a:p>
            <a:pPr algn="r">
              <a:spcBef>
                <a:spcPts val="400"/>
              </a:spcBef>
              <a:buFontTx/>
              <a:buNone/>
            </a:pPr>
            <a:r>
              <a:rPr lang="en-US" sz="1000" dirty="0">
                <a:solidFill>
                  <a:srgbClr val="000000"/>
                </a:solidFill>
                <a:latin typeface="Arial" panose="020B0604020202020204" pitchFamily="34" charset="0"/>
                <a:cs typeface="Arial" panose="020B0604020202020204" pitchFamily="34" charset="0"/>
              </a:rPr>
              <a:t>If you're hooked on fishing, get your kids hooked on wearing lifejackets too.</a:t>
            </a:r>
            <a:endParaRPr lang="en-CA" sz="1000" dirty="0">
              <a:latin typeface="Arial" panose="020B0604020202020204" pitchFamily="34" charset="0"/>
              <a:cs typeface="Arial" panose="020B0604020202020204" pitchFamily="34" charset="0"/>
            </a:endParaRPr>
          </a:p>
        </p:txBody>
      </p:sp>
      <p:cxnSp>
        <p:nvCxnSpPr>
          <p:cNvPr id="19" name="Straight Connector 62"/>
          <p:cNvCxnSpPr>
            <a:cxnSpLocks noChangeShapeType="1"/>
          </p:cNvCxnSpPr>
          <p:nvPr/>
        </p:nvCxnSpPr>
        <p:spPr bwMode="auto">
          <a:xfrm flipV="1">
            <a:off x="297571" y="3679624"/>
            <a:ext cx="8306559" cy="42992"/>
          </a:xfrm>
          <a:prstGeom prst="line">
            <a:avLst/>
          </a:prstGeom>
          <a:noFill/>
          <a:ln w="9525" algn="ctr">
            <a:solidFill>
              <a:schemeClr val="tx1"/>
            </a:solidFill>
            <a:prstDash val="dash"/>
            <a:round/>
            <a:headEnd/>
            <a:tailEnd/>
          </a:ln>
        </p:spPr>
      </p:cxnSp>
      <p:sp>
        <p:nvSpPr>
          <p:cNvPr id="36" name="TextBox 35">
            <a:extLst>
              <a:ext uri="{FF2B5EF4-FFF2-40B4-BE49-F238E27FC236}">
                <a16:creationId xmlns="" xmlns:a16="http://schemas.microsoft.com/office/drawing/2014/main" id="{4527C4A3-8E5E-4630-AAF0-D4ACBB001ED4}"/>
              </a:ext>
            </a:extLst>
          </p:cNvPr>
          <p:cNvSpPr txBox="1"/>
          <p:nvPr/>
        </p:nvSpPr>
        <p:spPr bwMode="auto">
          <a:xfrm>
            <a:off x="62628" y="5178490"/>
            <a:ext cx="4746467" cy="1246495"/>
          </a:xfrm>
          <a:prstGeom prst="rect">
            <a:avLst/>
          </a:prstGeom>
          <a:solidFill>
            <a:schemeClr val="bg1"/>
          </a:solidFill>
          <a:ln w="9525">
            <a:noFill/>
            <a:miter lim="800000"/>
            <a:headEnd/>
            <a:tailEnd/>
          </a:ln>
        </p:spPr>
        <p:txBody>
          <a:bodyPr wrap="square" rtlCol="0">
            <a:spAutoFit/>
          </a:bodyPr>
          <a:lstStyle/>
          <a:p>
            <a:pPr algn="r">
              <a:buFontTx/>
              <a:buNone/>
            </a:pPr>
            <a:r>
              <a:rPr lang="en-US" sz="1000" dirty="0">
                <a:solidFill>
                  <a:srgbClr val="000000"/>
                </a:solidFill>
                <a:latin typeface="Arial" panose="020B0604020202020204" pitchFamily="34" charset="0"/>
                <a:cs typeface="Arial" panose="020B0604020202020204" pitchFamily="34" charset="0"/>
              </a:rPr>
              <a:t>Have the right safety equipment on board your boat to be prepared. Take a boating course to become a more knowledgeable boater</a:t>
            </a:r>
            <a:r>
              <a:rPr lang="en-CA" sz="1000" dirty="0">
                <a:latin typeface="Arial" panose="020B0604020202020204" pitchFamily="34" charset="0"/>
                <a:cs typeface="Arial" panose="020B0604020202020204" pitchFamily="34" charset="0"/>
              </a:rPr>
              <a:t>.</a:t>
            </a:r>
          </a:p>
          <a:p>
            <a:pPr algn="r">
              <a:spcBef>
                <a:spcPts val="200"/>
              </a:spcBef>
              <a:buFontTx/>
              <a:buNone/>
            </a:pPr>
            <a:r>
              <a:rPr lang="en-US" sz="1000" dirty="0">
                <a:solidFill>
                  <a:srgbClr val="000000"/>
                </a:solidFill>
                <a:latin typeface="Arial" panose="020B0604020202020204" pitchFamily="34" charset="0"/>
                <a:cs typeface="Arial" panose="020B0604020202020204" pitchFamily="34" charset="0"/>
              </a:rPr>
              <a:t>Check the weather before you go and while out boating. Anticipate changing or unsuitable weather and wave conditions.</a:t>
            </a:r>
          </a:p>
          <a:p>
            <a:pPr algn="r">
              <a:spcBef>
                <a:spcPts val="200"/>
              </a:spcBef>
              <a:buFontTx/>
              <a:buNone/>
            </a:pPr>
            <a:r>
              <a:rPr lang="en-US" sz="1000" dirty="0">
                <a:solidFill>
                  <a:srgbClr val="000000"/>
                </a:solidFill>
                <a:latin typeface="Arial" panose="020B0604020202020204" pitchFamily="34" charset="0"/>
                <a:cs typeface="Arial" panose="020B0604020202020204" pitchFamily="34" charset="0"/>
              </a:rPr>
              <a:t>Everyone operating a motorized boat needs to get their 'boating license' (i.e. 'Pleasure Craft Operator Card’).</a:t>
            </a:r>
          </a:p>
          <a:p>
            <a:pPr algn="r">
              <a:spcBef>
                <a:spcPts val="200"/>
              </a:spcBef>
              <a:spcAft>
                <a:spcPts val="600"/>
              </a:spcAft>
            </a:pPr>
            <a:r>
              <a:rPr lang="en-US" sz="1000" dirty="0">
                <a:solidFill>
                  <a:srgbClr val="000000"/>
                </a:solidFill>
                <a:latin typeface="Arial" panose="020B0604020202020204" pitchFamily="34" charset="0"/>
                <a:cs typeface="Arial" panose="020B0604020202020204" pitchFamily="34" charset="0"/>
              </a:rPr>
              <a:t>Take a boating course to become a more knowledgeable boater</a:t>
            </a:r>
            <a:r>
              <a:rPr lang="en-CA" sz="1000" dirty="0">
                <a:latin typeface="Arial" panose="020B0604020202020204" pitchFamily="34" charset="0"/>
                <a:cs typeface="Arial" panose="020B0604020202020204" pitchFamily="34" charset="0"/>
              </a:rPr>
              <a:t>.</a:t>
            </a:r>
          </a:p>
        </p:txBody>
      </p:sp>
      <p:cxnSp>
        <p:nvCxnSpPr>
          <p:cNvPr id="49" name="Straight Connector 62"/>
          <p:cNvCxnSpPr>
            <a:cxnSpLocks noChangeShapeType="1"/>
          </p:cNvCxnSpPr>
          <p:nvPr/>
        </p:nvCxnSpPr>
        <p:spPr bwMode="auto">
          <a:xfrm>
            <a:off x="232235" y="5197236"/>
            <a:ext cx="8371895" cy="23964"/>
          </a:xfrm>
          <a:prstGeom prst="line">
            <a:avLst/>
          </a:prstGeom>
          <a:noFill/>
          <a:ln w="9525" algn="ctr">
            <a:solidFill>
              <a:schemeClr val="tx1"/>
            </a:solidFill>
            <a:prstDash val="dash"/>
            <a:round/>
            <a:headEnd/>
            <a:tailEnd/>
          </a:ln>
        </p:spPr>
      </p:cxnSp>
    </p:spTree>
    <p:extLst>
      <p:ext uri="{BB962C8B-B14F-4D97-AF65-F5344CB8AC3E}">
        <p14:creationId xmlns:p14="http://schemas.microsoft.com/office/powerpoint/2010/main" val="676741146"/>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319" y="0"/>
            <a:ext cx="7635347" cy="1052736"/>
          </a:xfrm>
        </p:spPr>
        <p:txBody>
          <a:bodyPr>
            <a:normAutofit/>
          </a:bodyPr>
          <a:lstStyle/>
          <a:p>
            <a:r>
              <a:rPr lang="en-US" dirty="0"/>
              <a:t>Increases in awareness for high priority “Don’t drink &amp; boat” and “Wear Lifejacket” messages for Spring 2018 vs. Spring 2016; seasonally, down from August 2017 peak.</a:t>
            </a:r>
          </a:p>
        </p:txBody>
      </p:sp>
      <p:sp>
        <p:nvSpPr>
          <p:cNvPr id="5" name="Text Box 1916"/>
          <p:cNvSpPr txBox="1">
            <a:spLocks noChangeArrowheads="1"/>
          </p:cNvSpPr>
          <p:nvPr/>
        </p:nvSpPr>
        <p:spPr bwMode="auto">
          <a:xfrm>
            <a:off x="114300" y="6494462"/>
            <a:ext cx="7200900"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32" name="Rectangle 232"/>
          <p:cNvSpPr>
            <a:spLocks noChangeArrowheads="1"/>
          </p:cNvSpPr>
          <p:nvPr/>
        </p:nvSpPr>
        <p:spPr bwMode="auto">
          <a:xfrm>
            <a:off x="629712" y="1201104"/>
            <a:ext cx="7583488" cy="474663"/>
          </a:xfrm>
          <a:prstGeom prst="rect">
            <a:avLst/>
          </a:prstGeom>
          <a:noFill/>
          <a:ln w="9525">
            <a:noFill/>
            <a:miter lim="800000"/>
            <a:headEnd/>
            <a:tailEnd/>
          </a:ln>
        </p:spPr>
        <p:txBody>
          <a:bodyPr/>
          <a:lstStyle/>
          <a:p>
            <a:pPr algn="ctr">
              <a:spcBef>
                <a:spcPct val="0"/>
              </a:spcBef>
            </a:pPr>
            <a:r>
              <a:rPr lang="en-US" sz="1400" b="1" dirty="0">
                <a:latin typeface="Arial" pitchFamily="34" charset="0"/>
                <a:cs typeface="Arial" pitchFamily="34" charset="0"/>
              </a:rPr>
              <a:t>% of total boaters who are Aware of each boating safety message </a:t>
            </a:r>
            <a:r>
              <a:rPr lang="en-US" sz="1000" dirty="0">
                <a:latin typeface="Arial" pitchFamily="34" charset="0"/>
                <a:cs typeface="Arial" pitchFamily="34" charset="0"/>
              </a:rPr>
              <a:t>(n = 509)</a:t>
            </a:r>
          </a:p>
        </p:txBody>
      </p:sp>
      <p:sp>
        <p:nvSpPr>
          <p:cNvPr id="35" name="Slide Number Placeholder 34"/>
          <p:cNvSpPr>
            <a:spLocks noGrp="1"/>
          </p:cNvSpPr>
          <p:nvPr>
            <p:ph type="sldNum" sz="quarter" idx="12"/>
          </p:nvPr>
        </p:nvSpPr>
        <p:spPr/>
        <p:txBody>
          <a:bodyPr/>
          <a:lstStyle/>
          <a:p>
            <a:fld id="{5857359A-ACC2-4AC8-94CA-842605F06C6B}" type="slidenum">
              <a:rPr lang="en-US" smtClean="0"/>
              <a:pPr/>
              <a:t>28</a:t>
            </a:fld>
            <a:endParaRPr lang="en-US"/>
          </a:p>
        </p:txBody>
      </p:sp>
      <p:graphicFrame>
        <p:nvGraphicFramePr>
          <p:cNvPr id="163" name="Object 4">
            <a:extLst>
              <a:ext uri="{FF2B5EF4-FFF2-40B4-BE49-F238E27FC236}">
                <a16:creationId xmlns="" xmlns:a16="http://schemas.microsoft.com/office/drawing/2014/main" id="{61E66C23-9AAB-45BA-81B5-9DC535CD6037}"/>
              </a:ext>
            </a:extLst>
          </p:cNvPr>
          <p:cNvGraphicFramePr>
            <a:graphicFrameLocks noChangeAspect="1"/>
          </p:cNvGraphicFramePr>
          <p:nvPr>
            <p:extLst>
              <p:ext uri="{D42A27DB-BD31-4B8C-83A1-F6EECF244321}">
                <p14:modId xmlns:p14="http://schemas.microsoft.com/office/powerpoint/2010/main" val="3753790219"/>
              </p:ext>
            </p:extLst>
          </p:nvPr>
        </p:nvGraphicFramePr>
        <p:xfrm>
          <a:off x="2524095" y="1715331"/>
          <a:ext cx="4975465" cy="4432300"/>
        </p:xfrm>
        <a:graphic>
          <a:graphicData uri="http://schemas.openxmlformats.org/presentationml/2006/ole">
            <mc:AlternateContent xmlns:mc="http://schemas.openxmlformats.org/markup-compatibility/2006">
              <mc:Choice xmlns:v="urn:schemas-microsoft-com:vml" Requires="v">
                <p:oleObj spid="_x0000_s158973" name="Worksheet" r:id="rId4" imgW="4771884" imgH="3505226" progId="Excel.Sheet.8">
                  <p:embed/>
                </p:oleObj>
              </mc:Choice>
              <mc:Fallback>
                <p:oleObj name="Worksheet" r:id="rId4" imgW="4771884" imgH="3505226" progId="Excel.Sheet.8">
                  <p:embed/>
                  <p:pic>
                    <p:nvPicPr>
                      <p:cNvPr id="33" name="Object 4"/>
                      <p:cNvPicPr>
                        <a:picLocks noChangeAspect="1" noChangeArrowheads="1"/>
                      </p:cNvPicPr>
                      <p:nvPr/>
                    </p:nvPicPr>
                    <p:blipFill>
                      <a:blip r:embed="rId5"/>
                      <a:srcRect l="3552" b="621"/>
                      <a:stretch>
                        <a:fillRect/>
                      </a:stretch>
                    </p:blipFill>
                    <p:spPr bwMode="auto">
                      <a:xfrm>
                        <a:off x="2524095" y="1715331"/>
                        <a:ext cx="4975465" cy="4432300"/>
                      </a:xfrm>
                      <a:prstGeom prst="rect">
                        <a:avLst/>
                      </a:prstGeom>
                      <a:noFill/>
                      <a:ln>
                        <a:noFill/>
                      </a:ln>
                      <a:effectLst/>
                      <a:extLst/>
                    </p:spPr>
                  </p:pic>
                </p:oleObj>
              </mc:Fallback>
            </mc:AlternateContent>
          </a:graphicData>
        </a:graphic>
      </p:graphicFrame>
      <p:sp>
        <p:nvSpPr>
          <p:cNvPr id="164" name="TextBox 36">
            <a:extLst>
              <a:ext uri="{FF2B5EF4-FFF2-40B4-BE49-F238E27FC236}">
                <a16:creationId xmlns="" xmlns:a16="http://schemas.microsoft.com/office/drawing/2014/main" id="{90DB7852-7493-4BD9-B7B9-B2867475F4FF}"/>
              </a:ext>
            </a:extLst>
          </p:cNvPr>
          <p:cNvSpPr txBox="1">
            <a:spLocks noChangeArrowheads="1"/>
          </p:cNvSpPr>
          <p:nvPr/>
        </p:nvSpPr>
        <p:spPr bwMode="auto">
          <a:xfrm>
            <a:off x="6335328" y="1866630"/>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58</a:t>
            </a:r>
            <a:endParaRPr lang="en-US" sz="1000" dirty="0">
              <a:latin typeface="Arial" pitchFamily="34" charset="0"/>
              <a:cs typeface="Arial" pitchFamily="34" charset="0"/>
            </a:endParaRPr>
          </a:p>
        </p:txBody>
      </p:sp>
      <p:sp>
        <p:nvSpPr>
          <p:cNvPr id="165" name="TextBox 36">
            <a:extLst>
              <a:ext uri="{FF2B5EF4-FFF2-40B4-BE49-F238E27FC236}">
                <a16:creationId xmlns="" xmlns:a16="http://schemas.microsoft.com/office/drawing/2014/main" id="{8D6A258C-D3AC-4218-A0C1-1BF7ABE307BB}"/>
              </a:ext>
            </a:extLst>
          </p:cNvPr>
          <p:cNvSpPr txBox="1">
            <a:spLocks noChangeArrowheads="1"/>
          </p:cNvSpPr>
          <p:nvPr/>
        </p:nvSpPr>
        <p:spPr bwMode="auto">
          <a:xfrm>
            <a:off x="5857828" y="2302425"/>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44</a:t>
            </a:r>
          </a:p>
        </p:txBody>
      </p:sp>
      <p:sp>
        <p:nvSpPr>
          <p:cNvPr id="166" name="TextBox 36">
            <a:extLst>
              <a:ext uri="{FF2B5EF4-FFF2-40B4-BE49-F238E27FC236}">
                <a16:creationId xmlns="" xmlns:a16="http://schemas.microsoft.com/office/drawing/2014/main" id="{D6A05291-616D-4298-A0ED-C282FDA5B616}"/>
              </a:ext>
            </a:extLst>
          </p:cNvPr>
          <p:cNvSpPr txBox="1">
            <a:spLocks noChangeArrowheads="1"/>
          </p:cNvSpPr>
          <p:nvPr/>
        </p:nvSpPr>
        <p:spPr bwMode="auto">
          <a:xfrm>
            <a:off x="5518850" y="2717319"/>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36</a:t>
            </a:r>
          </a:p>
        </p:txBody>
      </p:sp>
      <p:sp>
        <p:nvSpPr>
          <p:cNvPr id="167" name="TextBox 36">
            <a:extLst>
              <a:ext uri="{FF2B5EF4-FFF2-40B4-BE49-F238E27FC236}">
                <a16:creationId xmlns="" xmlns:a16="http://schemas.microsoft.com/office/drawing/2014/main" id="{D96AA59B-D9D9-4638-A1FB-3E6AD4C67191}"/>
              </a:ext>
            </a:extLst>
          </p:cNvPr>
          <p:cNvSpPr txBox="1">
            <a:spLocks noChangeArrowheads="1"/>
          </p:cNvSpPr>
          <p:nvPr/>
        </p:nvSpPr>
        <p:spPr bwMode="auto">
          <a:xfrm>
            <a:off x="4924067" y="3152821"/>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24</a:t>
            </a:r>
            <a:endParaRPr lang="en-US" sz="1000" dirty="0">
              <a:latin typeface="Arial" pitchFamily="34" charset="0"/>
              <a:cs typeface="Arial" pitchFamily="34" charset="0"/>
            </a:endParaRPr>
          </a:p>
        </p:txBody>
      </p:sp>
      <p:sp>
        <p:nvSpPr>
          <p:cNvPr id="168" name="TextBox 36">
            <a:extLst>
              <a:ext uri="{FF2B5EF4-FFF2-40B4-BE49-F238E27FC236}">
                <a16:creationId xmlns="" xmlns:a16="http://schemas.microsoft.com/office/drawing/2014/main" id="{480EFAD8-58F8-479E-93DF-84781D1D385C}"/>
              </a:ext>
            </a:extLst>
          </p:cNvPr>
          <p:cNvSpPr txBox="1">
            <a:spLocks noChangeArrowheads="1"/>
          </p:cNvSpPr>
          <p:nvPr/>
        </p:nvSpPr>
        <p:spPr bwMode="auto">
          <a:xfrm>
            <a:off x="4407021" y="3575414"/>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a:t>
            </a:r>
          </a:p>
        </p:txBody>
      </p:sp>
      <p:sp>
        <p:nvSpPr>
          <p:cNvPr id="169" name="TextBox 36">
            <a:extLst>
              <a:ext uri="{FF2B5EF4-FFF2-40B4-BE49-F238E27FC236}">
                <a16:creationId xmlns="" xmlns:a16="http://schemas.microsoft.com/office/drawing/2014/main" id="{FBD79CA0-5064-4FFE-B6FF-CE863E6E75C7}"/>
              </a:ext>
            </a:extLst>
          </p:cNvPr>
          <p:cNvSpPr txBox="1">
            <a:spLocks noChangeArrowheads="1"/>
          </p:cNvSpPr>
          <p:nvPr/>
        </p:nvSpPr>
        <p:spPr bwMode="auto">
          <a:xfrm>
            <a:off x="6135218" y="4002865"/>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54</a:t>
            </a:r>
            <a:endParaRPr lang="en-US" sz="1000" dirty="0">
              <a:latin typeface="Arial" pitchFamily="34" charset="0"/>
              <a:cs typeface="Arial" pitchFamily="34" charset="0"/>
            </a:endParaRPr>
          </a:p>
        </p:txBody>
      </p:sp>
      <p:sp>
        <p:nvSpPr>
          <p:cNvPr id="170" name="TextBox 36">
            <a:extLst>
              <a:ext uri="{FF2B5EF4-FFF2-40B4-BE49-F238E27FC236}">
                <a16:creationId xmlns="" xmlns:a16="http://schemas.microsoft.com/office/drawing/2014/main" id="{8E84366C-B927-41B8-B64A-11A03E157238}"/>
              </a:ext>
            </a:extLst>
          </p:cNvPr>
          <p:cNvSpPr txBox="1">
            <a:spLocks noChangeArrowheads="1"/>
          </p:cNvSpPr>
          <p:nvPr/>
        </p:nvSpPr>
        <p:spPr bwMode="auto">
          <a:xfrm>
            <a:off x="5932387" y="4433135"/>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48</a:t>
            </a:r>
            <a:endParaRPr lang="en-US" sz="1000" dirty="0">
              <a:latin typeface="Arial" pitchFamily="34" charset="0"/>
              <a:cs typeface="Arial" pitchFamily="34" charset="0"/>
            </a:endParaRPr>
          </a:p>
        </p:txBody>
      </p:sp>
      <p:sp>
        <p:nvSpPr>
          <p:cNvPr id="171" name="TextBox 36">
            <a:extLst>
              <a:ext uri="{FF2B5EF4-FFF2-40B4-BE49-F238E27FC236}">
                <a16:creationId xmlns="" xmlns:a16="http://schemas.microsoft.com/office/drawing/2014/main" id="{4D949CEE-8645-4C93-B782-3D7B277F0C50}"/>
              </a:ext>
            </a:extLst>
          </p:cNvPr>
          <p:cNvSpPr txBox="1">
            <a:spLocks noChangeArrowheads="1"/>
          </p:cNvSpPr>
          <p:nvPr/>
        </p:nvSpPr>
        <p:spPr bwMode="auto">
          <a:xfrm>
            <a:off x="4828544" y="4858737"/>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18</a:t>
            </a:r>
            <a:endParaRPr lang="en-US" sz="1000" dirty="0">
              <a:latin typeface="Arial" pitchFamily="34" charset="0"/>
              <a:cs typeface="Arial" pitchFamily="34" charset="0"/>
            </a:endParaRPr>
          </a:p>
        </p:txBody>
      </p:sp>
      <p:sp>
        <p:nvSpPr>
          <p:cNvPr id="172" name="TextBox 36">
            <a:extLst>
              <a:ext uri="{FF2B5EF4-FFF2-40B4-BE49-F238E27FC236}">
                <a16:creationId xmlns="" xmlns:a16="http://schemas.microsoft.com/office/drawing/2014/main" id="{5BFE7CEA-9322-47FE-B751-4681F86071EF}"/>
              </a:ext>
            </a:extLst>
          </p:cNvPr>
          <p:cNvSpPr txBox="1">
            <a:spLocks noChangeArrowheads="1"/>
          </p:cNvSpPr>
          <p:nvPr/>
        </p:nvSpPr>
        <p:spPr bwMode="auto">
          <a:xfrm>
            <a:off x="4745811" y="5293982"/>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13</a:t>
            </a:r>
            <a:endParaRPr lang="en-US" sz="1000" dirty="0">
              <a:latin typeface="Arial" pitchFamily="34" charset="0"/>
              <a:cs typeface="Arial" pitchFamily="34" charset="0"/>
            </a:endParaRPr>
          </a:p>
        </p:txBody>
      </p:sp>
      <p:sp>
        <p:nvSpPr>
          <p:cNvPr id="173" name="TextBox 36">
            <a:extLst>
              <a:ext uri="{FF2B5EF4-FFF2-40B4-BE49-F238E27FC236}">
                <a16:creationId xmlns="" xmlns:a16="http://schemas.microsoft.com/office/drawing/2014/main" id="{0E4A7A9A-D165-4E0E-B550-BDE8B5E7CF1B}"/>
              </a:ext>
            </a:extLst>
          </p:cNvPr>
          <p:cNvSpPr txBox="1">
            <a:spLocks noChangeArrowheads="1"/>
          </p:cNvSpPr>
          <p:nvPr/>
        </p:nvSpPr>
        <p:spPr bwMode="auto">
          <a:xfrm>
            <a:off x="4711116" y="5718983"/>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12</a:t>
            </a:r>
          </a:p>
        </p:txBody>
      </p:sp>
      <p:sp>
        <p:nvSpPr>
          <p:cNvPr id="178" name="Right Brace 177">
            <a:extLst>
              <a:ext uri="{FF2B5EF4-FFF2-40B4-BE49-F238E27FC236}">
                <a16:creationId xmlns="" xmlns:a16="http://schemas.microsoft.com/office/drawing/2014/main" id="{2B640567-B22F-48CE-A0FF-722EB1CFC0F1}"/>
              </a:ext>
            </a:extLst>
          </p:cNvPr>
          <p:cNvSpPr/>
          <p:nvPr/>
        </p:nvSpPr>
        <p:spPr>
          <a:xfrm>
            <a:off x="5199395" y="3136199"/>
            <a:ext cx="227636" cy="67480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000"/>
          </a:p>
        </p:txBody>
      </p:sp>
      <p:sp>
        <p:nvSpPr>
          <p:cNvPr id="179" name="TextBox 178">
            <a:extLst>
              <a:ext uri="{FF2B5EF4-FFF2-40B4-BE49-F238E27FC236}">
                <a16:creationId xmlns="" xmlns:a16="http://schemas.microsoft.com/office/drawing/2014/main" id="{482BE665-14F5-47A1-BB3B-64263F2EC038}"/>
              </a:ext>
            </a:extLst>
          </p:cNvPr>
          <p:cNvSpPr txBox="1"/>
          <p:nvPr/>
        </p:nvSpPr>
        <p:spPr bwMode="auto">
          <a:xfrm>
            <a:off x="5414985" y="3358829"/>
            <a:ext cx="524807"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26</a:t>
            </a:r>
          </a:p>
        </p:txBody>
      </p:sp>
      <p:sp>
        <p:nvSpPr>
          <p:cNvPr id="180" name="TextBox 179">
            <a:extLst>
              <a:ext uri="{FF2B5EF4-FFF2-40B4-BE49-F238E27FC236}">
                <a16:creationId xmlns="" xmlns:a16="http://schemas.microsoft.com/office/drawing/2014/main" id="{BFE6EE40-DC8B-4919-9888-2E0139F1D6EA}"/>
              </a:ext>
            </a:extLst>
          </p:cNvPr>
          <p:cNvSpPr txBox="1"/>
          <p:nvPr/>
        </p:nvSpPr>
        <p:spPr bwMode="auto">
          <a:xfrm>
            <a:off x="5518850" y="6064135"/>
            <a:ext cx="3625151" cy="415498"/>
          </a:xfrm>
          <a:prstGeom prst="rect">
            <a:avLst/>
          </a:prstGeom>
          <a:noFill/>
          <a:ln w="9525">
            <a:noFill/>
            <a:miter lim="800000"/>
            <a:headEnd/>
            <a:tailEnd/>
          </a:ln>
        </p:spPr>
        <p:txBody>
          <a:bodyPr wrap="square" rtlCol="0">
            <a:spAutoFit/>
          </a:bodyPr>
          <a:lstStyle/>
          <a:p>
            <a:r>
              <a:rPr lang="en-US" sz="700" dirty="0">
                <a:latin typeface="Arial" pitchFamily="34" charset="0"/>
                <a:cs typeface="Arial" pitchFamily="34" charset="0"/>
              </a:rPr>
              <a:t>* “Call 911 to report and help catch impaired boaters” only asked in English Canada; and “One drink can change everything. Boat responsibly.” asked in French Canada.</a:t>
            </a:r>
          </a:p>
          <a:p>
            <a:r>
              <a:rPr lang="en-US" sz="700" dirty="0">
                <a:latin typeface="Arial" pitchFamily="34" charset="0"/>
                <a:cs typeface="Arial" pitchFamily="34" charset="0"/>
              </a:rPr>
              <a:t>** Statement wording changed for August 2017.</a:t>
            </a:r>
            <a:endParaRPr lang="en-CA" sz="700" dirty="0">
              <a:latin typeface="Arial" pitchFamily="34" charset="0"/>
              <a:cs typeface="Arial" pitchFamily="34" charset="0"/>
            </a:endParaRPr>
          </a:p>
        </p:txBody>
      </p:sp>
      <p:sp>
        <p:nvSpPr>
          <p:cNvPr id="181" name="TextBox 180">
            <a:extLst>
              <a:ext uri="{FF2B5EF4-FFF2-40B4-BE49-F238E27FC236}">
                <a16:creationId xmlns="" xmlns:a16="http://schemas.microsoft.com/office/drawing/2014/main" id="{9404E071-7423-4EBC-AEB5-DA58A4E2E0A0}"/>
              </a:ext>
            </a:extLst>
          </p:cNvPr>
          <p:cNvSpPr txBox="1"/>
          <p:nvPr/>
        </p:nvSpPr>
        <p:spPr bwMode="auto">
          <a:xfrm>
            <a:off x="36718" y="1818502"/>
            <a:ext cx="4152903" cy="2373727"/>
          </a:xfrm>
          <a:prstGeom prst="rect">
            <a:avLst/>
          </a:prstGeom>
          <a:solidFill>
            <a:schemeClr val="bg1"/>
          </a:solidFill>
          <a:ln w="9525">
            <a:noFill/>
            <a:miter lim="800000"/>
            <a:headEnd/>
            <a:tailEnd/>
          </a:ln>
        </p:spPr>
        <p:txBody>
          <a:bodyPr wrap="square" rtlCol="0">
            <a:spAutoFit/>
          </a:bodyPr>
          <a:lstStyle/>
          <a:p>
            <a:pPr algn="r">
              <a:lnSpc>
                <a:spcPct val="150000"/>
              </a:lnSpc>
              <a:spcBef>
                <a:spcPts val="600"/>
              </a:spcBef>
              <a:buFontTx/>
              <a:buNone/>
            </a:pPr>
            <a:r>
              <a:rPr lang="en-CA" sz="1050" b="1" dirty="0">
                <a:latin typeface="Arial" panose="020B0604020202020204" pitchFamily="34" charset="0"/>
                <a:cs typeface="Arial" panose="020B0604020202020204" pitchFamily="34" charset="0"/>
              </a:rPr>
              <a:t>Net: DRINKING &amp; BOATING</a:t>
            </a:r>
          </a:p>
          <a:p>
            <a:pPr algn="r">
              <a:lnSpc>
                <a:spcPct val="200000"/>
              </a:lnSpc>
              <a:spcBef>
                <a:spcPts val="900"/>
              </a:spcBef>
              <a:buFontTx/>
              <a:buNone/>
            </a:pPr>
            <a:r>
              <a:rPr lang="en-CA" sz="1050" dirty="0">
                <a:latin typeface="Arial" panose="020B0604020202020204" pitchFamily="34" charset="0"/>
                <a:cs typeface="Arial" panose="020B0604020202020204" pitchFamily="34" charset="0"/>
              </a:rPr>
              <a:t>Don’t drink alcoholic beverages if you are operating a boat.</a:t>
            </a:r>
          </a:p>
          <a:p>
            <a:pPr algn="r">
              <a:spcBef>
                <a:spcPts val="900"/>
              </a:spcBef>
              <a:buFontTx/>
              <a:buNone/>
            </a:pPr>
            <a:r>
              <a:rPr lang="en-US" sz="1050" dirty="0">
                <a:solidFill>
                  <a:srgbClr val="000000"/>
                </a:solidFill>
                <a:latin typeface="Arial" panose="020B0604020202020204" pitchFamily="34" charset="0"/>
                <a:cs typeface="Arial" panose="020B0604020202020204" pitchFamily="34" charset="0"/>
              </a:rPr>
              <a:t>Impaired boating is impaired driving. The laws for impaired driving of an automobile also apply to impaired operation of a boat.</a:t>
            </a:r>
          </a:p>
          <a:p>
            <a:pPr algn="r">
              <a:lnSpc>
                <a:spcPct val="200000"/>
              </a:lnSpc>
              <a:spcBef>
                <a:spcPts val="600"/>
              </a:spcBef>
              <a:buFontTx/>
              <a:buNone/>
            </a:pPr>
            <a:r>
              <a:rPr lang="en-US" sz="1050" dirty="0">
                <a:solidFill>
                  <a:srgbClr val="000000"/>
                </a:solidFill>
                <a:latin typeface="Arial" panose="020B0604020202020204" pitchFamily="34" charset="0"/>
                <a:cs typeface="Arial" panose="020B0604020202020204" pitchFamily="34" charset="0"/>
              </a:rPr>
              <a:t>Call 911 to report and help catch impaired boaters*.</a:t>
            </a:r>
          </a:p>
          <a:p>
            <a:pPr algn="r">
              <a:lnSpc>
                <a:spcPct val="200000"/>
              </a:lnSpc>
              <a:spcBef>
                <a:spcPts val="900"/>
              </a:spcBef>
              <a:buFontTx/>
              <a:buNone/>
            </a:pPr>
            <a:r>
              <a:rPr lang="en-US" sz="1050" dirty="0">
                <a:solidFill>
                  <a:srgbClr val="000000"/>
                </a:solidFill>
                <a:latin typeface="Arial" panose="020B0604020202020204" pitchFamily="34" charset="0"/>
                <a:cs typeface="Arial" panose="020B0604020202020204" pitchFamily="34" charset="0"/>
              </a:rPr>
              <a:t>One drink can change everything. Boat responsibly*.</a:t>
            </a:r>
            <a:br>
              <a:rPr lang="en-US" sz="1050" dirty="0">
                <a:solidFill>
                  <a:srgbClr val="000000"/>
                </a:solidFill>
                <a:latin typeface="Arial" panose="020B0604020202020204" pitchFamily="34" charset="0"/>
                <a:cs typeface="Arial" panose="020B0604020202020204" pitchFamily="34" charset="0"/>
              </a:rPr>
            </a:br>
            <a:endParaRPr lang="en-US" sz="1050" dirty="0">
              <a:solidFill>
                <a:srgbClr val="000000"/>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 xmlns:a16="http://schemas.microsoft.com/office/drawing/2014/main" id="{C7CD3AC4-A5BD-4B22-A54E-AC210242B990}"/>
              </a:ext>
            </a:extLst>
          </p:cNvPr>
          <p:cNvSpPr txBox="1"/>
          <p:nvPr/>
        </p:nvSpPr>
        <p:spPr bwMode="auto">
          <a:xfrm>
            <a:off x="36718" y="3960001"/>
            <a:ext cx="4153280" cy="2118529"/>
          </a:xfrm>
          <a:prstGeom prst="rect">
            <a:avLst/>
          </a:prstGeom>
          <a:solidFill>
            <a:schemeClr val="bg1"/>
          </a:solidFill>
          <a:ln w="9525">
            <a:noFill/>
            <a:miter lim="800000"/>
            <a:headEnd/>
            <a:tailEnd/>
          </a:ln>
        </p:spPr>
        <p:txBody>
          <a:bodyPr wrap="square" rtlCol="0">
            <a:spAutoFit/>
          </a:bodyPr>
          <a:lstStyle/>
          <a:p>
            <a:pPr algn="r">
              <a:lnSpc>
                <a:spcPct val="150000"/>
              </a:lnSpc>
              <a:spcBef>
                <a:spcPts val="600"/>
              </a:spcBef>
              <a:buFontTx/>
              <a:buNone/>
            </a:pPr>
            <a:r>
              <a:rPr lang="en-CA" sz="1050" b="1" dirty="0">
                <a:latin typeface="Arial" panose="020B0604020202020204" pitchFamily="34" charset="0"/>
                <a:cs typeface="Arial" panose="020B0604020202020204" pitchFamily="34" charset="0"/>
              </a:rPr>
              <a:t>Net: LIFEJACKETS</a:t>
            </a:r>
          </a:p>
          <a:p>
            <a:pPr algn="r">
              <a:lnSpc>
                <a:spcPct val="150000"/>
              </a:lnSpc>
              <a:spcBef>
                <a:spcPts val="1200"/>
              </a:spcBef>
              <a:buFontTx/>
              <a:buNone/>
            </a:pPr>
            <a:r>
              <a:rPr lang="en-US" sz="1050" dirty="0">
                <a:solidFill>
                  <a:srgbClr val="000000"/>
                </a:solidFill>
                <a:latin typeface="Arial" panose="020B0604020202020204" pitchFamily="34" charset="0"/>
                <a:cs typeface="Arial" panose="020B0604020202020204" pitchFamily="34" charset="0"/>
              </a:rPr>
              <a:t>Wear your lifejacket**</a:t>
            </a:r>
            <a:r>
              <a:rPr lang="en-CA" sz="1050" dirty="0">
                <a:latin typeface="Arial" panose="020B0604020202020204" pitchFamily="34" charset="0"/>
                <a:cs typeface="Arial" panose="020B0604020202020204" pitchFamily="34" charset="0"/>
              </a:rPr>
              <a:t>.</a:t>
            </a:r>
          </a:p>
          <a:p>
            <a:pPr algn="r">
              <a:spcBef>
                <a:spcPts val="800"/>
              </a:spcBef>
              <a:buFontTx/>
              <a:buNone/>
            </a:pPr>
            <a:r>
              <a:rPr lang="en-US" sz="1050" dirty="0">
                <a:solidFill>
                  <a:srgbClr val="000000"/>
                </a:solidFill>
                <a:latin typeface="Arial" panose="020B0604020202020204" pitchFamily="34" charset="0"/>
                <a:cs typeface="Arial" panose="020B0604020202020204" pitchFamily="34" charset="0"/>
              </a:rPr>
              <a:t>If you fall into cold water and are already wearing your lifejacket, you'll have a better chance to survive.</a:t>
            </a:r>
          </a:p>
          <a:p>
            <a:pPr algn="r">
              <a:spcBef>
                <a:spcPts val="600"/>
              </a:spcBef>
              <a:buFontTx/>
              <a:buNone/>
            </a:pPr>
            <a:r>
              <a:rPr lang="en-US" sz="1050" spc="-30" dirty="0">
                <a:solidFill>
                  <a:srgbClr val="000000"/>
                </a:solidFill>
                <a:latin typeface="Arial" panose="020B0604020202020204" pitchFamily="34" charset="0"/>
                <a:cs typeface="Arial" panose="020B0604020202020204" pitchFamily="34" charset="0"/>
              </a:rPr>
              <a:t>Your first reaction when you fall unexpectedly into cold water is a deep gasp. Wearing a lifejacket keeps your head above water to avoid inhaling water and drowning.</a:t>
            </a:r>
          </a:p>
          <a:p>
            <a:pPr algn="r">
              <a:spcBef>
                <a:spcPts val="600"/>
              </a:spcBef>
              <a:buFontTx/>
              <a:buNone/>
            </a:pPr>
            <a:r>
              <a:rPr lang="en-US" sz="1050" dirty="0">
                <a:solidFill>
                  <a:srgbClr val="000000"/>
                </a:solidFill>
                <a:latin typeface="Arial" panose="020B0604020202020204" pitchFamily="34" charset="0"/>
                <a:cs typeface="Arial" panose="020B0604020202020204" pitchFamily="34" charset="0"/>
              </a:rPr>
              <a:t>If you're hooked on fishing, get your kids hooked on wearing lifejackets too**.</a:t>
            </a:r>
            <a:endParaRPr lang="en-CA" sz="1050" dirty="0">
              <a:latin typeface="Arial" panose="020B0604020202020204" pitchFamily="34" charset="0"/>
              <a:cs typeface="Arial" panose="020B0604020202020204" pitchFamily="34" charset="0"/>
            </a:endParaRPr>
          </a:p>
        </p:txBody>
      </p:sp>
      <p:cxnSp>
        <p:nvCxnSpPr>
          <p:cNvPr id="183" name="Straight Connector 62">
            <a:extLst>
              <a:ext uri="{FF2B5EF4-FFF2-40B4-BE49-F238E27FC236}">
                <a16:creationId xmlns="" xmlns:a16="http://schemas.microsoft.com/office/drawing/2014/main" id="{377C7FB5-29F9-4B5F-8C4F-7CC2C687F5F8}"/>
              </a:ext>
            </a:extLst>
          </p:cNvPr>
          <p:cNvCxnSpPr>
            <a:cxnSpLocks noChangeShapeType="1"/>
          </p:cNvCxnSpPr>
          <p:nvPr/>
        </p:nvCxnSpPr>
        <p:spPr bwMode="auto">
          <a:xfrm flipV="1">
            <a:off x="435939" y="3873531"/>
            <a:ext cx="8306559" cy="42992"/>
          </a:xfrm>
          <a:prstGeom prst="line">
            <a:avLst/>
          </a:prstGeom>
          <a:noFill/>
          <a:ln w="9525" algn="ctr">
            <a:solidFill>
              <a:schemeClr val="tx1"/>
            </a:solidFill>
            <a:prstDash val="dash"/>
            <a:round/>
            <a:headEnd/>
            <a:tailEnd/>
          </a:ln>
        </p:spPr>
      </p:cxnSp>
      <p:sp>
        <p:nvSpPr>
          <p:cNvPr id="186" name="TextBox 49">
            <a:extLst>
              <a:ext uri="{FF2B5EF4-FFF2-40B4-BE49-F238E27FC236}">
                <a16:creationId xmlns="" xmlns:a16="http://schemas.microsoft.com/office/drawing/2014/main" id="{DE3AD55A-0640-49D5-8D63-2482A78B4D37}"/>
              </a:ext>
            </a:extLst>
          </p:cNvPr>
          <p:cNvSpPr txBox="1">
            <a:spLocks noChangeArrowheads="1"/>
          </p:cNvSpPr>
          <p:nvPr/>
        </p:nvSpPr>
        <p:spPr bwMode="auto">
          <a:xfrm>
            <a:off x="5745670" y="1578571"/>
            <a:ext cx="1061546"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May 2018</a:t>
            </a:r>
            <a:endParaRPr lang="en-US" sz="1100" u="sng" dirty="0">
              <a:latin typeface="Arial" pitchFamily="34" charset="0"/>
              <a:cs typeface="Arial" pitchFamily="34" charset="0"/>
            </a:endParaRPr>
          </a:p>
        </p:txBody>
      </p:sp>
      <p:graphicFrame>
        <p:nvGraphicFramePr>
          <p:cNvPr id="187" name="Table 186">
            <a:extLst>
              <a:ext uri="{FF2B5EF4-FFF2-40B4-BE49-F238E27FC236}">
                <a16:creationId xmlns="" xmlns:a16="http://schemas.microsoft.com/office/drawing/2014/main" id="{327EEFF2-2448-4503-B2CB-1D4DFC86E0C1}"/>
              </a:ext>
            </a:extLst>
          </p:cNvPr>
          <p:cNvGraphicFramePr>
            <a:graphicFrameLocks noGrp="1"/>
          </p:cNvGraphicFramePr>
          <p:nvPr>
            <p:extLst>
              <p:ext uri="{D42A27DB-BD31-4B8C-83A1-F6EECF244321}">
                <p14:modId xmlns:p14="http://schemas.microsoft.com/office/powerpoint/2010/main" val="1156826315"/>
              </p:ext>
            </p:extLst>
          </p:nvPr>
        </p:nvGraphicFramePr>
        <p:xfrm>
          <a:off x="7084991" y="1257162"/>
          <a:ext cx="1950729" cy="4840199"/>
        </p:xfrm>
        <a:graphic>
          <a:graphicData uri="http://schemas.openxmlformats.org/drawingml/2006/table">
            <a:tbl>
              <a:tblPr firstRow="1" bandRow="1">
                <a:tableStyleId>{5C22544A-7EE6-4342-B048-85BDC9FD1C3A}</a:tableStyleId>
              </a:tblPr>
              <a:tblGrid>
                <a:gridCol w="659150">
                  <a:extLst>
                    <a:ext uri="{9D8B030D-6E8A-4147-A177-3AD203B41FA5}">
                      <a16:colId xmlns="" xmlns:a16="http://schemas.microsoft.com/office/drawing/2014/main" val="702259161"/>
                    </a:ext>
                  </a:extLst>
                </a:gridCol>
                <a:gridCol w="659150">
                  <a:extLst>
                    <a:ext uri="{9D8B030D-6E8A-4147-A177-3AD203B41FA5}">
                      <a16:colId xmlns="" xmlns:a16="http://schemas.microsoft.com/office/drawing/2014/main" val="4285421488"/>
                    </a:ext>
                  </a:extLst>
                </a:gridCol>
                <a:gridCol w="632429">
                  <a:extLst>
                    <a:ext uri="{9D8B030D-6E8A-4147-A177-3AD203B41FA5}">
                      <a16:colId xmlns="" xmlns:a16="http://schemas.microsoft.com/office/drawing/2014/main" val="20000"/>
                    </a:ext>
                  </a:extLst>
                </a:gridCol>
              </a:tblGrid>
              <a:tr h="415311">
                <a:tc>
                  <a:txBody>
                    <a:bodyPr/>
                    <a:lstStyle/>
                    <a:p>
                      <a:pPr algn="ctr"/>
                      <a:r>
                        <a:rPr lang="en-US" sz="1100" u="sng" dirty="0">
                          <a:solidFill>
                            <a:schemeClr val="tx1"/>
                          </a:solidFill>
                          <a:latin typeface="Arial" pitchFamily="34" charset="0"/>
                          <a:cs typeface="Arial" pitchFamily="34" charset="0"/>
                        </a:rPr>
                        <a:t>Aug</a:t>
                      </a:r>
                    </a:p>
                    <a:p>
                      <a:pPr algn="ctr"/>
                      <a:r>
                        <a:rPr lang="en-US" sz="1100" u="sng" dirty="0">
                          <a:solidFill>
                            <a:schemeClr val="tx1"/>
                          </a:solidFill>
                          <a:latin typeface="Arial" pitchFamily="34" charset="0"/>
                          <a:cs typeface="Arial" pitchFamily="34" charset="0"/>
                        </a:rPr>
                        <a:t>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u="sng" dirty="0">
                        <a:solidFill>
                          <a:schemeClr val="tx1"/>
                        </a:solidFill>
                        <a:latin typeface="Arial" pitchFamily="34" charset="0"/>
                        <a:cs typeface="Arial" pitchFamily="34" charset="0"/>
                      </a:endParaRPr>
                    </a:p>
                    <a:p>
                      <a:pPr algn="ctr"/>
                      <a:r>
                        <a:rPr lang="en-US" sz="1100" u="sng" dirty="0">
                          <a:solidFill>
                            <a:schemeClr val="tx1"/>
                          </a:solidFill>
                          <a:latin typeface="Arial" pitchFamily="34" charset="0"/>
                          <a:cs typeface="Arial" pitchFamily="34" charset="0"/>
                        </a:rPr>
                        <a:t>May 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u="sng" dirty="0">
                          <a:solidFill>
                            <a:schemeClr val="tx1"/>
                          </a:solidFill>
                          <a:latin typeface="Arial" pitchFamily="34" charset="0"/>
                          <a:cs typeface="Arial" pitchFamily="34" charset="0"/>
                        </a:rPr>
                        <a:t>Aug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74730">
                <a:tc>
                  <a:txBody>
                    <a:bodyPr/>
                    <a:lstStyle/>
                    <a:p>
                      <a:pPr algn="ctr"/>
                      <a:r>
                        <a:rPr lang="en-US" sz="1000" dirty="0">
                          <a:solidFill>
                            <a:schemeClr val="tx1"/>
                          </a:solidFill>
                          <a:latin typeface="Arial" pitchFamily="34" charset="0"/>
                          <a:cs typeface="Arial" pitchFamily="34" charset="0"/>
                        </a:rPr>
                        <a:t>67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52846">
                <a:tc>
                  <a:txBody>
                    <a:bodyPr/>
                    <a:lstStyle/>
                    <a:p>
                      <a:pPr algn="ctr"/>
                      <a:r>
                        <a:rPr lang="en-US" sz="1000" dirty="0">
                          <a:solidFill>
                            <a:schemeClr val="tx1"/>
                          </a:solidFill>
                          <a:latin typeface="Arial" pitchFamily="34" charset="0"/>
                          <a:cs typeface="Arial" pitchFamily="34" charset="0"/>
                        </a:rPr>
                        <a:t>52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97933">
                <a:tc>
                  <a:txBody>
                    <a:bodyPr/>
                    <a:lstStyle/>
                    <a:p>
                      <a:pPr algn="ctr"/>
                      <a:r>
                        <a:rPr lang="en-US" sz="1000" dirty="0">
                          <a:solidFill>
                            <a:schemeClr val="tx1"/>
                          </a:solidFill>
                          <a:latin typeface="Arial" pitchFamily="34" charset="0"/>
                          <a:cs typeface="Arial" pitchFamily="34" charset="0"/>
                        </a:rPr>
                        <a:t>41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97897">
                <a:tc>
                  <a:txBody>
                    <a:bodyPr/>
                    <a:lstStyle/>
                    <a:p>
                      <a:pPr algn="ctr">
                        <a:spcBef>
                          <a:spcPts val="600"/>
                        </a:spcBef>
                      </a:pPr>
                      <a:r>
                        <a:rPr lang="en-US" sz="1000" dirty="0">
                          <a:solidFill>
                            <a:schemeClr val="tx1"/>
                          </a:solidFill>
                          <a:latin typeface="Arial" pitchFamily="34" charset="0"/>
                          <a:cs typeface="Arial"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dirty="0">
                          <a:solidFill>
                            <a:schemeClr val="tx1"/>
                          </a:solidFill>
                          <a:latin typeface="Arial" pitchFamily="34" charset="0"/>
                          <a:cs typeface="Arial"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dirty="0">
                          <a:solidFill>
                            <a:schemeClr val="tx1"/>
                          </a:solidFill>
                          <a:latin typeface="Arial" pitchFamily="34" charset="0"/>
                          <a:cs typeface="Arial" pitchFamily="34" charset="0"/>
                        </a:rPr>
                        <a:t>21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32079">
                <a:tc>
                  <a:txBody>
                    <a:bodyPr/>
                    <a:lstStyle/>
                    <a:p>
                      <a:pPr algn="ctr"/>
                      <a:r>
                        <a:rPr lang="en-US" sz="1000" dirty="0">
                          <a:solidFill>
                            <a:schemeClr val="tx1"/>
                          </a:solidFill>
                          <a:latin typeface="Arial" pitchFamily="34" charset="0"/>
                          <a:cs typeface="Arial" pitchFamily="34" charset="0"/>
                        </a:rPr>
                        <a:t>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52845">
                <a:tc>
                  <a:txBody>
                    <a:bodyPr/>
                    <a:lstStyle/>
                    <a:p>
                      <a:pPr algn="ctr"/>
                      <a:r>
                        <a:rPr lang="en-US" sz="1000" dirty="0">
                          <a:solidFill>
                            <a:schemeClr val="tx1"/>
                          </a:solidFill>
                          <a:latin typeface="Arial" pitchFamily="34" charset="0"/>
                          <a:cs typeface="Arial" pitchFamily="34" charset="0"/>
                        </a:rPr>
                        <a:t>61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35429">
                <a:tc>
                  <a:txBody>
                    <a:bodyPr/>
                    <a:lstStyle/>
                    <a:p>
                      <a:pPr algn="ctr"/>
                      <a:r>
                        <a:rPr lang="en-US" sz="1000" dirty="0">
                          <a:solidFill>
                            <a:schemeClr val="tx1"/>
                          </a:solidFill>
                          <a:latin typeface="Arial" pitchFamily="34" charset="0"/>
                          <a:cs typeface="Arial" pitchFamily="34" charset="0"/>
                        </a:rPr>
                        <a:t>54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4093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21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4441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381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
                      </a:r>
                      <a:br>
                        <a:rPr lang="en-US" sz="1000" dirty="0">
                          <a:solidFill>
                            <a:schemeClr val="tx1"/>
                          </a:solidFill>
                          <a:latin typeface="Arial" pitchFamily="34" charset="0"/>
                          <a:cs typeface="Arial" pitchFamily="34" charset="0"/>
                        </a:rPr>
                      </a:br>
                      <a:r>
                        <a:rPr lang="en-US" sz="1000" dirty="0">
                          <a:solidFill>
                            <a:schemeClr val="tx1"/>
                          </a:solidFill>
                          <a:latin typeface="Arial" pitchFamily="34" charset="0"/>
                          <a:cs typeface="Arial" pitchFamily="34" charset="0"/>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10</a:t>
                      </a:r>
                    </a:p>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47365419"/>
                  </a:ext>
                </a:extLst>
              </a:tr>
            </a:tbl>
          </a:graphicData>
        </a:graphic>
      </p:graphicFrame>
      <p:cxnSp>
        <p:nvCxnSpPr>
          <p:cNvPr id="188" name="Straight Arrow Connector 48">
            <a:extLst>
              <a:ext uri="{FF2B5EF4-FFF2-40B4-BE49-F238E27FC236}">
                <a16:creationId xmlns="" xmlns:a16="http://schemas.microsoft.com/office/drawing/2014/main" id="{3A7A24D9-AE1A-400F-B063-7F0101194652}"/>
              </a:ext>
            </a:extLst>
          </p:cNvPr>
          <p:cNvCxnSpPr>
            <a:cxnSpLocks noChangeShapeType="1"/>
          </p:cNvCxnSpPr>
          <p:nvPr/>
        </p:nvCxnSpPr>
        <p:spPr bwMode="auto">
          <a:xfrm rot="5400000" flipH="1" flipV="1">
            <a:off x="7546509" y="1999201"/>
            <a:ext cx="216000" cy="1587"/>
          </a:xfrm>
          <a:prstGeom prst="straightConnector1">
            <a:avLst/>
          </a:prstGeom>
          <a:noFill/>
          <a:ln w="19050" algn="ctr">
            <a:solidFill>
              <a:srgbClr val="00B050"/>
            </a:solidFill>
            <a:prstDash val="solid"/>
            <a:round/>
            <a:headEnd/>
            <a:tailEnd type="arrow" w="med" len="med"/>
          </a:ln>
        </p:spPr>
      </p:cxnSp>
      <p:cxnSp>
        <p:nvCxnSpPr>
          <p:cNvPr id="189" name="Straight Arrow Connector 73">
            <a:extLst>
              <a:ext uri="{FF2B5EF4-FFF2-40B4-BE49-F238E27FC236}">
                <a16:creationId xmlns="" xmlns:a16="http://schemas.microsoft.com/office/drawing/2014/main" id="{44FFFFE5-69CD-4110-84B5-30E5E11684B4}"/>
              </a:ext>
            </a:extLst>
          </p:cNvPr>
          <p:cNvCxnSpPr>
            <a:cxnSpLocks noChangeShapeType="1"/>
          </p:cNvCxnSpPr>
          <p:nvPr/>
        </p:nvCxnSpPr>
        <p:spPr bwMode="auto">
          <a:xfrm rot="5400000" flipH="1" flipV="1">
            <a:off x="7438935" y="2009473"/>
            <a:ext cx="216000" cy="1588"/>
          </a:xfrm>
          <a:prstGeom prst="straightConnector1">
            <a:avLst/>
          </a:prstGeom>
          <a:noFill/>
          <a:ln w="9525" algn="ctr">
            <a:solidFill>
              <a:schemeClr val="tx1"/>
            </a:solidFill>
            <a:round/>
            <a:headEnd/>
            <a:tailEnd type="arrow" w="med" len="med"/>
          </a:ln>
        </p:spPr>
      </p:cxnSp>
      <p:cxnSp>
        <p:nvCxnSpPr>
          <p:cNvPr id="190" name="Straight Arrow Connector 48">
            <a:extLst>
              <a:ext uri="{FF2B5EF4-FFF2-40B4-BE49-F238E27FC236}">
                <a16:creationId xmlns="" xmlns:a16="http://schemas.microsoft.com/office/drawing/2014/main" id="{E161FE3E-94CB-487A-9207-8ABA5C9DC205}"/>
              </a:ext>
            </a:extLst>
          </p:cNvPr>
          <p:cNvCxnSpPr>
            <a:cxnSpLocks noChangeShapeType="1"/>
          </p:cNvCxnSpPr>
          <p:nvPr/>
        </p:nvCxnSpPr>
        <p:spPr bwMode="auto">
          <a:xfrm rot="5400000" flipH="1" flipV="1">
            <a:off x="7551135" y="2464146"/>
            <a:ext cx="216000" cy="1587"/>
          </a:xfrm>
          <a:prstGeom prst="straightConnector1">
            <a:avLst/>
          </a:prstGeom>
          <a:noFill/>
          <a:ln w="19050" algn="ctr">
            <a:solidFill>
              <a:srgbClr val="00B050"/>
            </a:solidFill>
            <a:prstDash val="solid"/>
            <a:round/>
            <a:headEnd/>
            <a:tailEnd type="arrow" w="med" len="med"/>
          </a:ln>
        </p:spPr>
      </p:cxnSp>
      <p:cxnSp>
        <p:nvCxnSpPr>
          <p:cNvPr id="191" name="Straight Arrow Connector 73">
            <a:extLst>
              <a:ext uri="{FF2B5EF4-FFF2-40B4-BE49-F238E27FC236}">
                <a16:creationId xmlns="" xmlns:a16="http://schemas.microsoft.com/office/drawing/2014/main" id="{1489656F-7D2A-48ED-A7A2-59D9A7CF73FB}"/>
              </a:ext>
            </a:extLst>
          </p:cNvPr>
          <p:cNvCxnSpPr>
            <a:cxnSpLocks noChangeShapeType="1"/>
          </p:cNvCxnSpPr>
          <p:nvPr/>
        </p:nvCxnSpPr>
        <p:spPr bwMode="auto">
          <a:xfrm rot="5400000" flipH="1" flipV="1">
            <a:off x="7435610" y="2466467"/>
            <a:ext cx="216000" cy="1588"/>
          </a:xfrm>
          <a:prstGeom prst="straightConnector1">
            <a:avLst/>
          </a:prstGeom>
          <a:noFill/>
          <a:ln w="9525" algn="ctr">
            <a:solidFill>
              <a:schemeClr val="tx1"/>
            </a:solidFill>
            <a:round/>
            <a:headEnd/>
            <a:tailEnd type="arrow" w="med" len="med"/>
          </a:ln>
        </p:spPr>
      </p:cxnSp>
      <p:cxnSp>
        <p:nvCxnSpPr>
          <p:cNvPr id="192" name="Straight Arrow Connector 48">
            <a:extLst>
              <a:ext uri="{FF2B5EF4-FFF2-40B4-BE49-F238E27FC236}">
                <a16:creationId xmlns="" xmlns:a16="http://schemas.microsoft.com/office/drawing/2014/main" id="{05D1FB0B-21A0-40CF-985E-5920EA03B9A6}"/>
              </a:ext>
            </a:extLst>
          </p:cNvPr>
          <p:cNvCxnSpPr>
            <a:cxnSpLocks noChangeShapeType="1"/>
          </p:cNvCxnSpPr>
          <p:nvPr/>
        </p:nvCxnSpPr>
        <p:spPr bwMode="auto">
          <a:xfrm rot="5400000" flipH="1" flipV="1">
            <a:off x="7559227" y="2850711"/>
            <a:ext cx="216000" cy="1587"/>
          </a:xfrm>
          <a:prstGeom prst="straightConnector1">
            <a:avLst/>
          </a:prstGeom>
          <a:noFill/>
          <a:ln w="19050" algn="ctr">
            <a:solidFill>
              <a:srgbClr val="00B050"/>
            </a:solidFill>
            <a:prstDash val="solid"/>
            <a:round/>
            <a:headEnd/>
            <a:tailEnd type="arrow" w="med" len="med"/>
          </a:ln>
        </p:spPr>
      </p:cxnSp>
      <p:cxnSp>
        <p:nvCxnSpPr>
          <p:cNvPr id="193" name="Straight Arrow Connector 73">
            <a:extLst>
              <a:ext uri="{FF2B5EF4-FFF2-40B4-BE49-F238E27FC236}">
                <a16:creationId xmlns="" xmlns:a16="http://schemas.microsoft.com/office/drawing/2014/main" id="{5E63188E-98D7-40ED-BEC4-B2214DFC1A02}"/>
              </a:ext>
            </a:extLst>
          </p:cNvPr>
          <p:cNvCxnSpPr>
            <a:cxnSpLocks noChangeShapeType="1"/>
          </p:cNvCxnSpPr>
          <p:nvPr/>
        </p:nvCxnSpPr>
        <p:spPr bwMode="auto">
          <a:xfrm rot="5400000" flipH="1" flipV="1">
            <a:off x="7443702" y="2850799"/>
            <a:ext cx="216000" cy="1588"/>
          </a:xfrm>
          <a:prstGeom prst="straightConnector1">
            <a:avLst/>
          </a:prstGeom>
          <a:noFill/>
          <a:ln w="9525" algn="ctr">
            <a:solidFill>
              <a:schemeClr val="tx1"/>
            </a:solidFill>
            <a:round/>
            <a:headEnd/>
            <a:tailEnd type="arrow" w="med" len="med"/>
          </a:ln>
        </p:spPr>
      </p:cxnSp>
      <p:cxnSp>
        <p:nvCxnSpPr>
          <p:cNvPr id="194" name="Straight Arrow Connector 48">
            <a:extLst>
              <a:ext uri="{FF2B5EF4-FFF2-40B4-BE49-F238E27FC236}">
                <a16:creationId xmlns="" xmlns:a16="http://schemas.microsoft.com/office/drawing/2014/main" id="{59C54181-986D-4E90-84C8-F2CA9B9C863C}"/>
              </a:ext>
            </a:extLst>
          </p:cNvPr>
          <p:cNvCxnSpPr>
            <a:cxnSpLocks noChangeShapeType="1"/>
          </p:cNvCxnSpPr>
          <p:nvPr/>
        </p:nvCxnSpPr>
        <p:spPr bwMode="auto">
          <a:xfrm rot="5400000" flipH="1" flipV="1">
            <a:off x="7557973" y="4139770"/>
            <a:ext cx="216000" cy="1587"/>
          </a:xfrm>
          <a:prstGeom prst="straightConnector1">
            <a:avLst/>
          </a:prstGeom>
          <a:noFill/>
          <a:ln w="19050" algn="ctr">
            <a:solidFill>
              <a:srgbClr val="00B050"/>
            </a:solidFill>
            <a:prstDash val="solid"/>
            <a:round/>
            <a:headEnd/>
            <a:tailEnd type="arrow" w="med" len="med"/>
          </a:ln>
        </p:spPr>
      </p:cxnSp>
      <p:cxnSp>
        <p:nvCxnSpPr>
          <p:cNvPr id="195" name="Straight Arrow Connector 73">
            <a:extLst>
              <a:ext uri="{FF2B5EF4-FFF2-40B4-BE49-F238E27FC236}">
                <a16:creationId xmlns="" xmlns:a16="http://schemas.microsoft.com/office/drawing/2014/main" id="{4BB97F83-BC51-44EB-8E44-D90B420C8A98}"/>
              </a:ext>
            </a:extLst>
          </p:cNvPr>
          <p:cNvCxnSpPr>
            <a:cxnSpLocks noChangeShapeType="1"/>
          </p:cNvCxnSpPr>
          <p:nvPr/>
        </p:nvCxnSpPr>
        <p:spPr bwMode="auto">
          <a:xfrm rot="5400000" flipH="1" flipV="1">
            <a:off x="7442448" y="4139858"/>
            <a:ext cx="216000" cy="1588"/>
          </a:xfrm>
          <a:prstGeom prst="straightConnector1">
            <a:avLst/>
          </a:prstGeom>
          <a:noFill/>
          <a:ln w="9525" algn="ctr">
            <a:solidFill>
              <a:schemeClr val="tx1"/>
            </a:solidFill>
            <a:round/>
            <a:headEnd/>
            <a:tailEnd type="arrow" w="med" len="med"/>
          </a:ln>
        </p:spPr>
      </p:cxnSp>
      <p:cxnSp>
        <p:nvCxnSpPr>
          <p:cNvPr id="196" name="Straight Arrow Connector 48">
            <a:extLst>
              <a:ext uri="{FF2B5EF4-FFF2-40B4-BE49-F238E27FC236}">
                <a16:creationId xmlns="" xmlns:a16="http://schemas.microsoft.com/office/drawing/2014/main" id="{9B71C5FB-E4BF-492F-BB59-526D8F088458}"/>
              </a:ext>
            </a:extLst>
          </p:cNvPr>
          <p:cNvCxnSpPr>
            <a:cxnSpLocks noChangeShapeType="1"/>
          </p:cNvCxnSpPr>
          <p:nvPr/>
        </p:nvCxnSpPr>
        <p:spPr bwMode="auto">
          <a:xfrm rot="5400000" flipH="1" flipV="1">
            <a:off x="7553394" y="4554295"/>
            <a:ext cx="216000" cy="1587"/>
          </a:xfrm>
          <a:prstGeom prst="straightConnector1">
            <a:avLst/>
          </a:prstGeom>
          <a:noFill/>
          <a:ln w="19050" algn="ctr">
            <a:solidFill>
              <a:srgbClr val="00B050"/>
            </a:solidFill>
            <a:prstDash val="solid"/>
            <a:round/>
            <a:headEnd/>
            <a:tailEnd type="arrow" w="med" len="med"/>
          </a:ln>
        </p:spPr>
      </p:cxnSp>
      <p:cxnSp>
        <p:nvCxnSpPr>
          <p:cNvPr id="197" name="Straight Arrow Connector 73">
            <a:extLst>
              <a:ext uri="{FF2B5EF4-FFF2-40B4-BE49-F238E27FC236}">
                <a16:creationId xmlns="" xmlns:a16="http://schemas.microsoft.com/office/drawing/2014/main" id="{26FF9A88-9AA8-4ED3-BA00-5804A939D3B5}"/>
              </a:ext>
            </a:extLst>
          </p:cNvPr>
          <p:cNvCxnSpPr>
            <a:cxnSpLocks noChangeShapeType="1"/>
          </p:cNvCxnSpPr>
          <p:nvPr/>
        </p:nvCxnSpPr>
        <p:spPr bwMode="auto">
          <a:xfrm rot="5400000" flipH="1" flipV="1">
            <a:off x="7437869" y="4554383"/>
            <a:ext cx="216000" cy="1588"/>
          </a:xfrm>
          <a:prstGeom prst="straightConnector1">
            <a:avLst/>
          </a:prstGeom>
          <a:noFill/>
          <a:ln w="9525" algn="ctr">
            <a:solidFill>
              <a:schemeClr val="tx1"/>
            </a:solidFill>
            <a:round/>
            <a:headEnd/>
            <a:tailEnd type="arrow" w="med" len="med"/>
          </a:ln>
        </p:spPr>
      </p:cxnSp>
      <p:cxnSp>
        <p:nvCxnSpPr>
          <p:cNvPr id="198" name="Straight Arrow Connector 48">
            <a:extLst>
              <a:ext uri="{FF2B5EF4-FFF2-40B4-BE49-F238E27FC236}">
                <a16:creationId xmlns="" xmlns:a16="http://schemas.microsoft.com/office/drawing/2014/main" id="{2E3643FE-1C4C-41A3-9B30-912B5CC29E16}"/>
              </a:ext>
            </a:extLst>
          </p:cNvPr>
          <p:cNvCxnSpPr>
            <a:cxnSpLocks noChangeShapeType="1"/>
          </p:cNvCxnSpPr>
          <p:nvPr/>
        </p:nvCxnSpPr>
        <p:spPr bwMode="auto">
          <a:xfrm rot="5400000" flipH="1" flipV="1">
            <a:off x="7576716" y="5815934"/>
            <a:ext cx="216000" cy="1587"/>
          </a:xfrm>
          <a:prstGeom prst="straightConnector1">
            <a:avLst/>
          </a:prstGeom>
          <a:noFill/>
          <a:ln w="19050" algn="ctr">
            <a:solidFill>
              <a:srgbClr val="00B050"/>
            </a:solidFill>
            <a:prstDash val="solid"/>
            <a:round/>
            <a:headEnd/>
            <a:tailEnd type="arrow" w="med" len="med"/>
          </a:ln>
        </p:spPr>
      </p:cxnSp>
      <p:cxnSp>
        <p:nvCxnSpPr>
          <p:cNvPr id="199" name="Straight Arrow Connector 73">
            <a:extLst>
              <a:ext uri="{FF2B5EF4-FFF2-40B4-BE49-F238E27FC236}">
                <a16:creationId xmlns="" xmlns:a16="http://schemas.microsoft.com/office/drawing/2014/main" id="{8CB1388E-B0CF-41C7-AA86-1108086656CB}"/>
              </a:ext>
            </a:extLst>
          </p:cNvPr>
          <p:cNvCxnSpPr>
            <a:cxnSpLocks noChangeShapeType="1"/>
          </p:cNvCxnSpPr>
          <p:nvPr/>
        </p:nvCxnSpPr>
        <p:spPr bwMode="auto">
          <a:xfrm rot="5400000" flipH="1" flipV="1">
            <a:off x="7453240" y="5816022"/>
            <a:ext cx="216000" cy="1588"/>
          </a:xfrm>
          <a:prstGeom prst="straightConnector1">
            <a:avLst/>
          </a:prstGeom>
          <a:noFill/>
          <a:ln w="9525" algn="ctr">
            <a:solidFill>
              <a:schemeClr val="tx1"/>
            </a:solidFill>
            <a:round/>
            <a:headEnd/>
            <a:tailEnd type="arrow" w="med" len="med"/>
          </a:ln>
        </p:spPr>
      </p:cxnSp>
      <p:sp>
        <p:nvSpPr>
          <p:cNvPr id="200" name="Right Brace 199">
            <a:extLst>
              <a:ext uri="{FF2B5EF4-FFF2-40B4-BE49-F238E27FC236}">
                <a16:creationId xmlns="" xmlns:a16="http://schemas.microsoft.com/office/drawing/2014/main" id="{9193349E-B652-4CA2-B70A-192887448A17}"/>
              </a:ext>
            </a:extLst>
          </p:cNvPr>
          <p:cNvSpPr/>
          <p:nvPr/>
        </p:nvSpPr>
        <p:spPr>
          <a:xfrm>
            <a:off x="8088784" y="3114184"/>
            <a:ext cx="223936" cy="65812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000"/>
          </a:p>
        </p:txBody>
      </p:sp>
      <p:sp>
        <p:nvSpPr>
          <p:cNvPr id="201" name="TextBox 200">
            <a:extLst>
              <a:ext uri="{FF2B5EF4-FFF2-40B4-BE49-F238E27FC236}">
                <a16:creationId xmlns="" xmlns:a16="http://schemas.microsoft.com/office/drawing/2014/main" id="{450D66B8-0BEE-4D70-B36B-037D105CF1D1}"/>
              </a:ext>
            </a:extLst>
          </p:cNvPr>
          <p:cNvSpPr txBox="1"/>
          <p:nvPr/>
        </p:nvSpPr>
        <p:spPr bwMode="auto">
          <a:xfrm>
            <a:off x="8259816" y="3320134"/>
            <a:ext cx="524807" cy="246221"/>
          </a:xfrm>
          <a:prstGeom prst="rect">
            <a:avLst/>
          </a:prstGeom>
          <a:noFill/>
          <a:ln w="9525">
            <a:noFill/>
            <a:miter lim="800000"/>
            <a:headEnd/>
            <a:tailEnd/>
          </a:ln>
        </p:spPr>
        <p:txBody>
          <a:bodyPr wrap="square" rtlCol="0">
            <a:spAutoFit/>
          </a:bodyPr>
          <a:lstStyle/>
          <a:p>
            <a:pPr>
              <a:buFontTx/>
              <a:buNone/>
            </a:pPr>
            <a:r>
              <a:rPr lang="en-CA" sz="1000" dirty="0">
                <a:latin typeface="Arial" pitchFamily="34" charset="0"/>
                <a:cs typeface="Arial" pitchFamily="34" charset="0"/>
              </a:rPr>
              <a:t>23</a:t>
            </a:r>
          </a:p>
        </p:txBody>
      </p:sp>
      <p:sp>
        <p:nvSpPr>
          <p:cNvPr id="202" name="Right Brace 201">
            <a:extLst>
              <a:ext uri="{FF2B5EF4-FFF2-40B4-BE49-F238E27FC236}">
                <a16:creationId xmlns="" xmlns:a16="http://schemas.microsoft.com/office/drawing/2014/main" id="{83788161-07A2-44F2-919E-7A05BC45C8D5}"/>
              </a:ext>
            </a:extLst>
          </p:cNvPr>
          <p:cNvSpPr/>
          <p:nvPr/>
        </p:nvSpPr>
        <p:spPr>
          <a:xfrm>
            <a:off x="8692999" y="3136199"/>
            <a:ext cx="223936" cy="65812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000"/>
          </a:p>
        </p:txBody>
      </p:sp>
      <p:sp>
        <p:nvSpPr>
          <p:cNvPr id="203" name="TextBox 202">
            <a:extLst>
              <a:ext uri="{FF2B5EF4-FFF2-40B4-BE49-F238E27FC236}">
                <a16:creationId xmlns="" xmlns:a16="http://schemas.microsoft.com/office/drawing/2014/main" id="{CDBF6023-4901-40B6-8011-DEF1F846CB01}"/>
              </a:ext>
            </a:extLst>
          </p:cNvPr>
          <p:cNvSpPr txBox="1"/>
          <p:nvPr/>
        </p:nvSpPr>
        <p:spPr bwMode="auto">
          <a:xfrm>
            <a:off x="8846613" y="3342149"/>
            <a:ext cx="524807" cy="246221"/>
          </a:xfrm>
          <a:prstGeom prst="rect">
            <a:avLst/>
          </a:prstGeom>
          <a:noFill/>
          <a:ln w="9525">
            <a:noFill/>
            <a:miter lim="800000"/>
            <a:headEnd/>
            <a:tailEnd/>
          </a:ln>
        </p:spPr>
        <p:txBody>
          <a:bodyPr wrap="square" rtlCol="0">
            <a:spAutoFit/>
          </a:bodyPr>
          <a:lstStyle/>
          <a:p>
            <a:pPr>
              <a:buFontTx/>
              <a:buNone/>
            </a:pPr>
            <a:r>
              <a:rPr lang="en-CA" sz="1000" dirty="0">
                <a:latin typeface="Arial" pitchFamily="34" charset="0"/>
                <a:cs typeface="Arial" pitchFamily="34" charset="0"/>
              </a:rPr>
              <a:t>24</a:t>
            </a:r>
          </a:p>
        </p:txBody>
      </p:sp>
      <p:sp>
        <p:nvSpPr>
          <p:cNvPr id="41" name="Right Brace 40">
            <a:extLst>
              <a:ext uri="{FF2B5EF4-FFF2-40B4-BE49-F238E27FC236}">
                <a16:creationId xmlns="" xmlns:a16="http://schemas.microsoft.com/office/drawing/2014/main" id="{E0BD9EDB-DF75-4B5B-B735-781E9AEFD6EC}"/>
              </a:ext>
            </a:extLst>
          </p:cNvPr>
          <p:cNvSpPr/>
          <p:nvPr/>
        </p:nvSpPr>
        <p:spPr>
          <a:xfrm>
            <a:off x="7411843" y="3128355"/>
            <a:ext cx="223936" cy="65812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000"/>
          </a:p>
        </p:txBody>
      </p:sp>
      <p:sp>
        <p:nvSpPr>
          <p:cNvPr id="42" name="TextBox 41">
            <a:extLst>
              <a:ext uri="{FF2B5EF4-FFF2-40B4-BE49-F238E27FC236}">
                <a16:creationId xmlns="" xmlns:a16="http://schemas.microsoft.com/office/drawing/2014/main" id="{B216D332-C6A8-4825-8C7F-67DCDF79BEFF}"/>
              </a:ext>
            </a:extLst>
          </p:cNvPr>
          <p:cNvSpPr txBox="1"/>
          <p:nvPr/>
        </p:nvSpPr>
        <p:spPr bwMode="auto">
          <a:xfrm>
            <a:off x="7582875" y="3334305"/>
            <a:ext cx="524807" cy="246221"/>
          </a:xfrm>
          <a:prstGeom prst="rect">
            <a:avLst/>
          </a:prstGeom>
          <a:noFill/>
          <a:ln w="9525">
            <a:noFill/>
            <a:miter lim="800000"/>
            <a:headEnd/>
            <a:tailEnd/>
          </a:ln>
        </p:spPr>
        <p:txBody>
          <a:bodyPr wrap="square" rtlCol="0">
            <a:spAutoFit/>
          </a:bodyPr>
          <a:lstStyle/>
          <a:p>
            <a:pPr>
              <a:buFontTx/>
              <a:buNone/>
            </a:pPr>
            <a:r>
              <a:rPr lang="en-CA" sz="1000" dirty="0">
                <a:latin typeface="Arial" pitchFamily="34" charset="0"/>
                <a:cs typeface="Arial" pitchFamily="34" charset="0"/>
              </a:rPr>
              <a:t>27</a:t>
            </a:r>
          </a:p>
        </p:txBody>
      </p:sp>
      <p:cxnSp>
        <p:nvCxnSpPr>
          <p:cNvPr id="43" name="Straight Arrow Connector 48">
            <a:extLst>
              <a:ext uri="{FF2B5EF4-FFF2-40B4-BE49-F238E27FC236}">
                <a16:creationId xmlns="" xmlns:a16="http://schemas.microsoft.com/office/drawing/2014/main" id="{696FD00B-BEAF-489A-8B22-AE44FDA1A2EF}"/>
              </a:ext>
            </a:extLst>
          </p:cNvPr>
          <p:cNvCxnSpPr>
            <a:cxnSpLocks noChangeShapeType="1"/>
          </p:cNvCxnSpPr>
          <p:nvPr/>
        </p:nvCxnSpPr>
        <p:spPr bwMode="auto">
          <a:xfrm rot="5400000" flipH="1" flipV="1">
            <a:off x="6079718" y="2409160"/>
            <a:ext cx="216000" cy="1587"/>
          </a:xfrm>
          <a:prstGeom prst="straightConnector1">
            <a:avLst/>
          </a:prstGeom>
          <a:noFill/>
          <a:ln w="9525" algn="ctr">
            <a:solidFill>
              <a:schemeClr val="tx1"/>
            </a:solidFill>
            <a:prstDash val="solid"/>
            <a:round/>
            <a:headEnd/>
            <a:tailEnd type="arrow" w="med" len="med"/>
          </a:ln>
        </p:spPr>
      </p:cxnSp>
      <p:cxnSp>
        <p:nvCxnSpPr>
          <p:cNvPr id="44" name="Straight Arrow Connector 73">
            <a:extLst>
              <a:ext uri="{FF2B5EF4-FFF2-40B4-BE49-F238E27FC236}">
                <a16:creationId xmlns="" xmlns:a16="http://schemas.microsoft.com/office/drawing/2014/main" id="{FD437B2A-1DCC-4866-BBC3-AC138DAFC589}"/>
              </a:ext>
            </a:extLst>
          </p:cNvPr>
          <p:cNvCxnSpPr>
            <a:cxnSpLocks noChangeShapeType="1"/>
          </p:cNvCxnSpPr>
          <p:nvPr/>
        </p:nvCxnSpPr>
        <p:spPr bwMode="auto">
          <a:xfrm rot="16200000" flipH="1">
            <a:off x="6186827" y="2409833"/>
            <a:ext cx="216000" cy="1588"/>
          </a:xfrm>
          <a:prstGeom prst="straightConnector1">
            <a:avLst/>
          </a:prstGeom>
          <a:noFill/>
          <a:ln w="19050" algn="ctr">
            <a:solidFill>
              <a:srgbClr val="00B050"/>
            </a:solidFill>
            <a:round/>
            <a:headEnd/>
            <a:tailEnd type="arrow" w="med" len="med"/>
          </a:ln>
        </p:spPr>
      </p:cxnSp>
      <p:cxnSp>
        <p:nvCxnSpPr>
          <p:cNvPr id="45" name="Straight Arrow Connector 48">
            <a:extLst>
              <a:ext uri="{FF2B5EF4-FFF2-40B4-BE49-F238E27FC236}">
                <a16:creationId xmlns="" xmlns:a16="http://schemas.microsoft.com/office/drawing/2014/main" id="{75544CFE-D460-4309-993D-0849843FE7F7}"/>
              </a:ext>
            </a:extLst>
          </p:cNvPr>
          <p:cNvCxnSpPr>
            <a:cxnSpLocks noChangeShapeType="1"/>
          </p:cNvCxnSpPr>
          <p:nvPr/>
        </p:nvCxnSpPr>
        <p:spPr bwMode="auto">
          <a:xfrm rot="5400000" flipH="1" flipV="1">
            <a:off x="6551103" y="1998027"/>
            <a:ext cx="216000" cy="1587"/>
          </a:xfrm>
          <a:prstGeom prst="straightConnector1">
            <a:avLst/>
          </a:prstGeom>
          <a:noFill/>
          <a:ln w="9525" algn="ctr">
            <a:solidFill>
              <a:schemeClr val="tx1"/>
            </a:solidFill>
            <a:prstDash val="solid"/>
            <a:round/>
            <a:headEnd/>
            <a:tailEnd type="arrow" w="med" len="med"/>
          </a:ln>
        </p:spPr>
      </p:cxnSp>
      <p:cxnSp>
        <p:nvCxnSpPr>
          <p:cNvPr id="46" name="Straight Arrow Connector 73">
            <a:extLst>
              <a:ext uri="{FF2B5EF4-FFF2-40B4-BE49-F238E27FC236}">
                <a16:creationId xmlns="" xmlns:a16="http://schemas.microsoft.com/office/drawing/2014/main" id="{F5EC9CC8-C16C-4DC9-97F1-1F8A37F9B4BA}"/>
              </a:ext>
            </a:extLst>
          </p:cNvPr>
          <p:cNvCxnSpPr>
            <a:cxnSpLocks noChangeShapeType="1"/>
          </p:cNvCxnSpPr>
          <p:nvPr/>
        </p:nvCxnSpPr>
        <p:spPr bwMode="auto">
          <a:xfrm rot="16200000" flipH="1">
            <a:off x="6658212" y="2006651"/>
            <a:ext cx="216000" cy="1588"/>
          </a:xfrm>
          <a:prstGeom prst="straightConnector1">
            <a:avLst/>
          </a:prstGeom>
          <a:noFill/>
          <a:ln w="19050" algn="ctr">
            <a:solidFill>
              <a:srgbClr val="00B050"/>
            </a:solidFill>
            <a:round/>
            <a:headEnd/>
            <a:tailEnd type="arrow" w="med" len="med"/>
          </a:ln>
        </p:spPr>
      </p:cxnSp>
      <p:cxnSp>
        <p:nvCxnSpPr>
          <p:cNvPr id="47" name="Straight Arrow Connector 48">
            <a:extLst>
              <a:ext uri="{FF2B5EF4-FFF2-40B4-BE49-F238E27FC236}">
                <a16:creationId xmlns="" xmlns:a16="http://schemas.microsoft.com/office/drawing/2014/main" id="{43918970-B34A-4FFC-A34C-BFEDFB0F543D}"/>
              </a:ext>
            </a:extLst>
          </p:cNvPr>
          <p:cNvCxnSpPr>
            <a:cxnSpLocks noChangeShapeType="1"/>
          </p:cNvCxnSpPr>
          <p:nvPr/>
        </p:nvCxnSpPr>
        <p:spPr bwMode="auto">
          <a:xfrm rot="5400000" flipH="1" flipV="1">
            <a:off x="5724885" y="2853483"/>
            <a:ext cx="216000" cy="1587"/>
          </a:xfrm>
          <a:prstGeom prst="straightConnector1">
            <a:avLst/>
          </a:prstGeom>
          <a:noFill/>
          <a:ln w="9525" algn="ctr">
            <a:solidFill>
              <a:schemeClr val="tx1"/>
            </a:solidFill>
            <a:prstDash val="solid"/>
            <a:round/>
            <a:headEnd/>
            <a:tailEnd type="arrow" w="med" len="med"/>
          </a:ln>
        </p:spPr>
      </p:cxnSp>
      <p:cxnSp>
        <p:nvCxnSpPr>
          <p:cNvPr id="48" name="Straight Arrow Connector 73">
            <a:extLst>
              <a:ext uri="{FF2B5EF4-FFF2-40B4-BE49-F238E27FC236}">
                <a16:creationId xmlns="" xmlns:a16="http://schemas.microsoft.com/office/drawing/2014/main" id="{3A1FD5D1-3BD1-4118-8FBB-292179F8B8C7}"/>
              </a:ext>
            </a:extLst>
          </p:cNvPr>
          <p:cNvCxnSpPr>
            <a:cxnSpLocks noChangeShapeType="1"/>
          </p:cNvCxnSpPr>
          <p:nvPr/>
        </p:nvCxnSpPr>
        <p:spPr bwMode="auto">
          <a:xfrm rot="16200000" flipH="1">
            <a:off x="5831994" y="2846205"/>
            <a:ext cx="216000" cy="1588"/>
          </a:xfrm>
          <a:prstGeom prst="straightConnector1">
            <a:avLst/>
          </a:prstGeom>
          <a:noFill/>
          <a:ln w="19050" algn="ctr">
            <a:solidFill>
              <a:srgbClr val="00B050"/>
            </a:solidFill>
            <a:prstDash val="sysDot"/>
            <a:round/>
            <a:headEnd/>
            <a:tailEnd type="arrow" w="med" len="med"/>
          </a:ln>
        </p:spPr>
      </p:cxnSp>
      <p:cxnSp>
        <p:nvCxnSpPr>
          <p:cNvPr id="49" name="Straight Arrow Connector 48">
            <a:extLst>
              <a:ext uri="{FF2B5EF4-FFF2-40B4-BE49-F238E27FC236}">
                <a16:creationId xmlns="" xmlns:a16="http://schemas.microsoft.com/office/drawing/2014/main" id="{1F6FFBAC-E120-403E-B7D5-CCCB733ED82D}"/>
              </a:ext>
            </a:extLst>
          </p:cNvPr>
          <p:cNvCxnSpPr>
            <a:cxnSpLocks noChangeShapeType="1"/>
          </p:cNvCxnSpPr>
          <p:nvPr/>
        </p:nvCxnSpPr>
        <p:spPr bwMode="auto">
          <a:xfrm rot="5400000" flipH="1" flipV="1">
            <a:off x="6345123" y="4111675"/>
            <a:ext cx="216000" cy="1587"/>
          </a:xfrm>
          <a:prstGeom prst="straightConnector1">
            <a:avLst/>
          </a:prstGeom>
          <a:noFill/>
          <a:ln w="9525" algn="ctr">
            <a:solidFill>
              <a:schemeClr val="tx1"/>
            </a:solidFill>
            <a:prstDash val="dash"/>
            <a:round/>
            <a:headEnd/>
            <a:tailEnd type="arrow" w="med" len="med"/>
          </a:ln>
        </p:spPr>
      </p:cxnSp>
      <p:cxnSp>
        <p:nvCxnSpPr>
          <p:cNvPr id="50" name="Straight Arrow Connector 73">
            <a:extLst>
              <a:ext uri="{FF2B5EF4-FFF2-40B4-BE49-F238E27FC236}">
                <a16:creationId xmlns="" xmlns:a16="http://schemas.microsoft.com/office/drawing/2014/main" id="{DAE9AEEC-68B1-4BCA-9E01-D59DD2341595}"/>
              </a:ext>
            </a:extLst>
          </p:cNvPr>
          <p:cNvCxnSpPr>
            <a:cxnSpLocks noChangeShapeType="1"/>
          </p:cNvCxnSpPr>
          <p:nvPr/>
        </p:nvCxnSpPr>
        <p:spPr bwMode="auto">
          <a:xfrm rot="16200000" flipH="1">
            <a:off x="6452232" y="4128250"/>
            <a:ext cx="216000" cy="1588"/>
          </a:xfrm>
          <a:prstGeom prst="straightConnector1">
            <a:avLst/>
          </a:prstGeom>
          <a:noFill/>
          <a:ln w="19050" algn="ctr">
            <a:solidFill>
              <a:srgbClr val="00B050"/>
            </a:solidFill>
            <a:round/>
            <a:headEnd/>
            <a:tailEnd type="arrow" w="med" len="med"/>
          </a:ln>
        </p:spPr>
      </p:cxnSp>
      <p:cxnSp>
        <p:nvCxnSpPr>
          <p:cNvPr id="51" name="Straight Arrow Connector 50">
            <a:extLst>
              <a:ext uri="{FF2B5EF4-FFF2-40B4-BE49-F238E27FC236}">
                <a16:creationId xmlns="" xmlns:a16="http://schemas.microsoft.com/office/drawing/2014/main" id="{290E7268-B6DD-487F-B7DB-A6FEC375E5A2}"/>
              </a:ext>
            </a:extLst>
          </p:cNvPr>
          <p:cNvCxnSpPr>
            <a:cxnSpLocks noChangeShapeType="1"/>
          </p:cNvCxnSpPr>
          <p:nvPr/>
        </p:nvCxnSpPr>
        <p:spPr bwMode="auto">
          <a:xfrm rot="5400000" flipH="1" flipV="1">
            <a:off x="6157282" y="4551154"/>
            <a:ext cx="216000" cy="1587"/>
          </a:xfrm>
          <a:prstGeom prst="straightConnector1">
            <a:avLst/>
          </a:prstGeom>
          <a:noFill/>
          <a:ln w="9525" algn="ctr">
            <a:solidFill>
              <a:schemeClr val="tx1"/>
            </a:solidFill>
            <a:prstDash val="solid"/>
            <a:round/>
            <a:headEnd/>
            <a:tailEnd type="arrow" w="med" len="med"/>
          </a:ln>
        </p:spPr>
      </p:cxnSp>
      <p:cxnSp>
        <p:nvCxnSpPr>
          <p:cNvPr id="52" name="Straight Arrow Connector 73">
            <a:extLst>
              <a:ext uri="{FF2B5EF4-FFF2-40B4-BE49-F238E27FC236}">
                <a16:creationId xmlns="" xmlns:a16="http://schemas.microsoft.com/office/drawing/2014/main" id="{292D6B3D-894B-443A-A808-6D22AB25EF03}"/>
              </a:ext>
            </a:extLst>
          </p:cNvPr>
          <p:cNvCxnSpPr>
            <a:cxnSpLocks noChangeShapeType="1"/>
          </p:cNvCxnSpPr>
          <p:nvPr/>
        </p:nvCxnSpPr>
        <p:spPr bwMode="auto">
          <a:xfrm rot="16200000" flipH="1">
            <a:off x="6264391" y="4559778"/>
            <a:ext cx="216000" cy="1588"/>
          </a:xfrm>
          <a:prstGeom prst="straightConnector1">
            <a:avLst/>
          </a:prstGeom>
          <a:noFill/>
          <a:ln w="19050" algn="ctr">
            <a:solidFill>
              <a:srgbClr val="00B050"/>
            </a:solidFill>
            <a:prstDash val="sysDot"/>
            <a:round/>
            <a:headEnd/>
            <a:tailEnd type="arrow" w="med" len="med"/>
          </a:ln>
        </p:spPr>
      </p:cxnSp>
      <p:cxnSp>
        <p:nvCxnSpPr>
          <p:cNvPr id="53" name="Straight Arrow Connector 52">
            <a:extLst>
              <a:ext uri="{FF2B5EF4-FFF2-40B4-BE49-F238E27FC236}">
                <a16:creationId xmlns="" xmlns:a16="http://schemas.microsoft.com/office/drawing/2014/main" id="{5FF08C32-C3C1-47F2-8D56-8C9B71FAA1B0}"/>
              </a:ext>
            </a:extLst>
          </p:cNvPr>
          <p:cNvCxnSpPr>
            <a:cxnSpLocks noChangeShapeType="1"/>
          </p:cNvCxnSpPr>
          <p:nvPr/>
        </p:nvCxnSpPr>
        <p:spPr bwMode="auto">
          <a:xfrm rot="5400000" flipH="1" flipV="1">
            <a:off x="4916004" y="5839382"/>
            <a:ext cx="216000" cy="1587"/>
          </a:xfrm>
          <a:prstGeom prst="straightConnector1">
            <a:avLst/>
          </a:prstGeom>
          <a:noFill/>
          <a:ln w="9525" algn="ctr">
            <a:solidFill>
              <a:schemeClr val="tx1"/>
            </a:solidFill>
            <a:prstDash val="solid"/>
            <a:round/>
            <a:headEnd/>
            <a:tailEnd type="arrow" w="med" len="med"/>
          </a:ln>
        </p:spPr>
      </p:cxnSp>
      <p:cxnSp>
        <p:nvCxnSpPr>
          <p:cNvPr id="54" name="Straight Arrow Connector 73">
            <a:extLst>
              <a:ext uri="{FF2B5EF4-FFF2-40B4-BE49-F238E27FC236}">
                <a16:creationId xmlns="" xmlns:a16="http://schemas.microsoft.com/office/drawing/2014/main" id="{2A839981-BE99-482C-8CF4-EB76DCA698D7}"/>
              </a:ext>
            </a:extLst>
          </p:cNvPr>
          <p:cNvCxnSpPr>
            <a:cxnSpLocks noChangeShapeType="1"/>
          </p:cNvCxnSpPr>
          <p:nvPr/>
        </p:nvCxnSpPr>
        <p:spPr bwMode="auto">
          <a:xfrm rot="16200000" flipH="1">
            <a:off x="5023113" y="5855957"/>
            <a:ext cx="216000" cy="1588"/>
          </a:xfrm>
          <a:prstGeom prst="straightConnector1">
            <a:avLst/>
          </a:prstGeom>
          <a:noFill/>
          <a:ln w="19050" algn="ctr">
            <a:solidFill>
              <a:srgbClr val="00B050"/>
            </a:solidFill>
            <a:prstDash val="sysDot"/>
            <a:round/>
            <a:headEnd/>
            <a:tailEnd type="arrow" w="med" len="med"/>
          </a:ln>
        </p:spPr>
      </p:cxnSp>
      <p:cxnSp>
        <p:nvCxnSpPr>
          <p:cNvPr id="55" name="Straight Arrow Connector 54">
            <a:extLst>
              <a:ext uri="{FF2B5EF4-FFF2-40B4-BE49-F238E27FC236}">
                <a16:creationId xmlns="" xmlns:a16="http://schemas.microsoft.com/office/drawing/2014/main" id="{F0E0F4FE-C0C4-481B-9D7E-A19FE41EA6EB}"/>
              </a:ext>
            </a:extLst>
          </p:cNvPr>
          <p:cNvCxnSpPr>
            <a:cxnSpLocks noChangeShapeType="1"/>
          </p:cNvCxnSpPr>
          <p:nvPr/>
        </p:nvCxnSpPr>
        <p:spPr bwMode="auto">
          <a:xfrm rot="16200000" flipH="1">
            <a:off x="4930178" y="5385285"/>
            <a:ext cx="216000" cy="1587"/>
          </a:xfrm>
          <a:prstGeom prst="straightConnector1">
            <a:avLst/>
          </a:prstGeom>
          <a:noFill/>
          <a:ln w="9525" algn="ctr">
            <a:solidFill>
              <a:schemeClr val="tx1"/>
            </a:solidFill>
            <a:prstDash val="solid"/>
            <a:round/>
            <a:headEnd/>
            <a:tailEnd type="arrow" w="med" len="med"/>
          </a:ln>
        </p:spPr>
      </p:cxnSp>
      <p:cxnSp>
        <p:nvCxnSpPr>
          <p:cNvPr id="57" name="Straight Arrow Connector 56">
            <a:extLst>
              <a:ext uri="{FF2B5EF4-FFF2-40B4-BE49-F238E27FC236}">
                <a16:creationId xmlns="" xmlns:a16="http://schemas.microsoft.com/office/drawing/2014/main" id="{6945EF9F-D86B-44AB-BDAD-814BD4303DA2}"/>
              </a:ext>
            </a:extLst>
          </p:cNvPr>
          <p:cNvCxnSpPr>
            <a:cxnSpLocks noChangeShapeType="1"/>
          </p:cNvCxnSpPr>
          <p:nvPr/>
        </p:nvCxnSpPr>
        <p:spPr bwMode="auto">
          <a:xfrm rot="16200000" flipH="1">
            <a:off x="5029413" y="4963516"/>
            <a:ext cx="216000" cy="1587"/>
          </a:xfrm>
          <a:prstGeom prst="straightConnector1">
            <a:avLst/>
          </a:prstGeom>
          <a:noFill/>
          <a:ln w="9525" algn="ctr">
            <a:solidFill>
              <a:schemeClr val="tx1"/>
            </a:solidFill>
            <a:prstDash val="dash"/>
            <a:round/>
            <a:headEnd/>
            <a:tailEnd type="arrow" w="med" len="med"/>
          </a:ln>
        </p:spPr>
      </p:cxnSp>
      <p:cxnSp>
        <p:nvCxnSpPr>
          <p:cNvPr id="58" name="Straight Arrow Connector 73">
            <a:extLst>
              <a:ext uri="{FF2B5EF4-FFF2-40B4-BE49-F238E27FC236}">
                <a16:creationId xmlns="" xmlns:a16="http://schemas.microsoft.com/office/drawing/2014/main" id="{FD2001B8-9D53-49CA-AA31-2D020E67CE2C}"/>
              </a:ext>
            </a:extLst>
          </p:cNvPr>
          <p:cNvCxnSpPr>
            <a:cxnSpLocks noChangeShapeType="1"/>
          </p:cNvCxnSpPr>
          <p:nvPr/>
        </p:nvCxnSpPr>
        <p:spPr bwMode="auto">
          <a:xfrm rot="16200000" flipH="1">
            <a:off x="4540861" y="3670208"/>
            <a:ext cx="216000" cy="1588"/>
          </a:xfrm>
          <a:prstGeom prst="straightConnector1">
            <a:avLst/>
          </a:prstGeom>
          <a:noFill/>
          <a:ln w="19050" algn="ctr">
            <a:solidFill>
              <a:srgbClr val="00B050"/>
            </a:solidFill>
            <a:round/>
            <a:headEnd/>
            <a:tailEnd type="arrow" w="med" len="med"/>
          </a:ln>
        </p:spPr>
      </p:cxnSp>
      <p:cxnSp>
        <p:nvCxnSpPr>
          <p:cNvPr id="60" name="Straight Arrow Connector 48">
            <a:extLst>
              <a:ext uri="{FF2B5EF4-FFF2-40B4-BE49-F238E27FC236}">
                <a16:creationId xmlns="" xmlns:a16="http://schemas.microsoft.com/office/drawing/2014/main" id="{43918970-B34A-4FFC-A34C-BFEDFB0F543D}"/>
              </a:ext>
            </a:extLst>
          </p:cNvPr>
          <p:cNvCxnSpPr>
            <a:cxnSpLocks noChangeShapeType="1"/>
          </p:cNvCxnSpPr>
          <p:nvPr/>
        </p:nvCxnSpPr>
        <p:spPr bwMode="auto">
          <a:xfrm rot="5400000" flipH="1" flipV="1">
            <a:off x="5109087" y="3249259"/>
            <a:ext cx="216000" cy="1587"/>
          </a:xfrm>
          <a:prstGeom prst="straightConnector1">
            <a:avLst/>
          </a:prstGeom>
          <a:noFill/>
          <a:ln w="9525" algn="ctr">
            <a:solidFill>
              <a:schemeClr val="tx1"/>
            </a:solidFill>
            <a:prstDash val="dash"/>
            <a:round/>
            <a:headEnd/>
            <a:tailEnd type="arrow" w="med" len="med"/>
          </a:ln>
        </p:spPr>
      </p:cxnSp>
    </p:spTree>
    <p:extLst>
      <p:ext uri="{BB962C8B-B14F-4D97-AF65-F5344CB8AC3E}">
        <p14:creationId xmlns:p14="http://schemas.microsoft.com/office/powerpoint/2010/main" val="3601181711"/>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5288773" y="6517935"/>
            <a:ext cx="2564538" cy="307777"/>
          </a:xfrm>
          <a:prstGeom prst="rect">
            <a:avLst/>
          </a:prstGeom>
          <a:noFill/>
          <a:ln w="9525">
            <a:noFill/>
            <a:miter lim="800000"/>
            <a:headEnd/>
            <a:tailEnd/>
          </a:ln>
        </p:spPr>
        <p:txBody>
          <a:bodyPr wrap="square" rtlCol="0">
            <a:spAutoFit/>
          </a:bodyPr>
          <a:lstStyle/>
          <a:p>
            <a:r>
              <a:rPr lang="en-US" sz="700" dirty="0">
                <a:latin typeface="Arial" pitchFamily="34" charset="0"/>
                <a:cs typeface="Arial" pitchFamily="34" charset="0"/>
              </a:rPr>
              <a:t>* Statement change beginning August 2015</a:t>
            </a:r>
          </a:p>
          <a:p>
            <a:r>
              <a:rPr lang="en-US" sz="700" dirty="0">
                <a:latin typeface="Arial" pitchFamily="34" charset="0"/>
                <a:cs typeface="Arial" pitchFamily="34" charset="0"/>
              </a:rPr>
              <a:t>** Statement wording change for August 2017</a:t>
            </a:r>
          </a:p>
        </p:txBody>
      </p:sp>
      <p:sp>
        <p:nvSpPr>
          <p:cNvPr id="2" name="Title 1"/>
          <p:cNvSpPr>
            <a:spLocks noGrp="1"/>
          </p:cNvSpPr>
          <p:nvPr>
            <p:ph type="title"/>
          </p:nvPr>
        </p:nvSpPr>
        <p:spPr>
          <a:xfrm>
            <a:off x="1390650" y="0"/>
            <a:ext cx="7723913" cy="1052736"/>
          </a:xfrm>
        </p:spPr>
        <p:txBody>
          <a:bodyPr>
            <a:noAutofit/>
          </a:bodyPr>
          <a:lstStyle/>
          <a:p>
            <a:r>
              <a:rPr lang="en-CA" sz="1600" dirty="0"/>
              <a:t>Higher Spring 2018 message awareness vs. Spring 2016 for “Don’t drink &amp; operate boat”, “Wear your lifejacket”, “Impaired boating is impaired driving”, “Call 911…” and “…Get kids hooked on lifejackets too”. However down for “If fall into water wearing lifejacket…” and “First reaction…”.</a:t>
            </a:r>
            <a:endParaRPr lang="en-US" sz="1600" dirty="0"/>
          </a:p>
        </p:txBody>
      </p:sp>
      <p:sp>
        <p:nvSpPr>
          <p:cNvPr id="5" name="Text Box 1916"/>
          <p:cNvSpPr txBox="1">
            <a:spLocks noChangeArrowheads="1"/>
          </p:cNvSpPr>
          <p:nvPr/>
        </p:nvSpPr>
        <p:spPr bwMode="auto">
          <a:xfrm>
            <a:off x="4229" y="6494462"/>
            <a:ext cx="5218110" cy="363538"/>
          </a:xfrm>
          <a:prstGeom prst="rect">
            <a:avLst/>
          </a:prstGeom>
          <a:noFill/>
          <a:ln w="9525">
            <a:noFill/>
            <a:miter lim="800000"/>
            <a:headEnd/>
            <a:tailEnd/>
          </a:ln>
        </p:spPr>
        <p:txBody>
          <a:bodyPr wrap="square" anchor="ctr" anchorCtr="0">
            <a:noAutofit/>
          </a:bodyPr>
          <a:lstStyle/>
          <a:p>
            <a:pPr>
              <a:buFontTx/>
              <a:buNone/>
            </a:pPr>
            <a:r>
              <a:rPr lang="en-US" sz="850" dirty="0">
                <a:solidFill>
                  <a:schemeClr val="tx1"/>
                </a:solidFill>
                <a:latin typeface="Arial" pitchFamily="34" charset="0"/>
                <a:cs typeface="Arial" pitchFamily="34" charset="0"/>
              </a:rPr>
              <a:t>4. Which of the following boating safety messages have you seen or heard during the</a:t>
            </a:r>
            <a:br>
              <a:rPr lang="en-US" sz="850" dirty="0">
                <a:solidFill>
                  <a:schemeClr val="tx1"/>
                </a:solidFill>
                <a:latin typeface="Arial" pitchFamily="34" charset="0"/>
                <a:cs typeface="Arial" pitchFamily="34" charset="0"/>
              </a:rPr>
            </a:br>
            <a:r>
              <a:rPr lang="en-US" sz="850" dirty="0">
                <a:solidFill>
                  <a:schemeClr val="tx1"/>
                </a:solidFill>
                <a:latin typeface="Arial" pitchFamily="34" charset="0"/>
                <a:cs typeface="Arial" pitchFamily="34" charset="0"/>
              </a:rPr>
              <a:t>     last few months? (</a:t>
            </a:r>
            <a:r>
              <a:rPr lang="en-US" sz="850" dirty="0" err="1">
                <a:solidFill>
                  <a:schemeClr val="tx1"/>
                </a:solidFill>
                <a:latin typeface="Arial" pitchFamily="34" charset="0"/>
                <a:cs typeface="Arial" pitchFamily="34" charset="0"/>
              </a:rPr>
              <a:t>eg</a:t>
            </a:r>
            <a:r>
              <a:rPr lang="en-US" sz="850" dirty="0">
                <a:solidFill>
                  <a:schemeClr val="tx1"/>
                </a:solidFill>
                <a:latin typeface="Arial" pitchFamily="34" charset="0"/>
                <a:cs typeface="Arial" pitchFamily="34" charset="0"/>
              </a:rPr>
              <a:t>. on TV, radio, in newspapers, magazines, on-line, etc.)</a:t>
            </a:r>
          </a:p>
        </p:txBody>
      </p:sp>
      <p:sp>
        <p:nvSpPr>
          <p:cNvPr id="32" name="Rectangle 232"/>
          <p:cNvSpPr>
            <a:spLocks noChangeArrowheads="1"/>
          </p:cNvSpPr>
          <p:nvPr/>
        </p:nvSpPr>
        <p:spPr bwMode="auto">
          <a:xfrm>
            <a:off x="576192" y="1273944"/>
            <a:ext cx="7583488" cy="474663"/>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total boaters who are Aware of each boating safety message </a:t>
            </a:r>
            <a:r>
              <a:rPr lang="en-US" sz="1100" dirty="0">
                <a:solidFill>
                  <a:schemeClr val="tx1"/>
                </a:solidFill>
                <a:latin typeface="Arial" pitchFamily="34" charset="0"/>
                <a:cs typeface="Arial" pitchFamily="34" charset="0"/>
              </a:rPr>
              <a:t>(n = </a:t>
            </a:r>
            <a:r>
              <a:rPr lang="en-US" sz="1100" dirty="0">
                <a:latin typeface="Arial" pitchFamily="34" charset="0"/>
                <a:cs typeface="Arial" pitchFamily="34" charset="0"/>
              </a:rPr>
              <a:t>509</a:t>
            </a:r>
            <a:r>
              <a:rPr lang="en-US" sz="1100" dirty="0">
                <a:solidFill>
                  <a:schemeClr val="tx1"/>
                </a:solidFill>
                <a:latin typeface="Arial" pitchFamily="34" charset="0"/>
                <a:cs typeface="Arial" pitchFamily="34" charset="0"/>
              </a:rPr>
              <a:t>)</a:t>
            </a:r>
          </a:p>
        </p:txBody>
      </p:sp>
      <p:sp>
        <p:nvSpPr>
          <p:cNvPr id="35" name="Slide Number Placeholder 34"/>
          <p:cNvSpPr>
            <a:spLocks noGrp="1"/>
          </p:cNvSpPr>
          <p:nvPr>
            <p:ph type="sldNum" sz="quarter" idx="12"/>
          </p:nvPr>
        </p:nvSpPr>
        <p:spPr/>
        <p:txBody>
          <a:bodyPr/>
          <a:lstStyle/>
          <a:p>
            <a:fld id="{5857359A-ACC2-4AC8-94CA-842605F06C6B}" type="slidenum">
              <a:rPr lang="en-US" smtClean="0"/>
              <a:pPr/>
              <a:t>29</a:t>
            </a:fld>
            <a:endParaRPr lang="en-US"/>
          </a:p>
        </p:txBody>
      </p:sp>
      <p:graphicFrame>
        <p:nvGraphicFramePr>
          <p:cNvPr id="37" name="Object 4"/>
          <p:cNvGraphicFramePr>
            <a:graphicFrameLocks noChangeAspect="1"/>
          </p:cNvGraphicFramePr>
          <p:nvPr>
            <p:extLst>
              <p:ext uri="{D42A27DB-BD31-4B8C-83A1-F6EECF244321}">
                <p14:modId xmlns:p14="http://schemas.microsoft.com/office/powerpoint/2010/main" val="2126509850"/>
              </p:ext>
            </p:extLst>
          </p:nvPr>
        </p:nvGraphicFramePr>
        <p:xfrm>
          <a:off x="1551467" y="1830388"/>
          <a:ext cx="5505518" cy="4393953"/>
        </p:xfrm>
        <a:graphic>
          <a:graphicData uri="http://schemas.openxmlformats.org/presentationml/2006/ole">
            <mc:AlternateContent xmlns:mc="http://schemas.openxmlformats.org/markup-compatibility/2006">
              <mc:Choice xmlns:v="urn:schemas-microsoft-com:vml" Requires="v">
                <p:oleObj spid="_x0000_s155917" name="Worksheet" r:id="rId4" imgW="4771884" imgH="3219553" progId="Excel.Sheet.8">
                  <p:embed/>
                </p:oleObj>
              </mc:Choice>
              <mc:Fallback>
                <p:oleObj name="Worksheet" r:id="rId4" imgW="4771884" imgH="3219553" progId="Excel.Sheet.8">
                  <p:embed/>
                  <p:pic>
                    <p:nvPicPr>
                      <p:cNvPr id="0" name=""/>
                      <p:cNvPicPr>
                        <a:picLocks noChangeAspect="1" noChangeArrowheads="1"/>
                      </p:cNvPicPr>
                      <p:nvPr/>
                    </p:nvPicPr>
                    <p:blipFill>
                      <a:blip r:embed="rId5"/>
                      <a:srcRect l="3552" b="621"/>
                      <a:stretch>
                        <a:fillRect/>
                      </a:stretch>
                    </p:blipFill>
                    <p:spPr bwMode="auto">
                      <a:xfrm>
                        <a:off x="1551467" y="1830388"/>
                        <a:ext cx="5505518" cy="4393953"/>
                      </a:xfrm>
                      <a:prstGeom prst="rect">
                        <a:avLst/>
                      </a:prstGeom>
                      <a:noFill/>
                      <a:ln>
                        <a:noFill/>
                      </a:ln>
                      <a:effectLst/>
                      <a:extLst/>
                    </p:spPr>
                  </p:pic>
                </p:oleObj>
              </mc:Fallback>
            </mc:AlternateContent>
          </a:graphicData>
        </a:graphic>
      </p:graphicFrame>
      <p:sp>
        <p:nvSpPr>
          <p:cNvPr id="39" name="TextBox 47"/>
          <p:cNvSpPr txBox="1">
            <a:spLocks noChangeArrowheads="1"/>
          </p:cNvSpPr>
          <p:nvPr/>
        </p:nvSpPr>
        <p:spPr bwMode="auto">
          <a:xfrm>
            <a:off x="4287901" y="5034529"/>
            <a:ext cx="392113"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rPr>
              <a:t>24</a:t>
            </a:r>
            <a:endParaRPr lang="en-US" sz="900" dirty="0">
              <a:latin typeface="Arial" pitchFamily="34" charset="0"/>
              <a:cs typeface="Arial" pitchFamily="34" charset="0"/>
            </a:endParaRPr>
          </a:p>
        </p:txBody>
      </p:sp>
      <p:sp>
        <p:nvSpPr>
          <p:cNvPr id="40" name="TextBox 24"/>
          <p:cNvSpPr txBox="1">
            <a:spLocks noChangeArrowheads="1"/>
          </p:cNvSpPr>
          <p:nvPr/>
        </p:nvSpPr>
        <p:spPr bwMode="auto">
          <a:xfrm>
            <a:off x="-2731" y="1984243"/>
            <a:ext cx="3360447" cy="4310080"/>
          </a:xfrm>
          <a:prstGeom prst="rect">
            <a:avLst/>
          </a:prstGeom>
          <a:solidFill>
            <a:srgbClr val="FFFFFF"/>
          </a:solidFill>
          <a:ln w="9525">
            <a:noFill/>
            <a:miter lim="800000"/>
            <a:headEnd/>
            <a:tailEnd/>
          </a:ln>
        </p:spPr>
        <p:txBody>
          <a:bodyPr/>
          <a:lstStyle/>
          <a:p>
            <a:pPr algn="r">
              <a:spcBef>
                <a:spcPts val="900"/>
              </a:spcBef>
              <a:buFontTx/>
              <a:buNone/>
            </a:pPr>
            <a:r>
              <a:rPr lang="en-US" sz="1000" dirty="0">
                <a:latin typeface="Arial" pitchFamily="34" charset="0"/>
                <a:cs typeface="Arial" pitchFamily="34" charset="0"/>
              </a:rPr>
              <a:t>Don’t drink alcoholic beverages if you are </a:t>
            </a:r>
            <a:br>
              <a:rPr lang="en-US" sz="1000" dirty="0">
                <a:latin typeface="Arial" pitchFamily="34" charset="0"/>
                <a:cs typeface="Arial" pitchFamily="34" charset="0"/>
              </a:rPr>
            </a:br>
            <a:r>
              <a:rPr lang="en-US" sz="1000" dirty="0">
                <a:latin typeface="Arial" pitchFamily="34" charset="0"/>
                <a:cs typeface="Arial" pitchFamily="34" charset="0"/>
              </a:rPr>
              <a:t>operating a boat</a:t>
            </a:r>
            <a:endParaRPr lang="en-US" sz="1000" dirty="0">
              <a:solidFill>
                <a:schemeClr val="tx1"/>
              </a:solidFill>
              <a:latin typeface="Arial" pitchFamily="34" charset="0"/>
              <a:cs typeface="Arial" pitchFamily="34" charset="0"/>
            </a:endParaRPr>
          </a:p>
          <a:p>
            <a:pPr algn="r">
              <a:spcBef>
                <a:spcPts val="800"/>
              </a:spcBef>
              <a:buFontTx/>
              <a:buNone/>
            </a:pPr>
            <a:r>
              <a:rPr lang="en-US" sz="1000" dirty="0">
                <a:latin typeface="Arial" pitchFamily="34" charset="0"/>
                <a:cs typeface="Arial" pitchFamily="34" charset="0"/>
              </a:rPr>
              <a:t> Wear your lifejacket**.</a:t>
            </a:r>
          </a:p>
          <a:p>
            <a:pPr algn="r">
              <a:spcBef>
                <a:spcPts val="1400"/>
              </a:spcBef>
              <a:spcAft>
                <a:spcPts val="600"/>
              </a:spcAft>
            </a:pPr>
            <a:r>
              <a:rPr lang="en-US" sz="900" spc="-20" dirty="0">
                <a:solidFill>
                  <a:srgbClr val="000000"/>
                </a:solidFill>
                <a:latin typeface="Arial" pitchFamily="34" charset="0"/>
                <a:cs typeface="Arial" pitchFamily="34" charset="0"/>
              </a:rPr>
              <a:t>Impaired boating is impaired driving. The laws for impaired driving of an automobile also apply to impaired operation of a boat</a:t>
            </a:r>
            <a:endParaRPr lang="en-US" sz="900" spc="-20" dirty="0">
              <a:latin typeface="Arial" pitchFamily="34" charset="0"/>
              <a:cs typeface="Arial" pitchFamily="34" charset="0"/>
            </a:endParaRPr>
          </a:p>
          <a:p>
            <a:pPr algn="r">
              <a:spcBef>
                <a:spcPts val="400"/>
              </a:spcBef>
            </a:pPr>
            <a:r>
              <a:rPr lang="en-US" sz="1000" dirty="0">
                <a:latin typeface="Arial" pitchFamily="34" charset="0"/>
                <a:cs typeface="Arial" pitchFamily="34" charset="0"/>
              </a:rPr>
              <a:t>Have the right safety equipment on board your boat </a:t>
            </a:r>
            <a:br>
              <a:rPr lang="en-US" sz="1000" dirty="0">
                <a:latin typeface="Arial" pitchFamily="34" charset="0"/>
                <a:cs typeface="Arial" pitchFamily="34" charset="0"/>
              </a:rPr>
            </a:br>
            <a:r>
              <a:rPr lang="en-US" sz="1000" dirty="0">
                <a:latin typeface="Arial" pitchFamily="34" charset="0"/>
                <a:cs typeface="Arial" pitchFamily="34" charset="0"/>
              </a:rPr>
              <a:t>to be prepared</a:t>
            </a:r>
          </a:p>
          <a:p>
            <a:pPr algn="r">
              <a:spcBef>
                <a:spcPts val="400"/>
              </a:spcBef>
              <a:buFontTx/>
              <a:buNone/>
            </a:pPr>
            <a:r>
              <a:rPr lang="en-US" sz="900" spc="-30" dirty="0">
                <a:latin typeface="Arial" pitchFamily="34" charset="0"/>
                <a:cs typeface="Arial" pitchFamily="34" charset="0"/>
              </a:rPr>
              <a:t>Check the weather before you go and while out boating.  Anticipate changing or unsuitable weather  and wave conditions</a:t>
            </a:r>
            <a:endParaRPr lang="en-US" sz="900" spc="-30" dirty="0">
              <a:solidFill>
                <a:schemeClr val="tx1"/>
              </a:solidFill>
              <a:latin typeface="Arial" pitchFamily="34" charset="0"/>
              <a:cs typeface="Arial" pitchFamily="34" charset="0"/>
            </a:endParaRPr>
          </a:p>
          <a:p>
            <a:pPr algn="r">
              <a:spcBef>
                <a:spcPts val="600"/>
              </a:spcBef>
            </a:pPr>
            <a:r>
              <a:rPr lang="en-US" sz="1000" dirty="0">
                <a:latin typeface="Arial" pitchFamily="34" charset="0"/>
                <a:cs typeface="Arial" pitchFamily="34" charset="0"/>
              </a:rPr>
              <a:t>Everyone operating a motorized boat needs to get their “boating license” (i.e. “Pleasure Craft Operator Card”)</a:t>
            </a:r>
          </a:p>
          <a:p>
            <a:pPr algn="r">
              <a:spcBef>
                <a:spcPts val="600"/>
              </a:spcBef>
            </a:pPr>
            <a:r>
              <a:rPr lang="en-US" sz="1000" dirty="0">
                <a:latin typeface="Arial" pitchFamily="34" charset="0"/>
                <a:cs typeface="Arial" pitchFamily="34" charset="0"/>
              </a:rPr>
              <a:t>If you fall into cold water and are already wearing your lifejacket, you’ll have a better chance to survive</a:t>
            </a:r>
          </a:p>
          <a:p>
            <a:pPr algn="r">
              <a:spcBef>
                <a:spcPts val="600"/>
              </a:spcBef>
            </a:pPr>
            <a:r>
              <a:rPr lang="en-US" sz="1000" dirty="0">
                <a:latin typeface="Arial" pitchFamily="34" charset="0"/>
                <a:cs typeface="Arial" pitchFamily="34" charset="0"/>
              </a:rPr>
              <a:t>Take a boating course to become </a:t>
            </a:r>
            <a:br>
              <a:rPr lang="en-US" sz="1000" dirty="0">
                <a:latin typeface="Arial" pitchFamily="34" charset="0"/>
                <a:cs typeface="Arial" pitchFamily="34" charset="0"/>
              </a:rPr>
            </a:br>
            <a:r>
              <a:rPr lang="en-US" sz="1000" dirty="0">
                <a:latin typeface="Arial" pitchFamily="34" charset="0"/>
                <a:cs typeface="Arial" pitchFamily="34" charset="0"/>
              </a:rPr>
              <a:t>a more knowledgeable boater</a:t>
            </a:r>
          </a:p>
          <a:p>
            <a:pPr algn="r">
              <a:spcBef>
                <a:spcPts val="600"/>
              </a:spcBef>
            </a:pPr>
            <a:r>
              <a:rPr lang="en-US" sz="1000" dirty="0">
                <a:latin typeface="Arial" pitchFamily="34" charset="0"/>
                <a:cs typeface="Arial" pitchFamily="34" charset="0"/>
              </a:rPr>
              <a:t>Call 911 to report and help catch impaired boaters*</a:t>
            </a:r>
          </a:p>
          <a:p>
            <a:pPr algn="r">
              <a:spcBef>
                <a:spcPts val="600"/>
              </a:spcBef>
            </a:pPr>
            <a:r>
              <a:rPr lang="en-US" sz="1000" dirty="0">
                <a:latin typeface="Arial" pitchFamily="34" charset="0"/>
                <a:cs typeface="Arial" pitchFamily="34" charset="0"/>
              </a:rPr>
              <a:t>Your first reaction when you fall unexpectedly into cold water is a deep gasp. Wearing a lifejacket keeps your head above water to avoid inhaling water and drowning</a:t>
            </a:r>
          </a:p>
          <a:p>
            <a:pPr algn="r">
              <a:spcBef>
                <a:spcPts val="600"/>
              </a:spcBef>
            </a:pPr>
            <a:r>
              <a:rPr lang="en-US" sz="1000" dirty="0">
                <a:solidFill>
                  <a:srgbClr val="000000"/>
                </a:solidFill>
                <a:latin typeface="Arial" panose="020B0604020202020204" pitchFamily="34" charset="0"/>
                <a:cs typeface="Arial" panose="020B0604020202020204" pitchFamily="34" charset="0"/>
              </a:rPr>
              <a:t>If you're hooked on fishing, get your kids hooked on wearing lifejackets too**</a:t>
            </a:r>
            <a:endParaRPr lang="en-US" sz="1000" dirty="0">
              <a:latin typeface="Arial" panose="020B0604020202020204" pitchFamily="34" charset="0"/>
              <a:cs typeface="Arial" pitchFamily="34" charset="0"/>
            </a:endParaRPr>
          </a:p>
          <a:p>
            <a:pPr algn="r">
              <a:spcBef>
                <a:spcPts val="600"/>
              </a:spcBef>
            </a:pPr>
            <a:r>
              <a:rPr lang="en-US" sz="1000" dirty="0">
                <a:latin typeface="Arial" panose="020B0604020202020204" pitchFamily="34" charset="0"/>
                <a:cs typeface="Arial" pitchFamily="34" charset="0"/>
              </a:rPr>
              <a:t> </a:t>
            </a:r>
          </a:p>
        </p:txBody>
      </p:sp>
      <p:sp>
        <p:nvSpPr>
          <p:cNvPr id="41" name="TextBox 25"/>
          <p:cNvSpPr txBox="1">
            <a:spLocks noChangeArrowheads="1"/>
          </p:cNvSpPr>
          <p:nvPr/>
        </p:nvSpPr>
        <p:spPr bwMode="auto">
          <a:xfrm>
            <a:off x="3912772" y="5448438"/>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sym typeface="Symbol" pitchFamily="18" charset="2"/>
              </a:rPr>
              <a:t>13</a:t>
            </a:r>
            <a:endParaRPr lang="en-US" sz="900" dirty="0">
              <a:latin typeface="Arial" pitchFamily="34" charset="0"/>
              <a:cs typeface="Arial" pitchFamily="34" charset="0"/>
            </a:endParaRPr>
          </a:p>
        </p:txBody>
      </p:sp>
      <p:sp>
        <p:nvSpPr>
          <p:cNvPr id="42" name="TextBox 27"/>
          <p:cNvSpPr txBox="1">
            <a:spLocks noChangeArrowheads="1"/>
          </p:cNvSpPr>
          <p:nvPr/>
        </p:nvSpPr>
        <p:spPr bwMode="auto">
          <a:xfrm>
            <a:off x="4081830" y="4671231"/>
            <a:ext cx="390525" cy="230188"/>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18</a:t>
            </a:r>
          </a:p>
        </p:txBody>
      </p:sp>
      <p:sp>
        <p:nvSpPr>
          <p:cNvPr id="43" name="TextBox 29"/>
          <p:cNvSpPr txBox="1">
            <a:spLocks noChangeArrowheads="1"/>
          </p:cNvSpPr>
          <p:nvPr/>
        </p:nvSpPr>
        <p:spPr bwMode="auto">
          <a:xfrm>
            <a:off x="4088217" y="4267687"/>
            <a:ext cx="392112" cy="230832"/>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18</a:t>
            </a:r>
          </a:p>
        </p:txBody>
      </p:sp>
      <p:sp>
        <p:nvSpPr>
          <p:cNvPr id="45" name="TextBox 31"/>
          <p:cNvSpPr txBox="1">
            <a:spLocks noChangeArrowheads="1"/>
          </p:cNvSpPr>
          <p:nvPr/>
        </p:nvSpPr>
        <p:spPr bwMode="auto">
          <a:xfrm>
            <a:off x="4383669" y="3906280"/>
            <a:ext cx="392112"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27</a:t>
            </a:r>
          </a:p>
        </p:txBody>
      </p:sp>
      <p:sp>
        <p:nvSpPr>
          <p:cNvPr id="47" name="TextBox 34"/>
          <p:cNvSpPr txBox="1">
            <a:spLocks noChangeArrowheads="1"/>
          </p:cNvSpPr>
          <p:nvPr/>
        </p:nvSpPr>
        <p:spPr bwMode="auto">
          <a:xfrm>
            <a:off x="4697027" y="2748096"/>
            <a:ext cx="392112" cy="230188"/>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rPr>
              <a:t>36</a:t>
            </a:r>
            <a:endParaRPr lang="en-US" sz="900" dirty="0">
              <a:latin typeface="Arial" pitchFamily="34" charset="0"/>
              <a:cs typeface="Arial" pitchFamily="34" charset="0"/>
            </a:endParaRPr>
          </a:p>
        </p:txBody>
      </p:sp>
      <p:sp>
        <p:nvSpPr>
          <p:cNvPr id="58" name="TextBox 35"/>
          <p:cNvSpPr txBox="1">
            <a:spLocks noChangeArrowheads="1"/>
          </p:cNvSpPr>
          <p:nvPr/>
        </p:nvSpPr>
        <p:spPr bwMode="auto">
          <a:xfrm>
            <a:off x="4315988" y="3524051"/>
            <a:ext cx="392112" cy="230832"/>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rPr>
              <a:t>25</a:t>
            </a:r>
            <a:endParaRPr lang="en-US" sz="900" b="1" dirty="0">
              <a:latin typeface="Arial" pitchFamily="34" charset="0"/>
              <a:cs typeface="Arial" pitchFamily="34" charset="0"/>
            </a:endParaRPr>
          </a:p>
        </p:txBody>
      </p:sp>
      <p:sp>
        <p:nvSpPr>
          <p:cNvPr id="69" name="TextBox 36"/>
          <p:cNvSpPr txBox="1">
            <a:spLocks noChangeArrowheads="1"/>
          </p:cNvSpPr>
          <p:nvPr/>
        </p:nvSpPr>
        <p:spPr bwMode="auto">
          <a:xfrm>
            <a:off x="4986611" y="1970681"/>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44</a:t>
            </a:r>
            <a:endParaRPr lang="en-US" sz="900" dirty="0">
              <a:latin typeface="Arial" pitchFamily="34" charset="0"/>
              <a:cs typeface="Arial" pitchFamily="34" charset="0"/>
            </a:endParaRPr>
          </a:p>
        </p:txBody>
      </p:sp>
      <p:sp>
        <p:nvSpPr>
          <p:cNvPr id="71" name="TextBox 37"/>
          <p:cNvSpPr txBox="1">
            <a:spLocks noChangeArrowheads="1"/>
          </p:cNvSpPr>
          <p:nvPr/>
        </p:nvSpPr>
        <p:spPr bwMode="auto">
          <a:xfrm>
            <a:off x="5109568" y="2350603"/>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48</a:t>
            </a:r>
          </a:p>
        </p:txBody>
      </p:sp>
      <p:sp>
        <p:nvSpPr>
          <p:cNvPr id="76" name="TextBox 49"/>
          <p:cNvSpPr txBox="1">
            <a:spLocks noChangeArrowheads="1"/>
          </p:cNvSpPr>
          <p:nvPr/>
        </p:nvSpPr>
        <p:spPr bwMode="auto">
          <a:xfrm>
            <a:off x="4725147" y="1648375"/>
            <a:ext cx="862971" cy="246221"/>
          </a:xfrm>
          <a:prstGeom prst="rect">
            <a:avLst/>
          </a:prstGeom>
          <a:noFill/>
          <a:ln w="9525">
            <a:noFill/>
            <a:miter lim="800000"/>
            <a:headEnd/>
            <a:tailEnd/>
          </a:ln>
        </p:spPr>
        <p:txBody>
          <a:bodyPr wrap="square">
            <a:spAutoFit/>
          </a:bodyPr>
          <a:lstStyle/>
          <a:p>
            <a:pPr>
              <a:buFontTx/>
              <a:buNone/>
            </a:pPr>
            <a:r>
              <a:rPr lang="en-US" sz="1000" b="1" u="sng" dirty="0">
                <a:latin typeface="Arial" pitchFamily="34" charset="0"/>
                <a:cs typeface="Arial" pitchFamily="34" charset="0"/>
                <a:sym typeface="Symbol" pitchFamily="18" charset="2"/>
              </a:rPr>
              <a:t>May 2018</a:t>
            </a:r>
            <a:endParaRPr lang="en-US" sz="1000" u="sng" dirty="0">
              <a:latin typeface="Arial" pitchFamily="34" charset="0"/>
              <a:cs typeface="Arial" pitchFamily="34" charset="0"/>
            </a:endParaRPr>
          </a:p>
        </p:txBody>
      </p:sp>
      <p:cxnSp>
        <p:nvCxnSpPr>
          <p:cNvPr id="77" name="Straight Connector 62"/>
          <p:cNvCxnSpPr>
            <a:cxnSpLocks noChangeShapeType="1"/>
          </p:cNvCxnSpPr>
          <p:nvPr/>
        </p:nvCxnSpPr>
        <p:spPr bwMode="auto">
          <a:xfrm>
            <a:off x="247313" y="3054835"/>
            <a:ext cx="8551327" cy="0"/>
          </a:xfrm>
          <a:prstGeom prst="line">
            <a:avLst/>
          </a:prstGeom>
          <a:noFill/>
          <a:ln w="9525" algn="ctr">
            <a:solidFill>
              <a:schemeClr val="tx1"/>
            </a:solidFill>
            <a:prstDash val="dash"/>
            <a:round/>
            <a:headEnd/>
            <a:tailEnd/>
          </a:ln>
        </p:spPr>
      </p:cxnSp>
      <p:graphicFrame>
        <p:nvGraphicFramePr>
          <p:cNvPr id="3" name="Table 2"/>
          <p:cNvGraphicFramePr>
            <a:graphicFrameLocks noGrp="1"/>
          </p:cNvGraphicFramePr>
          <p:nvPr>
            <p:extLst>
              <p:ext uri="{D42A27DB-BD31-4B8C-83A1-F6EECF244321}">
                <p14:modId xmlns:p14="http://schemas.microsoft.com/office/powerpoint/2010/main" val="374671693"/>
              </p:ext>
            </p:extLst>
          </p:nvPr>
        </p:nvGraphicFramePr>
        <p:xfrm>
          <a:off x="5689699" y="1307760"/>
          <a:ext cx="3454298" cy="4860492"/>
        </p:xfrm>
        <a:graphic>
          <a:graphicData uri="http://schemas.openxmlformats.org/drawingml/2006/table">
            <a:tbl>
              <a:tblPr firstRow="1" bandRow="1">
                <a:tableStyleId>{5C22544A-7EE6-4342-B048-85BDC9FD1C3A}</a:tableStyleId>
              </a:tblPr>
              <a:tblGrid>
                <a:gridCol w="516602">
                  <a:extLst>
                    <a:ext uri="{9D8B030D-6E8A-4147-A177-3AD203B41FA5}">
                      <a16:colId xmlns="" xmlns:a16="http://schemas.microsoft.com/office/drawing/2014/main" val="606592339"/>
                    </a:ext>
                  </a:extLst>
                </a:gridCol>
                <a:gridCol w="516602">
                  <a:extLst>
                    <a:ext uri="{9D8B030D-6E8A-4147-A177-3AD203B41FA5}">
                      <a16:colId xmlns="" xmlns:a16="http://schemas.microsoft.com/office/drawing/2014/main" val="4285421488"/>
                    </a:ext>
                  </a:extLst>
                </a:gridCol>
                <a:gridCol w="516602">
                  <a:extLst>
                    <a:ext uri="{9D8B030D-6E8A-4147-A177-3AD203B41FA5}">
                      <a16:colId xmlns="" xmlns:a16="http://schemas.microsoft.com/office/drawing/2014/main" val="20000"/>
                    </a:ext>
                  </a:extLst>
                </a:gridCol>
                <a:gridCol w="516602">
                  <a:extLst>
                    <a:ext uri="{9D8B030D-6E8A-4147-A177-3AD203B41FA5}">
                      <a16:colId xmlns="" xmlns:a16="http://schemas.microsoft.com/office/drawing/2014/main" val="20001"/>
                    </a:ext>
                  </a:extLst>
                </a:gridCol>
                <a:gridCol w="462630">
                  <a:extLst>
                    <a:ext uri="{9D8B030D-6E8A-4147-A177-3AD203B41FA5}">
                      <a16:colId xmlns="" xmlns:a16="http://schemas.microsoft.com/office/drawing/2014/main" val="20002"/>
                    </a:ext>
                  </a:extLst>
                </a:gridCol>
                <a:gridCol w="462630">
                  <a:extLst>
                    <a:ext uri="{9D8B030D-6E8A-4147-A177-3AD203B41FA5}">
                      <a16:colId xmlns="" xmlns:a16="http://schemas.microsoft.com/office/drawing/2014/main" val="20003"/>
                    </a:ext>
                  </a:extLst>
                </a:gridCol>
                <a:gridCol w="462630">
                  <a:extLst>
                    <a:ext uri="{9D8B030D-6E8A-4147-A177-3AD203B41FA5}">
                      <a16:colId xmlns="" xmlns:a16="http://schemas.microsoft.com/office/drawing/2014/main" val="3216193332"/>
                    </a:ext>
                  </a:extLst>
                </a:gridCol>
              </a:tblGrid>
              <a:tr h="415311">
                <a:tc>
                  <a:txBody>
                    <a:bodyPr/>
                    <a:lstStyle/>
                    <a:p>
                      <a:pPr algn="ctr"/>
                      <a:r>
                        <a:rPr lang="en-US" sz="1000" u="sng" dirty="0">
                          <a:solidFill>
                            <a:schemeClr val="tx1"/>
                          </a:solidFill>
                          <a:latin typeface="Arial" pitchFamily="34" charset="0"/>
                          <a:cs typeface="Arial"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u="sng" dirty="0">
                        <a:solidFill>
                          <a:schemeClr val="tx1"/>
                        </a:solidFill>
                        <a:latin typeface="Arial" pitchFamily="34" charset="0"/>
                        <a:cs typeface="Arial" pitchFamily="34" charset="0"/>
                      </a:endParaRPr>
                    </a:p>
                    <a:p>
                      <a:pPr algn="ctr"/>
                      <a:r>
                        <a:rPr lang="en-US" sz="1000" u="sng" dirty="0">
                          <a:solidFill>
                            <a:schemeClr val="tx1"/>
                          </a:solidFill>
                          <a:latin typeface="Arial" pitchFamily="34" charset="0"/>
                          <a:cs typeface="Arial" pitchFamily="34" charset="0"/>
                        </a:rPr>
                        <a:t>May</a:t>
                      </a:r>
                    </a:p>
                    <a:p>
                      <a:pPr algn="ctr"/>
                      <a:r>
                        <a:rPr lang="en-US" sz="1000" u="sng" dirty="0">
                          <a:solidFill>
                            <a:schemeClr val="tx1"/>
                          </a:solidFill>
                          <a:latin typeface="Arial" pitchFamily="34" charset="0"/>
                          <a:cs typeface="Arial" pitchFamily="34" charset="0"/>
                        </a:rPr>
                        <a:t>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u="sng" dirty="0">
                          <a:solidFill>
                            <a:schemeClr val="tx1"/>
                          </a:solidFill>
                          <a:latin typeface="Arial" pitchFamily="34" charset="0"/>
                          <a:cs typeface="Arial" pitchFamily="34" charset="0"/>
                        </a:rPr>
                        <a:t>Aug</a:t>
                      </a:r>
                      <a:br>
                        <a:rPr lang="en-US" sz="1000" u="sng" dirty="0">
                          <a:solidFill>
                            <a:schemeClr val="tx1"/>
                          </a:solidFill>
                          <a:latin typeface="Arial" pitchFamily="34" charset="0"/>
                          <a:cs typeface="Arial" pitchFamily="34" charset="0"/>
                        </a:rPr>
                      </a:br>
                      <a:r>
                        <a:rPr lang="en-US" sz="1000" u="sng" dirty="0">
                          <a:solidFill>
                            <a:schemeClr val="tx1"/>
                          </a:solidFill>
                          <a:latin typeface="Arial" pitchFamily="34" charset="0"/>
                          <a:cs typeface="Arial" pitchFamily="34" charset="0"/>
                        </a:rPr>
                        <a:t>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u="sng" dirty="0">
                          <a:solidFill>
                            <a:schemeClr val="tx1"/>
                          </a:solidFill>
                          <a:latin typeface="Arial" pitchFamily="34" charset="0"/>
                          <a:cs typeface="Arial"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u="sng" dirty="0">
                          <a:solidFill>
                            <a:schemeClr val="tx1"/>
                          </a:solidFill>
                          <a:latin typeface="Arial" pitchFamily="34" charset="0"/>
                          <a:cs typeface="Arial"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u="sng" dirty="0">
                          <a:solidFill>
                            <a:schemeClr val="tx1"/>
                          </a:solidFill>
                          <a:latin typeface="Arial" pitchFamily="34" charset="0"/>
                          <a:cs typeface="Arial" pitchFamily="34" charset="0"/>
                        </a:rPr>
                        <a:t>2013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u="sng"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09111">
                <a:tc>
                  <a:txBody>
                    <a:bodyPr/>
                    <a:lstStyle/>
                    <a:p>
                      <a:pPr algn="ctr"/>
                      <a:r>
                        <a:rPr lang="en-US" sz="900" dirty="0">
                          <a:solidFill>
                            <a:schemeClr val="tx1"/>
                          </a:solidFill>
                          <a:latin typeface="Arial" pitchFamily="34" charset="0"/>
                          <a:cs typeface="Arial" pitchFamily="34" charset="0"/>
                        </a:rPr>
                        <a:t>52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40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0070C0"/>
                          </a:solidFill>
                          <a:latin typeface="Arial" pitchFamily="34" charset="0"/>
                          <a:cs typeface="Arial" pitchFamily="34" charset="0"/>
                          <a:sym typeface="Wingdings 2" panose="05020102010507070707" pitchFamily="18" charset="2"/>
                        </a:rPr>
                        <a:t></a:t>
                      </a:r>
                      <a:endParaRPr lang="en-US" sz="1200" b="1" dirty="0">
                        <a:solidFill>
                          <a:srgbClr val="0070C0"/>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3156">
                <a:tc>
                  <a:txBody>
                    <a:bodyPr/>
                    <a:lstStyle/>
                    <a:p>
                      <a:pPr algn="ctr"/>
                      <a:r>
                        <a:rPr lang="en-US" sz="900" dirty="0">
                          <a:solidFill>
                            <a:schemeClr val="tx1"/>
                          </a:solidFill>
                          <a:latin typeface="Arial" pitchFamily="34" charset="0"/>
                          <a:cs typeface="Arial" pitchFamily="34" charset="0"/>
                        </a:rPr>
                        <a:t>54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42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latin typeface="Arial" pitchFamily="34" charset="0"/>
                          <a:cs typeface="Arial" pitchFamily="34" charset="0"/>
                          <a:sym typeface="Wingdings 2" panose="05020102010507070707" pitchFamily="18" charset="2"/>
                        </a:rPr>
                        <a:t></a:t>
                      </a:r>
                      <a:endParaRPr lang="en-US" sz="1200" b="1" dirty="0">
                        <a:solidFill>
                          <a:srgbClr val="0070C0"/>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97933">
                <a:tc>
                  <a:txBody>
                    <a:bodyPr/>
                    <a:lstStyle/>
                    <a:p>
                      <a:pPr algn="ctr"/>
                      <a:r>
                        <a:rPr lang="en-US" sz="900" dirty="0">
                          <a:solidFill>
                            <a:schemeClr val="tx1"/>
                          </a:solidFill>
                          <a:latin typeface="Arial" pitchFamily="34" charset="0"/>
                          <a:cs typeface="Arial" pitchFamily="34" charset="0"/>
                        </a:rPr>
                        <a:t>41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97897">
                <a:tc>
                  <a:txBody>
                    <a:bodyPr/>
                    <a:lstStyle/>
                    <a:p>
                      <a:pPr algn="ctr">
                        <a:spcBef>
                          <a:spcPts val="600"/>
                        </a:spcBef>
                      </a:pPr>
                      <a:r>
                        <a:rPr lang="en-US" sz="900" dirty="0">
                          <a:solidFill>
                            <a:schemeClr val="tx1"/>
                          </a:solidFill>
                          <a:latin typeface="Arial" pitchFamily="34" charset="0"/>
                          <a:cs typeface="Arial" pitchFamily="34" charset="0"/>
                        </a:rPr>
                        <a:t>34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900" dirty="0">
                          <a:solidFill>
                            <a:schemeClr val="tx1"/>
                          </a:solidFill>
                          <a:latin typeface="Arial" pitchFamily="34" charset="0"/>
                          <a:cs typeface="Arial"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900" dirty="0">
                          <a:solidFill>
                            <a:schemeClr val="tx1"/>
                          </a:solidFill>
                          <a:latin typeface="Arial" pitchFamily="34" charset="0"/>
                          <a:cs typeface="Arial" pitchFamily="34" charset="0"/>
                        </a:rPr>
                        <a:t>29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900" dirty="0">
                          <a:solidFill>
                            <a:schemeClr val="tx1"/>
                          </a:solidFill>
                          <a:latin typeface="Arial" pitchFamily="34" charset="0"/>
                          <a:cs typeface="Arial" pitchFamily="34" charset="0"/>
                        </a:rPr>
                        <a:t>30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900" dirty="0">
                          <a:solidFill>
                            <a:schemeClr val="tx1"/>
                          </a:solidFill>
                          <a:latin typeface="Arial" pitchFamily="34" charset="0"/>
                          <a:cs typeface="Arial"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900" dirty="0">
                          <a:solidFill>
                            <a:schemeClr val="tx1"/>
                          </a:solidFill>
                          <a:latin typeface="Arial" pitchFamily="34" charset="0"/>
                          <a:cs typeface="Arial" pitchFamily="34" charset="0"/>
                        </a:rPr>
                        <a:t>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200" b="1" dirty="0">
                          <a:solidFill>
                            <a:srgbClr val="0070C0"/>
                          </a:solidFill>
                          <a:latin typeface="Arial" pitchFamily="34" charset="0"/>
                          <a:cs typeface="Arial" pitchFamily="34" charset="0"/>
                          <a:sym typeface="Wingdings 2" panose="05020102010507070707" pitchFamily="18" charset="2"/>
                        </a:rPr>
                        <a:t></a:t>
                      </a:r>
                      <a:endParaRPr lang="en-US" sz="1200" b="1" dirty="0">
                        <a:solidFill>
                          <a:srgbClr val="0070C0"/>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83177">
                <a:tc>
                  <a:txBody>
                    <a:bodyPr/>
                    <a:lstStyle/>
                    <a:p>
                      <a:pPr algn="ctr"/>
                      <a:r>
                        <a:rPr lang="en-US" sz="900" dirty="0">
                          <a:solidFill>
                            <a:schemeClr val="tx1"/>
                          </a:solidFill>
                          <a:latin typeface="Arial" pitchFamily="34" charset="0"/>
                          <a:cs typeface="Arial" pitchFamily="34" charset="0"/>
                        </a:rPr>
                        <a:t>33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91886">
                <a:tc>
                  <a:txBody>
                    <a:bodyPr/>
                    <a:lstStyle/>
                    <a:p>
                      <a:pPr algn="ctr"/>
                      <a:r>
                        <a:rPr lang="en-US" sz="900" dirty="0">
                          <a:solidFill>
                            <a:schemeClr val="tx1"/>
                          </a:solidFill>
                          <a:latin typeface="Arial" pitchFamily="34" charset="0"/>
                          <a:cs typeface="Arial" pitchFamily="34" charset="0"/>
                        </a:rPr>
                        <a:t>33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latin typeface="Arial" pitchFamily="34" charset="0"/>
                          <a:cs typeface="Arial" pitchFamily="34" charset="0"/>
                          <a:sym typeface="Wingdings 2" panose="05020102010507070707" pitchFamily="18" charset="2"/>
                        </a:rPr>
                        <a:t></a:t>
                      </a:r>
                      <a:endParaRPr lang="en-US" sz="1200" b="1" dirty="0">
                        <a:solidFill>
                          <a:srgbClr val="0070C0"/>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48343">
                <a:tc>
                  <a:txBody>
                    <a:bodyPr/>
                    <a:lstStyle/>
                    <a:p>
                      <a:pPr algn="ctr"/>
                      <a:r>
                        <a:rPr lang="en-US" sz="900" dirty="0">
                          <a:solidFill>
                            <a:schemeClr val="tx1"/>
                          </a:solidFill>
                          <a:latin typeface="Arial" pitchFamily="34" charset="0"/>
                          <a:cs typeface="Arial"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70C0"/>
                          </a:solidFill>
                          <a:latin typeface="Arial" pitchFamily="34" charset="0"/>
                          <a:cs typeface="Arial" pitchFamily="34" charset="0"/>
                          <a:sym typeface="Wingdings 2" panose="05020102010507070707" pitchFamily="18" charset="2"/>
                        </a:rPr>
                        <a:t></a:t>
                      </a:r>
                      <a:endParaRPr lang="en-US" sz="1200" b="1" dirty="0" smtClean="0">
                        <a:solidFill>
                          <a:srgbClr val="0070C0"/>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4331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23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21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854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latin typeface="Arial" pitchFamily="34" charset="0"/>
                          <a:cs typeface="Arial" pitchFamily="34" charset="0"/>
                          <a:sym typeface="Wingdings 2" panose="05020102010507070707" pitchFamily="18" charset="2"/>
                        </a:rPr>
                        <a:t></a:t>
                      </a:r>
                      <a:endParaRPr lang="en-US" sz="1200" b="1" dirty="0">
                        <a:solidFill>
                          <a:srgbClr val="0070C0"/>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398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381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
                      </a:r>
                      <a:br>
                        <a:rPr lang="en-US" sz="900" dirty="0">
                          <a:solidFill>
                            <a:schemeClr val="tx1"/>
                          </a:solidFill>
                          <a:latin typeface="Arial" pitchFamily="34" charset="0"/>
                          <a:cs typeface="Arial" pitchFamily="34" charset="0"/>
                        </a:rPr>
                      </a:br>
                      <a:r>
                        <a:rPr lang="en-US" sz="900" dirty="0">
                          <a:solidFill>
                            <a:schemeClr val="tx1"/>
                          </a:solidFill>
                          <a:latin typeface="Arial" pitchFamily="34" charset="0"/>
                          <a:cs typeface="Arial" pitchFamily="34" charset="0"/>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10</a:t>
                      </a:r>
                    </a:p>
                    <a:p>
                      <a:pPr algn="ctr"/>
                      <a:endParaRPr lang="en-US" sz="9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n/a</a:t>
                      </a:r>
                    </a:p>
                    <a:p>
                      <a:pPr algn="ctr"/>
                      <a:endParaRPr lang="en-US" sz="9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n/a</a:t>
                      </a:r>
                    </a:p>
                    <a:p>
                      <a:pPr algn="ctr"/>
                      <a:endParaRPr lang="en-US" sz="9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n/a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47365419"/>
                  </a:ext>
                </a:extLst>
              </a:tr>
            </a:tbl>
          </a:graphicData>
        </a:graphic>
      </p:graphicFrame>
      <p:cxnSp>
        <p:nvCxnSpPr>
          <p:cNvPr id="91" name="Straight Arrow Connector 40"/>
          <p:cNvCxnSpPr>
            <a:cxnSpLocks noChangeShapeType="1"/>
          </p:cNvCxnSpPr>
          <p:nvPr/>
        </p:nvCxnSpPr>
        <p:spPr bwMode="auto">
          <a:xfrm rot="5400000" flipH="1" flipV="1">
            <a:off x="8044343" y="4320369"/>
            <a:ext cx="216000" cy="1588"/>
          </a:xfrm>
          <a:prstGeom prst="straightConnector1">
            <a:avLst/>
          </a:prstGeom>
          <a:noFill/>
          <a:ln w="9525" algn="ctr">
            <a:solidFill>
              <a:schemeClr val="tx1"/>
            </a:solidFill>
            <a:round/>
            <a:headEnd/>
            <a:tailEnd type="arrow" w="med" len="med"/>
          </a:ln>
        </p:spPr>
      </p:cxnSp>
      <p:cxnSp>
        <p:nvCxnSpPr>
          <p:cNvPr id="92" name="Straight Arrow Connector 40"/>
          <p:cNvCxnSpPr>
            <a:cxnSpLocks noChangeShapeType="1"/>
          </p:cNvCxnSpPr>
          <p:nvPr/>
        </p:nvCxnSpPr>
        <p:spPr bwMode="auto">
          <a:xfrm rot="5400000" flipH="1" flipV="1">
            <a:off x="8034332" y="3216168"/>
            <a:ext cx="216000" cy="1588"/>
          </a:xfrm>
          <a:prstGeom prst="straightConnector1">
            <a:avLst/>
          </a:prstGeom>
          <a:noFill/>
          <a:ln w="9525" algn="ctr">
            <a:solidFill>
              <a:schemeClr val="tx1"/>
            </a:solidFill>
            <a:round/>
            <a:headEnd/>
            <a:tailEnd type="arrow" w="med" len="med"/>
          </a:ln>
        </p:spPr>
      </p:cxnSp>
      <p:cxnSp>
        <p:nvCxnSpPr>
          <p:cNvPr id="93" name="Straight Arrow Connector 40"/>
          <p:cNvCxnSpPr>
            <a:cxnSpLocks noChangeShapeType="1"/>
          </p:cNvCxnSpPr>
          <p:nvPr/>
        </p:nvCxnSpPr>
        <p:spPr bwMode="auto">
          <a:xfrm rot="5400000" flipH="1" flipV="1">
            <a:off x="8051954" y="2410639"/>
            <a:ext cx="216000" cy="1588"/>
          </a:xfrm>
          <a:prstGeom prst="straightConnector1">
            <a:avLst/>
          </a:prstGeom>
          <a:noFill/>
          <a:ln w="9525" algn="ctr">
            <a:solidFill>
              <a:schemeClr val="tx1"/>
            </a:solidFill>
            <a:round/>
            <a:headEnd/>
            <a:tailEnd type="arrow" w="med" len="med"/>
          </a:ln>
        </p:spPr>
      </p:cxnSp>
      <p:cxnSp>
        <p:nvCxnSpPr>
          <p:cNvPr id="94" name="Straight Arrow Connector 40"/>
          <p:cNvCxnSpPr>
            <a:cxnSpLocks noChangeShapeType="1"/>
          </p:cNvCxnSpPr>
          <p:nvPr/>
        </p:nvCxnSpPr>
        <p:spPr bwMode="auto">
          <a:xfrm rot="5400000" flipH="1" flipV="1">
            <a:off x="7541708" y="2079165"/>
            <a:ext cx="216000" cy="1588"/>
          </a:xfrm>
          <a:prstGeom prst="straightConnector1">
            <a:avLst/>
          </a:prstGeom>
          <a:noFill/>
          <a:ln w="9525" algn="ctr">
            <a:solidFill>
              <a:schemeClr val="tx1"/>
            </a:solidFill>
            <a:round/>
            <a:headEnd/>
            <a:tailEnd type="arrow" w="med" len="med"/>
          </a:ln>
        </p:spPr>
      </p:cxnSp>
      <p:cxnSp>
        <p:nvCxnSpPr>
          <p:cNvPr id="95" name="Straight Arrow Connector 40"/>
          <p:cNvCxnSpPr>
            <a:cxnSpLocks noChangeShapeType="1"/>
          </p:cNvCxnSpPr>
          <p:nvPr/>
        </p:nvCxnSpPr>
        <p:spPr bwMode="auto">
          <a:xfrm rot="5400000" flipH="1" flipV="1">
            <a:off x="7540649" y="2416141"/>
            <a:ext cx="216000" cy="1588"/>
          </a:xfrm>
          <a:prstGeom prst="straightConnector1">
            <a:avLst/>
          </a:prstGeom>
          <a:noFill/>
          <a:ln w="9525" algn="ctr">
            <a:solidFill>
              <a:schemeClr val="tx1"/>
            </a:solidFill>
            <a:round/>
            <a:headEnd/>
            <a:tailEnd type="arrow" w="med" len="med"/>
          </a:ln>
        </p:spPr>
      </p:cxnSp>
      <p:cxnSp>
        <p:nvCxnSpPr>
          <p:cNvPr id="96" name="Straight Arrow Connector 40"/>
          <p:cNvCxnSpPr>
            <a:cxnSpLocks noChangeShapeType="1"/>
          </p:cNvCxnSpPr>
          <p:nvPr/>
        </p:nvCxnSpPr>
        <p:spPr bwMode="auto">
          <a:xfrm rot="5400000" flipH="1" flipV="1">
            <a:off x="7539061" y="3220913"/>
            <a:ext cx="216000" cy="1588"/>
          </a:xfrm>
          <a:prstGeom prst="straightConnector1">
            <a:avLst/>
          </a:prstGeom>
          <a:noFill/>
          <a:ln w="9525" algn="ctr">
            <a:solidFill>
              <a:schemeClr val="tx1"/>
            </a:solidFill>
            <a:round/>
            <a:headEnd/>
            <a:tailEnd type="arrow" w="med" len="med"/>
          </a:ln>
        </p:spPr>
      </p:cxnSp>
      <p:cxnSp>
        <p:nvCxnSpPr>
          <p:cNvPr id="97" name="Straight Arrow Connector 40"/>
          <p:cNvCxnSpPr>
            <a:cxnSpLocks noChangeShapeType="1"/>
          </p:cNvCxnSpPr>
          <p:nvPr/>
        </p:nvCxnSpPr>
        <p:spPr bwMode="auto">
          <a:xfrm rot="5400000" flipH="1" flipV="1">
            <a:off x="7546666" y="3938453"/>
            <a:ext cx="216000" cy="1588"/>
          </a:xfrm>
          <a:prstGeom prst="straightConnector1">
            <a:avLst/>
          </a:prstGeom>
          <a:noFill/>
          <a:ln w="9525" algn="ctr">
            <a:solidFill>
              <a:schemeClr val="tx1"/>
            </a:solidFill>
            <a:round/>
            <a:headEnd/>
            <a:tailEnd type="arrow" w="med" len="med"/>
          </a:ln>
        </p:spPr>
      </p:cxnSp>
      <p:cxnSp>
        <p:nvCxnSpPr>
          <p:cNvPr id="98" name="Straight Arrow Connector 40"/>
          <p:cNvCxnSpPr>
            <a:cxnSpLocks noChangeShapeType="1"/>
          </p:cNvCxnSpPr>
          <p:nvPr/>
        </p:nvCxnSpPr>
        <p:spPr bwMode="auto">
          <a:xfrm rot="5400000" flipH="1" flipV="1">
            <a:off x="7555704" y="4320369"/>
            <a:ext cx="216000" cy="1588"/>
          </a:xfrm>
          <a:prstGeom prst="straightConnector1">
            <a:avLst/>
          </a:prstGeom>
          <a:noFill/>
          <a:ln w="9525" algn="ctr">
            <a:solidFill>
              <a:schemeClr val="tx1"/>
            </a:solidFill>
            <a:round/>
            <a:headEnd/>
            <a:tailEnd type="arrow" w="med" len="med"/>
          </a:ln>
        </p:spPr>
      </p:cxnSp>
      <p:cxnSp>
        <p:nvCxnSpPr>
          <p:cNvPr id="99" name="Straight Arrow Connector 40"/>
          <p:cNvCxnSpPr>
            <a:cxnSpLocks noChangeShapeType="1"/>
          </p:cNvCxnSpPr>
          <p:nvPr/>
        </p:nvCxnSpPr>
        <p:spPr bwMode="auto">
          <a:xfrm rot="5400000" flipH="1" flipV="1">
            <a:off x="7549787" y="4776252"/>
            <a:ext cx="216000" cy="1588"/>
          </a:xfrm>
          <a:prstGeom prst="straightConnector1">
            <a:avLst/>
          </a:prstGeom>
          <a:noFill/>
          <a:ln w="9525" algn="ctr">
            <a:solidFill>
              <a:schemeClr val="tx1"/>
            </a:solidFill>
            <a:round/>
            <a:headEnd/>
            <a:tailEnd type="arrow" w="med" len="med"/>
          </a:ln>
        </p:spPr>
      </p:cxnSp>
      <p:cxnSp>
        <p:nvCxnSpPr>
          <p:cNvPr id="44" name="Straight Arrow Connector 40"/>
          <p:cNvCxnSpPr>
            <a:cxnSpLocks noChangeShapeType="1"/>
          </p:cNvCxnSpPr>
          <p:nvPr/>
        </p:nvCxnSpPr>
        <p:spPr bwMode="auto">
          <a:xfrm rot="16200000" flipH="1">
            <a:off x="7020423" y="2086517"/>
            <a:ext cx="216000" cy="1588"/>
          </a:xfrm>
          <a:prstGeom prst="straightConnector1">
            <a:avLst/>
          </a:prstGeom>
          <a:noFill/>
          <a:ln w="19050" algn="ctr">
            <a:solidFill>
              <a:srgbClr val="00B050"/>
            </a:solidFill>
            <a:round/>
            <a:headEnd/>
            <a:tailEnd type="arrow" w="med" len="med"/>
          </a:ln>
        </p:spPr>
      </p:cxnSp>
      <p:cxnSp>
        <p:nvCxnSpPr>
          <p:cNvPr id="55" name="Straight Arrow Connector 40"/>
          <p:cNvCxnSpPr>
            <a:cxnSpLocks noChangeShapeType="1"/>
          </p:cNvCxnSpPr>
          <p:nvPr/>
        </p:nvCxnSpPr>
        <p:spPr bwMode="auto">
          <a:xfrm rot="16200000" flipH="1">
            <a:off x="7029055" y="4806684"/>
            <a:ext cx="216000" cy="1587"/>
          </a:xfrm>
          <a:prstGeom prst="straightConnector1">
            <a:avLst/>
          </a:prstGeom>
          <a:noFill/>
          <a:ln w="19050" algn="ctr">
            <a:solidFill>
              <a:srgbClr val="00B050"/>
            </a:solidFill>
            <a:prstDash val="sysDot"/>
            <a:round/>
            <a:headEnd/>
            <a:tailEnd type="arrow" w="med" len="med"/>
          </a:ln>
        </p:spPr>
      </p:cxnSp>
      <p:cxnSp>
        <p:nvCxnSpPr>
          <p:cNvPr id="56" name="Straight Arrow Connector 40"/>
          <p:cNvCxnSpPr>
            <a:cxnSpLocks noChangeShapeType="1"/>
          </p:cNvCxnSpPr>
          <p:nvPr/>
        </p:nvCxnSpPr>
        <p:spPr bwMode="auto">
          <a:xfrm rot="5400000" flipH="1" flipV="1">
            <a:off x="6094240" y="2071388"/>
            <a:ext cx="216000" cy="1588"/>
          </a:xfrm>
          <a:prstGeom prst="straightConnector1">
            <a:avLst/>
          </a:prstGeom>
          <a:noFill/>
          <a:ln w="19050" algn="ctr">
            <a:solidFill>
              <a:srgbClr val="00B050"/>
            </a:solidFill>
            <a:round/>
            <a:headEnd/>
            <a:tailEnd type="arrow" w="med" len="med"/>
          </a:ln>
        </p:spPr>
      </p:cxnSp>
      <p:sp>
        <p:nvSpPr>
          <p:cNvPr id="67" name="TextBox 34"/>
          <p:cNvSpPr txBox="1">
            <a:spLocks noChangeArrowheads="1"/>
          </p:cNvSpPr>
          <p:nvPr/>
        </p:nvSpPr>
        <p:spPr bwMode="auto">
          <a:xfrm>
            <a:off x="4393068" y="3132547"/>
            <a:ext cx="392112" cy="230188"/>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rPr>
              <a:t>27</a:t>
            </a:r>
            <a:endParaRPr lang="en-US" sz="900" dirty="0">
              <a:latin typeface="Arial" pitchFamily="34" charset="0"/>
              <a:cs typeface="Arial" pitchFamily="34" charset="0"/>
            </a:endParaRPr>
          </a:p>
        </p:txBody>
      </p:sp>
      <p:cxnSp>
        <p:nvCxnSpPr>
          <p:cNvPr id="73" name="Straight Arrow Connector 40"/>
          <p:cNvCxnSpPr>
            <a:cxnSpLocks noChangeShapeType="1"/>
          </p:cNvCxnSpPr>
          <p:nvPr/>
        </p:nvCxnSpPr>
        <p:spPr bwMode="auto">
          <a:xfrm rot="16200000" flipH="1">
            <a:off x="7030642" y="4351978"/>
            <a:ext cx="216000" cy="1588"/>
          </a:xfrm>
          <a:prstGeom prst="straightConnector1">
            <a:avLst/>
          </a:prstGeom>
          <a:noFill/>
          <a:ln w="19050" algn="ctr">
            <a:solidFill>
              <a:srgbClr val="00B050"/>
            </a:solidFill>
            <a:round/>
            <a:headEnd/>
            <a:tailEnd type="arrow" w="med" len="med"/>
          </a:ln>
        </p:spPr>
      </p:cxnSp>
      <p:cxnSp>
        <p:nvCxnSpPr>
          <p:cNvPr id="75" name="Straight Arrow Connector 40"/>
          <p:cNvCxnSpPr>
            <a:cxnSpLocks noChangeShapeType="1"/>
          </p:cNvCxnSpPr>
          <p:nvPr/>
        </p:nvCxnSpPr>
        <p:spPr bwMode="auto">
          <a:xfrm rot="5400000" flipH="1" flipV="1">
            <a:off x="7024525" y="5184626"/>
            <a:ext cx="216000" cy="1588"/>
          </a:xfrm>
          <a:prstGeom prst="straightConnector1">
            <a:avLst/>
          </a:prstGeom>
          <a:noFill/>
          <a:ln w="19050" algn="ctr">
            <a:solidFill>
              <a:srgbClr val="00B050"/>
            </a:solidFill>
            <a:round/>
            <a:headEnd/>
            <a:tailEnd type="arrow" w="med" len="med"/>
          </a:ln>
        </p:spPr>
      </p:cxnSp>
      <p:cxnSp>
        <p:nvCxnSpPr>
          <p:cNvPr id="51" name="Straight Arrow Connector 40">
            <a:extLst>
              <a:ext uri="{FF2B5EF4-FFF2-40B4-BE49-F238E27FC236}">
                <a16:creationId xmlns="" xmlns:a16="http://schemas.microsoft.com/office/drawing/2014/main" id="{3163DAA5-C297-4BF1-96EA-5B5D16D8398F}"/>
              </a:ext>
            </a:extLst>
          </p:cNvPr>
          <p:cNvCxnSpPr>
            <a:cxnSpLocks noChangeShapeType="1"/>
          </p:cNvCxnSpPr>
          <p:nvPr/>
        </p:nvCxnSpPr>
        <p:spPr bwMode="auto">
          <a:xfrm rot="16200000" flipH="1">
            <a:off x="6519800" y="4335989"/>
            <a:ext cx="216000" cy="1588"/>
          </a:xfrm>
          <a:prstGeom prst="straightConnector1">
            <a:avLst/>
          </a:prstGeom>
          <a:noFill/>
          <a:ln w="9525" algn="ctr">
            <a:solidFill>
              <a:schemeClr val="tx1"/>
            </a:solidFill>
            <a:round/>
            <a:headEnd/>
            <a:tailEnd type="arrow" w="med" len="med"/>
          </a:ln>
        </p:spPr>
      </p:cxnSp>
      <p:cxnSp>
        <p:nvCxnSpPr>
          <p:cNvPr id="52" name="Straight Arrow Connector 40">
            <a:extLst>
              <a:ext uri="{FF2B5EF4-FFF2-40B4-BE49-F238E27FC236}">
                <a16:creationId xmlns="" xmlns:a16="http://schemas.microsoft.com/office/drawing/2014/main" id="{9C570BA3-4D52-4198-A8AE-2E8CA464CDB0}"/>
              </a:ext>
            </a:extLst>
          </p:cNvPr>
          <p:cNvCxnSpPr>
            <a:cxnSpLocks noChangeShapeType="1"/>
          </p:cNvCxnSpPr>
          <p:nvPr/>
        </p:nvCxnSpPr>
        <p:spPr bwMode="auto">
          <a:xfrm rot="16200000" flipH="1">
            <a:off x="6515789" y="4811988"/>
            <a:ext cx="216000" cy="1588"/>
          </a:xfrm>
          <a:prstGeom prst="straightConnector1">
            <a:avLst/>
          </a:prstGeom>
          <a:noFill/>
          <a:ln w="9525" algn="ctr">
            <a:solidFill>
              <a:schemeClr val="tx1"/>
            </a:solidFill>
            <a:round/>
            <a:headEnd/>
            <a:tailEnd type="arrow" w="med" len="med"/>
          </a:ln>
        </p:spPr>
      </p:cxnSp>
      <p:cxnSp>
        <p:nvCxnSpPr>
          <p:cNvPr id="53" name="Straight Arrow Connector 40">
            <a:extLst>
              <a:ext uri="{FF2B5EF4-FFF2-40B4-BE49-F238E27FC236}">
                <a16:creationId xmlns="" xmlns:a16="http://schemas.microsoft.com/office/drawing/2014/main" id="{ECFF115E-A016-46BF-843F-A3B50E3480ED}"/>
              </a:ext>
            </a:extLst>
          </p:cNvPr>
          <p:cNvCxnSpPr>
            <a:cxnSpLocks noChangeShapeType="1"/>
          </p:cNvCxnSpPr>
          <p:nvPr/>
        </p:nvCxnSpPr>
        <p:spPr bwMode="auto">
          <a:xfrm rot="16200000" flipH="1">
            <a:off x="6503757" y="3240587"/>
            <a:ext cx="216000" cy="1588"/>
          </a:xfrm>
          <a:prstGeom prst="straightConnector1">
            <a:avLst/>
          </a:prstGeom>
          <a:noFill/>
          <a:ln w="9525" algn="ctr">
            <a:solidFill>
              <a:schemeClr val="tx1"/>
            </a:solidFill>
            <a:round/>
            <a:headEnd/>
            <a:tailEnd type="arrow" w="med" len="med"/>
          </a:ln>
        </p:spPr>
      </p:cxnSp>
      <p:cxnSp>
        <p:nvCxnSpPr>
          <p:cNvPr id="54" name="Straight Arrow Connector 40">
            <a:extLst>
              <a:ext uri="{FF2B5EF4-FFF2-40B4-BE49-F238E27FC236}">
                <a16:creationId xmlns="" xmlns:a16="http://schemas.microsoft.com/office/drawing/2014/main" id="{812D21F7-7C39-40ED-84CF-3861665B9A4C}"/>
              </a:ext>
            </a:extLst>
          </p:cNvPr>
          <p:cNvCxnSpPr>
            <a:cxnSpLocks noChangeShapeType="1"/>
          </p:cNvCxnSpPr>
          <p:nvPr/>
        </p:nvCxnSpPr>
        <p:spPr bwMode="auto">
          <a:xfrm rot="5400000" flipH="1" flipV="1">
            <a:off x="6526233" y="5184623"/>
            <a:ext cx="216000" cy="1588"/>
          </a:xfrm>
          <a:prstGeom prst="straightConnector1">
            <a:avLst/>
          </a:prstGeom>
          <a:noFill/>
          <a:ln w="9525" algn="ctr">
            <a:solidFill>
              <a:schemeClr val="tx1"/>
            </a:solidFill>
            <a:round/>
            <a:headEnd/>
            <a:tailEnd type="arrow" w="med" len="med"/>
          </a:ln>
        </p:spPr>
      </p:cxnSp>
      <p:sp>
        <p:nvSpPr>
          <p:cNvPr id="61" name="TextBox 25">
            <a:extLst>
              <a:ext uri="{FF2B5EF4-FFF2-40B4-BE49-F238E27FC236}">
                <a16:creationId xmlns="" xmlns:a16="http://schemas.microsoft.com/office/drawing/2014/main" id="{061737A9-BA7B-43EC-A353-3B67CDE8F892}"/>
              </a:ext>
            </a:extLst>
          </p:cNvPr>
          <p:cNvSpPr txBox="1">
            <a:spLocks noChangeArrowheads="1"/>
          </p:cNvSpPr>
          <p:nvPr/>
        </p:nvSpPr>
        <p:spPr bwMode="auto">
          <a:xfrm>
            <a:off x="3890876" y="5838101"/>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sym typeface="Symbol" pitchFamily="18" charset="2"/>
              </a:rPr>
              <a:t>12</a:t>
            </a:r>
            <a:endParaRPr lang="en-US" sz="900" dirty="0">
              <a:latin typeface="Arial" pitchFamily="34" charset="0"/>
              <a:cs typeface="Arial" pitchFamily="34" charset="0"/>
            </a:endParaRPr>
          </a:p>
        </p:txBody>
      </p:sp>
      <p:cxnSp>
        <p:nvCxnSpPr>
          <p:cNvPr id="62" name="Straight Arrow Connector 40">
            <a:extLst>
              <a:ext uri="{FF2B5EF4-FFF2-40B4-BE49-F238E27FC236}">
                <a16:creationId xmlns="" xmlns:a16="http://schemas.microsoft.com/office/drawing/2014/main" id="{1DC5A40B-9353-49AB-9B0C-336E809BB1A1}"/>
              </a:ext>
            </a:extLst>
          </p:cNvPr>
          <p:cNvCxnSpPr>
            <a:cxnSpLocks noChangeShapeType="1"/>
          </p:cNvCxnSpPr>
          <p:nvPr/>
        </p:nvCxnSpPr>
        <p:spPr bwMode="auto">
          <a:xfrm rot="5400000" flipH="1" flipV="1">
            <a:off x="6090379" y="2817015"/>
            <a:ext cx="216000" cy="1588"/>
          </a:xfrm>
          <a:prstGeom prst="straightConnector1">
            <a:avLst/>
          </a:prstGeom>
          <a:noFill/>
          <a:ln w="19050" algn="ctr">
            <a:solidFill>
              <a:srgbClr val="00B050"/>
            </a:solidFill>
            <a:round/>
            <a:headEnd/>
            <a:tailEnd type="arrow" w="med" len="med"/>
          </a:ln>
        </p:spPr>
      </p:cxnSp>
      <p:cxnSp>
        <p:nvCxnSpPr>
          <p:cNvPr id="63" name="Straight Arrow Connector 40">
            <a:extLst>
              <a:ext uri="{FF2B5EF4-FFF2-40B4-BE49-F238E27FC236}">
                <a16:creationId xmlns="" xmlns:a16="http://schemas.microsoft.com/office/drawing/2014/main" id="{D93E95BF-7465-42CF-BB25-757114C31597}"/>
              </a:ext>
            </a:extLst>
          </p:cNvPr>
          <p:cNvCxnSpPr>
            <a:cxnSpLocks noChangeShapeType="1"/>
          </p:cNvCxnSpPr>
          <p:nvPr/>
        </p:nvCxnSpPr>
        <p:spPr bwMode="auto">
          <a:xfrm rot="5400000" flipH="1" flipV="1">
            <a:off x="6095933" y="2431147"/>
            <a:ext cx="216000" cy="1588"/>
          </a:xfrm>
          <a:prstGeom prst="straightConnector1">
            <a:avLst/>
          </a:prstGeom>
          <a:noFill/>
          <a:ln w="19050" algn="ctr">
            <a:solidFill>
              <a:srgbClr val="00B050"/>
            </a:solidFill>
            <a:round/>
            <a:headEnd/>
            <a:tailEnd type="arrow" w="med" len="med"/>
          </a:ln>
        </p:spPr>
      </p:cxnSp>
      <p:cxnSp>
        <p:nvCxnSpPr>
          <p:cNvPr id="64" name="Straight Arrow Connector 40">
            <a:extLst>
              <a:ext uri="{FF2B5EF4-FFF2-40B4-BE49-F238E27FC236}">
                <a16:creationId xmlns="" xmlns:a16="http://schemas.microsoft.com/office/drawing/2014/main" id="{EC29D217-4F6D-4E9A-B78D-BA8794A9546F}"/>
              </a:ext>
            </a:extLst>
          </p:cNvPr>
          <p:cNvCxnSpPr>
            <a:cxnSpLocks noChangeShapeType="1"/>
          </p:cNvCxnSpPr>
          <p:nvPr/>
        </p:nvCxnSpPr>
        <p:spPr bwMode="auto">
          <a:xfrm rot="5400000" flipH="1" flipV="1">
            <a:off x="5983365" y="3246591"/>
            <a:ext cx="216000" cy="1588"/>
          </a:xfrm>
          <a:prstGeom prst="straightConnector1">
            <a:avLst/>
          </a:prstGeom>
          <a:noFill/>
          <a:ln w="19050" algn="ctr">
            <a:solidFill>
              <a:srgbClr val="00B050"/>
            </a:solidFill>
            <a:round/>
            <a:headEnd/>
            <a:tailEnd type="arrow" w="med" len="med"/>
          </a:ln>
        </p:spPr>
      </p:cxnSp>
      <p:cxnSp>
        <p:nvCxnSpPr>
          <p:cNvPr id="65" name="Straight Arrow Connector 40">
            <a:extLst>
              <a:ext uri="{FF2B5EF4-FFF2-40B4-BE49-F238E27FC236}">
                <a16:creationId xmlns="" xmlns:a16="http://schemas.microsoft.com/office/drawing/2014/main" id="{EC39FB71-3370-4A01-883B-B4DD66FA11AD}"/>
              </a:ext>
            </a:extLst>
          </p:cNvPr>
          <p:cNvCxnSpPr>
            <a:cxnSpLocks noChangeShapeType="1"/>
          </p:cNvCxnSpPr>
          <p:nvPr/>
        </p:nvCxnSpPr>
        <p:spPr bwMode="auto">
          <a:xfrm rot="5400000" flipH="1" flipV="1">
            <a:off x="5982843" y="3620181"/>
            <a:ext cx="216000" cy="1588"/>
          </a:xfrm>
          <a:prstGeom prst="straightConnector1">
            <a:avLst/>
          </a:prstGeom>
          <a:noFill/>
          <a:ln w="19050" algn="ctr">
            <a:solidFill>
              <a:srgbClr val="00B050"/>
            </a:solidFill>
            <a:round/>
            <a:headEnd/>
            <a:tailEnd type="arrow" w="med" len="med"/>
          </a:ln>
        </p:spPr>
      </p:cxnSp>
      <p:cxnSp>
        <p:nvCxnSpPr>
          <p:cNvPr id="66" name="Straight Arrow Connector 40">
            <a:extLst>
              <a:ext uri="{FF2B5EF4-FFF2-40B4-BE49-F238E27FC236}">
                <a16:creationId xmlns="" xmlns:a16="http://schemas.microsoft.com/office/drawing/2014/main" id="{791FE320-AC2B-46A4-891C-5608DA6881FB}"/>
              </a:ext>
            </a:extLst>
          </p:cNvPr>
          <p:cNvCxnSpPr>
            <a:cxnSpLocks noChangeShapeType="1"/>
          </p:cNvCxnSpPr>
          <p:nvPr/>
        </p:nvCxnSpPr>
        <p:spPr bwMode="auto">
          <a:xfrm rot="5400000" flipH="1" flipV="1">
            <a:off x="5984442" y="4012922"/>
            <a:ext cx="216000" cy="1588"/>
          </a:xfrm>
          <a:prstGeom prst="straightConnector1">
            <a:avLst/>
          </a:prstGeom>
          <a:noFill/>
          <a:ln w="19050" algn="ctr">
            <a:solidFill>
              <a:srgbClr val="00B050"/>
            </a:solidFill>
            <a:round/>
            <a:headEnd/>
            <a:tailEnd type="arrow" w="med" len="med"/>
          </a:ln>
        </p:spPr>
      </p:cxnSp>
      <p:cxnSp>
        <p:nvCxnSpPr>
          <p:cNvPr id="57" name="Straight Arrow Connector 40">
            <a:extLst>
              <a:ext uri="{FF2B5EF4-FFF2-40B4-BE49-F238E27FC236}">
                <a16:creationId xmlns="" xmlns:a16="http://schemas.microsoft.com/office/drawing/2014/main" id="{864F7931-0AFD-4474-99A0-34A8CDB2455A}"/>
              </a:ext>
            </a:extLst>
          </p:cNvPr>
          <p:cNvCxnSpPr>
            <a:cxnSpLocks noChangeShapeType="1"/>
          </p:cNvCxnSpPr>
          <p:nvPr/>
        </p:nvCxnSpPr>
        <p:spPr bwMode="auto">
          <a:xfrm rot="5400000" flipH="1" flipV="1">
            <a:off x="6100581" y="5936150"/>
            <a:ext cx="216000" cy="1588"/>
          </a:xfrm>
          <a:prstGeom prst="straightConnector1">
            <a:avLst/>
          </a:prstGeom>
          <a:noFill/>
          <a:ln w="19050" algn="ctr">
            <a:solidFill>
              <a:srgbClr val="00B050"/>
            </a:solidFill>
            <a:round/>
            <a:headEnd/>
            <a:tailEnd type="arrow" w="med" len="med"/>
          </a:ln>
        </p:spPr>
      </p:cxnSp>
      <p:cxnSp>
        <p:nvCxnSpPr>
          <p:cNvPr id="59" name="Straight Arrow Connector 73">
            <a:extLst>
              <a:ext uri="{FF2B5EF4-FFF2-40B4-BE49-F238E27FC236}">
                <a16:creationId xmlns="" xmlns:a16="http://schemas.microsoft.com/office/drawing/2014/main" id="{B9AD1F19-A239-4F92-8D2B-7C7E201A1E34}"/>
              </a:ext>
            </a:extLst>
          </p:cNvPr>
          <p:cNvCxnSpPr>
            <a:cxnSpLocks noChangeShapeType="1"/>
          </p:cNvCxnSpPr>
          <p:nvPr/>
        </p:nvCxnSpPr>
        <p:spPr bwMode="auto">
          <a:xfrm rot="5400000" flipH="1" flipV="1">
            <a:off x="5979028" y="2068477"/>
            <a:ext cx="216000" cy="1588"/>
          </a:xfrm>
          <a:prstGeom prst="straightConnector1">
            <a:avLst/>
          </a:prstGeom>
          <a:noFill/>
          <a:ln w="9525" algn="ctr">
            <a:solidFill>
              <a:schemeClr val="tx1"/>
            </a:solidFill>
            <a:round/>
            <a:headEnd/>
            <a:tailEnd type="arrow" w="med" len="med"/>
          </a:ln>
        </p:spPr>
      </p:cxnSp>
      <p:cxnSp>
        <p:nvCxnSpPr>
          <p:cNvPr id="60" name="Straight Arrow Connector 73">
            <a:extLst>
              <a:ext uri="{FF2B5EF4-FFF2-40B4-BE49-F238E27FC236}">
                <a16:creationId xmlns="" xmlns:a16="http://schemas.microsoft.com/office/drawing/2014/main" id="{F2F1625E-5A37-480A-8B4B-A386ACD49647}"/>
              </a:ext>
            </a:extLst>
          </p:cNvPr>
          <p:cNvCxnSpPr>
            <a:cxnSpLocks noChangeShapeType="1"/>
          </p:cNvCxnSpPr>
          <p:nvPr/>
        </p:nvCxnSpPr>
        <p:spPr bwMode="auto">
          <a:xfrm rot="5400000" flipH="1" flipV="1">
            <a:off x="5968468" y="2824137"/>
            <a:ext cx="216000" cy="1588"/>
          </a:xfrm>
          <a:prstGeom prst="straightConnector1">
            <a:avLst/>
          </a:prstGeom>
          <a:noFill/>
          <a:ln w="9525" algn="ctr">
            <a:solidFill>
              <a:schemeClr val="tx1"/>
            </a:solidFill>
            <a:round/>
            <a:headEnd/>
            <a:tailEnd type="arrow" w="med" len="med"/>
          </a:ln>
        </p:spPr>
      </p:cxnSp>
      <p:cxnSp>
        <p:nvCxnSpPr>
          <p:cNvPr id="70" name="Straight Arrow Connector 73">
            <a:extLst>
              <a:ext uri="{FF2B5EF4-FFF2-40B4-BE49-F238E27FC236}">
                <a16:creationId xmlns="" xmlns:a16="http://schemas.microsoft.com/office/drawing/2014/main" id="{B06AC2BD-369A-4AA0-BD4C-12623A496647}"/>
              </a:ext>
            </a:extLst>
          </p:cNvPr>
          <p:cNvCxnSpPr>
            <a:cxnSpLocks noChangeShapeType="1"/>
          </p:cNvCxnSpPr>
          <p:nvPr/>
        </p:nvCxnSpPr>
        <p:spPr bwMode="auto">
          <a:xfrm rot="5400000" flipH="1" flipV="1">
            <a:off x="5975895" y="2433286"/>
            <a:ext cx="216000" cy="1588"/>
          </a:xfrm>
          <a:prstGeom prst="straightConnector1">
            <a:avLst/>
          </a:prstGeom>
          <a:noFill/>
          <a:ln w="9525" algn="ctr">
            <a:solidFill>
              <a:schemeClr val="tx1"/>
            </a:solidFill>
            <a:round/>
            <a:headEnd/>
            <a:tailEnd type="arrow" w="med" len="med"/>
          </a:ln>
        </p:spPr>
      </p:cxnSp>
      <p:cxnSp>
        <p:nvCxnSpPr>
          <p:cNvPr id="72" name="Straight Arrow Connector 73">
            <a:extLst>
              <a:ext uri="{FF2B5EF4-FFF2-40B4-BE49-F238E27FC236}">
                <a16:creationId xmlns="" xmlns:a16="http://schemas.microsoft.com/office/drawing/2014/main" id="{D684C290-B046-46E0-9F28-C31394B77638}"/>
              </a:ext>
            </a:extLst>
          </p:cNvPr>
          <p:cNvCxnSpPr>
            <a:cxnSpLocks noChangeShapeType="1"/>
          </p:cNvCxnSpPr>
          <p:nvPr/>
        </p:nvCxnSpPr>
        <p:spPr bwMode="auto">
          <a:xfrm rot="5400000" flipH="1" flipV="1">
            <a:off x="5981643" y="5943289"/>
            <a:ext cx="216000" cy="1588"/>
          </a:xfrm>
          <a:prstGeom prst="straightConnector1">
            <a:avLst/>
          </a:prstGeom>
          <a:noFill/>
          <a:ln w="9525" algn="ctr">
            <a:solidFill>
              <a:schemeClr val="tx1"/>
            </a:solidFill>
            <a:round/>
            <a:headEnd/>
            <a:tailEnd type="arrow" w="med" len="med"/>
          </a:ln>
        </p:spPr>
      </p:cxnSp>
      <p:cxnSp>
        <p:nvCxnSpPr>
          <p:cNvPr id="68" name="Straight Arrow Connector 40">
            <a:extLst>
              <a:ext uri="{FF2B5EF4-FFF2-40B4-BE49-F238E27FC236}">
                <a16:creationId xmlns="" xmlns:a16="http://schemas.microsoft.com/office/drawing/2014/main" id="{70641BE7-4F95-4F78-9FFB-4D5067DF0E93}"/>
              </a:ext>
            </a:extLst>
          </p:cNvPr>
          <p:cNvCxnSpPr>
            <a:cxnSpLocks noChangeShapeType="1"/>
          </p:cNvCxnSpPr>
          <p:nvPr/>
        </p:nvCxnSpPr>
        <p:spPr bwMode="auto">
          <a:xfrm rot="5400000" flipH="1" flipV="1">
            <a:off x="4092267" y="5934324"/>
            <a:ext cx="216000" cy="1588"/>
          </a:xfrm>
          <a:prstGeom prst="straightConnector1">
            <a:avLst/>
          </a:prstGeom>
          <a:noFill/>
          <a:ln w="9525" algn="ctr">
            <a:solidFill>
              <a:schemeClr val="tx1"/>
            </a:solidFill>
            <a:round/>
            <a:headEnd/>
            <a:tailEnd type="arrow" w="med" len="med"/>
          </a:ln>
        </p:spPr>
      </p:cxnSp>
      <p:cxnSp>
        <p:nvCxnSpPr>
          <p:cNvPr id="74" name="Straight Arrow Connector 73">
            <a:extLst>
              <a:ext uri="{FF2B5EF4-FFF2-40B4-BE49-F238E27FC236}">
                <a16:creationId xmlns="" xmlns:a16="http://schemas.microsoft.com/office/drawing/2014/main" id="{15A0DE0C-D414-46E8-A950-14716D96740A}"/>
              </a:ext>
            </a:extLst>
          </p:cNvPr>
          <p:cNvCxnSpPr>
            <a:cxnSpLocks noChangeShapeType="1"/>
          </p:cNvCxnSpPr>
          <p:nvPr/>
        </p:nvCxnSpPr>
        <p:spPr bwMode="auto">
          <a:xfrm rot="16200000" flipH="1">
            <a:off x="4203915" y="5931865"/>
            <a:ext cx="216000" cy="1588"/>
          </a:xfrm>
          <a:prstGeom prst="straightConnector1">
            <a:avLst/>
          </a:prstGeom>
          <a:noFill/>
          <a:ln w="19050" algn="ctr">
            <a:solidFill>
              <a:srgbClr val="00B050"/>
            </a:solidFill>
            <a:prstDash val="sysDot"/>
            <a:round/>
            <a:headEnd/>
            <a:tailEnd type="arrow" w="med" len="med"/>
          </a:ln>
        </p:spPr>
      </p:cxnSp>
      <p:cxnSp>
        <p:nvCxnSpPr>
          <p:cNvPr id="78" name="Straight Arrow Connector 40">
            <a:extLst>
              <a:ext uri="{FF2B5EF4-FFF2-40B4-BE49-F238E27FC236}">
                <a16:creationId xmlns="" xmlns:a16="http://schemas.microsoft.com/office/drawing/2014/main" id="{3C3205AB-3E1F-4F1A-8FDB-39BDB4F57384}"/>
              </a:ext>
            </a:extLst>
          </p:cNvPr>
          <p:cNvCxnSpPr>
            <a:cxnSpLocks noChangeShapeType="1"/>
          </p:cNvCxnSpPr>
          <p:nvPr/>
        </p:nvCxnSpPr>
        <p:spPr bwMode="auto">
          <a:xfrm rot="5400000" flipH="1" flipV="1">
            <a:off x="4485148" y="5160093"/>
            <a:ext cx="216000" cy="1588"/>
          </a:xfrm>
          <a:prstGeom prst="straightConnector1">
            <a:avLst/>
          </a:prstGeom>
          <a:noFill/>
          <a:ln w="9525" algn="ctr">
            <a:solidFill>
              <a:schemeClr val="tx1"/>
            </a:solidFill>
            <a:prstDash val="dash"/>
            <a:round/>
            <a:headEnd/>
            <a:tailEnd type="arrow" w="med" len="med"/>
          </a:ln>
        </p:spPr>
      </p:cxnSp>
      <p:cxnSp>
        <p:nvCxnSpPr>
          <p:cNvPr id="83" name="Straight Arrow Connector 40">
            <a:extLst>
              <a:ext uri="{FF2B5EF4-FFF2-40B4-BE49-F238E27FC236}">
                <a16:creationId xmlns="" xmlns:a16="http://schemas.microsoft.com/office/drawing/2014/main" id="{CDC38117-4763-40B1-AE5A-F2176E12D1AE}"/>
              </a:ext>
            </a:extLst>
          </p:cNvPr>
          <p:cNvCxnSpPr>
            <a:cxnSpLocks noChangeShapeType="1"/>
          </p:cNvCxnSpPr>
          <p:nvPr/>
        </p:nvCxnSpPr>
        <p:spPr bwMode="auto">
          <a:xfrm rot="5400000" flipH="1" flipV="1">
            <a:off x="4889792" y="2838803"/>
            <a:ext cx="216000" cy="1588"/>
          </a:xfrm>
          <a:prstGeom prst="straightConnector1">
            <a:avLst/>
          </a:prstGeom>
          <a:noFill/>
          <a:ln w="9525" algn="ctr">
            <a:solidFill>
              <a:schemeClr val="tx1"/>
            </a:solidFill>
            <a:round/>
            <a:headEnd/>
            <a:tailEnd type="arrow" w="med" len="med"/>
          </a:ln>
        </p:spPr>
      </p:cxnSp>
      <p:cxnSp>
        <p:nvCxnSpPr>
          <p:cNvPr id="85" name="Straight Arrow Connector 84">
            <a:extLst>
              <a:ext uri="{FF2B5EF4-FFF2-40B4-BE49-F238E27FC236}">
                <a16:creationId xmlns="" xmlns:a16="http://schemas.microsoft.com/office/drawing/2014/main" id="{E45F5A86-2298-4568-8106-D83AA05C934B}"/>
              </a:ext>
            </a:extLst>
          </p:cNvPr>
          <p:cNvCxnSpPr>
            <a:cxnSpLocks noChangeShapeType="1"/>
          </p:cNvCxnSpPr>
          <p:nvPr/>
        </p:nvCxnSpPr>
        <p:spPr bwMode="auto">
          <a:xfrm rot="16200000" flipH="1">
            <a:off x="5001440" y="2844295"/>
            <a:ext cx="216000" cy="1588"/>
          </a:xfrm>
          <a:prstGeom prst="straightConnector1">
            <a:avLst/>
          </a:prstGeom>
          <a:noFill/>
          <a:ln w="19050" algn="ctr">
            <a:solidFill>
              <a:srgbClr val="00B050"/>
            </a:solidFill>
            <a:prstDash val="sysDot"/>
            <a:round/>
            <a:headEnd/>
            <a:tailEnd type="arrow" w="med" len="med"/>
          </a:ln>
        </p:spPr>
      </p:cxnSp>
      <p:cxnSp>
        <p:nvCxnSpPr>
          <p:cNvPr id="86" name="Straight Arrow Connector 40">
            <a:extLst>
              <a:ext uri="{FF2B5EF4-FFF2-40B4-BE49-F238E27FC236}">
                <a16:creationId xmlns="" xmlns:a16="http://schemas.microsoft.com/office/drawing/2014/main" id="{1BDF7E9C-3A99-449C-8F72-3BF77E9AE3B0}"/>
              </a:ext>
            </a:extLst>
          </p:cNvPr>
          <p:cNvCxnSpPr>
            <a:cxnSpLocks noChangeShapeType="1"/>
          </p:cNvCxnSpPr>
          <p:nvPr/>
        </p:nvCxnSpPr>
        <p:spPr bwMode="auto">
          <a:xfrm rot="5400000" flipH="1" flipV="1">
            <a:off x="5156492" y="2095853"/>
            <a:ext cx="216000" cy="1588"/>
          </a:xfrm>
          <a:prstGeom prst="straightConnector1">
            <a:avLst/>
          </a:prstGeom>
          <a:noFill/>
          <a:ln w="9525" algn="ctr">
            <a:solidFill>
              <a:schemeClr val="tx1"/>
            </a:solidFill>
            <a:round/>
            <a:headEnd/>
            <a:tailEnd type="arrow" w="med" len="med"/>
          </a:ln>
        </p:spPr>
      </p:cxnSp>
      <p:cxnSp>
        <p:nvCxnSpPr>
          <p:cNvPr id="87" name="Straight Arrow Connector 86">
            <a:extLst>
              <a:ext uri="{FF2B5EF4-FFF2-40B4-BE49-F238E27FC236}">
                <a16:creationId xmlns="" xmlns:a16="http://schemas.microsoft.com/office/drawing/2014/main" id="{16C2BEEE-40D8-479A-B7E2-7392F47F763D}"/>
              </a:ext>
            </a:extLst>
          </p:cNvPr>
          <p:cNvCxnSpPr>
            <a:cxnSpLocks noChangeShapeType="1"/>
          </p:cNvCxnSpPr>
          <p:nvPr/>
        </p:nvCxnSpPr>
        <p:spPr bwMode="auto">
          <a:xfrm rot="16200000" flipH="1">
            <a:off x="5268140" y="2061590"/>
            <a:ext cx="216000" cy="1588"/>
          </a:xfrm>
          <a:prstGeom prst="straightConnector1">
            <a:avLst/>
          </a:prstGeom>
          <a:noFill/>
          <a:ln w="19050" algn="ctr">
            <a:solidFill>
              <a:srgbClr val="00B050"/>
            </a:solidFill>
            <a:round/>
            <a:headEnd/>
            <a:tailEnd type="arrow" w="med" len="med"/>
          </a:ln>
        </p:spPr>
      </p:cxnSp>
      <p:cxnSp>
        <p:nvCxnSpPr>
          <p:cNvPr id="88" name="Straight Arrow Connector 40">
            <a:extLst>
              <a:ext uri="{FF2B5EF4-FFF2-40B4-BE49-F238E27FC236}">
                <a16:creationId xmlns="" xmlns:a16="http://schemas.microsoft.com/office/drawing/2014/main" id="{52C6EE8E-CFA5-45A3-AF02-C392D1BF7710}"/>
              </a:ext>
            </a:extLst>
          </p:cNvPr>
          <p:cNvCxnSpPr>
            <a:cxnSpLocks noChangeShapeType="1"/>
          </p:cNvCxnSpPr>
          <p:nvPr/>
        </p:nvCxnSpPr>
        <p:spPr bwMode="auto">
          <a:xfrm rot="5400000" flipH="1" flipV="1">
            <a:off x="5280317" y="2448278"/>
            <a:ext cx="216000" cy="1588"/>
          </a:xfrm>
          <a:prstGeom prst="straightConnector1">
            <a:avLst/>
          </a:prstGeom>
          <a:noFill/>
          <a:ln w="9525" algn="ctr">
            <a:solidFill>
              <a:schemeClr val="tx1"/>
            </a:solidFill>
            <a:round/>
            <a:headEnd/>
            <a:tailEnd type="arrow" w="med" len="med"/>
          </a:ln>
        </p:spPr>
      </p:cxnSp>
      <p:cxnSp>
        <p:nvCxnSpPr>
          <p:cNvPr id="89" name="Straight Arrow Connector 88">
            <a:extLst>
              <a:ext uri="{FF2B5EF4-FFF2-40B4-BE49-F238E27FC236}">
                <a16:creationId xmlns="" xmlns:a16="http://schemas.microsoft.com/office/drawing/2014/main" id="{70EF712F-A066-484C-ADF5-BB034CD2B211}"/>
              </a:ext>
            </a:extLst>
          </p:cNvPr>
          <p:cNvCxnSpPr>
            <a:cxnSpLocks noChangeShapeType="1"/>
          </p:cNvCxnSpPr>
          <p:nvPr/>
        </p:nvCxnSpPr>
        <p:spPr bwMode="auto">
          <a:xfrm rot="16200000" flipH="1">
            <a:off x="5391965" y="2453770"/>
            <a:ext cx="216000" cy="1588"/>
          </a:xfrm>
          <a:prstGeom prst="straightConnector1">
            <a:avLst/>
          </a:prstGeom>
          <a:noFill/>
          <a:ln w="19050" algn="ctr">
            <a:solidFill>
              <a:srgbClr val="00B050"/>
            </a:solidFill>
            <a:prstDash val="sysDot"/>
            <a:round/>
            <a:headEnd/>
            <a:tailEnd type="arrow" w="med" len="med"/>
          </a:ln>
        </p:spPr>
      </p:cxnSp>
      <p:cxnSp>
        <p:nvCxnSpPr>
          <p:cNvPr id="90" name="Straight Arrow Connector 89">
            <a:extLst>
              <a:ext uri="{FF2B5EF4-FFF2-40B4-BE49-F238E27FC236}">
                <a16:creationId xmlns="" xmlns:a16="http://schemas.microsoft.com/office/drawing/2014/main" id="{FCBD4FBF-CCB8-4144-9038-D83F3D04243A}"/>
              </a:ext>
            </a:extLst>
          </p:cNvPr>
          <p:cNvCxnSpPr>
            <a:cxnSpLocks noChangeShapeType="1"/>
          </p:cNvCxnSpPr>
          <p:nvPr/>
        </p:nvCxnSpPr>
        <p:spPr bwMode="auto">
          <a:xfrm rot="16200000" flipH="1">
            <a:off x="4591970" y="3231311"/>
            <a:ext cx="216000" cy="1588"/>
          </a:xfrm>
          <a:prstGeom prst="straightConnector1">
            <a:avLst/>
          </a:prstGeom>
          <a:noFill/>
          <a:ln w="19050" algn="ctr">
            <a:solidFill>
              <a:srgbClr val="00B050"/>
            </a:solidFill>
            <a:round/>
            <a:headEnd/>
            <a:tailEnd type="arrow" w="med" len="med"/>
          </a:ln>
        </p:spPr>
      </p:cxnSp>
      <p:cxnSp>
        <p:nvCxnSpPr>
          <p:cNvPr id="100" name="Straight Arrow Connector 99">
            <a:extLst>
              <a:ext uri="{FF2B5EF4-FFF2-40B4-BE49-F238E27FC236}">
                <a16:creationId xmlns="" xmlns:a16="http://schemas.microsoft.com/office/drawing/2014/main" id="{AD52160D-F9B3-4176-82C8-705A3BF0790A}"/>
              </a:ext>
            </a:extLst>
          </p:cNvPr>
          <p:cNvCxnSpPr>
            <a:cxnSpLocks noChangeShapeType="1"/>
          </p:cNvCxnSpPr>
          <p:nvPr/>
        </p:nvCxnSpPr>
        <p:spPr bwMode="auto">
          <a:xfrm rot="16200000" flipH="1">
            <a:off x="4525295" y="3612311"/>
            <a:ext cx="216000" cy="1588"/>
          </a:xfrm>
          <a:prstGeom prst="straightConnector1">
            <a:avLst/>
          </a:prstGeom>
          <a:noFill/>
          <a:ln w="19050" algn="ctr">
            <a:solidFill>
              <a:srgbClr val="00B050"/>
            </a:solidFill>
            <a:round/>
            <a:headEnd/>
            <a:tailEnd type="arrow" w="med" len="med"/>
          </a:ln>
        </p:spPr>
      </p:cxnSp>
      <p:cxnSp>
        <p:nvCxnSpPr>
          <p:cNvPr id="101" name="Straight Arrow Connector 100">
            <a:extLst>
              <a:ext uri="{FF2B5EF4-FFF2-40B4-BE49-F238E27FC236}">
                <a16:creationId xmlns="" xmlns:a16="http://schemas.microsoft.com/office/drawing/2014/main" id="{0C8CFB16-E1FF-42DC-AB55-E8CFB8082D78}"/>
              </a:ext>
            </a:extLst>
          </p:cNvPr>
          <p:cNvCxnSpPr>
            <a:cxnSpLocks noChangeShapeType="1"/>
          </p:cNvCxnSpPr>
          <p:nvPr/>
        </p:nvCxnSpPr>
        <p:spPr bwMode="auto">
          <a:xfrm rot="16200000" flipH="1">
            <a:off x="4601495" y="3983786"/>
            <a:ext cx="216000" cy="1588"/>
          </a:xfrm>
          <a:prstGeom prst="straightConnector1">
            <a:avLst/>
          </a:prstGeom>
          <a:noFill/>
          <a:ln w="19050" algn="ctr">
            <a:solidFill>
              <a:srgbClr val="00B050"/>
            </a:solidFill>
            <a:round/>
            <a:headEnd/>
            <a:tailEnd type="arrow" w="med" len="med"/>
          </a:ln>
        </p:spPr>
      </p:cxnSp>
      <p:cxnSp>
        <p:nvCxnSpPr>
          <p:cNvPr id="102" name="Straight Arrow Connector 101">
            <a:extLst>
              <a:ext uri="{FF2B5EF4-FFF2-40B4-BE49-F238E27FC236}">
                <a16:creationId xmlns="" xmlns:a16="http://schemas.microsoft.com/office/drawing/2014/main" id="{A122E363-1EDF-424D-8F90-0FC31B370202}"/>
              </a:ext>
            </a:extLst>
          </p:cNvPr>
          <p:cNvCxnSpPr>
            <a:cxnSpLocks noChangeShapeType="1"/>
          </p:cNvCxnSpPr>
          <p:nvPr/>
        </p:nvCxnSpPr>
        <p:spPr bwMode="auto">
          <a:xfrm rot="16200000" flipH="1">
            <a:off x="4287170" y="4774361"/>
            <a:ext cx="216000" cy="1588"/>
          </a:xfrm>
          <a:prstGeom prst="straightConnector1">
            <a:avLst/>
          </a:prstGeom>
          <a:noFill/>
          <a:ln w="19050" algn="ctr">
            <a:solidFill>
              <a:srgbClr val="00B050"/>
            </a:solidFill>
            <a:prstDash val="sysDot"/>
            <a:round/>
            <a:headEnd/>
            <a:tailEnd type="arrow" w="med" len="med"/>
          </a:ln>
        </p:spPr>
      </p:cxnSp>
      <p:cxnSp>
        <p:nvCxnSpPr>
          <p:cNvPr id="103" name="Straight Arrow Connector 40">
            <a:extLst>
              <a:ext uri="{FF2B5EF4-FFF2-40B4-BE49-F238E27FC236}">
                <a16:creationId xmlns="" xmlns:a16="http://schemas.microsoft.com/office/drawing/2014/main" id="{32DC4445-BBB0-4217-932D-57EB815DF290}"/>
              </a:ext>
            </a:extLst>
          </p:cNvPr>
          <p:cNvCxnSpPr>
            <a:cxnSpLocks noChangeShapeType="1"/>
          </p:cNvCxnSpPr>
          <p:nvPr/>
        </p:nvCxnSpPr>
        <p:spPr bwMode="auto">
          <a:xfrm rot="16200000" flipH="1">
            <a:off x="4067223" y="5531814"/>
            <a:ext cx="216000" cy="1588"/>
          </a:xfrm>
          <a:prstGeom prst="straightConnector1">
            <a:avLst/>
          </a:prstGeom>
          <a:noFill/>
          <a:ln w="9525" algn="ctr">
            <a:solidFill>
              <a:schemeClr val="tx1"/>
            </a:solidFill>
            <a:round/>
            <a:headEnd/>
            <a:tailEnd type="arrow" w="med" len="med"/>
          </a:ln>
        </p:spPr>
      </p:cxnSp>
      <p:cxnSp>
        <p:nvCxnSpPr>
          <p:cNvPr id="104" name="Straight Arrow Connector 40">
            <a:extLst>
              <a:ext uri="{FF2B5EF4-FFF2-40B4-BE49-F238E27FC236}">
                <a16:creationId xmlns="" xmlns:a16="http://schemas.microsoft.com/office/drawing/2014/main" id="{39B20EA8-D79A-4D3F-B24B-19D9C078A290}"/>
              </a:ext>
            </a:extLst>
          </p:cNvPr>
          <p:cNvCxnSpPr>
            <a:cxnSpLocks noChangeShapeType="1"/>
          </p:cNvCxnSpPr>
          <p:nvPr/>
        </p:nvCxnSpPr>
        <p:spPr bwMode="auto">
          <a:xfrm rot="16200000" flipH="1">
            <a:off x="4273242" y="4364186"/>
            <a:ext cx="216000" cy="1588"/>
          </a:xfrm>
          <a:prstGeom prst="straightConnector1">
            <a:avLst/>
          </a:prstGeom>
          <a:noFill/>
          <a:ln w="9525" algn="ctr">
            <a:solidFill>
              <a:schemeClr val="tx1"/>
            </a:solidFill>
            <a:prstDash val="dash"/>
            <a:round/>
            <a:headEnd/>
            <a:tailEnd type="arrow" w="med" len="med"/>
          </a:ln>
        </p:spPr>
      </p:cxnSp>
      <p:sp>
        <p:nvSpPr>
          <p:cNvPr id="80" name="Content Placeholder 2"/>
          <p:cNvSpPr>
            <a:spLocks noGrp="1"/>
          </p:cNvSpPr>
          <p:nvPr>
            <p:ph idx="1"/>
          </p:nvPr>
        </p:nvSpPr>
        <p:spPr>
          <a:xfrm>
            <a:off x="247312" y="1087259"/>
            <a:ext cx="8896687" cy="344655"/>
          </a:xfrm>
        </p:spPr>
        <p:txBody>
          <a:bodyPr/>
          <a:lstStyle/>
          <a:p>
            <a:r>
              <a:rPr lang="en-CA" sz="1000" dirty="0"/>
              <a:t>Long-term, higher awareness levels achieved during the past 4 years since 2015, compared to earlier years, for most long-term CSBC messages.</a:t>
            </a:r>
          </a:p>
        </p:txBody>
      </p:sp>
      <p:cxnSp>
        <p:nvCxnSpPr>
          <p:cNvPr id="81" name="Straight Arrow Connector 68">
            <a:extLst>
              <a:ext uri="{FF2B5EF4-FFF2-40B4-BE49-F238E27FC236}">
                <a16:creationId xmlns="" xmlns:a16="http://schemas.microsoft.com/office/drawing/2014/main" id="{07119748-2739-49C4-9993-0C126EDF2A39}"/>
              </a:ext>
            </a:extLst>
          </p:cNvPr>
          <p:cNvCxnSpPr>
            <a:cxnSpLocks noChangeShapeType="1"/>
          </p:cNvCxnSpPr>
          <p:nvPr/>
        </p:nvCxnSpPr>
        <p:spPr bwMode="auto">
          <a:xfrm rot="16200000" flipH="1">
            <a:off x="363247" y="6280503"/>
            <a:ext cx="173037" cy="1587"/>
          </a:xfrm>
          <a:prstGeom prst="straightConnector1">
            <a:avLst/>
          </a:prstGeom>
          <a:noFill/>
          <a:ln w="9525" algn="ctr">
            <a:solidFill>
              <a:schemeClr val="tx1"/>
            </a:solidFill>
            <a:round/>
            <a:headEnd/>
            <a:tailEnd type="arrow" w="med" len="med"/>
          </a:ln>
        </p:spPr>
      </p:cxnSp>
      <p:cxnSp>
        <p:nvCxnSpPr>
          <p:cNvPr id="82" name="Straight Arrow Connector 68">
            <a:extLst>
              <a:ext uri="{FF2B5EF4-FFF2-40B4-BE49-F238E27FC236}">
                <a16:creationId xmlns="" xmlns:a16="http://schemas.microsoft.com/office/drawing/2014/main" id="{EA9005AC-4712-4C96-A1D8-EC8B4BDFA526}"/>
              </a:ext>
            </a:extLst>
          </p:cNvPr>
          <p:cNvCxnSpPr>
            <a:cxnSpLocks noChangeShapeType="1"/>
          </p:cNvCxnSpPr>
          <p:nvPr/>
        </p:nvCxnSpPr>
        <p:spPr bwMode="auto">
          <a:xfrm rot="5400000" flipH="1" flipV="1">
            <a:off x="216076" y="6280503"/>
            <a:ext cx="173037" cy="1587"/>
          </a:xfrm>
          <a:prstGeom prst="straightConnector1">
            <a:avLst/>
          </a:prstGeom>
          <a:noFill/>
          <a:ln w="9525" algn="ctr">
            <a:solidFill>
              <a:schemeClr val="tx1"/>
            </a:solidFill>
            <a:round/>
            <a:headEnd/>
            <a:tailEnd type="arrow" w="med" len="med"/>
          </a:ln>
        </p:spPr>
      </p:cxnSp>
      <p:sp>
        <p:nvSpPr>
          <p:cNvPr id="84" name="TextBox 83">
            <a:extLst>
              <a:ext uri="{FF2B5EF4-FFF2-40B4-BE49-F238E27FC236}">
                <a16:creationId xmlns="" xmlns:a16="http://schemas.microsoft.com/office/drawing/2014/main" id="{EF568EA4-5D96-42B6-A587-9BEC254395AA}"/>
              </a:ext>
            </a:extLst>
          </p:cNvPr>
          <p:cNvSpPr txBox="1"/>
          <p:nvPr/>
        </p:nvSpPr>
        <p:spPr bwMode="auto">
          <a:xfrm>
            <a:off x="3447672" y="6133895"/>
            <a:ext cx="3371995"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 cross-seasonal comparisons. i.e. May 2018 increase or decrease vs. Aug 2017; Aug 2017 vs. May 2016; or August 2015 vs. May 2014.</a:t>
            </a:r>
            <a:endParaRPr lang="en-CA" sz="800" dirty="0">
              <a:latin typeface="Arial" pitchFamily="34" charset="0"/>
              <a:cs typeface="Arial" pitchFamily="34" charset="0"/>
            </a:endParaRPr>
          </a:p>
        </p:txBody>
      </p:sp>
      <p:cxnSp>
        <p:nvCxnSpPr>
          <p:cNvPr id="105" name="Straight Arrow Connector 73">
            <a:extLst>
              <a:ext uri="{FF2B5EF4-FFF2-40B4-BE49-F238E27FC236}">
                <a16:creationId xmlns="" xmlns:a16="http://schemas.microsoft.com/office/drawing/2014/main" id="{18255D05-788D-43B0-9DEE-8EC9298574D9}"/>
              </a:ext>
            </a:extLst>
          </p:cNvPr>
          <p:cNvCxnSpPr>
            <a:cxnSpLocks noChangeShapeType="1"/>
          </p:cNvCxnSpPr>
          <p:nvPr/>
        </p:nvCxnSpPr>
        <p:spPr bwMode="auto">
          <a:xfrm rot="5400000" flipH="1" flipV="1">
            <a:off x="3202665" y="6269342"/>
            <a:ext cx="190500" cy="1588"/>
          </a:xfrm>
          <a:prstGeom prst="straightConnector1">
            <a:avLst/>
          </a:prstGeom>
          <a:noFill/>
          <a:ln w="19050" algn="ctr">
            <a:solidFill>
              <a:srgbClr val="00B050"/>
            </a:solidFill>
            <a:round/>
            <a:headEnd/>
            <a:tailEnd type="arrow" w="med" len="med"/>
          </a:ln>
        </p:spPr>
      </p:cxnSp>
      <p:cxnSp>
        <p:nvCxnSpPr>
          <p:cNvPr id="106" name="Straight Arrow Connector 73">
            <a:extLst>
              <a:ext uri="{FF2B5EF4-FFF2-40B4-BE49-F238E27FC236}">
                <a16:creationId xmlns="" xmlns:a16="http://schemas.microsoft.com/office/drawing/2014/main" id="{458E2D2D-5804-40D5-9099-91617947C776}"/>
              </a:ext>
            </a:extLst>
          </p:cNvPr>
          <p:cNvCxnSpPr>
            <a:cxnSpLocks noChangeShapeType="1"/>
          </p:cNvCxnSpPr>
          <p:nvPr/>
        </p:nvCxnSpPr>
        <p:spPr bwMode="auto">
          <a:xfrm rot="16200000" flipH="1">
            <a:off x="3343432" y="6283140"/>
            <a:ext cx="190500" cy="1588"/>
          </a:xfrm>
          <a:prstGeom prst="straightConnector1">
            <a:avLst/>
          </a:prstGeom>
          <a:noFill/>
          <a:ln w="19050" algn="ctr">
            <a:solidFill>
              <a:srgbClr val="00B050"/>
            </a:solidFill>
            <a:round/>
            <a:headEnd/>
            <a:tailEnd type="arrow" w="med" len="med"/>
          </a:ln>
        </p:spPr>
      </p:cxnSp>
      <p:sp>
        <p:nvSpPr>
          <p:cNvPr id="107" name="TextBox 106">
            <a:extLst>
              <a:ext uri="{FF2B5EF4-FFF2-40B4-BE49-F238E27FC236}">
                <a16:creationId xmlns="" xmlns:a16="http://schemas.microsoft.com/office/drawing/2014/main" id="{AD9B9DF2-593B-450E-907A-3001D1471665}"/>
              </a:ext>
            </a:extLst>
          </p:cNvPr>
          <p:cNvSpPr txBox="1"/>
          <p:nvPr/>
        </p:nvSpPr>
        <p:spPr bwMode="auto">
          <a:xfrm>
            <a:off x="6776537" y="6095031"/>
            <a:ext cx="2367463" cy="276999"/>
          </a:xfrm>
          <a:prstGeom prst="rect">
            <a:avLst/>
          </a:prstGeom>
          <a:noFill/>
          <a:ln w="9525">
            <a:noFill/>
            <a:miter lim="800000"/>
            <a:headEnd/>
            <a:tailEnd/>
          </a:ln>
        </p:spPr>
        <p:txBody>
          <a:bodyPr wrap="square" rtlCol="0">
            <a:spAutoFit/>
          </a:bodyPr>
          <a:lstStyle/>
          <a:p>
            <a:r>
              <a:rPr lang="en-US" sz="1200" b="1" dirty="0">
                <a:solidFill>
                  <a:srgbClr val="0070C0"/>
                </a:solidFill>
                <a:latin typeface="Arial" pitchFamily="34" charset="0"/>
                <a:cs typeface="Arial" pitchFamily="34" charset="0"/>
                <a:sym typeface="Wingdings 2" panose="05020102010507070707" pitchFamily="18" charset="2"/>
              </a:rPr>
              <a:t></a:t>
            </a:r>
            <a:r>
              <a:rPr lang="en-US" sz="800" dirty="0">
                <a:latin typeface="Arial" pitchFamily="34" charset="0"/>
                <a:cs typeface="Arial" pitchFamily="34" charset="0"/>
                <a:sym typeface="Wingdings 2" panose="05020102010507070707" pitchFamily="18" charset="2"/>
              </a:rPr>
              <a:t> </a:t>
            </a:r>
            <a:r>
              <a:rPr lang="en-US" sz="800" dirty="0">
                <a:latin typeface="Arial" pitchFamily="34" charset="0"/>
                <a:cs typeface="Arial" pitchFamily="34" charset="0"/>
              </a:rPr>
              <a:t>= long-term </a:t>
            </a:r>
            <a:r>
              <a:rPr lang="en-US" sz="800" dirty="0" smtClean="0">
                <a:latin typeface="Arial" pitchFamily="34" charset="0"/>
                <a:cs typeface="Arial" pitchFamily="34" charset="0"/>
              </a:rPr>
              <a:t>increase for 2015-18 vs 2013-14</a:t>
            </a:r>
            <a:endParaRPr lang="en-US" sz="800" dirty="0">
              <a:latin typeface="Arial" pitchFamily="34" charset="0"/>
              <a:cs typeface="Arial" pitchFamily="34" charset="0"/>
            </a:endParaRPr>
          </a:p>
        </p:txBody>
      </p:sp>
      <p:sp>
        <p:nvSpPr>
          <p:cNvPr id="108" name="TextBox 107">
            <a:extLst>
              <a:ext uri="{FF2B5EF4-FFF2-40B4-BE49-F238E27FC236}">
                <a16:creationId xmlns="" xmlns:a16="http://schemas.microsoft.com/office/drawing/2014/main" id="{F09B1758-520A-4C01-825E-3CA5554BCCA3}"/>
              </a:ext>
            </a:extLst>
          </p:cNvPr>
          <p:cNvSpPr txBox="1"/>
          <p:nvPr/>
        </p:nvSpPr>
        <p:spPr bwMode="auto">
          <a:xfrm>
            <a:off x="506992" y="6139071"/>
            <a:ext cx="2331099" cy="338554"/>
          </a:xfrm>
          <a:prstGeom prst="rect">
            <a:avLst/>
          </a:prstGeom>
          <a:noFill/>
          <a:ln w="9525">
            <a:noFill/>
            <a:miter lim="800000"/>
            <a:headEnd/>
            <a:tailEnd/>
          </a:ln>
        </p:spPr>
        <p:txBody>
          <a:bodyPr wrap="square" rtlCol="0">
            <a:spAutoFit/>
          </a:bodyPr>
          <a:lstStyle/>
          <a:p>
            <a:pPr>
              <a:buFontTx/>
              <a:buNone/>
            </a:pPr>
            <a:r>
              <a:rPr lang="en-US" sz="800" dirty="0" smtClean="0">
                <a:latin typeface="Arial" pitchFamily="34" charset="0"/>
                <a:cs typeface="Arial" pitchFamily="34" charset="0"/>
              </a:rPr>
              <a:t> </a:t>
            </a:r>
            <a:r>
              <a:rPr lang="en-US" sz="800" dirty="0">
                <a:latin typeface="Arial" pitchFamily="34" charset="0"/>
                <a:cs typeface="Arial" pitchFamily="34" charset="0"/>
              </a:rPr>
              <a:t>= increase or decrease versus </a:t>
            </a:r>
            <a:r>
              <a:rPr lang="en-US" sz="800" dirty="0" smtClean="0">
                <a:latin typeface="Arial" pitchFamily="34" charset="0"/>
                <a:cs typeface="Arial" pitchFamily="34" charset="0"/>
              </a:rPr>
              <a:t>previous wave at same time of year</a:t>
            </a:r>
            <a:endParaRPr lang="en-CA" sz="800" dirty="0">
              <a:latin typeface="Arial" pitchFamily="34" charset="0"/>
              <a:cs typeface="Arial" pitchFamily="34" charset="0"/>
            </a:endParaRPr>
          </a:p>
        </p:txBody>
      </p:sp>
      <p:cxnSp>
        <p:nvCxnSpPr>
          <p:cNvPr id="7" name="Straight Connector 6"/>
          <p:cNvCxnSpPr/>
          <p:nvPr/>
        </p:nvCxnSpPr>
        <p:spPr>
          <a:xfrm flipH="1">
            <a:off x="7781026" y="1748607"/>
            <a:ext cx="8627" cy="4346424"/>
          </a:xfrm>
          <a:prstGeom prst="line">
            <a:avLst/>
          </a:prstGeom>
          <a:ln w="6350">
            <a:solidFill>
              <a:srgbClr val="00B0F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604058"/>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3</a:t>
            </a:fld>
            <a:endParaRPr lang="en-US"/>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Introduction</a:t>
            </a:r>
          </a:p>
        </p:txBody>
      </p:sp>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4"/>
          <p:cNvGraphicFramePr>
            <a:graphicFrameLocks noChangeAspect="1"/>
          </p:cNvGraphicFramePr>
          <p:nvPr>
            <p:extLst>
              <p:ext uri="{D42A27DB-BD31-4B8C-83A1-F6EECF244321}">
                <p14:modId xmlns:p14="http://schemas.microsoft.com/office/powerpoint/2010/main" val="3295241666"/>
              </p:ext>
            </p:extLst>
          </p:nvPr>
        </p:nvGraphicFramePr>
        <p:xfrm>
          <a:off x="1839431" y="1881039"/>
          <a:ext cx="4486939" cy="4270501"/>
        </p:xfrm>
        <a:graphic>
          <a:graphicData uri="http://schemas.openxmlformats.org/presentationml/2006/ole">
            <mc:AlternateContent xmlns:mc="http://schemas.openxmlformats.org/markup-compatibility/2006">
              <mc:Choice xmlns:v="urn:schemas-microsoft-com:vml" Requires="v">
                <p:oleObj spid="_x0000_s139034" name="Worksheet" r:id="rId4" imgW="4790970" imgH="3419385" progId="Excel.Sheet.8">
                  <p:embed/>
                </p:oleObj>
              </mc:Choice>
              <mc:Fallback>
                <p:oleObj name="Worksheet" r:id="rId4" imgW="4790970" imgH="3419385" progId="Excel.Sheet.8">
                  <p:embed/>
                  <p:pic>
                    <p:nvPicPr>
                      <p:cNvPr id="0" name=""/>
                      <p:cNvPicPr>
                        <a:picLocks noChangeAspect="1" noChangeArrowheads="1"/>
                      </p:cNvPicPr>
                      <p:nvPr/>
                    </p:nvPicPr>
                    <p:blipFill>
                      <a:blip r:embed="rId5"/>
                      <a:srcRect l="3552" b="621"/>
                      <a:stretch>
                        <a:fillRect/>
                      </a:stretch>
                    </p:blipFill>
                    <p:spPr bwMode="auto">
                      <a:xfrm>
                        <a:off x="1839431" y="1881039"/>
                        <a:ext cx="4486939" cy="4270501"/>
                      </a:xfrm>
                      <a:prstGeom prst="rect">
                        <a:avLst/>
                      </a:prstGeom>
                      <a:noFill/>
                      <a:ln>
                        <a:noFill/>
                      </a:ln>
                      <a:effectLst/>
                      <a:extLst/>
                    </p:spPr>
                  </p:pic>
                </p:oleObj>
              </mc:Fallback>
            </mc:AlternateContent>
          </a:graphicData>
        </a:graphic>
      </p:graphicFrame>
      <p:sp>
        <p:nvSpPr>
          <p:cNvPr id="34" name="Rectangle 35"/>
          <p:cNvSpPr>
            <a:spLocks noChangeArrowheads="1"/>
          </p:cNvSpPr>
          <p:nvPr/>
        </p:nvSpPr>
        <p:spPr bwMode="auto">
          <a:xfrm>
            <a:off x="5122383" y="1516630"/>
            <a:ext cx="3633837" cy="439131"/>
          </a:xfrm>
          <a:prstGeom prst="rect">
            <a:avLst/>
          </a:prstGeom>
          <a:solidFill>
            <a:srgbClr val="CAE2FF"/>
          </a:solidFill>
          <a:ln w="9525" algn="ctr">
            <a:noFill/>
            <a:round/>
            <a:headEnd/>
            <a:tailEnd/>
          </a:ln>
        </p:spPr>
        <p:txBody>
          <a:bodyPr/>
          <a:lstStyle/>
          <a:p>
            <a:pPr>
              <a:spcBef>
                <a:spcPct val="0"/>
              </a:spcBef>
              <a:buFontTx/>
              <a:buNone/>
            </a:pPr>
            <a:endParaRPr lang="en-US" sz="1800">
              <a:solidFill>
                <a:schemeClr val="tx1"/>
              </a:solidFill>
            </a:endParaRPr>
          </a:p>
        </p:txBody>
      </p:sp>
      <p:sp>
        <p:nvSpPr>
          <p:cNvPr id="2" name="Title 1"/>
          <p:cNvSpPr>
            <a:spLocks noGrp="1"/>
          </p:cNvSpPr>
          <p:nvPr>
            <p:ph type="title"/>
          </p:nvPr>
        </p:nvSpPr>
        <p:spPr>
          <a:xfrm>
            <a:off x="1458319" y="0"/>
            <a:ext cx="7635347" cy="1052736"/>
          </a:xfrm>
        </p:spPr>
        <p:txBody>
          <a:bodyPr>
            <a:normAutofit/>
          </a:bodyPr>
          <a:lstStyle/>
          <a:p>
            <a:r>
              <a:rPr lang="en-US" sz="1800" dirty="0"/>
              <a:t>Stronger Spring 2018 vs. Spring 2016 message awareness with Pleasure Powerboaters and Passengers, for many key messages.</a:t>
            </a:r>
          </a:p>
        </p:txBody>
      </p:sp>
      <p:sp>
        <p:nvSpPr>
          <p:cNvPr id="5" name="Text Box 1916"/>
          <p:cNvSpPr txBox="1">
            <a:spLocks noChangeArrowheads="1"/>
          </p:cNvSpPr>
          <p:nvPr/>
        </p:nvSpPr>
        <p:spPr bwMode="auto">
          <a:xfrm>
            <a:off x="114300" y="6494462"/>
            <a:ext cx="7200900"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32" name="Rectangle 232"/>
          <p:cNvSpPr>
            <a:spLocks noChangeArrowheads="1"/>
          </p:cNvSpPr>
          <p:nvPr/>
        </p:nvSpPr>
        <p:spPr bwMode="auto">
          <a:xfrm>
            <a:off x="629712" y="1157974"/>
            <a:ext cx="7583488" cy="474663"/>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2018 boating activity participants Aware of each boating safety message</a:t>
            </a:r>
            <a:endParaRPr lang="en-US" sz="1200" dirty="0">
              <a:solidFill>
                <a:schemeClr val="tx1"/>
              </a:solidFill>
              <a:latin typeface="Arial" pitchFamily="34" charset="0"/>
              <a:cs typeface="Arial" pitchFamily="34" charset="0"/>
            </a:endParaRPr>
          </a:p>
        </p:txBody>
      </p:sp>
      <p:sp>
        <p:nvSpPr>
          <p:cNvPr id="44" name="TextBox 36"/>
          <p:cNvSpPr txBox="1">
            <a:spLocks noChangeArrowheads="1"/>
          </p:cNvSpPr>
          <p:nvPr/>
        </p:nvSpPr>
        <p:spPr bwMode="auto">
          <a:xfrm>
            <a:off x="5023048" y="1989446"/>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58</a:t>
            </a:r>
            <a:endParaRPr lang="en-US" sz="900" dirty="0">
              <a:latin typeface="Arial" pitchFamily="34" charset="0"/>
              <a:cs typeface="Arial" pitchFamily="34" charset="0"/>
            </a:endParaRPr>
          </a:p>
        </p:txBody>
      </p:sp>
      <p:sp>
        <p:nvSpPr>
          <p:cNvPr id="35" name="Slide Number Placeholder 34"/>
          <p:cNvSpPr>
            <a:spLocks noGrp="1"/>
          </p:cNvSpPr>
          <p:nvPr>
            <p:ph type="sldNum" sz="quarter" idx="12"/>
          </p:nvPr>
        </p:nvSpPr>
        <p:spPr/>
        <p:txBody>
          <a:bodyPr/>
          <a:lstStyle/>
          <a:p>
            <a:fld id="{5857359A-ACC2-4AC8-94CA-842605F06C6B}" type="slidenum">
              <a:rPr lang="en-US" smtClean="0"/>
              <a:pPr/>
              <a:t>30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249611043"/>
              </p:ext>
            </p:extLst>
          </p:nvPr>
        </p:nvGraphicFramePr>
        <p:xfrm>
          <a:off x="96458" y="2008015"/>
          <a:ext cx="3237107" cy="4163398"/>
        </p:xfrm>
        <a:graphic>
          <a:graphicData uri="http://schemas.openxmlformats.org/drawingml/2006/table">
            <a:tbl>
              <a:tblPr firstRow="1" bandRow="1">
                <a:tableStyleId>{5C22544A-7EE6-4342-B048-85BDC9FD1C3A}</a:tableStyleId>
              </a:tblPr>
              <a:tblGrid>
                <a:gridCol w="3237107">
                  <a:extLst>
                    <a:ext uri="{9D8B030D-6E8A-4147-A177-3AD203B41FA5}">
                      <a16:colId xmlns="" xmlns:a16="http://schemas.microsoft.com/office/drawing/2014/main" val="20000"/>
                    </a:ext>
                  </a:extLst>
                </a:gridCol>
              </a:tblGrid>
              <a:tr h="280704">
                <a:tc>
                  <a:txBody>
                    <a:bodyPr/>
                    <a:lstStyle/>
                    <a:p>
                      <a:pPr algn="r" fontAlgn="t"/>
                      <a:r>
                        <a:rPr lang="en-US" sz="1000" b="1" i="0" u="none" strike="noStrike" dirty="0">
                          <a:solidFill>
                            <a:srgbClr val="000000"/>
                          </a:solidFill>
                          <a:effectLst/>
                          <a:latin typeface="Calibri"/>
                        </a:rPr>
                        <a:t>Net: DRINKING &amp; BOATING*</a:t>
                      </a:r>
                      <a:endParaRPr lang="en-US" sz="1000" b="0" i="0" u="none" strike="noStrike" dirty="0">
                        <a:solidFill>
                          <a:srgbClr val="000000"/>
                        </a:solidFill>
                        <a:effectLst/>
                        <a:latin typeface="Calibri"/>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57129">
                <a:tc>
                  <a:txBody>
                    <a:bodyPr/>
                    <a:lstStyle/>
                    <a:p>
                      <a:pPr algn="r" fontAlgn="t"/>
                      <a:r>
                        <a:rPr lang="en-US" sz="900" b="0" i="0" u="none" strike="noStrike" dirty="0">
                          <a:solidFill>
                            <a:srgbClr val="000000"/>
                          </a:solidFill>
                          <a:effectLst/>
                          <a:latin typeface="Calibri"/>
                        </a:rPr>
                        <a:t>Don't drink alcoholic beverages if you are operating a boat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63582">
                <a:tc>
                  <a:txBody>
                    <a:bodyPr/>
                    <a:lstStyle/>
                    <a:p>
                      <a:pPr algn="r" fontAlgn="t">
                        <a:lnSpc>
                          <a:spcPts val="900"/>
                        </a:lnSpc>
                      </a:pPr>
                      <a:r>
                        <a:rPr lang="en-US" sz="900" b="0" i="0" u="none" strike="noStrike" dirty="0">
                          <a:solidFill>
                            <a:srgbClr val="000000"/>
                          </a:solidFill>
                          <a:effectLst/>
                          <a:latin typeface="Calibri"/>
                        </a:rPr>
                        <a:t>Impaired boating is impaired driving. The laws for impaired driving</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 of an automobile also apply to impaired operation of a boat*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44678">
                <a:tc>
                  <a:txBody>
                    <a:bodyPr/>
                    <a:lstStyle/>
                    <a:p>
                      <a:pPr algn="r" fontAlgn="t"/>
                      <a:r>
                        <a:rPr lang="en-US" sz="900" b="0" i="0" u="none" strike="noStrike" dirty="0">
                          <a:solidFill>
                            <a:srgbClr val="000000"/>
                          </a:solidFill>
                          <a:effectLst/>
                          <a:latin typeface="Calibri"/>
                        </a:rPr>
                        <a:t>Call 911 to report and help catch impaired boaters*.</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446439">
                <a:tc>
                  <a:txBody>
                    <a:bodyPr/>
                    <a:lstStyle/>
                    <a:p>
                      <a:pPr algn="r" fontAlgn="t"/>
                      <a:r>
                        <a:rPr lang="en-US" sz="1000" b="1" i="0" u="none" strike="noStrike" dirty="0">
                          <a:solidFill>
                            <a:srgbClr val="000000"/>
                          </a:solidFill>
                          <a:effectLst/>
                          <a:latin typeface="Calibri"/>
                        </a:rPr>
                        <a:t>Net: LIFEJACKETS*</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02018">
                <a:tc>
                  <a:txBody>
                    <a:bodyPr/>
                    <a:lstStyle/>
                    <a:p>
                      <a:pPr algn="r" fontAlgn="t"/>
                      <a:r>
                        <a:rPr lang="en-US" sz="900" b="0" i="0" u="none" strike="noStrike" dirty="0">
                          <a:solidFill>
                            <a:srgbClr val="000000"/>
                          </a:solidFill>
                          <a:effectLst/>
                          <a:latin typeface="Calibri"/>
                        </a:rPr>
                        <a:t>Wear your lifejacket**.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361507">
                <a:tc>
                  <a:txBody>
                    <a:bodyPr/>
                    <a:lstStyle/>
                    <a:p>
                      <a:pPr algn="r" fontAlgn="t">
                        <a:lnSpc>
                          <a:spcPts val="900"/>
                        </a:lnSpc>
                      </a:pPr>
                      <a:r>
                        <a:rPr lang="en-US" sz="900" b="0" i="0" u="none" strike="noStrike" dirty="0">
                          <a:solidFill>
                            <a:srgbClr val="000000"/>
                          </a:solidFill>
                          <a:effectLst/>
                          <a:latin typeface="Calibri"/>
                        </a:rPr>
                        <a:t>If you fall into cold water and are already wearing your</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 lifejacket, you'll have a better chance to survive</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321713">
                <a:tc>
                  <a:txBody>
                    <a:bodyPr/>
                    <a:lstStyle/>
                    <a:p>
                      <a:pPr algn="r" fontAlgn="t">
                        <a:lnSpc>
                          <a:spcPts val="700"/>
                        </a:lnSpc>
                      </a:pPr>
                      <a:r>
                        <a:rPr lang="en-US" sz="900" b="0" i="0" u="none" strike="noStrike" dirty="0">
                          <a:solidFill>
                            <a:srgbClr val="000000"/>
                          </a:solidFill>
                          <a:effectLst/>
                          <a:latin typeface="Calibri"/>
                        </a:rPr>
                        <a:t>Your first reaction when you fall unexpectedly into</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cold water is a deep gasp. Wearing lifejacket keeps</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 head above water to avoid inhaling water /drowning</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321713">
                <a:tc>
                  <a:txBody>
                    <a:bodyPr/>
                    <a:lstStyle/>
                    <a:p>
                      <a:pPr algn="r" fontAlgn="t">
                        <a:lnSpc>
                          <a:spcPts val="900"/>
                        </a:lnSpc>
                      </a:pPr>
                      <a:r>
                        <a:rPr lang="en-US" sz="900" b="0" i="0" u="none" strike="noStrike" dirty="0">
                          <a:solidFill>
                            <a:srgbClr val="000000"/>
                          </a:solidFill>
                          <a:effectLst/>
                          <a:latin typeface="Calibri"/>
                        </a:rPr>
                        <a:t>If you're hooked on fishing, get your kids</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hooked on wearing lifejackets too.*</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r h="345402">
                <a:tc>
                  <a:txBody>
                    <a:bodyPr/>
                    <a:lstStyle/>
                    <a:p>
                      <a:pPr algn="r" fontAlgn="t">
                        <a:lnSpc>
                          <a:spcPts val="900"/>
                        </a:lnSpc>
                      </a:pPr>
                      <a:r>
                        <a:rPr lang="en-US" sz="900" b="0" i="0" u="none" strike="noStrike" dirty="0">
                          <a:solidFill>
                            <a:srgbClr val="000000"/>
                          </a:solidFill>
                          <a:effectLst/>
                          <a:latin typeface="Calibri"/>
                        </a:rPr>
                        <a:t>Have the right safety equipment on board your</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 boat to be prepared.</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1"/>
                  </a:ext>
                </a:extLst>
              </a:tr>
              <a:tr h="297712">
                <a:tc>
                  <a:txBody>
                    <a:bodyPr/>
                    <a:lstStyle/>
                    <a:p>
                      <a:pPr marL="0" marR="0" lvl="0" indent="0" algn="r" defTabSz="914400" rtl="0" eaLnBrk="1" fontAlgn="t" latinLnBrk="0" hangingPunct="1">
                        <a:lnSpc>
                          <a:spcPts val="900"/>
                        </a:lnSpc>
                        <a:spcBef>
                          <a:spcPts val="0"/>
                        </a:spcBef>
                        <a:spcAft>
                          <a:spcPts val="0"/>
                        </a:spcAft>
                        <a:buClrTx/>
                        <a:buSzTx/>
                        <a:buFontTx/>
                        <a:buNone/>
                        <a:tabLst/>
                        <a:defRPr/>
                      </a:pPr>
                      <a:r>
                        <a:rPr lang="en-US" sz="900" b="0" i="0" u="none" strike="noStrike" dirty="0">
                          <a:solidFill>
                            <a:srgbClr val="000000"/>
                          </a:solidFill>
                          <a:effectLst/>
                          <a:latin typeface="+mn-lt"/>
                        </a:rPr>
                        <a:t>Check the weather before you go and while out boating. </a:t>
                      </a:r>
                      <a:br>
                        <a:rPr lang="en-US" sz="900" b="0" i="0" u="none" strike="noStrike" dirty="0">
                          <a:solidFill>
                            <a:srgbClr val="000000"/>
                          </a:solidFill>
                          <a:effectLst/>
                          <a:latin typeface="+mn-lt"/>
                        </a:rPr>
                      </a:br>
                      <a:r>
                        <a:rPr lang="en-US" sz="900" b="0" i="0" u="none" strike="noStrike" dirty="0">
                          <a:solidFill>
                            <a:srgbClr val="000000"/>
                          </a:solidFill>
                          <a:effectLst/>
                          <a:latin typeface="+mn-lt"/>
                        </a:rPr>
                        <a:t>Anticipate changing or unsuitable weather and wave conditions</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2"/>
                  </a:ext>
                </a:extLst>
              </a:tr>
              <a:tr h="397295">
                <a:tc>
                  <a:txBody>
                    <a:bodyPr/>
                    <a:lstStyle/>
                    <a:p>
                      <a:pPr algn="r" fontAlgn="t">
                        <a:lnSpc>
                          <a:spcPts val="900"/>
                        </a:lnSpc>
                      </a:pPr>
                      <a:r>
                        <a:rPr lang="en-US" sz="900" b="0" i="0" u="none" strike="noStrike" dirty="0">
                          <a:solidFill>
                            <a:srgbClr val="000000"/>
                          </a:solidFill>
                          <a:effectLst/>
                          <a:latin typeface="+mn-lt"/>
                        </a:rPr>
                        <a:t>Everyone operating a motorized boat needs to get their</a:t>
                      </a:r>
                      <a:br>
                        <a:rPr lang="en-US" sz="900" b="0" i="0" u="none" strike="noStrike" dirty="0">
                          <a:solidFill>
                            <a:srgbClr val="000000"/>
                          </a:solidFill>
                          <a:effectLst/>
                          <a:latin typeface="+mn-lt"/>
                        </a:rPr>
                      </a:br>
                      <a:r>
                        <a:rPr lang="en-US" sz="900" b="0" i="0" u="none" strike="noStrike" dirty="0">
                          <a:solidFill>
                            <a:srgbClr val="000000"/>
                          </a:solidFill>
                          <a:effectLst/>
                          <a:latin typeface="+mn-lt"/>
                        </a:rPr>
                        <a:t> 'boating license' (i.e. 'Pleasure Craft Operator Card')</a:t>
                      </a:r>
                      <a:endParaRPr lang="en-US" sz="900" b="0" i="0" u="none" strike="noStrike" dirty="0">
                        <a:solidFill>
                          <a:srgbClr val="000000"/>
                        </a:solidFill>
                        <a:effectLst/>
                        <a:latin typeface="Calibri"/>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3"/>
                  </a:ext>
                </a:extLst>
              </a:tr>
              <a:tr h="323506">
                <a:tc>
                  <a:txBody>
                    <a:bodyPr/>
                    <a:lstStyle/>
                    <a:p>
                      <a:pPr algn="r" fontAlgn="t"/>
                      <a:r>
                        <a:rPr lang="en-US" sz="900" b="0" i="0" u="none" strike="noStrike" dirty="0">
                          <a:solidFill>
                            <a:srgbClr val="000000"/>
                          </a:solidFill>
                          <a:effectLst/>
                          <a:latin typeface="Calibri"/>
                        </a:rPr>
                        <a:t>Take a boating course to become a more knowledgeable boater</a:t>
                      </a:r>
                    </a:p>
                  </a:txBody>
                  <a:tcPr marL="12700" marR="12700" marT="127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4"/>
                  </a:ext>
                </a:extLst>
              </a:tr>
            </a:tbl>
          </a:graphicData>
        </a:graphic>
      </p:graphicFrame>
      <p:cxnSp>
        <p:nvCxnSpPr>
          <p:cNvPr id="19" name="Straight Connector 62"/>
          <p:cNvCxnSpPr>
            <a:cxnSpLocks noChangeShapeType="1"/>
          </p:cNvCxnSpPr>
          <p:nvPr/>
        </p:nvCxnSpPr>
        <p:spPr bwMode="auto">
          <a:xfrm flipV="1">
            <a:off x="107298" y="3197717"/>
            <a:ext cx="8988574" cy="42992"/>
          </a:xfrm>
          <a:prstGeom prst="line">
            <a:avLst/>
          </a:prstGeom>
          <a:noFill/>
          <a:ln w="9525" algn="ctr">
            <a:solidFill>
              <a:schemeClr val="tx1"/>
            </a:solidFill>
            <a:prstDash val="dash"/>
            <a:round/>
            <a:headEnd/>
            <a:tailEnd/>
          </a:ln>
        </p:spPr>
      </p:cxnSp>
      <p:sp>
        <p:nvSpPr>
          <p:cNvPr id="22" name="TextBox 36"/>
          <p:cNvSpPr txBox="1">
            <a:spLocks noChangeArrowheads="1"/>
          </p:cNvSpPr>
          <p:nvPr/>
        </p:nvSpPr>
        <p:spPr bwMode="auto">
          <a:xfrm>
            <a:off x="4403101" y="2638301"/>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36</a:t>
            </a:r>
            <a:endParaRPr lang="en-US" sz="900" dirty="0">
              <a:latin typeface="Arial" pitchFamily="34" charset="0"/>
              <a:cs typeface="Arial" pitchFamily="34" charset="0"/>
            </a:endParaRPr>
          </a:p>
        </p:txBody>
      </p:sp>
      <p:sp>
        <p:nvSpPr>
          <p:cNvPr id="23" name="TextBox 36"/>
          <p:cNvSpPr txBox="1">
            <a:spLocks noChangeArrowheads="1"/>
          </p:cNvSpPr>
          <p:nvPr/>
        </p:nvSpPr>
        <p:spPr bwMode="auto">
          <a:xfrm>
            <a:off x="4058233" y="2958005"/>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24</a:t>
            </a:r>
            <a:endParaRPr lang="en-US" sz="900" dirty="0">
              <a:latin typeface="Arial" pitchFamily="34" charset="0"/>
              <a:cs typeface="Arial" pitchFamily="34" charset="0"/>
            </a:endParaRPr>
          </a:p>
        </p:txBody>
      </p:sp>
      <p:sp>
        <p:nvSpPr>
          <p:cNvPr id="25" name="TextBox 36"/>
          <p:cNvSpPr txBox="1">
            <a:spLocks noChangeArrowheads="1"/>
          </p:cNvSpPr>
          <p:nvPr/>
        </p:nvSpPr>
        <p:spPr bwMode="auto">
          <a:xfrm>
            <a:off x="4904776" y="3267775"/>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54</a:t>
            </a:r>
          </a:p>
        </p:txBody>
      </p:sp>
      <p:cxnSp>
        <p:nvCxnSpPr>
          <p:cNvPr id="49" name="Straight Connector 62"/>
          <p:cNvCxnSpPr>
            <a:cxnSpLocks noChangeShapeType="1"/>
          </p:cNvCxnSpPr>
          <p:nvPr/>
        </p:nvCxnSpPr>
        <p:spPr bwMode="auto">
          <a:xfrm>
            <a:off x="107603" y="4810111"/>
            <a:ext cx="8911764" cy="23964"/>
          </a:xfrm>
          <a:prstGeom prst="line">
            <a:avLst/>
          </a:prstGeom>
          <a:noFill/>
          <a:ln w="9525" algn="ctr">
            <a:solidFill>
              <a:schemeClr val="tx1"/>
            </a:solidFill>
            <a:prstDash val="dash"/>
            <a:round/>
            <a:headEnd/>
            <a:tailEnd/>
          </a:ln>
        </p:spPr>
      </p:cxnSp>
      <p:sp>
        <p:nvSpPr>
          <p:cNvPr id="26" name="TextBox 36"/>
          <p:cNvSpPr txBox="1">
            <a:spLocks noChangeArrowheads="1"/>
          </p:cNvSpPr>
          <p:nvPr/>
        </p:nvSpPr>
        <p:spPr bwMode="auto">
          <a:xfrm>
            <a:off x="4738908" y="3593249"/>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48</a:t>
            </a:r>
          </a:p>
        </p:txBody>
      </p:sp>
      <p:sp>
        <p:nvSpPr>
          <p:cNvPr id="27" name="TextBox 36"/>
          <p:cNvSpPr txBox="1">
            <a:spLocks noChangeArrowheads="1"/>
          </p:cNvSpPr>
          <p:nvPr/>
        </p:nvSpPr>
        <p:spPr bwMode="auto">
          <a:xfrm>
            <a:off x="3895272" y="3923871"/>
            <a:ext cx="392113" cy="230832"/>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18</a:t>
            </a:r>
            <a:endParaRPr lang="en-US" sz="900" dirty="0">
              <a:latin typeface="Arial" pitchFamily="34" charset="0"/>
              <a:cs typeface="Arial" pitchFamily="34" charset="0"/>
            </a:endParaRPr>
          </a:p>
        </p:txBody>
      </p:sp>
      <p:sp>
        <p:nvSpPr>
          <p:cNvPr id="28" name="TextBox 36"/>
          <p:cNvSpPr txBox="1">
            <a:spLocks noChangeArrowheads="1"/>
          </p:cNvSpPr>
          <p:nvPr/>
        </p:nvSpPr>
        <p:spPr bwMode="auto">
          <a:xfrm>
            <a:off x="3757317" y="4250161"/>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13</a:t>
            </a:r>
            <a:endParaRPr lang="en-US" sz="900" dirty="0">
              <a:latin typeface="Arial" pitchFamily="34" charset="0"/>
              <a:cs typeface="Arial" pitchFamily="34" charset="0"/>
            </a:endParaRPr>
          </a:p>
        </p:txBody>
      </p:sp>
      <p:sp>
        <p:nvSpPr>
          <p:cNvPr id="29" name="TextBox 36"/>
          <p:cNvSpPr txBox="1">
            <a:spLocks noChangeArrowheads="1"/>
          </p:cNvSpPr>
          <p:nvPr/>
        </p:nvSpPr>
        <p:spPr bwMode="auto">
          <a:xfrm>
            <a:off x="3718837" y="4560879"/>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12</a:t>
            </a:r>
          </a:p>
        </p:txBody>
      </p:sp>
      <p:sp>
        <p:nvSpPr>
          <p:cNvPr id="38" name="TextBox 36"/>
          <p:cNvSpPr txBox="1">
            <a:spLocks noChangeArrowheads="1"/>
          </p:cNvSpPr>
          <p:nvPr/>
        </p:nvSpPr>
        <p:spPr bwMode="auto">
          <a:xfrm>
            <a:off x="4142705" y="4885826"/>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27</a:t>
            </a:r>
            <a:endParaRPr lang="en-US" sz="900" dirty="0">
              <a:latin typeface="Arial" pitchFamily="34" charset="0"/>
              <a:cs typeface="Arial" pitchFamily="34" charset="0"/>
            </a:endParaRPr>
          </a:p>
        </p:txBody>
      </p:sp>
      <p:sp>
        <p:nvSpPr>
          <p:cNvPr id="46" name="TextBox 36"/>
          <p:cNvSpPr txBox="1">
            <a:spLocks noChangeArrowheads="1"/>
          </p:cNvSpPr>
          <p:nvPr/>
        </p:nvSpPr>
        <p:spPr bwMode="auto">
          <a:xfrm>
            <a:off x="4100626" y="5208637"/>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25</a:t>
            </a:r>
          </a:p>
        </p:txBody>
      </p:sp>
      <p:sp>
        <p:nvSpPr>
          <p:cNvPr id="47" name="TextBox 36"/>
          <p:cNvSpPr txBox="1">
            <a:spLocks noChangeArrowheads="1"/>
          </p:cNvSpPr>
          <p:nvPr/>
        </p:nvSpPr>
        <p:spPr bwMode="auto">
          <a:xfrm>
            <a:off x="4145110" y="5522530"/>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27</a:t>
            </a:r>
            <a:endParaRPr lang="en-US" sz="900" dirty="0">
              <a:latin typeface="Arial" pitchFamily="34" charset="0"/>
              <a:cs typeface="Arial" pitchFamily="34" charset="0"/>
            </a:endParaRPr>
          </a:p>
        </p:txBody>
      </p:sp>
      <p:sp>
        <p:nvSpPr>
          <p:cNvPr id="48" name="TextBox 36"/>
          <p:cNvSpPr txBox="1">
            <a:spLocks noChangeArrowheads="1"/>
          </p:cNvSpPr>
          <p:nvPr/>
        </p:nvSpPr>
        <p:spPr bwMode="auto">
          <a:xfrm>
            <a:off x="3888539" y="5839295"/>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18</a:t>
            </a:r>
            <a:endParaRPr lang="en-US" sz="900" dirty="0">
              <a:latin typeface="Arial" pitchFamily="34" charset="0"/>
              <a:cs typeface="Arial" pitchFamily="34" charset="0"/>
            </a:endParaRPr>
          </a:p>
        </p:txBody>
      </p:sp>
      <p:graphicFrame>
        <p:nvGraphicFramePr>
          <p:cNvPr id="30" name="Group 2"/>
          <p:cNvGraphicFramePr>
            <a:graphicFrameLocks/>
          </p:cNvGraphicFramePr>
          <p:nvPr>
            <p:extLst>
              <p:ext uri="{D42A27DB-BD31-4B8C-83A1-F6EECF244321}">
                <p14:modId xmlns:p14="http://schemas.microsoft.com/office/powerpoint/2010/main" val="406920972"/>
              </p:ext>
            </p:extLst>
          </p:nvPr>
        </p:nvGraphicFramePr>
        <p:xfrm>
          <a:off x="5690319" y="1492681"/>
          <a:ext cx="3065902" cy="4566925"/>
        </p:xfrm>
        <a:graphic>
          <a:graphicData uri="http://schemas.openxmlformats.org/drawingml/2006/table">
            <a:tbl>
              <a:tblPr/>
              <a:tblGrid>
                <a:gridCol w="377988">
                  <a:extLst>
                    <a:ext uri="{9D8B030D-6E8A-4147-A177-3AD203B41FA5}">
                      <a16:colId xmlns="" xmlns:a16="http://schemas.microsoft.com/office/drawing/2014/main" val="20000"/>
                    </a:ext>
                  </a:extLst>
                </a:gridCol>
                <a:gridCol w="545982">
                  <a:extLst>
                    <a:ext uri="{9D8B030D-6E8A-4147-A177-3AD203B41FA5}">
                      <a16:colId xmlns="" xmlns:a16="http://schemas.microsoft.com/office/drawing/2014/main" val="20001"/>
                    </a:ext>
                  </a:extLst>
                </a:gridCol>
                <a:gridCol w="436786">
                  <a:extLst>
                    <a:ext uri="{9D8B030D-6E8A-4147-A177-3AD203B41FA5}">
                      <a16:colId xmlns="" xmlns:a16="http://schemas.microsoft.com/office/drawing/2014/main" val="20002"/>
                    </a:ext>
                  </a:extLst>
                </a:gridCol>
                <a:gridCol w="352542">
                  <a:extLst>
                    <a:ext uri="{9D8B030D-6E8A-4147-A177-3AD203B41FA5}">
                      <a16:colId xmlns="" xmlns:a16="http://schemas.microsoft.com/office/drawing/2014/main" val="20003"/>
                    </a:ext>
                  </a:extLst>
                </a:gridCol>
                <a:gridCol w="450868">
                  <a:extLst>
                    <a:ext uri="{9D8B030D-6E8A-4147-A177-3AD203B41FA5}">
                      <a16:colId xmlns="" xmlns:a16="http://schemas.microsoft.com/office/drawing/2014/main" val="20004"/>
                    </a:ext>
                  </a:extLst>
                </a:gridCol>
                <a:gridCol w="450868">
                  <a:extLst>
                    <a:ext uri="{9D8B030D-6E8A-4147-A177-3AD203B41FA5}">
                      <a16:colId xmlns="" xmlns:a16="http://schemas.microsoft.com/office/drawing/2014/main" val="20005"/>
                    </a:ext>
                  </a:extLst>
                </a:gridCol>
                <a:gridCol w="450868">
                  <a:extLst>
                    <a:ext uri="{9D8B030D-6E8A-4147-A177-3AD203B41FA5}">
                      <a16:colId xmlns="" xmlns:a16="http://schemas.microsoft.com/office/drawing/2014/main" val="20006"/>
                    </a:ext>
                  </a:extLst>
                </a:gridCol>
              </a:tblGrid>
              <a:tr h="4423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rPr>
                        <a:t>Fishers</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(288)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rPr>
                        <a:t>Pleasure</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err="1">
                          <a:ln>
                            <a:noFill/>
                          </a:ln>
                          <a:solidFill>
                            <a:schemeClr val="tx1"/>
                          </a:solidFill>
                          <a:effectLst/>
                          <a:latin typeface="Arial" charset="0"/>
                        </a:rPr>
                        <a:t>Powerbtrs</a:t>
                      </a:r>
                      <a:r>
                        <a:rPr kumimoji="0" lang="en-US" sz="700" b="1" i="0" u="none" strike="noStrike" cap="none" normalizeH="0" baseline="0" dirty="0">
                          <a:ln>
                            <a:noFill/>
                          </a:ln>
                          <a:solidFill>
                            <a:schemeClr val="tx1"/>
                          </a:solidFill>
                          <a:effectLst/>
                          <a:latin typeface="Arial" charset="0"/>
                        </a:rPr>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(221)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rPr>
                        <a:t>Boat</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Drivers</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(170)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rPr>
                        <a:t>Pas-</a:t>
                      </a:r>
                      <a:r>
                        <a:rPr kumimoji="0" lang="en-US" sz="700" b="1" i="0" u="none" strike="noStrike" cap="none" normalizeH="0" baseline="0" dirty="0" err="1">
                          <a:ln>
                            <a:noFill/>
                          </a:ln>
                          <a:solidFill>
                            <a:schemeClr val="tx1"/>
                          </a:solidFill>
                          <a:effectLst/>
                          <a:latin typeface="Arial" charset="0"/>
                        </a:rPr>
                        <a:t>sengers</a:t>
                      </a:r>
                      <a:r>
                        <a:rPr kumimoji="0" lang="en-US" sz="700" b="1" i="0" u="none" strike="noStrike" cap="none" normalizeH="0" baseline="0" dirty="0">
                          <a:ln>
                            <a:noFill/>
                          </a:ln>
                          <a:solidFill>
                            <a:schemeClr val="tx1"/>
                          </a:solidFill>
                          <a:effectLst/>
                          <a:latin typeface="Arial" charset="0"/>
                        </a:rPr>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(309)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rPr>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PWC</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(69)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rPr>
                        <a:t>Canoeing &amp;</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Kayaking</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(314)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rPr>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Sailing</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(58)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82675">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60</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68</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64</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64</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61</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56</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71</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77443">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47</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48</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49</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48</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38</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43</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54</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82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140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70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43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65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831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13509">
                <a:tc>
                  <a:txBody>
                    <a:bodyPr/>
                    <a:lstStyle/>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900" b="0" i="0" u="none" strike="noStrike" cap="none" normalizeH="0" baseline="0" dirty="0">
                          <a:ln>
                            <a:noFill/>
                          </a:ln>
                          <a:solidFill>
                            <a:schemeClr val="tx1"/>
                          </a:solidFill>
                          <a:effectLst/>
                          <a:latin typeface="Arial" charset="0"/>
                        </a:rPr>
                        <a:t>16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900" b="0" i="0" u="none" strike="noStrike" cap="none" normalizeH="0" baseline="0" dirty="0">
                          <a:ln>
                            <a:noFill/>
                          </a:ln>
                          <a:solidFill>
                            <a:schemeClr val="tx1"/>
                          </a:solidFill>
                          <a:effectLst/>
                          <a:latin typeface="Arial" charset="0"/>
                        </a:rPr>
                        <a:t>15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900" b="0" i="0" u="none" strike="noStrike" cap="none" normalizeH="0" baseline="0" dirty="0">
                          <a:ln>
                            <a:noFill/>
                          </a:ln>
                          <a:solidFill>
                            <a:schemeClr val="tx1"/>
                          </a:solidFill>
                          <a:effectLst/>
                          <a:latin typeface="Arial" charset="0"/>
                        </a:rPr>
                        <a:t>14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900" b="0" i="0" u="none" strike="noStrike" cap="none" normalizeH="0" baseline="0" dirty="0">
                          <a:ln>
                            <a:noFill/>
                          </a:ln>
                          <a:solidFill>
                            <a:schemeClr val="tx1"/>
                          </a:solidFill>
                          <a:effectLst/>
                          <a:latin typeface="Arial" charset="0"/>
                        </a:rPr>
                        <a:t>16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900" b="0" i="0" u="none" strike="noStrike" cap="none" normalizeH="0" baseline="0" dirty="0">
                          <a:ln>
                            <a:noFill/>
                          </a:ln>
                          <a:solidFill>
                            <a:schemeClr val="tx1"/>
                          </a:solidFill>
                          <a:effectLst/>
                          <a:latin typeface="Arial" charset="0"/>
                        </a:rPr>
                        <a:t>10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900" b="0" i="0" u="none" strike="noStrike" cap="none" normalizeH="0" baseline="0" dirty="0">
                          <a:ln>
                            <a:noFill/>
                          </a:ln>
                          <a:solidFill>
                            <a:schemeClr val="tx1"/>
                          </a:solidFill>
                          <a:effectLst/>
                          <a:latin typeface="Arial" charset="0"/>
                        </a:rPr>
                        <a:t>15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900" b="0" i="0" u="none" strike="noStrike" cap="none" normalizeH="0" baseline="0" dirty="0">
                          <a:ln>
                            <a:noFill/>
                          </a:ln>
                          <a:solidFill>
                            <a:schemeClr val="tx1"/>
                          </a:solidFill>
                          <a:effectLst/>
                          <a:latin typeface="Arial" charset="0"/>
                        </a:rPr>
                        <a:t>27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5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3788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308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r h="2771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bl>
          </a:graphicData>
        </a:graphic>
      </p:graphicFrame>
      <p:sp>
        <p:nvSpPr>
          <p:cNvPr id="36" name="Text Box 27"/>
          <p:cNvSpPr txBox="1">
            <a:spLocks noChangeArrowheads="1"/>
          </p:cNvSpPr>
          <p:nvPr/>
        </p:nvSpPr>
        <p:spPr bwMode="auto">
          <a:xfrm>
            <a:off x="5071567" y="1525880"/>
            <a:ext cx="625273" cy="415498"/>
          </a:xfrm>
          <a:prstGeom prst="rect">
            <a:avLst/>
          </a:prstGeom>
          <a:noFill/>
          <a:ln w="9525" algn="ctr">
            <a:noFill/>
            <a:miter lim="800000"/>
            <a:headEnd/>
            <a:tailEnd/>
          </a:ln>
        </p:spPr>
        <p:txBody>
          <a:bodyPr wrap="square" anchor="b">
            <a:spAutoFit/>
          </a:bodyPr>
          <a:lstStyle/>
          <a:p>
            <a:pPr algn="ctr">
              <a:buFontTx/>
              <a:buNone/>
            </a:pPr>
            <a:r>
              <a:rPr lang="en-US" sz="700" b="1" dirty="0">
                <a:solidFill>
                  <a:schemeClr val="tx1"/>
                </a:solidFill>
                <a:latin typeface="Arial" pitchFamily="34" charset="0"/>
                <a:cs typeface="Arial" pitchFamily="34" charset="0"/>
              </a:rPr>
              <a:t>Total Boaters</a:t>
            </a:r>
            <a:br>
              <a:rPr lang="en-US" sz="700" b="1" dirty="0">
                <a:solidFill>
                  <a:schemeClr val="tx1"/>
                </a:solidFill>
                <a:latin typeface="Arial" pitchFamily="34" charset="0"/>
                <a:cs typeface="Arial" pitchFamily="34" charset="0"/>
              </a:rPr>
            </a:br>
            <a:r>
              <a:rPr lang="en-US" sz="700" b="1" dirty="0">
                <a:solidFill>
                  <a:schemeClr val="tx1"/>
                </a:solidFill>
                <a:latin typeface="Arial" pitchFamily="34" charset="0"/>
                <a:cs typeface="Arial" pitchFamily="34" charset="0"/>
              </a:rPr>
              <a:t>(509)</a:t>
            </a:r>
            <a:endParaRPr lang="en-US" sz="900" b="1" u="sng" dirty="0">
              <a:solidFill>
                <a:schemeClr val="tx1"/>
              </a:solidFill>
              <a:latin typeface="Arial" pitchFamily="34" charset="0"/>
              <a:cs typeface="Arial" pitchFamily="34" charset="0"/>
            </a:endParaRPr>
          </a:p>
        </p:txBody>
      </p:sp>
      <p:sp>
        <p:nvSpPr>
          <p:cNvPr id="55" name="TextBox 36"/>
          <p:cNvSpPr txBox="1">
            <a:spLocks noChangeArrowheads="1"/>
          </p:cNvSpPr>
          <p:nvPr/>
        </p:nvSpPr>
        <p:spPr bwMode="auto">
          <a:xfrm>
            <a:off x="4612084" y="2312285"/>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44</a:t>
            </a:r>
            <a:endParaRPr lang="en-US" sz="900" dirty="0">
              <a:latin typeface="Arial" pitchFamily="34" charset="0"/>
              <a:cs typeface="Arial" pitchFamily="34" charset="0"/>
            </a:endParaRPr>
          </a:p>
        </p:txBody>
      </p:sp>
      <p:sp>
        <p:nvSpPr>
          <p:cNvPr id="4" name="TextBox 3"/>
          <p:cNvSpPr txBox="1"/>
          <p:nvPr/>
        </p:nvSpPr>
        <p:spPr bwMode="auto">
          <a:xfrm>
            <a:off x="5107925" y="6083021"/>
            <a:ext cx="2820976" cy="369332"/>
          </a:xfrm>
          <a:prstGeom prst="rect">
            <a:avLst/>
          </a:prstGeom>
          <a:noFill/>
          <a:ln w="9525">
            <a:noFill/>
            <a:miter lim="800000"/>
            <a:headEnd/>
            <a:tailEnd/>
          </a:ln>
        </p:spPr>
        <p:txBody>
          <a:bodyPr wrap="square" rtlCol="0">
            <a:spAutoFit/>
          </a:bodyPr>
          <a:lstStyle/>
          <a:p>
            <a:pPr>
              <a:buFontTx/>
              <a:buNone/>
            </a:pPr>
            <a:r>
              <a:rPr lang="en-US" sz="900" dirty="0">
                <a:latin typeface="Arial" pitchFamily="34" charset="0"/>
                <a:cs typeface="Arial" pitchFamily="34" charset="0"/>
              </a:rPr>
              <a:t>* New nets / statements beginning August 2015</a:t>
            </a:r>
          </a:p>
          <a:p>
            <a:pPr>
              <a:buFontTx/>
              <a:buNone/>
            </a:pPr>
            <a:r>
              <a:rPr lang="en-CA" sz="900" dirty="0">
                <a:latin typeface="Arial" pitchFamily="34" charset="0"/>
                <a:cs typeface="Arial" pitchFamily="34" charset="0"/>
              </a:rPr>
              <a:t>** Revised statement for August 2017</a:t>
            </a:r>
          </a:p>
        </p:txBody>
      </p:sp>
      <p:cxnSp>
        <p:nvCxnSpPr>
          <p:cNvPr id="70" name="Straight Arrow Connector 40"/>
          <p:cNvCxnSpPr>
            <a:cxnSpLocks noChangeShapeType="1"/>
          </p:cNvCxnSpPr>
          <p:nvPr/>
        </p:nvCxnSpPr>
        <p:spPr bwMode="auto">
          <a:xfrm rot="5400000" flipH="1" flipV="1">
            <a:off x="3898395" y="4660495"/>
            <a:ext cx="180000" cy="1588"/>
          </a:xfrm>
          <a:prstGeom prst="straightConnector1">
            <a:avLst/>
          </a:prstGeom>
          <a:noFill/>
          <a:ln w="9525" algn="ctr">
            <a:solidFill>
              <a:schemeClr val="tx1"/>
            </a:solidFill>
            <a:round/>
            <a:headEnd/>
            <a:tailEnd type="arrow" w="med" len="med"/>
          </a:ln>
        </p:spPr>
      </p:cxnSp>
      <p:cxnSp>
        <p:nvCxnSpPr>
          <p:cNvPr id="71" name="Straight Arrow Connector 40">
            <a:extLst>
              <a:ext uri="{FF2B5EF4-FFF2-40B4-BE49-F238E27FC236}">
                <a16:creationId xmlns="" xmlns:a16="http://schemas.microsoft.com/office/drawing/2014/main" id="{82C181A1-D1F9-4B2A-9984-B519B1A1D406}"/>
              </a:ext>
            </a:extLst>
          </p:cNvPr>
          <p:cNvCxnSpPr>
            <a:cxnSpLocks noChangeShapeType="1"/>
          </p:cNvCxnSpPr>
          <p:nvPr/>
        </p:nvCxnSpPr>
        <p:spPr bwMode="auto">
          <a:xfrm rot="5400000" flipH="1" flipV="1">
            <a:off x="4608738" y="2726512"/>
            <a:ext cx="180000" cy="1588"/>
          </a:xfrm>
          <a:prstGeom prst="straightConnector1">
            <a:avLst/>
          </a:prstGeom>
          <a:noFill/>
          <a:ln w="9525" algn="ctr">
            <a:solidFill>
              <a:schemeClr val="tx1"/>
            </a:solidFill>
            <a:round/>
            <a:headEnd/>
            <a:tailEnd type="arrow" w="med" len="med"/>
          </a:ln>
        </p:spPr>
      </p:cxnSp>
      <p:cxnSp>
        <p:nvCxnSpPr>
          <p:cNvPr id="72" name="Straight Arrow Connector 40">
            <a:extLst>
              <a:ext uri="{FF2B5EF4-FFF2-40B4-BE49-F238E27FC236}">
                <a16:creationId xmlns="" xmlns:a16="http://schemas.microsoft.com/office/drawing/2014/main" id="{C9E807DE-AB85-4150-99C9-9EF369B4EFC5}"/>
              </a:ext>
            </a:extLst>
          </p:cNvPr>
          <p:cNvCxnSpPr>
            <a:cxnSpLocks noChangeShapeType="1"/>
          </p:cNvCxnSpPr>
          <p:nvPr/>
        </p:nvCxnSpPr>
        <p:spPr bwMode="auto">
          <a:xfrm rot="5400000" flipH="1" flipV="1">
            <a:off x="5113172" y="3356901"/>
            <a:ext cx="180000" cy="1588"/>
          </a:xfrm>
          <a:prstGeom prst="straightConnector1">
            <a:avLst/>
          </a:prstGeom>
          <a:noFill/>
          <a:ln w="9525" algn="ctr">
            <a:solidFill>
              <a:schemeClr val="tx1"/>
            </a:solidFill>
            <a:prstDash val="dash"/>
            <a:round/>
            <a:headEnd/>
            <a:tailEnd type="arrow" w="med" len="med"/>
          </a:ln>
        </p:spPr>
      </p:cxnSp>
      <p:cxnSp>
        <p:nvCxnSpPr>
          <p:cNvPr id="73" name="Straight Arrow Connector 40">
            <a:extLst>
              <a:ext uri="{FF2B5EF4-FFF2-40B4-BE49-F238E27FC236}">
                <a16:creationId xmlns="" xmlns:a16="http://schemas.microsoft.com/office/drawing/2014/main" id="{1210E0F1-D6DD-4590-A912-C2E6A4B4BCEC}"/>
              </a:ext>
            </a:extLst>
          </p:cNvPr>
          <p:cNvCxnSpPr>
            <a:cxnSpLocks noChangeShapeType="1"/>
          </p:cNvCxnSpPr>
          <p:nvPr/>
        </p:nvCxnSpPr>
        <p:spPr bwMode="auto">
          <a:xfrm rot="5400000" flipH="1" flipV="1">
            <a:off x="4816679" y="2412117"/>
            <a:ext cx="180000" cy="1588"/>
          </a:xfrm>
          <a:prstGeom prst="straightConnector1">
            <a:avLst/>
          </a:prstGeom>
          <a:noFill/>
          <a:ln w="9525" algn="ctr">
            <a:solidFill>
              <a:schemeClr val="tx1"/>
            </a:solidFill>
            <a:round/>
            <a:headEnd/>
            <a:tailEnd type="arrow" w="med" len="med"/>
          </a:ln>
        </p:spPr>
      </p:cxnSp>
      <p:cxnSp>
        <p:nvCxnSpPr>
          <p:cNvPr id="74" name="Straight Arrow Connector 40">
            <a:extLst>
              <a:ext uri="{FF2B5EF4-FFF2-40B4-BE49-F238E27FC236}">
                <a16:creationId xmlns="" xmlns:a16="http://schemas.microsoft.com/office/drawing/2014/main" id="{6F239B40-A948-4843-956C-DEA5C37A1009}"/>
              </a:ext>
            </a:extLst>
          </p:cNvPr>
          <p:cNvCxnSpPr>
            <a:cxnSpLocks noChangeShapeType="1"/>
          </p:cNvCxnSpPr>
          <p:nvPr/>
        </p:nvCxnSpPr>
        <p:spPr bwMode="auto">
          <a:xfrm rot="5400000" flipH="1" flipV="1">
            <a:off x="5225026" y="2094429"/>
            <a:ext cx="180000" cy="1588"/>
          </a:xfrm>
          <a:prstGeom prst="straightConnector1">
            <a:avLst/>
          </a:prstGeom>
          <a:noFill/>
          <a:ln w="9525" algn="ctr">
            <a:solidFill>
              <a:schemeClr val="tx1"/>
            </a:solidFill>
            <a:round/>
            <a:headEnd/>
            <a:tailEnd type="arrow" w="med" len="med"/>
          </a:ln>
        </p:spPr>
      </p:cxnSp>
      <p:cxnSp>
        <p:nvCxnSpPr>
          <p:cNvPr id="75" name="Straight Arrow Connector 40">
            <a:extLst>
              <a:ext uri="{FF2B5EF4-FFF2-40B4-BE49-F238E27FC236}">
                <a16:creationId xmlns="" xmlns:a16="http://schemas.microsoft.com/office/drawing/2014/main" id="{6513F316-15F0-476C-8795-7DCADEA4D45B}"/>
              </a:ext>
            </a:extLst>
          </p:cNvPr>
          <p:cNvCxnSpPr>
            <a:cxnSpLocks noChangeShapeType="1"/>
          </p:cNvCxnSpPr>
          <p:nvPr/>
        </p:nvCxnSpPr>
        <p:spPr bwMode="auto">
          <a:xfrm rot="5400000" flipH="1" flipV="1">
            <a:off x="4948296" y="3696910"/>
            <a:ext cx="180000" cy="1588"/>
          </a:xfrm>
          <a:prstGeom prst="straightConnector1">
            <a:avLst/>
          </a:prstGeom>
          <a:noFill/>
          <a:ln w="9525" algn="ctr">
            <a:solidFill>
              <a:schemeClr val="tx1"/>
            </a:solidFill>
            <a:round/>
            <a:headEnd/>
            <a:tailEnd type="arrow" w="med" len="med"/>
          </a:ln>
        </p:spPr>
      </p:cxnSp>
      <p:cxnSp>
        <p:nvCxnSpPr>
          <p:cNvPr id="116" name="Straight Arrow Connector 73">
            <a:extLst>
              <a:ext uri="{FF2B5EF4-FFF2-40B4-BE49-F238E27FC236}">
                <a16:creationId xmlns="" xmlns:a16="http://schemas.microsoft.com/office/drawing/2014/main" id="{53625BA1-4FB4-40A5-8BFE-194111016032}"/>
              </a:ext>
            </a:extLst>
          </p:cNvPr>
          <p:cNvCxnSpPr>
            <a:cxnSpLocks noChangeShapeType="1"/>
          </p:cNvCxnSpPr>
          <p:nvPr/>
        </p:nvCxnSpPr>
        <p:spPr bwMode="auto">
          <a:xfrm rot="16200000" flipH="1">
            <a:off x="3997696" y="4650990"/>
            <a:ext cx="216000" cy="1588"/>
          </a:xfrm>
          <a:prstGeom prst="straightConnector1">
            <a:avLst/>
          </a:prstGeom>
          <a:noFill/>
          <a:ln w="19050" algn="ctr">
            <a:solidFill>
              <a:srgbClr val="00B050"/>
            </a:solidFill>
            <a:prstDash val="sysDot"/>
            <a:round/>
            <a:headEnd/>
            <a:tailEnd type="arrow" w="med" len="med"/>
          </a:ln>
        </p:spPr>
      </p:cxnSp>
      <p:cxnSp>
        <p:nvCxnSpPr>
          <p:cNvPr id="117" name="Straight Arrow Connector 73">
            <a:extLst>
              <a:ext uri="{FF2B5EF4-FFF2-40B4-BE49-F238E27FC236}">
                <a16:creationId xmlns="" xmlns:a16="http://schemas.microsoft.com/office/drawing/2014/main" id="{7E0C535E-AEDA-453B-BE0B-74A8499FC9DF}"/>
              </a:ext>
            </a:extLst>
          </p:cNvPr>
          <p:cNvCxnSpPr>
            <a:cxnSpLocks noChangeShapeType="1"/>
          </p:cNvCxnSpPr>
          <p:nvPr/>
        </p:nvCxnSpPr>
        <p:spPr bwMode="auto">
          <a:xfrm rot="16200000" flipH="1">
            <a:off x="5043241" y="3687877"/>
            <a:ext cx="216000" cy="1588"/>
          </a:xfrm>
          <a:prstGeom prst="straightConnector1">
            <a:avLst/>
          </a:prstGeom>
          <a:noFill/>
          <a:ln w="19050" algn="ctr">
            <a:solidFill>
              <a:srgbClr val="00B050"/>
            </a:solidFill>
            <a:prstDash val="sysDot"/>
            <a:round/>
            <a:headEnd/>
            <a:tailEnd type="arrow" w="med" len="med"/>
          </a:ln>
        </p:spPr>
      </p:cxnSp>
      <p:cxnSp>
        <p:nvCxnSpPr>
          <p:cNvPr id="118" name="Straight Arrow Connector 73">
            <a:extLst>
              <a:ext uri="{FF2B5EF4-FFF2-40B4-BE49-F238E27FC236}">
                <a16:creationId xmlns="" xmlns:a16="http://schemas.microsoft.com/office/drawing/2014/main" id="{48186875-A7B4-434D-ABD1-45718B749D6B}"/>
              </a:ext>
            </a:extLst>
          </p:cNvPr>
          <p:cNvCxnSpPr>
            <a:cxnSpLocks noChangeShapeType="1"/>
          </p:cNvCxnSpPr>
          <p:nvPr/>
        </p:nvCxnSpPr>
        <p:spPr bwMode="auto">
          <a:xfrm rot="16200000" flipH="1">
            <a:off x="5205678" y="3354299"/>
            <a:ext cx="216000" cy="1588"/>
          </a:xfrm>
          <a:prstGeom prst="straightConnector1">
            <a:avLst/>
          </a:prstGeom>
          <a:noFill/>
          <a:ln w="19050" algn="ctr">
            <a:solidFill>
              <a:srgbClr val="00B050"/>
            </a:solidFill>
            <a:round/>
            <a:headEnd/>
            <a:tailEnd type="arrow" w="med" len="med"/>
          </a:ln>
        </p:spPr>
      </p:cxnSp>
      <p:cxnSp>
        <p:nvCxnSpPr>
          <p:cNvPr id="119" name="Straight Arrow Connector 73">
            <a:extLst>
              <a:ext uri="{FF2B5EF4-FFF2-40B4-BE49-F238E27FC236}">
                <a16:creationId xmlns="" xmlns:a16="http://schemas.microsoft.com/office/drawing/2014/main" id="{6A6D54CF-2BBB-40A2-9A15-40592D82BE75}"/>
              </a:ext>
            </a:extLst>
          </p:cNvPr>
          <p:cNvCxnSpPr>
            <a:cxnSpLocks noChangeShapeType="1"/>
          </p:cNvCxnSpPr>
          <p:nvPr/>
        </p:nvCxnSpPr>
        <p:spPr bwMode="auto">
          <a:xfrm rot="16200000" flipH="1">
            <a:off x="4702607" y="2701550"/>
            <a:ext cx="216000" cy="1588"/>
          </a:xfrm>
          <a:prstGeom prst="straightConnector1">
            <a:avLst/>
          </a:prstGeom>
          <a:noFill/>
          <a:ln w="19050" algn="ctr">
            <a:solidFill>
              <a:srgbClr val="00B050"/>
            </a:solidFill>
            <a:prstDash val="sysDot"/>
            <a:round/>
            <a:headEnd/>
            <a:tailEnd type="arrow" w="med" len="med"/>
          </a:ln>
        </p:spPr>
      </p:cxnSp>
      <p:cxnSp>
        <p:nvCxnSpPr>
          <p:cNvPr id="120" name="Straight Arrow Connector 73">
            <a:extLst>
              <a:ext uri="{FF2B5EF4-FFF2-40B4-BE49-F238E27FC236}">
                <a16:creationId xmlns="" xmlns:a16="http://schemas.microsoft.com/office/drawing/2014/main" id="{239DBFC2-45EA-4C9D-83B1-62AEDE053377}"/>
              </a:ext>
            </a:extLst>
          </p:cNvPr>
          <p:cNvCxnSpPr>
            <a:cxnSpLocks noChangeShapeType="1"/>
          </p:cNvCxnSpPr>
          <p:nvPr/>
        </p:nvCxnSpPr>
        <p:spPr bwMode="auto">
          <a:xfrm rot="16200000" flipH="1">
            <a:off x="4916667" y="2393311"/>
            <a:ext cx="216000" cy="1588"/>
          </a:xfrm>
          <a:prstGeom prst="straightConnector1">
            <a:avLst/>
          </a:prstGeom>
          <a:noFill/>
          <a:ln w="19050" algn="ctr">
            <a:solidFill>
              <a:srgbClr val="00B050"/>
            </a:solidFill>
            <a:round/>
            <a:headEnd/>
            <a:tailEnd type="arrow" w="med" len="med"/>
          </a:ln>
        </p:spPr>
      </p:cxnSp>
      <p:cxnSp>
        <p:nvCxnSpPr>
          <p:cNvPr id="121" name="Straight Arrow Connector 73">
            <a:extLst>
              <a:ext uri="{FF2B5EF4-FFF2-40B4-BE49-F238E27FC236}">
                <a16:creationId xmlns="" xmlns:a16="http://schemas.microsoft.com/office/drawing/2014/main" id="{21B162AB-1867-4E53-A22D-497213B6D2EA}"/>
              </a:ext>
            </a:extLst>
          </p:cNvPr>
          <p:cNvCxnSpPr>
            <a:cxnSpLocks noChangeShapeType="1"/>
          </p:cNvCxnSpPr>
          <p:nvPr/>
        </p:nvCxnSpPr>
        <p:spPr bwMode="auto">
          <a:xfrm rot="16200000" flipH="1">
            <a:off x="5315085" y="2077225"/>
            <a:ext cx="216000" cy="1588"/>
          </a:xfrm>
          <a:prstGeom prst="straightConnector1">
            <a:avLst/>
          </a:prstGeom>
          <a:noFill/>
          <a:ln w="19050" algn="ctr">
            <a:solidFill>
              <a:srgbClr val="00B050"/>
            </a:solidFill>
            <a:round/>
            <a:headEnd/>
            <a:tailEnd type="arrow" w="med" len="med"/>
          </a:ln>
        </p:spPr>
      </p:cxnSp>
      <p:cxnSp>
        <p:nvCxnSpPr>
          <p:cNvPr id="152" name="Straight Arrow Connector 151">
            <a:extLst>
              <a:ext uri="{FF2B5EF4-FFF2-40B4-BE49-F238E27FC236}">
                <a16:creationId xmlns="" xmlns:a16="http://schemas.microsoft.com/office/drawing/2014/main" id="{079612BD-F8E1-4931-B456-4509DFE1DBC6}"/>
              </a:ext>
            </a:extLst>
          </p:cNvPr>
          <p:cNvCxnSpPr>
            <a:cxnSpLocks noChangeShapeType="1"/>
          </p:cNvCxnSpPr>
          <p:nvPr/>
        </p:nvCxnSpPr>
        <p:spPr bwMode="auto">
          <a:xfrm flipV="1">
            <a:off x="8744219" y="2262550"/>
            <a:ext cx="0" cy="216000"/>
          </a:xfrm>
          <a:prstGeom prst="straightConnector1">
            <a:avLst/>
          </a:prstGeom>
          <a:noFill/>
          <a:ln w="19050" algn="ctr">
            <a:solidFill>
              <a:srgbClr val="00B050"/>
            </a:solidFill>
            <a:prstDash val="sysDot"/>
            <a:round/>
            <a:headEnd/>
            <a:tailEnd type="arrow" w="med" len="med"/>
          </a:ln>
        </p:spPr>
      </p:cxnSp>
      <p:cxnSp>
        <p:nvCxnSpPr>
          <p:cNvPr id="164" name="Straight Arrow Connector 40">
            <a:extLst>
              <a:ext uri="{FF2B5EF4-FFF2-40B4-BE49-F238E27FC236}">
                <a16:creationId xmlns="" xmlns:a16="http://schemas.microsoft.com/office/drawing/2014/main" id="{C9111D8D-394E-4F9C-BACD-75525E00563E}"/>
              </a:ext>
            </a:extLst>
          </p:cNvPr>
          <p:cNvCxnSpPr>
            <a:cxnSpLocks noChangeShapeType="1"/>
          </p:cNvCxnSpPr>
          <p:nvPr/>
        </p:nvCxnSpPr>
        <p:spPr bwMode="auto">
          <a:xfrm rot="16200000" flipH="1">
            <a:off x="3954998" y="4360247"/>
            <a:ext cx="180000" cy="1588"/>
          </a:xfrm>
          <a:prstGeom prst="straightConnector1">
            <a:avLst/>
          </a:prstGeom>
          <a:noFill/>
          <a:ln w="9525" algn="ctr">
            <a:solidFill>
              <a:schemeClr val="tx1"/>
            </a:solidFill>
            <a:round/>
            <a:headEnd/>
            <a:tailEnd type="arrow" w="med" len="med"/>
          </a:ln>
        </p:spPr>
      </p:cxnSp>
      <p:cxnSp>
        <p:nvCxnSpPr>
          <p:cNvPr id="167" name="Straight Arrow Connector 40">
            <a:extLst>
              <a:ext uri="{FF2B5EF4-FFF2-40B4-BE49-F238E27FC236}">
                <a16:creationId xmlns="" xmlns:a16="http://schemas.microsoft.com/office/drawing/2014/main" id="{824B48AB-0FA0-4506-99A5-5450652342DB}"/>
              </a:ext>
            </a:extLst>
          </p:cNvPr>
          <p:cNvCxnSpPr>
            <a:cxnSpLocks noChangeShapeType="1"/>
          </p:cNvCxnSpPr>
          <p:nvPr/>
        </p:nvCxnSpPr>
        <p:spPr bwMode="auto">
          <a:xfrm rot="16200000" flipH="1">
            <a:off x="4096633" y="4037857"/>
            <a:ext cx="180000" cy="1588"/>
          </a:xfrm>
          <a:prstGeom prst="straightConnector1">
            <a:avLst/>
          </a:prstGeom>
          <a:noFill/>
          <a:ln w="9525" algn="ctr">
            <a:solidFill>
              <a:schemeClr val="tx1"/>
            </a:solidFill>
            <a:prstDash val="dash"/>
            <a:round/>
            <a:headEnd/>
            <a:tailEnd type="arrow" w="med" len="med"/>
          </a:ln>
        </p:spPr>
      </p:cxnSp>
      <p:cxnSp>
        <p:nvCxnSpPr>
          <p:cNvPr id="168" name="Straight Arrow Connector 73">
            <a:extLst>
              <a:ext uri="{FF2B5EF4-FFF2-40B4-BE49-F238E27FC236}">
                <a16:creationId xmlns="" xmlns:a16="http://schemas.microsoft.com/office/drawing/2014/main" id="{FA91FA6F-5BFD-42D7-A7B2-B384D008C81A}"/>
              </a:ext>
            </a:extLst>
          </p:cNvPr>
          <p:cNvCxnSpPr>
            <a:cxnSpLocks noChangeShapeType="1"/>
          </p:cNvCxnSpPr>
          <p:nvPr/>
        </p:nvCxnSpPr>
        <p:spPr bwMode="auto">
          <a:xfrm rot="16200000" flipH="1">
            <a:off x="4072226" y="5927047"/>
            <a:ext cx="216000" cy="1588"/>
          </a:xfrm>
          <a:prstGeom prst="straightConnector1">
            <a:avLst/>
          </a:prstGeom>
          <a:noFill/>
          <a:ln w="19050" algn="ctr">
            <a:solidFill>
              <a:srgbClr val="00B050"/>
            </a:solidFill>
            <a:prstDash val="sysDot"/>
            <a:round/>
            <a:headEnd/>
            <a:tailEnd type="arrow" w="med" len="med"/>
          </a:ln>
        </p:spPr>
      </p:cxnSp>
      <p:cxnSp>
        <p:nvCxnSpPr>
          <p:cNvPr id="169" name="Straight Arrow Connector 73">
            <a:extLst>
              <a:ext uri="{FF2B5EF4-FFF2-40B4-BE49-F238E27FC236}">
                <a16:creationId xmlns="" xmlns:a16="http://schemas.microsoft.com/office/drawing/2014/main" id="{46D49232-3AEB-4E6E-B939-6FABA7B8B22B}"/>
              </a:ext>
            </a:extLst>
          </p:cNvPr>
          <p:cNvCxnSpPr>
            <a:cxnSpLocks noChangeShapeType="1"/>
          </p:cNvCxnSpPr>
          <p:nvPr/>
        </p:nvCxnSpPr>
        <p:spPr bwMode="auto">
          <a:xfrm rot="16200000" flipH="1">
            <a:off x="4317013" y="5632778"/>
            <a:ext cx="216000" cy="1588"/>
          </a:xfrm>
          <a:prstGeom prst="straightConnector1">
            <a:avLst/>
          </a:prstGeom>
          <a:noFill/>
          <a:ln w="19050" algn="ctr">
            <a:solidFill>
              <a:srgbClr val="00B050"/>
            </a:solidFill>
            <a:round/>
            <a:headEnd/>
            <a:tailEnd type="arrow" w="med" len="med"/>
          </a:ln>
        </p:spPr>
      </p:cxnSp>
      <p:cxnSp>
        <p:nvCxnSpPr>
          <p:cNvPr id="170" name="Straight Arrow Connector 73">
            <a:extLst>
              <a:ext uri="{FF2B5EF4-FFF2-40B4-BE49-F238E27FC236}">
                <a16:creationId xmlns="" xmlns:a16="http://schemas.microsoft.com/office/drawing/2014/main" id="{1768EA90-10B3-4987-BD76-910E642A56BA}"/>
              </a:ext>
            </a:extLst>
          </p:cNvPr>
          <p:cNvCxnSpPr>
            <a:cxnSpLocks noChangeShapeType="1"/>
          </p:cNvCxnSpPr>
          <p:nvPr/>
        </p:nvCxnSpPr>
        <p:spPr bwMode="auto">
          <a:xfrm rot="16200000" flipH="1">
            <a:off x="4312654" y="5001410"/>
            <a:ext cx="216000" cy="1588"/>
          </a:xfrm>
          <a:prstGeom prst="straightConnector1">
            <a:avLst/>
          </a:prstGeom>
          <a:noFill/>
          <a:ln w="19050" algn="ctr">
            <a:solidFill>
              <a:srgbClr val="00B050"/>
            </a:solidFill>
            <a:round/>
            <a:headEnd/>
            <a:tailEnd type="arrow" w="med" len="med"/>
          </a:ln>
        </p:spPr>
      </p:cxnSp>
      <p:cxnSp>
        <p:nvCxnSpPr>
          <p:cNvPr id="171" name="Straight Arrow Connector 73">
            <a:extLst>
              <a:ext uri="{FF2B5EF4-FFF2-40B4-BE49-F238E27FC236}">
                <a16:creationId xmlns="" xmlns:a16="http://schemas.microsoft.com/office/drawing/2014/main" id="{013AF224-7398-47E2-ACD7-D11A5E4344EA}"/>
              </a:ext>
            </a:extLst>
          </p:cNvPr>
          <p:cNvCxnSpPr>
            <a:cxnSpLocks noChangeShapeType="1"/>
          </p:cNvCxnSpPr>
          <p:nvPr/>
        </p:nvCxnSpPr>
        <p:spPr bwMode="auto">
          <a:xfrm rot="16200000" flipH="1">
            <a:off x="4290879" y="5284440"/>
            <a:ext cx="216000" cy="1588"/>
          </a:xfrm>
          <a:prstGeom prst="straightConnector1">
            <a:avLst/>
          </a:prstGeom>
          <a:noFill/>
          <a:ln w="19050" algn="ctr">
            <a:solidFill>
              <a:srgbClr val="00B050"/>
            </a:solidFill>
            <a:round/>
            <a:headEnd/>
            <a:tailEnd type="arrow" w="med" len="med"/>
          </a:ln>
        </p:spPr>
      </p:cxnSp>
      <p:sp>
        <p:nvSpPr>
          <p:cNvPr id="172" name="Oval 29">
            <a:extLst>
              <a:ext uri="{FF2B5EF4-FFF2-40B4-BE49-F238E27FC236}">
                <a16:creationId xmlns="" xmlns:a16="http://schemas.microsoft.com/office/drawing/2014/main" id="{A8EF8AFC-C2CE-4C66-BFF4-D58858F8AFD2}"/>
              </a:ext>
            </a:extLst>
          </p:cNvPr>
          <p:cNvSpPr>
            <a:spLocks noChangeArrowheads="1"/>
          </p:cNvSpPr>
          <p:nvPr/>
        </p:nvSpPr>
        <p:spPr bwMode="auto">
          <a:xfrm>
            <a:off x="8378324" y="1976469"/>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73" name="Oval 29">
            <a:extLst>
              <a:ext uri="{FF2B5EF4-FFF2-40B4-BE49-F238E27FC236}">
                <a16:creationId xmlns="" xmlns:a16="http://schemas.microsoft.com/office/drawing/2014/main" id="{D9C8C03A-04D0-4E6D-950C-319ACBB3C319}"/>
              </a:ext>
            </a:extLst>
          </p:cNvPr>
          <p:cNvSpPr>
            <a:spLocks noChangeArrowheads="1"/>
          </p:cNvSpPr>
          <p:nvPr/>
        </p:nvSpPr>
        <p:spPr bwMode="auto">
          <a:xfrm>
            <a:off x="8383561" y="2926953"/>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74" name="Oval 29">
            <a:extLst>
              <a:ext uri="{FF2B5EF4-FFF2-40B4-BE49-F238E27FC236}">
                <a16:creationId xmlns="" xmlns:a16="http://schemas.microsoft.com/office/drawing/2014/main" id="{65D976EA-1F95-4534-8C15-29E97095A328}"/>
              </a:ext>
            </a:extLst>
          </p:cNvPr>
          <p:cNvSpPr>
            <a:spLocks noChangeArrowheads="1"/>
          </p:cNvSpPr>
          <p:nvPr/>
        </p:nvSpPr>
        <p:spPr bwMode="auto">
          <a:xfrm>
            <a:off x="8378324" y="3269845"/>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75" name="Oval 29">
            <a:extLst>
              <a:ext uri="{FF2B5EF4-FFF2-40B4-BE49-F238E27FC236}">
                <a16:creationId xmlns="" xmlns:a16="http://schemas.microsoft.com/office/drawing/2014/main" id="{BC8CABE0-80B6-47BE-8FA3-DFD0B11613E1}"/>
              </a:ext>
            </a:extLst>
          </p:cNvPr>
          <p:cNvSpPr>
            <a:spLocks noChangeArrowheads="1"/>
          </p:cNvSpPr>
          <p:nvPr/>
        </p:nvSpPr>
        <p:spPr bwMode="auto">
          <a:xfrm>
            <a:off x="8383561" y="3599038"/>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76" name="Oval 29">
            <a:extLst>
              <a:ext uri="{FF2B5EF4-FFF2-40B4-BE49-F238E27FC236}">
                <a16:creationId xmlns="" xmlns:a16="http://schemas.microsoft.com/office/drawing/2014/main" id="{F5CE61C2-8C99-4C4D-B13C-DB4469D2B61F}"/>
              </a:ext>
            </a:extLst>
          </p:cNvPr>
          <p:cNvSpPr>
            <a:spLocks noChangeArrowheads="1"/>
          </p:cNvSpPr>
          <p:nvPr/>
        </p:nvSpPr>
        <p:spPr bwMode="auto">
          <a:xfrm>
            <a:off x="8376698" y="3918685"/>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b="1" dirty="0">
              <a:solidFill>
                <a:schemeClr val="tx1"/>
              </a:solidFill>
            </a:endParaRPr>
          </a:p>
        </p:txBody>
      </p:sp>
      <p:sp>
        <p:nvSpPr>
          <p:cNvPr id="177" name="Oval 29">
            <a:extLst>
              <a:ext uri="{FF2B5EF4-FFF2-40B4-BE49-F238E27FC236}">
                <a16:creationId xmlns="" xmlns:a16="http://schemas.microsoft.com/office/drawing/2014/main" id="{55615690-D536-4EFF-AED3-74F2B35D7950}"/>
              </a:ext>
            </a:extLst>
          </p:cNvPr>
          <p:cNvSpPr>
            <a:spLocks noChangeArrowheads="1"/>
          </p:cNvSpPr>
          <p:nvPr/>
        </p:nvSpPr>
        <p:spPr bwMode="auto">
          <a:xfrm>
            <a:off x="8390385" y="4252977"/>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78" name="Oval 29">
            <a:extLst>
              <a:ext uri="{FF2B5EF4-FFF2-40B4-BE49-F238E27FC236}">
                <a16:creationId xmlns="" xmlns:a16="http://schemas.microsoft.com/office/drawing/2014/main" id="{301F5105-BD47-416A-894C-F621C32EE014}"/>
              </a:ext>
            </a:extLst>
          </p:cNvPr>
          <p:cNvSpPr>
            <a:spLocks noChangeArrowheads="1"/>
          </p:cNvSpPr>
          <p:nvPr/>
        </p:nvSpPr>
        <p:spPr bwMode="auto">
          <a:xfrm>
            <a:off x="8374834" y="5210224"/>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79" name="Oval 29">
            <a:extLst>
              <a:ext uri="{FF2B5EF4-FFF2-40B4-BE49-F238E27FC236}">
                <a16:creationId xmlns="" xmlns:a16="http://schemas.microsoft.com/office/drawing/2014/main" id="{04DCC47A-CD27-4AEA-BE68-75CCDB0852D5}"/>
              </a:ext>
            </a:extLst>
          </p:cNvPr>
          <p:cNvSpPr>
            <a:spLocks noChangeArrowheads="1"/>
          </p:cNvSpPr>
          <p:nvPr/>
        </p:nvSpPr>
        <p:spPr bwMode="auto">
          <a:xfrm>
            <a:off x="8374834" y="5510482"/>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80" name="Oval 29">
            <a:extLst>
              <a:ext uri="{FF2B5EF4-FFF2-40B4-BE49-F238E27FC236}">
                <a16:creationId xmlns="" xmlns:a16="http://schemas.microsoft.com/office/drawing/2014/main" id="{DFB69668-40B8-4AA6-A7F0-FCEB8C9DE6DC}"/>
              </a:ext>
            </a:extLst>
          </p:cNvPr>
          <p:cNvSpPr>
            <a:spLocks noChangeArrowheads="1"/>
          </p:cNvSpPr>
          <p:nvPr/>
        </p:nvSpPr>
        <p:spPr bwMode="auto">
          <a:xfrm>
            <a:off x="7485088" y="5501234"/>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81" name="Oval 29">
            <a:extLst>
              <a:ext uri="{FF2B5EF4-FFF2-40B4-BE49-F238E27FC236}">
                <a16:creationId xmlns="" xmlns:a16="http://schemas.microsoft.com/office/drawing/2014/main" id="{BE598C79-315F-40EF-8A22-3E8D29C63C32}"/>
              </a:ext>
            </a:extLst>
          </p:cNvPr>
          <p:cNvSpPr>
            <a:spLocks noChangeArrowheads="1"/>
          </p:cNvSpPr>
          <p:nvPr/>
        </p:nvSpPr>
        <p:spPr bwMode="auto">
          <a:xfrm>
            <a:off x="6194442" y="5496901"/>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82" name="Oval 29">
            <a:extLst>
              <a:ext uri="{FF2B5EF4-FFF2-40B4-BE49-F238E27FC236}">
                <a16:creationId xmlns="" xmlns:a16="http://schemas.microsoft.com/office/drawing/2014/main" id="{6425E043-2B50-43D9-B122-C8499585D144}"/>
              </a:ext>
            </a:extLst>
          </p:cNvPr>
          <p:cNvSpPr>
            <a:spLocks noChangeArrowheads="1"/>
          </p:cNvSpPr>
          <p:nvPr/>
        </p:nvSpPr>
        <p:spPr bwMode="auto">
          <a:xfrm>
            <a:off x="6188445" y="1972186"/>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83" name="Oval 29">
            <a:extLst>
              <a:ext uri="{FF2B5EF4-FFF2-40B4-BE49-F238E27FC236}">
                <a16:creationId xmlns="" xmlns:a16="http://schemas.microsoft.com/office/drawing/2014/main" id="{4B48B8F3-0345-4F5E-99EC-A0D7D2C12134}"/>
              </a:ext>
            </a:extLst>
          </p:cNvPr>
          <p:cNvSpPr>
            <a:spLocks noChangeArrowheads="1"/>
          </p:cNvSpPr>
          <p:nvPr/>
        </p:nvSpPr>
        <p:spPr bwMode="auto">
          <a:xfrm>
            <a:off x="6188445" y="2630918"/>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84" name="Oval 29">
            <a:extLst>
              <a:ext uri="{FF2B5EF4-FFF2-40B4-BE49-F238E27FC236}">
                <a16:creationId xmlns="" xmlns:a16="http://schemas.microsoft.com/office/drawing/2014/main" id="{EA884B2D-7E0D-488E-BA9B-1260285430F0}"/>
              </a:ext>
            </a:extLst>
          </p:cNvPr>
          <p:cNvSpPr>
            <a:spLocks noChangeArrowheads="1"/>
          </p:cNvSpPr>
          <p:nvPr/>
        </p:nvSpPr>
        <p:spPr bwMode="auto">
          <a:xfrm>
            <a:off x="6188445" y="2919343"/>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85" name="Oval 29">
            <a:extLst>
              <a:ext uri="{FF2B5EF4-FFF2-40B4-BE49-F238E27FC236}">
                <a16:creationId xmlns="" xmlns:a16="http://schemas.microsoft.com/office/drawing/2014/main" id="{95EC53BE-81DF-429D-BB8D-86B72078C6E8}"/>
              </a:ext>
            </a:extLst>
          </p:cNvPr>
          <p:cNvSpPr>
            <a:spLocks noChangeArrowheads="1"/>
          </p:cNvSpPr>
          <p:nvPr/>
        </p:nvSpPr>
        <p:spPr bwMode="auto">
          <a:xfrm>
            <a:off x="8368644" y="2299210"/>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86" name="Oval 29">
            <a:extLst>
              <a:ext uri="{FF2B5EF4-FFF2-40B4-BE49-F238E27FC236}">
                <a16:creationId xmlns="" xmlns:a16="http://schemas.microsoft.com/office/drawing/2014/main" id="{76C64972-C2D0-4B1A-B747-E5DD70840F14}"/>
              </a:ext>
            </a:extLst>
          </p:cNvPr>
          <p:cNvSpPr>
            <a:spLocks noChangeArrowheads="1"/>
          </p:cNvSpPr>
          <p:nvPr/>
        </p:nvSpPr>
        <p:spPr bwMode="auto">
          <a:xfrm>
            <a:off x="8366780" y="4876501"/>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87" name="Oval 29">
            <a:extLst>
              <a:ext uri="{FF2B5EF4-FFF2-40B4-BE49-F238E27FC236}">
                <a16:creationId xmlns="" xmlns:a16="http://schemas.microsoft.com/office/drawing/2014/main" id="{B6228BC0-2D9C-4D68-89D1-D09C3600A12F}"/>
              </a:ext>
            </a:extLst>
          </p:cNvPr>
          <p:cNvSpPr>
            <a:spLocks noChangeArrowheads="1"/>
          </p:cNvSpPr>
          <p:nvPr/>
        </p:nvSpPr>
        <p:spPr bwMode="auto">
          <a:xfrm>
            <a:off x="8378555" y="5798624"/>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88" name="Oval 29">
            <a:extLst>
              <a:ext uri="{FF2B5EF4-FFF2-40B4-BE49-F238E27FC236}">
                <a16:creationId xmlns="" xmlns:a16="http://schemas.microsoft.com/office/drawing/2014/main" id="{7FB681F4-BD58-4315-806C-1AEA27D1E4D7}"/>
              </a:ext>
            </a:extLst>
          </p:cNvPr>
          <p:cNvSpPr>
            <a:spLocks noChangeArrowheads="1"/>
          </p:cNvSpPr>
          <p:nvPr/>
        </p:nvSpPr>
        <p:spPr bwMode="auto">
          <a:xfrm>
            <a:off x="7090807" y="3272439"/>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89" name="Oval 29">
            <a:extLst>
              <a:ext uri="{FF2B5EF4-FFF2-40B4-BE49-F238E27FC236}">
                <a16:creationId xmlns="" xmlns:a16="http://schemas.microsoft.com/office/drawing/2014/main" id="{78729480-FDD3-41F2-B0A7-E6A92ACEFB66}"/>
              </a:ext>
            </a:extLst>
          </p:cNvPr>
          <p:cNvSpPr>
            <a:spLocks noChangeArrowheads="1"/>
          </p:cNvSpPr>
          <p:nvPr/>
        </p:nvSpPr>
        <p:spPr bwMode="auto">
          <a:xfrm>
            <a:off x="7080219" y="2926691"/>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90" name="Oval 29">
            <a:extLst>
              <a:ext uri="{FF2B5EF4-FFF2-40B4-BE49-F238E27FC236}">
                <a16:creationId xmlns="" xmlns:a16="http://schemas.microsoft.com/office/drawing/2014/main" id="{EA95DDF5-6AD5-44E6-84FC-3E3F48A385A2}"/>
              </a:ext>
            </a:extLst>
          </p:cNvPr>
          <p:cNvSpPr>
            <a:spLocks noChangeArrowheads="1"/>
          </p:cNvSpPr>
          <p:nvPr/>
        </p:nvSpPr>
        <p:spPr bwMode="auto">
          <a:xfrm>
            <a:off x="7076072" y="2637306"/>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91" name="Oval 29">
            <a:extLst>
              <a:ext uri="{FF2B5EF4-FFF2-40B4-BE49-F238E27FC236}">
                <a16:creationId xmlns="" xmlns:a16="http://schemas.microsoft.com/office/drawing/2014/main" id="{9A40B27A-171A-4223-95C1-4C92D53011D0}"/>
              </a:ext>
            </a:extLst>
          </p:cNvPr>
          <p:cNvSpPr>
            <a:spLocks noChangeArrowheads="1"/>
          </p:cNvSpPr>
          <p:nvPr/>
        </p:nvSpPr>
        <p:spPr bwMode="auto">
          <a:xfrm>
            <a:off x="7077873" y="1990384"/>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92" name="Oval 29">
            <a:extLst>
              <a:ext uri="{FF2B5EF4-FFF2-40B4-BE49-F238E27FC236}">
                <a16:creationId xmlns="" xmlns:a16="http://schemas.microsoft.com/office/drawing/2014/main" id="{A3E6C855-1EB9-4243-A369-001F33882BF1}"/>
              </a:ext>
            </a:extLst>
          </p:cNvPr>
          <p:cNvSpPr>
            <a:spLocks noChangeArrowheads="1"/>
          </p:cNvSpPr>
          <p:nvPr/>
        </p:nvSpPr>
        <p:spPr bwMode="auto">
          <a:xfrm>
            <a:off x="6655134" y="1985379"/>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6" name="Rectangle 5">
            <a:extLst>
              <a:ext uri="{FF2B5EF4-FFF2-40B4-BE49-F238E27FC236}">
                <a16:creationId xmlns="" xmlns:a16="http://schemas.microsoft.com/office/drawing/2014/main" id="{9849BAEC-537E-4018-A769-34798706D65B}"/>
              </a:ext>
            </a:extLst>
          </p:cNvPr>
          <p:cNvSpPr/>
          <p:nvPr/>
        </p:nvSpPr>
        <p:spPr>
          <a:xfrm>
            <a:off x="7514375" y="3914746"/>
            <a:ext cx="236140" cy="22073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7" name="Straight Arrow Connector 40">
            <a:extLst>
              <a:ext uri="{FF2B5EF4-FFF2-40B4-BE49-F238E27FC236}">
                <a16:creationId xmlns="" xmlns:a16="http://schemas.microsoft.com/office/drawing/2014/main" id="{F0AA362F-6009-49F6-9252-BDC4F68E3D5D}"/>
              </a:ext>
            </a:extLst>
          </p:cNvPr>
          <p:cNvCxnSpPr>
            <a:cxnSpLocks noChangeShapeType="1"/>
          </p:cNvCxnSpPr>
          <p:nvPr/>
        </p:nvCxnSpPr>
        <p:spPr bwMode="auto">
          <a:xfrm rot="5400000" flipH="1" flipV="1">
            <a:off x="6437213" y="3031919"/>
            <a:ext cx="216000" cy="1588"/>
          </a:xfrm>
          <a:prstGeom prst="straightConnector1">
            <a:avLst/>
          </a:prstGeom>
          <a:noFill/>
          <a:ln w="9525" algn="ctr">
            <a:solidFill>
              <a:schemeClr val="tx1"/>
            </a:solidFill>
            <a:round/>
            <a:headEnd/>
            <a:tailEnd type="arrow" w="med" len="med"/>
          </a:ln>
        </p:spPr>
      </p:cxnSp>
      <p:cxnSp>
        <p:nvCxnSpPr>
          <p:cNvPr id="198" name="Straight Arrow Connector 73">
            <a:extLst>
              <a:ext uri="{FF2B5EF4-FFF2-40B4-BE49-F238E27FC236}">
                <a16:creationId xmlns="" xmlns:a16="http://schemas.microsoft.com/office/drawing/2014/main" id="{B049BC36-3730-43CB-9B6A-648AA0FFD8BD}"/>
              </a:ext>
            </a:extLst>
          </p:cNvPr>
          <p:cNvCxnSpPr>
            <a:cxnSpLocks noChangeShapeType="1"/>
          </p:cNvCxnSpPr>
          <p:nvPr/>
        </p:nvCxnSpPr>
        <p:spPr bwMode="auto">
          <a:xfrm rot="5400000" flipH="1" flipV="1">
            <a:off x="6542484" y="3028285"/>
            <a:ext cx="216000" cy="1588"/>
          </a:xfrm>
          <a:prstGeom prst="straightConnector1">
            <a:avLst/>
          </a:prstGeom>
          <a:noFill/>
          <a:ln w="19050" algn="ctr">
            <a:solidFill>
              <a:srgbClr val="00B050"/>
            </a:solidFill>
            <a:round/>
            <a:headEnd/>
            <a:tailEnd type="arrow" w="med" len="med"/>
          </a:ln>
        </p:spPr>
      </p:cxnSp>
      <p:cxnSp>
        <p:nvCxnSpPr>
          <p:cNvPr id="199" name="Straight Arrow Connector 40">
            <a:extLst>
              <a:ext uri="{FF2B5EF4-FFF2-40B4-BE49-F238E27FC236}">
                <a16:creationId xmlns="" xmlns:a16="http://schemas.microsoft.com/office/drawing/2014/main" id="{3C036DC2-57F6-42E6-A399-CC5EEF6F1D4D}"/>
              </a:ext>
            </a:extLst>
          </p:cNvPr>
          <p:cNvCxnSpPr>
            <a:cxnSpLocks noChangeShapeType="1"/>
          </p:cNvCxnSpPr>
          <p:nvPr/>
        </p:nvCxnSpPr>
        <p:spPr bwMode="auto">
          <a:xfrm rot="5400000" flipH="1" flipV="1">
            <a:off x="8639829" y="3051179"/>
            <a:ext cx="216000" cy="1588"/>
          </a:xfrm>
          <a:prstGeom prst="straightConnector1">
            <a:avLst/>
          </a:prstGeom>
          <a:noFill/>
          <a:ln w="9525" algn="ctr">
            <a:solidFill>
              <a:schemeClr val="tx1"/>
            </a:solidFill>
            <a:prstDash val="dash"/>
            <a:round/>
            <a:headEnd/>
            <a:tailEnd type="arrow" w="med" len="med"/>
          </a:ln>
        </p:spPr>
      </p:cxnSp>
      <p:cxnSp>
        <p:nvCxnSpPr>
          <p:cNvPr id="200" name="Straight Arrow Connector 73">
            <a:extLst>
              <a:ext uri="{FF2B5EF4-FFF2-40B4-BE49-F238E27FC236}">
                <a16:creationId xmlns="" xmlns:a16="http://schemas.microsoft.com/office/drawing/2014/main" id="{34022AB7-C19C-4C95-B7CC-9918AD4468A5}"/>
              </a:ext>
            </a:extLst>
          </p:cNvPr>
          <p:cNvCxnSpPr>
            <a:cxnSpLocks noChangeShapeType="1"/>
          </p:cNvCxnSpPr>
          <p:nvPr/>
        </p:nvCxnSpPr>
        <p:spPr bwMode="auto">
          <a:xfrm rot="5400000" flipH="1" flipV="1">
            <a:off x="8751924" y="3033897"/>
            <a:ext cx="216000" cy="1588"/>
          </a:xfrm>
          <a:prstGeom prst="straightConnector1">
            <a:avLst/>
          </a:prstGeom>
          <a:noFill/>
          <a:ln w="19050" algn="ctr">
            <a:solidFill>
              <a:srgbClr val="00B050"/>
            </a:solidFill>
            <a:round/>
            <a:headEnd/>
            <a:tailEnd type="arrow" w="med" len="med"/>
          </a:ln>
        </p:spPr>
      </p:cxnSp>
      <p:cxnSp>
        <p:nvCxnSpPr>
          <p:cNvPr id="201" name="Straight Arrow Connector 200">
            <a:extLst>
              <a:ext uri="{FF2B5EF4-FFF2-40B4-BE49-F238E27FC236}">
                <a16:creationId xmlns="" xmlns:a16="http://schemas.microsoft.com/office/drawing/2014/main" id="{0E6BBAA8-CE91-441B-A591-FA35D5AAEE4F}"/>
              </a:ext>
            </a:extLst>
          </p:cNvPr>
          <p:cNvCxnSpPr>
            <a:cxnSpLocks noChangeShapeType="1"/>
          </p:cNvCxnSpPr>
          <p:nvPr/>
        </p:nvCxnSpPr>
        <p:spPr bwMode="auto">
          <a:xfrm flipV="1">
            <a:off x="8744219" y="3889096"/>
            <a:ext cx="0" cy="216000"/>
          </a:xfrm>
          <a:prstGeom prst="straightConnector1">
            <a:avLst/>
          </a:prstGeom>
          <a:noFill/>
          <a:ln w="19050" algn="ctr">
            <a:solidFill>
              <a:srgbClr val="00B050"/>
            </a:solidFill>
            <a:prstDash val="sysDot"/>
            <a:round/>
            <a:headEnd/>
            <a:tailEnd type="arrow" w="med" len="med"/>
          </a:ln>
        </p:spPr>
      </p:cxnSp>
      <p:cxnSp>
        <p:nvCxnSpPr>
          <p:cNvPr id="202" name="Straight Arrow Connector 201">
            <a:extLst>
              <a:ext uri="{FF2B5EF4-FFF2-40B4-BE49-F238E27FC236}">
                <a16:creationId xmlns="" xmlns:a16="http://schemas.microsoft.com/office/drawing/2014/main" id="{728341E4-DAFC-4F86-BF79-51F53683274D}"/>
              </a:ext>
            </a:extLst>
          </p:cNvPr>
          <p:cNvCxnSpPr>
            <a:cxnSpLocks noChangeShapeType="1"/>
          </p:cNvCxnSpPr>
          <p:nvPr/>
        </p:nvCxnSpPr>
        <p:spPr bwMode="auto">
          <a:xfrm flipV="1">
            <a:off x="8755678" y="4228904"/>
            <a:ext cx="0" cy="216000"/>
          </a:xfrm>
          <a:prstGeom prst="straightConnector1">
            <a:avLst/>
          </a:prstGeom>
          <a:noFill/>
          <a:ln w="19050" algn="ctr">
            <a:solidFill>
              <a:srgbClr val="00B050"/>
            </a:solidFill>
            <a:prstDash val="sysDot"/>
            <a:round/>
            <a:headEnd/>
            <a:tailEnd type="arrow" w="med" len="med"/>
          </a:ln>
        </p:spPr>
      </p:cxnSp>
      <p:cxnSp>
        <p:nvCxnSpPr>
          <p:cNvPr id="203" name="Straight Arrow Connector 73">
            <a:extLst>
              <a:ext uri="{FF2B5EF4-FFF2-40B4-BE49-F238E27FC236}">
                <a16:creationId xmlns="" xmlns:a16="http://schemas.microsoft.com/office/drawing/2014/main" id="{0A9F6E63-8D69-4D8A-A0FC-D2D946D557E3}"/>
              </a:ext>
            </a:extLst>
          </p:cNvPr>
          <p:cNvCxnSpPr>
            <a:cxnSpLocks noChangeShapeType="1"/>
          </p:cNvCxnSpPr>
          <p:nvPr/>
        </p:nvCxnSpPr>
        <p:spPr bwMode="auto">
          <a:xfrm rot="5400000" flipH="1" flipV="1">
            <a:off x="8639483" y="3363896"/>
            <a:ext cx="216000" cy="1588"/>
          </a:xfrm>
          <a:prstGeom prst="straightConnector1">
            <a:avLst/>
          </a:prstGeom>
          <a:noFill/>
          <a:ln w="19050" algn="ctr">
            <a:solidFill>
              <a:srgbClr val="00B050"/>
            </a:solidFill>
            <a:round/>
            <a:headEnd/>
            <a:tailEnd type="arrow" w="med" len="med"/>
          </a:ln>
        </p:spPr>
      </p:cxnSp>
      <p:cxnSp>
        <p:nvCxnSpPr>
          <p:cNvPr id="204" name="Straight Arrow Connector 73">
            <a:extLst>
              <a:ext uri="{FF2B5EF4-FFF2-40B4-BE49-F238E27FC236}">
                <a16:creationId xmlns="" xmlns:a16="http://schemas.microsoft.com/office/drawing/2014/main" id="{79B0A36D-5A25-4860-867F-3DF1A82E5091}"/>
              </a:ext>
            </a:extLst>
          </p:cNvPr>
          <p:cNvCxnSpPr>
            <a:cxnSpLocks noChangeShapeType="1"/>
          </p:cNvCxnSpPr>
          <p:nvPr/>
        </p:nvCxnSpPr>
        <p:spPr bwMode="auto">
          <a:xfrm rot="5400000" flipH="1" flipV="1">
            <a:off x="8650235" y="3699434"/>
            <a:ext cx="216000" cy="1588"/>
          </a:xfrm>
          <a:prstGeom prst="straightConnector1">
            <a:avLst/>
          </a:prstGeom>
          <a:noFill/>
          <a:ln w="19050" algn="ctr">
            <a:solidFill>
              <a:srgbClr val="00B050"/>
            </a:solidFill>
            <a:round/>
            <a:headEnd/>
            <a:tailEnd type="arrow" w="med" len="med"/>
          </a:ln>
        </p:spPr>
      </p:cxnSp>
      <p:cxnSp>
        <p:nvCxnSpPr>
          <p:cNvPr id="205" name="Straight Arrow Connector 204">
            <a:extLst>
              <a:ext uri="{FF2B5EF4-FFF2-40B4-BE49-F238E27FC236}">
                <a16:creationId xmlns="" xmlns:a16="http://schemas.microsoft.com/office/drawing/2014/main" id="{8BD7817A-63A5-499C-827F-FBDD035C10EB}"/>
              </a:ext>
            </a:extLst>
          </p:cNvPr>
          <p:cNvCxnSpPr>
            <a:cxnSpLocks noChangeShapeType="1"/>
          </p:cNvCxnSpPr>
          <p:nvPr/>
        </p:nvCxnSpPr>
        <p:spPr bwMode="auto">
          <a:xfrm>
            <a:off x="8284866" y="4554676"/>
            <a:ext cx="0" cy="216000"/>
          </a:xfrm>
          <a:prstGeom prst="straightConnector1">
            <a:avLst/>
          </a:prstGeom>
          <a:noFill/>
          <a:ln w="19050" algn="ctr">
            <a:solidFill>
              <a:srgbClr val="00B050"/>
            </a:solidFill>
            <a:prstDash val="sysDot"/>
            <a:round/>
            <a:headEnd/>
            <a:tailEnd type="arrow" w="med" len="med"/>
          </a:ln>
        </p:spPr>
      </p:cxnSp>
      <p:cxnSp>
        <p:nvCxnSpPr>
          <p:cNvPr id="206" name="Straight Arrow Connector 205">
            <a:extLst>
              <a:ext uri="{FF2B5EF4-FFF2-40B4-BE49-F238E27FC236}">
                <a16:creationId xmlns="" xmlns:a16="http://schemas.microsoft.com/office/drawing/2014/main" id="{73E4D60F-A584-4B0A-A7CD-0936C642697C}"/>
              </a:ext>
            </a:extLst>
          </p:cNvPr>
          <p:cNvCxnSpPr>
            <a:cxnSpLocks noChangeShapeType="1"/>
          </p:cNvCxnSpPr>
          <p:nvPr/>
        </p:nvCxnSpPr>
        <p:spPr bwMode="auto">
          <a:xfrm>
            <a:off x="8204122" y="4211970"/>
            <a:ext cx="0" cy="216000"/>
          </a:xfrm>
          <a:prstGeom prst="straightConnector1">
            <a:avLst/>
          </a:prstGeom>
          <a:noFill/>
          <a:ln w="19050" algn="ctr">
            <a:solidFill>
              <a:srgbClr val="00B050"/>
            </a:solidFill>
            <a:prstDash val="sysDot"/>
            <a:round/>
            <a:headEnd/>
            <a:tailEnd type="arrow" w="med" len="med"/>
          </a:ln>
        </p:spPr>
      </p:cxnSp>
      <p:cxnSp>
        <p:nvCxnSpPr>
          <p:cNvPr id="207" name="Straight Arrow Connector 206">
            <a:extLst>
              <a:ext uri="{FF2B5EF4-FFF2-40B4-BE49-F238E27FC236}">
                <a16:creationId xmlns="" xmlns:a16="http://schemas.microsoft.com/office/drawing/2014/main" id="{E6360FEE-4D69-4E3F-8F11-F1DD9ECD9DE1}"/>
              </a:ext>
            </a:extLst>
          </p:cNvPr>
          <p:cNvCxnSpPr>
            <a:cxnSpLocks noChangeShapeType="1"/>
          </p:cNvCxnSpPr>
          <p:nvPr/>
        </p:nvCxnSpPr>
        <p:spPr bwMode="auto">
          <a:xfrm>
            <a:off x="6016409" y="5178690"/>
            <a:ext cx="0" cy="216000"/>
          </a:xfrm>
          <a:prstGeom prst="straightConnector1">
            <a:avLst/>
          </a:prstGeom>
          <a:noFill/>
          <a:ln w="19050" algn="ctr">
            <a:solidFill>
              <a:srgbClr val="00B050"/>
            </a:solidFill>
            <a:prstDash val="sysDot"/>
            <a:round/>
            <a:headEnd/>
            <a:tailEnd type="arrow" w="med" len="med"/>
          </a:ln>
        </p:spPr>
      </p:cxnSp>
      <p:cxnSp>
        <p:nvCxnSpPr>
          <p:cNvPr id="208" name="Straight Arrow Connector 207">
            <a:extLst>
              <a:ext uri="{FF2B5EF4-FFF2-40B4-BE49-F238E27FC236}">
                <a16:creationId xmlns="" xmlns:a16="http://schemas.microsoft.com/office/drawing/2014/main" id="{057B60AF-AC31-4B7E-913B-AD2FFF4ED290}"/>
              </a:ext>
            </a:extLst>
          </p:cNvPr>
          <p:cNvCxnSpPr>
            <a:cxnSpLocks noChangeShapeType="1"/>
          </p:cNvCxnSpPr>
          <p:nvPr/>
        </p:nvCxnSpPr>
        <p:spPr bwMode="auto">
          <a:xfrm>
            <a:off x="6016430" y="5485946"/>
            <a:ext cx="0" cy="216000"/>
          </a:xfrm>
          <a:prstGeom prst="straightConnector1">
            <a:avLst/>
          </a:prstGeom>
          <a:noFill/>
          <a:ln w="19050" algn="ctr">
            <a:solidFill>
              <a:srgbClr val="00B050"/>
            </a:solidFill>
            <a:prstDash val="solid"/>
            <a:round/>
            <a:headEnd/>
            <a:tailEnd type="arrow" w="med" len="med"/>
          </a:ln>
        </p:spPr>
      </p:cxnSp>
      <p:cxnSp>
        <p:nvCxnSpPr>
          <p:cNvPr id="209" name="Straight Arrow Connector 208">
            <a:extLst>
              <a:ext uri="{FF2B5EF4-FFF2-40B4-BE49-F238E27FC236}">
                <a16:creationId xmlns="" xmlns:a16="http://schemas.microsoft.com/office/drawing/2014/main" id="{82CCD8BD-C7FF-4016-93E1-08BB38E4BD82}"/>
              </a:ext>
            </a:extLst>
          </p:cNvPr>
          <p:cNvCxnSpPr>
            <a:cxnSpLocks noChangeShapeType="1"/>
          </p:cNvCxnSpPr>
          <p:nvPr/>
        </p:nvCxnSpPr>
        <p:spPr bwMode="auto">
          <a:xfrm>
            <a:off x="6459125" y="4865546"/>
            <a:ext cx="0" cy="216000"/>
          </a:xfrm>
          <a:prstGeom prst="straightConnector1">
            <a:avLst/>
          </a:prstGeom>
          <a:noFill/>
          <a:ln w="19050" algn="ctr">
            <a:solidFill>
              <a:srgbClr val="00B050"/>
            </a:solidFill>
            <a:prstDash val="sysDot"/>
            <a:round/>
            <a:headEnd/>
            <a:tailEnd type="arrow" w="med" len="med"/>
          </a:ln>
        </p:spPr>
      </p:cxnSp>
      <p:cxnSp>
        <p:nvCxnSpPr>
          <p:cNvPr id="210" name="Straight Arrow Connector 209">
            <a:extLst>
              <a:ext uri="{FF2B5EF4-FFF2-40B4-BE49-F238E27FC236}">
                <a16:creationId xmlns="" xmlns:a16="http://schemas.microsoft.com/office/drawing/2014/main" id="{0471B14B-65E1-414B-8D1D-8B813C9ADC6D}"/>
              </a:ext>
            </a:extLst>
          </p:cNvPr>
          <p:cNvCxnSpPr>
            <a:cxnSpLocks noChangeShapeType="1"/>
          </p:cNvCxnSpPr>
          <p:nvPr/>
        </p:nvCxnSpPr>
        <p:spPr bwMode="auto">
          <a:xfrm>
            <a:off x="6459125" y="5202733"/>
            <a:ext cx="0" cy="216000"/>
          </a:xfrm>
          <a:prstGeom prst="straightConnector1">
            <a:avLst/>
          </a:prstGeom>
          <a:noFill/>
          <a:ln w="19050" algn="ctr">
            <a:solidFill>
              <a:srgbClr val="00B050"/>
            </a:solidFill>
            <a:prstDash val="sysDot"/>
            <a:round/>
            <a:headEnd/>
            <a:tailEnd type="arrow" w="med" len="med"/>
          </a:ln>
        </p:spPr>
      </p:cxnSp>
      <p:cxnSp>
        <p:nvCxnSpPr>
          <p:cNvPr id="212" name="Straight Arrow Connector 40">
            <a:extLst>
              <a:ext uri="{FF2B5EF4-FFF2-40B4-BE49-F238E27FC236}">
                <a16:creationId xmlns="" xmlns:a16="http://schemas.microsoft.com/office/drawing/2014/main" id="{F9202FDA-43E5-468E-84F4-3A28C9A3771C}"/>
              </a:ext>
            </a:extLst>
          </p:cNvPr>
          <p:cNvCxnSpPr>
            <a:cxnSpLocks noChangeShapeType="1"/>
          </p:cNvCxnSpPr>
          <p:nvPr/>
        </p:nvCxnSpPr>
        <p:spPr bwMode="auto">
          <a:xfrm rot="16200000" flipH="1">
            <a:off x="8648237" y="5910937"/>
            <a:ext cx="216000" cy="1587"/>
          </a:xfrm>
          <a:prstGeom prst="straightConnector1">
            <a:avLst/>
          </a:prstGeom>
          <a:noFill/>
          <a:ln w="9525" algn="ctr">
            <a:solidFill>
              <a:schemeClr val="tx1"/>
            </a:solidFill>
            <a:prstDash val="dash"/>
            <a:round/>
            <a:headEnd/>
            <a:tailEnd type="arrow" w="med" len="med"/>
          </a:ln>
        </p:spPr>
      </p:cxnSp>
      <p:cxnSp>
        <p:nvCxnSpPr>
          <p:cNvPr id="213" name="Straight Arrow Connector 40">
            <a:extLst>
              <a:ext uri="{FF2B5EF4-FFF2-40B4-BE49-F238E27FC236}">
                <a16:creationId xmlns="" xmlns:a16="http://schemas.microsoft.com/office/drawing/2014/main" id="{877D111F-8A08-4B80-9A30-076645B00D03}"/>
              </a:ext>
            </a:extLst>
          </p:cNvPr>
          <p:cNvCxnSpPr>
            <a:cxnSpLocks noChangeShapeType="1"/>
          </p:cNvCxnSpPr>
          <p:nvPr/>
        </p:nvCxnSpPr>
        <p:spPr bwMode="auto">
          <a:xfrm rot="16200000" flipH="1">
            <a:off x="5910080" y="5878461"/>
            <a:ext cx="216000" cy="1587"/>
          </a:xfrm>
          <a:prstGeom prst="straightConnector1">
            <a:avLst/>
          </a:prstGeom>
          <a:noFill/>
          <a:ln w="9525" algn="ctr">
            <a:solidFill>
              <a:schemeClr val="tx1"/>
            </a:solidFill>
            <a:prstDash val="dash"/>
            <a:round/>
            <a:headEnd/>
            <a:tailEnd type="arrow" w="med" len="med"/>
          </a:ln>
        </p:spPr>
      </p:cxnSp>
      <p:cxnSp>
        <p:nvCxnSpPr>
          <p:cNvPr id="214" name="Straight Arrow Connector 40">
            <a:extLst>
              <a:ext uri="{FF2B5EF4-FFF2-40B4-BE49-F238E27FC236}">
                <a16:creationId xmlns="" xmlns:a16="http://schemas.microsoft.com/office/drawing/2014/main" id="{2FCB1215-22AF-49C5-B2FF-E4EF00C99B60}"/>
              </a:ext>
            </a:extLst>
          </p:cNvPr>
          <p:cNvCxnSpPr>
            <a:cxnSpLocks noChangeShapeType="1"/>
          </p:cNvCxnSpPr>
          <p:nvPr/>
        </p:nvCxnSpPr>
        <p:spPr bwMode="auto">
          <a:xfrm rot="16200000" flipH="1">
            <a:off x="7246593" y="4651406"/>
            <a:ext cx="216000" cy="1587"/>
          </a:xfrm>
          <a:prstGeom prst="straightConnector1">
            <a:avLst/>
          </a:prstGeom>
          <a:noFill/>
          <a:ln w="9525" algn="ctr">
            <a:solidFill>
              <a:schemeClr val="tx1"/>
            </a:solidFill>
            <a:prstDash val="dash"/>
            <a:round/>
            <a:headEnd/>
            <a:tailEnd type="arrow" w="med" len="med"/>
          </a:ln>
        </p:spPr>
      </p:cxnSp>
      <p:cxnSp>
        <p:nvCxnSpPr>
          <p:cNvPr id="215" name="Straight Arrow Connector 40">
            <a:extLst>
              <a:ext uri="{FF2B5EF4-FFF2-40B4-BE49-F238E27FC236}">
                <a16:creationId xmlns="" xmlns:a16="http://schemas.microsoft.com/office/drawing/2014/main" id="{0D850487-7B3B-43A8-AA6A-9712A84ACADC}"/>
              </a:ext>
            </a:extLst>
          </p:cNvPr>
          <p:cNvCxnSpPr>
            <a:cxnSpLocks noChangeShapeType="1"/>
          </p:cNvCxnSpPr>
          <p:nvPr/>
        </p:nvCxnSpPr>
        <p:spPr bwMode="auto">
          <a:xfrm rot="16200000" flipH="1">
            <a:off x="7242130" y="3998804"/>
            <a:ext cx="216000" cy="1587"/>
          </a:xfrm>
          <a:prstGeom prst="straightConnector1">
            <a:avLst/>
          </a:prstGeom>
          <a:noFill/>
          <a:ln w="9525" algn="ctr">
            <a:solidFill>
              <a:schemeClr val="tx1"/>
            </a:solidFill>
            <a:prstDash val="dash"/>
            <a:round/>
            <a:headEnd/>
            <a:tailEnd type="arrow" w="med" len="med"/>
          </a:ln>
        </p:spPr>
      </p:cxnSp>
      <p:cxnSp>
        <p:nvCxnSpPr>
          <p:cNvPr id="216" name="Straight Arrow Connector 40">
            <a:extLst>
              <a:ext uri="{FF2B5EF4-FFF2-40B4-BE49-F238E27FC236}">
                <a16:creationId xmlns="" xmlns:a16="http://schemas.microsoft.com/office/drawing/2014/main" id="{AD1F2A1D-3415-4B47-A576-9A904A165B93}"/>
              </a:ext>
            </a:extLst>
          </p:cNvPr>
          <p:cNvCxnSpPr>
            <a:cxnSpLocks noChangeShapeType="1"/>
          </p:cNvCxnSpPr>
          <p:nvPr/>
        </p:nvCxnSpPr>
        <p:spPr bwMode="auto">
          <a:xfrm rot="16200000" flipH="1">
            <a:off x="5905494" y="4005170"/>
            <a:ext cx="216000" cy="1587"/>
          </a:xfrm>
          <a:prstGeom prst="straightConnector1">
            <a:avLst/>
          </a:prstGeom>
          <a:noFill/>
          <a:ln w="9525" algn="ctr">
            <a:solidFill>
              <a:schemeClr val="tx1"/>
            </a:solidFill>
            <a:prstDash val="dash"/>
            <a:round/>
            <a:headEnd/>
            <a:tailEnd type="arrow" w="med" len="med"/>
          </a:ln>
        </p:spPr>
      </p:cxnSp>
      <p:cxnSp>
        <p:nvCxnSpPr>
          <p:cNvPr id="217" name="Straight Arrow Connector 40">
            <a:extLst>
              <a:ext uri="{FF2B5EF4-FFF2-40B4-BE49-F238E27FC236}">
                <a16:creationId xmlns="" xmlns:a16="http://schemas.microsoft.com/office/drawing/2014/main" id="{2D5DA92E-AF33-42D8-BE14-2D4739FCE174}"/>
              </a:ext>
            </a:extLst>
          </p:cNvPr>
          <p:cNvCxnSpPr>
            <a:cxnSpLocks noChangeShapeType="1"/>
          </p:cNvCxnSpPr>
          <p:nvPr/>
        </p:nvCxnSpPr>
        <p:spPr bwMode="auto">
          <a:xfrm rot="16200000" flipH="1">
            <a:off x="6358353" y="3994536"/>
            <a:ext cx="216000" cy="1587"/>
          </a:xfrm>
          <a:prstGeom prst="straightConnector1">
            <a:avLst/>
          </a:prstGeom>
          <a:noFill/>
          <a:ln w="9525" algn="ctr">
            <a:solidFill>
              <a:schemeClr val="tx1"/>
            </a:solidFill>
            <a:prstDash val="dash"/>
            <a:round/>
            <a:headEnd/>
            <a:tailEnd type="arrow" w="med" len="med"/>
          </a:ln>
        </p:spPr>
      </p:cxnSp>
      <p:cxnSp>
        <p:nvCxnSpPr>
          <p:cNvPr id="219" name="Straight Arrow Connector 40">
            <a:extLst>
              <a:ext uri="{FF2B5EF4-FFF2-40B4-BE49-F238E27FC236}">
                <a16:creationId xmlns="" xmlns:a16="http://schemas.microsoft.com/office/drawing/2014/main" id="{41C9A7BB-E2D3-4DFB-9877-C279A34062B8}"/>
              </a:ext>
            </a:extLst>
          </p:cNvPr>
          <p:cNvCxnSpPr>
            <a:cxnSpLocks noChangeShapeType="1"/>
          </p:cNvCxnSpPr>
          <p:nvPr/>
        </p:nvCxnSpPr>
        <p:spPr bwMode="auto">
          <a:xfrm rot="16200000" flipH="1">
            <a:off x="5904785" y="4340938"/>
            <a:ext cx="216000" cy="1588"/>
          </a:xfrm>
          <a:prstGeom prst="straightConnector1">
            <a:avLst/>
          </a:prstGeom>
          <a:noFill/>
          <a:ln w="9525" algn="ctr">
            <a:solidFill>
              <a:schemeClr val="tx1"/>
            </a:solidFill>
            <a:round/>
            <a:headEnd/>
            <a:tailEnd type="arrow" w="med" len="med"/>
          </a:ln>
        </p:spPr>
      </p:cxnSp>
      <p:cxnSp>
        <p:nvCxnSpPr>
          <p:cNvPr id="220" name="Straight Arrow Connector 40">
            <a:extLst>
              <a:ext uri="{FF2B5EF4-FFF2-40B4-BE49-F238E27FC236}">
                <a16:creationId xmlns="" xmlns:a16="http://schemas.microsoft.com/office/drawing/2014/main" id="{86C93531-4E38-46E1-8DF2-23D6F43FF78B}"/>
              </a:ext>
            </a:extLst>
          </p:cNvPr>
          <p:cNvCxnSpPr>
            <a:cxnSpLocks noChangeShapeType="1"/>
          </p:cNvCxnSpPr>
          <p:nvPr/>
        </p:nvCxnSpPr>
        <p:spPr bwMode="auto">
          <a:xfrm rot="5400000" flipH="1" flipV="1">
            <a:off x="6448019" y="5621389"/>
            <a:ext cx="216000" cy="1588"/>
          </a:xfrm>
          <a:prstGeom prst="straightConnector1">
            <a:avLst/>
          </a:prstGeom>
          <a:noFill/>
          <a:ln w="9525" algn="ctr">
            <a:solidFill>
              <a:schemeClr val="tx1"/>
            </a:solidFill>
            <a:round/>
            <a:headEnd/>
            <a:tailEnd type="arrow" w="med" len="med"/>
          </a:ln>
        </p:spPr>
      </p:cxnSp>
      <p:cxnSp>
        <p:nvCxnSpPr>
          <p:cNvPr id="221" name="Straight Arrow Connector 73">
            <a:extLst>
              <a:ext uri="{FF2B5EF4-FFF2-40B4-BE49-F238E27FC236}">
                <a16:creationId xmlns="" xmlns:a16="http://schemas.microsoft.com/office/drawing/2014/main" id="{2F3D7B16-019A-4979-B450-FE80BC0A8EB0}"/>
              </a:ext>
            </a:extLst>
          </p:cNvPr>
          <p:cNvCxnSpPr>
            <a:cxnSpLocks noChangeShapeType="1"/>
          </p:cNvCxnSpPr>
          <p:nvPr/>
        </p:nvCxnSpPr>
        <p:spPr bwMode="auto">
          <a:xfrm rot="16200000" flipH="1">
            <a:off x="6560114" y="5622152"/>
            <a:ext cx="216000" cy="1588"/>
          </a:xfrm>
          <a:prstGeom prst="straightConnector1">
            <a:avLst/>
          </a:prstGeom>
          <a:noFill/>
          <a:ln w="19050" algn="ctr">
            <a:solidFill>
              <a:srgbClr val="00B050"/>
            </a:solidFill>
            <a:prstDash val="sysDot"/>
            <a:round/>
            <a:headEnd/>
            <a:tailEnd type="arrow" w="med" len="med"/>
          </a:ln>
        </p:spPr>
      </p:cxnSp>
      <p:cxnSp>
        <p:nvCxnSpPr>
          <p:cNvPr id="222" name="Straight Arrow Connector 40">
            <a:extLst>
              <a:ext uri="{FF2B5EF4-FFF2-40B4-BE49-F238E27FC236}">
                <a16:creationId xmlns="" xmlns:a16="http://schemas.microsoft.com/office/drawing/2014/main" id="{79ACF9E5-78B4-4AFC-8B90-56D6F1225ABC}"/>
              </a:ext>
            </a:extLst>
          </p:cNvPr>
          <p:cNvCxnSpPr>
            <a:cxnSpLocks noChangeShapeType="1"/>
          </p:cNvCxnSpPr>
          <p:nvPr/>
        </p:nvCxnSpPr>
        <p:spPr bwMode="auto">
          <a:xfrm rot="16200000" flipH="1">
            <a:off x="6846474" y="5892979"/>
            <a:ext cx="216000" cy="1588"/>
          </a:xfrm>
          <a:prstGeom prst="straightConnector1">
            <a:avLst/>
          </a:prstGeom>
          <a:noFill/>
          <a:ln w="9525" algn="ctr">
            <a:solidFill>
              <a:schemeClr val="tx1"/>
            </a:solidFill>
            <a:round/>
            <a:headEnd/>
            <a:tailEnd type="arrow" w="med" len="med"/>
          </a:ln>
        </p:spPr>
      </p:cxnSp>
      <p:cxnSp>
        <p:nvCxnSpPr>
          <p:cNvPr id="223" name="Straight Arrow Connector 73">
            <a:extLst>
              <a:ext uri="{FF2B5EF4-FFF2-40B4-BE49-F238E27FC236}">
                <a16:creationId xmlns="" xmlns:a16="http://schemas.microsoft.com/office/drawing/2014/main" id="{7F9FDE74-2333-4320-BA2F-706A12B1F606}"/>
              </a:ext>
            </a:extLst>
          </p:cNvPr>
          <p:cNvCxnSpPr>
            <a:cxnSpLocks noChangeShapeType="1"/>
          </p:cNvCxnSpPr>
          <p:nvPr/>
        </p:nvCxnSpPr>
        <p:spPr bwMode="auto">
          <a:xfrm rot="16200000" flipH="1">
            <a:off x="6958569" y="5897757"/>
            <a:ext cx="216000" cy="1588"/>
          </a:xfrm>
          <a:prstGeom prst="straightConnector1">
            <a:avLst/>
          </a:prstGeom>
          <a:noFill/>
          <a:ln w="19050" algn="ctr">
            <a:solidFill>
              <a:srgbClr val="00B050"/>
            </a:solidFill>
            <a:round/>
            <a:headEnd/>
            <a:tailEnd type="arrow" w="med" len="med"/>
          </a:ln>
        </p:spPr>
      </p:cxnSp>
      <p:cxnSp>
        <p:nvCxnSpPr>
          <p:cNvPr id="224" name="Straight Arrow Connector 73">
            <a:extLst>
              <a:ext uri="{FF2B5EF4-FFF2-40B4-BE49-F238E27FC236}">
                <a16:creationId xmlns="" xmlns:a16="http://schemas.microsoft.com/office/drawing/2014/main" id="{C7B678C7-58EE-4734-8F2C-28DB1B216A40}"/>
              </a:ext>
            </a:extLst>
          </p:cNvPr>
          <p:cNvCxnSpPr>
            <a:cxnSpLocks noChangeShapeType="1"/>
          </p:cNvCxnSpPr>
          <p:nvPr/>
        </p:nvCxnSpPr>
        <p:spPr bwMode="auto">
          <a:xfrm rot="16200000" flipH="1">
            <a:off x="6851934" y="5632777"/>
            <a:ext cx="216000" cy="1588"/>
          </a:xfrm>
          <a:prstGeom prst="straightConnector1">
            <a:avLst/>
          </a:prstGeom>
          <a:noFill/>
          <a:ln w="19050" algn="ctr">
            <a:solidFill>
              <a:srgbClr val="00B050"/>
            </a:solidFill>
            <a:round/>
            <a:headEnd/>
            <a:tailEnd type="arrow" w="med" len="med"/>
          </a:ln>
        </p:spPr>
      </p:cxnSp>
      <p:cxnSp>
        <p:nvCxnSpPr>
          <p:cNvPr id="225" name="Straight Arrow Connector 224">
            <a:extLst>
              <a:ext uri="{FF2B5EF4-FFF2-40B4-BE49-F238E27FC236}">
                <a16:creationId xmlns="" xmlns:a16="http://schemas.microsoft.com/office/drawing/2014/main" id="{22F54221-C598-40F6-88AE-68902D3A0E1E}"/>
              </a:ext>
            </a:extLst>
          </p:cNvPr>
          <p:cNvCxnSpPr>
            <a:cxnSpLocks noChangeShapeType="1"/>
          </p:cNvCxnSpPr>
          <p:nvPr/>
        </p:nvCxnSpPr>
        <p:spPr bwMode="auto">
          <a:xfrm>
            <a:off x="7355345" y="4865545"/>
            <a:ext cx="0" cy="216000"/>
          </a:xfrm>
          <a:prstGeom prst="straightConnector1">
            <a:avLst/>
          </a:prstGeom>
          <a:noFill/>
          <a:ln w="19050" algn="ctr">
            <a:solidFill>
              <a:srgbClr val="00B050"/>
            </a:solidFill>
            <a:prstDash val="sysDot"/>
            <a:round/>
            <a:headEnd/>
            <a:tailEnd type="arrow" w="med" len="med"/>
          </a:ln>
        </p:spPr>
      </p:cxnSp>
      <p:cxnSp>
        <p:nvCxnSpPr>
          <p:cNvPr id="226" name="Straight Arrow Connector 225">
            <a:extLst>
              <a:ext uri="{FF2B5EF4-FFF2-40B4-BE49-F238E27FC236}">
                <a16:creationId xmlns="" xmlns:a16="http://schemas.microsoft.com/office/drawing/2014/main" id="{C8141012-4514-4E8D-A314-D51190D01EDB}"/>
              </a:ext>
            </a:extLst>
          </p:cNvPr>
          <p:cNvCxnSpPr>
            <a:cxnSpLocks noChangeShapeType="1"/>
          </p:cNvCxnSpPr>
          <p:nvPr/>
        </p:nvCxnSpPr>
        <p:spPr bwMode="auto">
          <a:xfrm>
            <a:off x="7356202" y="5157733"/>
            <a:ext cx="0" cy="216000"/>
          </a:xfrm>
          <a:prstGeom prst="straightConnector1">
            <a:avLst/>
          </a:prstGeom>
          <a:noFill/>
          <a:ln w="19050" algn="ctr">
            <a:solidFill>
              <a:srgbClr val="00B050"/>
            </a:solidFill>
            <a:prstDash val="solid"/>
            <a:round/>
            <a:headEnd/>
            <a:tailEnd type="arrow" w="med" len="med"/>
          </a:ln>
        </p:spPr>
      </p:cxnSp>
      <p:cxnSp>
        <p:nvCxnSpPr>
          <p:cNvPr id="227" name="Straight Arrow Connector 226">
            <a:extLst>
              <a:ext uri="{FF2B5EF4-FFF2-40B4-BE49-F238E27FC236}">
                <a16:creationId xmlns="" xmlns:a16="http://schemas.microsoft.com/office/drawing/2014/main" id="{DFAA95CE-E4F6-49E6-A25E-BFB10AC4F558}"/>
              </a:ext>
            </a:extLst>
          </p:cNvPr>
          <p:cNvCxnSpPr>
            <a:cxnSpLocks noChangeShapeType="1"/>
          </p:cNvCxnSpPr>
          <p:nvPr/>
        </p:nvCxnSpPr>
        <p:spPr bwMode="auto">
          <a:xfrm>
            <a:off x="7769416" y="4865544"/>
            <a:ext cx="0" cy="216000"/>
          </a:xfrm>
          <a:prstGeom prst="straightConnector1">
            <a:avLst/>
          </a:prstGeom>
          <a:noFill/>
          <a:ln w="19050" algn="ctr">
            <a:solidFill>
              <a:srgbClr val="00B050"/>
            </a:solidFill>
            <a:prstDash val="solid"/>
            <a:round/>
            <a:headEnd/>
            <a:tailEnd type="arrow" w="med" len="med"/>
          </a:ln>
        </p:spPr>
      </p:cxnSp>
      <p:cxnSp>
        <p:nvCxnSpPr>
          <p:cNvPr id="228" name="Straight Arrow Connector 227">
            <a:extLst>
              <a:ext uri="{FF2B5EF4-FFF2-40B4-BE49-F238E27FC236}">
                <a16:creationId xmlns="" xmlns:a16="http://schemas.microsoft.com/office/drawing/2014/main" id="{EC2791B2-A6C9-455D-A554-B0DB0B46F962}"/>
              </a:ext>
            </a:extLst>
          </p:cNvPr>
          <p:cNvCxnSpPr>
            <a:cxnSpLocks noChangeShapeType="1"/>
          </p:cNvCxnSpPr>
          <p:nvPr/>
        </p:nvCxnSpPr>
        <p:spPr bwMode="auto">
          <a:xfrm>
            <a:off x="7771749" y="5153679"/>
            <a:ext cx="0" cy="216000"/>
          </a:xfrm>
          <a:prstGeom prst="straightConnector1">
            <a:avLst/>
          </a:prstGeom>
          <a:noFill/>
          <a:ln w="19050" algn="ctr">
            <a:solidFill>
              <a:srgbClr val="00B050"/>
            </a:solidFill>
            <a:prstDash val="solid"/>
            <a:round/>
            <a:headEnd/>
            <a:tailEnd type="arrow" w="med" len="med"/>
          </a:ln>
        </p:spPr>
      </p:cxnSp>
      <p:cxnSp>
        <p:nvCxnSpPr>
          <p:cNvPr id="229" name="Straight Arrow Connector 228">
            <a:extLst>
              <a:ext uri="{FF2B5EF4-FFF2-40B4-BE49-F238E27FC236}">
                <a16:creationId xmlns="" xmlns:a16="http://schemas.microsoft.com/office/drawing/2014/main" id="{AF6F7C7D-BE1D-467E-BEFD-05081550DF3B}"/>
              </a:ext>
            </a:extLst>
          </p:cNvPr>
          <p:cNvCxnSpPr>
            <a:cxnSpLocks noChangeShapeType="1"/>
          </p:cNvCxnSpPr>
          <p:nvPr/>
        </p:nvCxnSpPr>
        <p:spPr bwMode="auto">
          <a:xfrm>
            <a:off x="8197776" y="4865543"/>
            <a:ext cx="0" cy="216000"/>
          </a:xfrm>
          <a:prstGeom prst="straightConnector1">
            <a:avLst/>
          </a:prstGeom>
          <a:noFill/>
          <a:ln w="19050" algn="ctr">
            <a:solidFill>
              <a:srgbClr val="00B050"/>
            </a:solidFill>
            <a:prstDash val="solid"/>
            <a:round/>
            <a:headEnd/>
            <a:tailEnd type="arrow" w="med" len="med"/>
          </a:ln>
        </p:spPr>
      </p:cxnSp>
      <p:cxnSp>
        <p:nvCxnSpPr>
          <p:cNvPr id="230" name="Straight Arrow Connector 229">
            <a:extLst>
              <a:ext uri="{FF2B5EF4-FFF2-40B4-BE49-F238E27FC236}">
                <a16:creationId xmlns="" xmlns:a16="http://schemas.microsoft.com/office/drawing/2014/main" id="{B8CDBECA-E476-46B9-96DD-9C6F9C87BED2}"/>
              </a:ext>
            </a:extLst>
          </p:cNvPr>
          <p:cNvCxnSpPr>
            <a:cxnSpLocks noChangeShapeType="1"/>
          </p:cNvCxnSpPr>
          <p:nvPr/>
        </p:nvCxnSpPr>
        <p:spPr bwMode="auto">
          <a:xfrm>
            <a:off x="8204600" y="5157733"/>
            <a:ext cx="0" cy="216000"/>
          </a:xfrm>
          <a:prstGeom prst="straightConnector1">
            <a:avLst/>
          </a:prstGeom>
          <a:noFill/>
          <a:ln w="19050" algn="ctr">
            <a:solidFill>
              <a:srgbClr val="00B050"/>
            </a:solidFill>
            <a:prstDash val="solid"/>
            <a:round/>
            <a:headEnd/>
            <a:tailEnd type="arrow" w="med" len="med"/>
          </a:ln>
        </p:spPr>
      </p:cxnSp>
      <p:cxnSp>
        <p:nvCxnSpPr>
          <p:cNvPr id="231" name="Straight Arrow Connector 40">
            <a:extLst>
              <a:ext uri="{FF2B5EF4-FFF2-40B4-BE49-F238E27FC236}">
                <a16:creationId xmlns="" xmlns:a16="http://schemas.microsoft.com/office/drawing/2014/main" id="{0554AC82-0AE5-4B14-9941-10A3F73C1157}"/>
              </a:ext>
            </a:extLst>
          </p:cNvPr>
          <p:cNvCxnSpPr>
            <a:cxnSpLocks noChangeShapeType="1"/>
          </p:cNvCxnSpPr>
          <p:nvPr/>
        </p:nvCxnSpPr>
        <p:spPr bwMode="auto">
          <a:xfrm rot="5400000" flipH="1" flipV="1">
            <a:off x="8098414" y="5634047"/>
            <a:ext cx="216000" cy="1588"/>
          </a:xfrm>
          <a:prstGeom prst="straightConnector1">
            <a:avLst/>
          </a:prstGeom>
          <a:noFill/>
          <a:ln w="9525" algn="ctr">
            <a:solidFill>
              <a:schemeClr val="tx1"/>
            </a:solidFill>
            <a:round/>
            <a:headEnd/>
            <a:tailEnd type="arrow" w="med" len="med"/>
          </a:ln>
        </p:spPr>
      </p:cxnSp>
      <p:cxnSp>
        <p:nvCxnSpPr>
          <p:cNvPr id="232" name="Straight Arrow Connector 73">
            <a:extLst>
              <a:ext uri="{FF2B5EF4-FFF2-40B4-BE49-F238E27FC236}">
                <a16:creationId xmlns="" xmlns:a16="http://schemas.microsoft.com/office/drawing/2014/main" id="{6D339819-548A-43A9-9595-5DC90807C25D}"/>
              </a:ext>
            </a:extLst>
          </p:cNvPr>
          <p:cNvCxnSpPr>
            <a:cxnSpLocks noChangeShapeType="1"/>
          </p:cNvCxnSpPr>
          <p:nvPr/>
        </p:nvCxnSpPr>
        <p:spPr bwMode="auto">
          <a:xfrm rot="16200000" flipH="1">
            <a:off x="8202754" y="5640786"/>
            <a:ext cx="216000" cy="1588"/>
          </a:xfrm>
          <a:prstGeom prst="straightConnector1">
            <a:avLst/>
          </a:prstGeom>
          <a:noFill/>
          <a:ln w="19050" algn="ctr">
            <a:solidFill>
              <a:srgbClr val="00B050"/>
            </a:solidFill>
            <a:round/>
            <a:headEnd/>
            <a:tailEnd type="arrow" w="med" len="med"/>
          </a:ln>
        </p:spPr>
      </p:cxnSp>
      <p:cxnSp>
        <p:nvCxnSpPr>
          <p:cNvPr id="233" name="Straight Arrow Connector 40">
            <a:extLst>
              <a:ext uri="{FF2B5EF4-FFF2-40B4-BE49-F238E27FC236}">
                <a16:creationId xmlns="" xmlns:a16="http://schemas.microsoft.com/office/drawing/2014/main" id="{DF749295-7DB8-42B8-A701-14F7511564A7}"/>
              </a:ext>
            </a:extLst>
          </p:cNvPr>
          <p:cNvCxnSpPr>
            <a:cxnSpLocks noChangeShapeType="1"/>
          </p:cNvCxnSpPr>
          <p:nvPr/>
        </p:nvCxnSpPr>
        <p:spPr bwMode="auto">
          <a:xfrm rot="5400000" flipH="1" flipV="1">
            <a:off x="8648472" y="5014361"/>
            <a:ext cx="216000" cy="1588"/>
          </a:xfrm>
          <a:prstGeom prst="straightConnector1">
            <a:avLst/>
          </a:prstGeom>
          <a:noFill/>
          <a:ln w="9525" algn="ctr">
            <a:solidFill>
              <a:schemeClr val="tx1"/>
            </a:solidFill>
            <a:prstDash val="dash"/>
            <a:round/>
            <a:headEnd/>
            <a:tailEnd type="arrow" w="med" len="med"/>
          </a:ln>
        </p:spPr>
      </p:cxnSp>
      <p:cxnSp>
        <p:nvCxnSpPr>
          <p:cNvPr id="234" name="Straight Arrow Connector 40">
            <a:extLst>
              <a:ext uri="{FF2B5EF4-FFF2-40B4-BE49-F238E27FC236}">
                <a16:creationId xmlns="" xmlns:a16="http://schemas.microsoft.com/office/drawing/2014/main" id="{722BF2F4-D4D4-4A6D-BEF1-E4B1A6AC737C}"/>
              </a:ext>
            </a:extLst>
          </p:cNvPr>
          <p:cNvCxnSpPr>
            <a:cxnSpLocks noChangeShapeType="1"/>
          </p:cNvCxnSpPr>
          <p:nvPr/>
        </p:nvCxnSpPr>
        <p:spPr bwMode="auto">
          <a:xfrm rot="5400000" flipH="1" flipV="1">
            <a:off x="8641648" y="5604900"/>
            <a:ext cx="216000" cy="1588"/>
          </a:xfrm>
          <a:prstGeom prst="straightConnector1">
            <a:avLst/>
          </a:prstGeom>
          <a:noFill/>
          <a:ln w="9525" algn="ctr">
            <a:solidFill>
              <a:schemeClr val="tx1"/>
            </a:solidFill>
            <a:prstDash val="dash"/>
            <a:round/>
            <a:headEnd/>
            <a:tailEnd type="arrow" w="med" len="med"/>
          </a:ln>
        </p:spPr>
      </p:cxnSp>
      <p:cxnSp>
        <p:nvCxnSpPr>
          <p:cNvPr id="235" name="Straight Arrow Connector 40">
            <a:extLst>
              <a:ext uri="{FF2B5EF4-FFF2-40B4-BE49-F238E27FC236}">
                <a16:creationId xmlns="" xmlns:a16="http://schemas.microsoft.com/office/drawing/2014/main" id="{180C2BB6-949B-4081-90F3-C382B9701FDD}"/>
              </a:ext>
            </a:extLst>
          </p:cNvPr>
          <p:cNvCxnSpPr>
            <a:cxnSpLocks noChangeShapeType="1"/>
          </p:cNvCxnSpPr>
          <p:nvPr/>
        </p:nvCxnSpPr>
        <p:spPr bwMode="auto">
          <a:xfrm rot="16200000" flipH="1">
            <a:off x="7646736" y="5880497"/>
            <a:ext cx="216000" cy="1588"/>
          </a:xfrm>
          <a:prstGeom prst="straightConnector1">
            <a:avLst/>
          </a:prstGeom>
          <a:noFill/>
          <a:ln w="9525" algn="ctr">
            <a:solidFill>
              <a:schemeClr val="tx1"/>
            </a:solidFill>
            <a:prstDash val="dash"/>
            <a:round/>
            <a:headEnd/>
            <a:tailEnd type="arrow" w="med" len="med"/>
          </a:ln>
        </p:spPr>
      </p:cxnSp>
      <p:cxnSp>
        <p:nvCxnSpPr>
          <p:cNvPr id="236" name="Straight Arrow Connector 73">
            <a:extLst>
              <a:ext uri="{FF2B5EF4-FFF2-40B4-BE49-F238E27FC236}">
                <a16:creationId xmlns="" xmlns:a16="http://schemas.microsoft.com/office/drawing/2014/main" id="{2478A2E9-7C04-4818-B456-BDE6D5A078F9}"/>
              </a:ext>
            </a:extLst>
          </p:cNvPr>
          <p:cNvCxnSpPr>
            <a:cxnSpLocks noChangeShapeType="1"/>
          </p:cNvCxnSpPr>
          <p:nvPr/>
        </p:nvCxnSpPr>
        <p:spPr bwMode="auto">
          <a:xfrm rot="16200000" flipH="1">
            <a:off x="7758831" y="5893984"/>
            <a:ext cx="216000" cy="1588"/>
          </a:xfrm>
          <a:prstGeom prst="straightConnector1">
            <a:avLst/>
          </a:prstGeom>
          <a:noFill/>
          <a:ln w="19050" algn="ctr">
            <a:solidFill>
              <a:srgbClr val="00B050"/>
            </a:solidFill>
            <a:round/>
            <a:headEnd/>
            <a:tailEnd type="arrow" w="med" len="med"/>
          </a:ln>
        </p:spPr>
      </p:cxnSp>
      <p:cxnSp>
        <p:nvCxnSpPr>
          <p:cNvPr id="237" name="Straight Arrow Connector 40">
            <a:extLst>
              <a:ext uri="{FF2B5EF4-FFF2-40B4-BE49-F238E27FC236}">
                <a16:creationId xmlns="" xmlns:a16="http://schemas.microsoft.com/office/drawing/2014/main" id="{B212C43A-A150-4E9B-8B28-D902FACD4FE2}"/>
              </a:ext>
            </a:extLst>
          </p:cNvPr>
          <p:cNvCxnSpPr>
            <a:cxnSpLocks noChangeShapeType="1"/>
          </p:cNvCxnSpPr>
          <p:nvPr/>
        </p:nvCxnSpPr>
        <p:spPr bwMode="auto">
          <a:xfrm rot="5400000" flipH="1" flipV="1">
            <a:off x="7239536" y="5637083"/>
            <a:ext cx="216000" cy="1588"/>
          </a:xfrm>
          <a:prstGeom prst="straightConnector1">
            <a:avLst/>
          </a:prstGeom>
          <a:noFill/>
          <a:ln w="9525" algn="ctr">
            <a:solidFill>
              <a:schemeClr val="tx1"/>
            </a:solidFill>
            <a:prstDash val="dash"/>
            <a:round/>
            <a:headEnd/>
            <a:tailEnd type="arrow" w="med" len="med"/>
          </a:ln>
        </p:spPr>
      </p:cxnSp>
      <p:cxnSp>
        <p:nvCxnSpPr>
          <p:cNvPr id="238" name="Straight Arrow Connector 73">
            <a:extLst>
              <a:ext uri="{FF2B5EF4-FFF2-40B4-BE49-F238E27FC236}">
                <a16:creationId xmlns="" xmlns:a16="http://schemas.microsoft.com/office/drawing/2014/main" id="{B3B51AB4-B9B4-4289-81D3-DDEB31E4A253}"/>
              </a:ext>
            </a:extLst>
          </p:cNvPr>
          <p:cNvCxnSpPr>
            <a:cxnSpLocks noChangeShapeType="1"/>
          </p:cNvCxnSpPr>
          <p:nvPr/>
        </p:nvCxnSpPr>
        <p:spPr bwMode="auto">
          <a:xfrm rot="16200000" flipH="1">
            <a:off x="7337983" y="5640900"/>
            <a:ext cx="216000" cy="1588"/>
          </a:xfrm>
          <a:prstGeom prst="straightConnector1">
            <a:avLst/>
          </a:prstGeom>
          <a:noFill/>
          <a:ln w="19050" algn="ctr">
            <a:solidFill>
              <a:srgbClr val="00B050"/>
            </a:solidFill>
            <a:prstDash val="sysDot"/>
            <a:round/>
            <a:headEnd/>
            <a:tailEnd type="arrow" w="med" len="med"/>
          </a:ln>
        </p:spPr>
      </p:cxnSp>
      <p:cxnSp>
        <p:nvCxnSpPr>
          <p:cNvPr id="239" name="Straight Arrow Connector 40">
            <a:extLst>
              <a:ext uri="{FF2B5EF4-FFF2-40B4-BE49-F238E27FC236}">
                <a16:creationId xmlns="" xmlns:a16="http://schemas.microsoft.com/office/drawing/2014/main" id="{C50F5293-3FA6-49FF-86AD-929D7EDBED61}"/>
              </a:ext>
            </a:extLst>
          </p:cNvPr>
          <p:cNvCxnSpPr>
            <a:cxnSpLocks noChangeShapeType="1"/>
          </p:cNvCxnSpPr>
          <p:nvPr/>
        </p:nvCxnSpPr>
        <p:spPr bwMode="auto">
          <a:xfrm rot="5400000" flipH="1" flipV="1">
            <a:off x="6358353" y="4657980"/>
            <a:ext cx="216000" cy="1588"/>
          </a:xfrm>
          <a:prstGeom prst="straightConnector1">
            <a:avLst/>
          </a:prstGeom>
          <a:noFill/>
          <a:ln w="9525" algn="ctr">
            <a:solidFill>
              <a:schemeClr val="tx1"/>
            </a:solidFill>
            <a:prstDash val="dash"/>
            <a:round/>
            <a:headEnd/>
            <a:tailEnd type="arrow" w="med" len="med"/>
          </a:ln>
        </p:spPr>
      </p:cxnSp>
      <p:cxnSp>
        <p:nvCxnSpPr>
          <p:cNvPr id="240" name="Straight Arrow Connector 40">
            <a:extLst>
              <a:ext uri="{FF2B5EF4-FFF2-40B4-BE49-F238E27FC236}">
                <a16:creationId xmlns="" xmlns:a16="http://schemas.microsoft.com/office/drawing/2014/main" id="{3D80A3E9-D78B-4116-B37C-AA1659E08183}"/>
              </a:ext>
            </a:extLst>
          </p:cNvPr>
          <p:cNvCxnSpPr>
            <a:cxnSpLocks noChangeShapeType="1"/>
          </p:cNvCxnSpPr>
          <p:nvPr/>
        </p:nvCxnSpPr>
        <p:spPr bwMode="auto">
          <a:xfrm rot="16200000" flipH="1">
            <a:off x="6345833" y="4334024"/>
            <a:ext cx="216000" cy="1588"/>
          </a:xfrm>
          <a:prstGeom prst="straightConnector1">
            <a:avLst/>
          </a:prstGeom>
          <a:noFill/>
          <a:ln w="9525" algn="ctr">
            <a:solidFill>
              <a:schemeClr val="tx1"/>
            </a:solidFill>
            <a:prstDash val="dash"/>
            <a:round/>
            <a:headEnd/>
            <a:tailEnd type="arrow" w="med" len="med"/>
          </a:ln>
        </p:spPr>
      </p:cxnSp>
      <p:cxnSp>
        <p:nvCxnSpPr>
          <p:cNvPr id="241" name="Straight Arrow Connector 73">
            <a:extLst>
              <a:ext uri="{FF2B5EF4-FFF2-40B4-BE49-F238E27FC236}">
                <a16:creationId xmlns="" xmlns:a16="http://schemas.microsoft.com/office/drawing/2014/main" id="{3F0B9F50-156F-42B3-B5AB-9CFA3032F94F}"/>
              </a:ext>
            </a:extLst>
          </p:cNvPr>
          <p:cNvCxnSpPr>
            <a:cxnSpLocks noChangeShapeType="1"/>
          </p:cNvCxnSpPr>
          <p:nvPr/>
        </p:nvCxnSpPr>
        <p:spPr bwMode="auto">
          <a:xfrm rot="16200000" flipH="1">
            <a:off x="6457928" y="4338802"/>
            <a:ext cx="216000" cy="1588"/>
          </a:xfrm>
          <a:prstGeom prst="straightConnector1">
            <a:avLst/>
          </a:prstGeom>
          <a:noFill/>
          <a:ln w="19050" algn="ctr">
            <a:solidFill>
              <a:srgbClr val="00B050"/>
            </a:solidFill>
            <a:round/>
            <a:headEnd/>
            <a:tailEnd type="arrow" w="med" len="med"/>
          </a:ln>
        </p:spPr>
      </p:cxnSp>
      <p:cxnSp>
        <p:nvCxnSpPr>
          <p:cNvPr id="242" name="Straight Arrow Connector 40">
            <a:extLst>
              <a:ext uri="{FF2B5EF4-FFF2-40B4-BE49-F238E27FC236}">
                <a16:creationId xmlns="" xmlns:a16="http://schemas.microsoft.com/office/drawing/2014/main" id="{5F8B3CAE-B375-4224-A87E-8D3CB231DB0F}"/>
              </a:ext>
            </a:extLst>
          </p:cNvPr>
          <p:cNvCxnSpPr>
            <a:cxnSpLocks noChangeShapeType="1"/>
          </p:cNvCxnSpPr>
          <p:nvPr/>
        </p:nvCxnSpPr>
        <p:spPr bwMode="auto">
          <a:xfrm rot="5400000" flipH="1" flipV="1">
            <a:off x="5907615" y="3729203"/>
            <a:ext cx="216000" cy="1588"/>
          </a:xfrm>
          <a:prstGeom prst="straightConnector1">
            <a:avLst/>
          </a:prstGeom>
          <a:noFill/>
          <a:ln w="9525" algn="ctr">
            <a:solidFill>
              <a:schemeClr val="tx1"/>
            </a:solidFill>
            <a:prstDash val="dash"/>
            <a:round/>
            <a:headEnd/>
            <a:tailEnd type="arrow" w="med" len="med"/>
          </a:ln>
        </p:spPr>
      </p:cxnSp>
      <p:cxnSp>
        <p:nvCxnSpPr>
          <p:cNvPr id="243" name="Straight Arrow Connector 40">
            <a:extLst>
              <a:ext uri="{FF2B5EF4-FFF2-40B4-BE49-F238E27FC236}">
                <a16:creationId xmlns="" xmlns:a16="http://schemas.microsoft.com/office/drawing/2014/main" id="{F6EA8D64-C9B8-4796-9A7B-E5216ED69FA7}"/>
              </a:ext>
            </a:extLst>
          </p:cNvPr>
          <p:cNvCxnSpPr>
            <a:cxnSpLocks noChangeShapeType="1"/>
          </p:cNvCxnSpPr>
          <p:nvPr/>
        </p:nvCxnSpPr>
        <p:spPr bwMode="auto">
          <a:xfrm rot="5400000" flipH="1" flipV="1">
            <a:off x="6355474" y="3730370"/>
            <a:ext cx="216000" cy="1588"/>
          </a:xfrm>
          <a:prstGeom prst="straightConnector1">
            <a:avLst/>
          </a:prstGeom>
          <a:noFill/>
          <a:ln w="9525" algn="ctr">
            <a:solidFill>
              <a:schemeClr val="tx1"/>
            </a:solidFill>
            <a:prstDash val="dash"/>
            <a:round/>
            <a:headEnd/>
            <a:tailEnd type="arrow" w="med" len="med"/>
          </a:ln>
        </p:spPr>
      </p:cxnSp>
      <p:cxnSp>
        <p:nvCxnSpPr>
          <p:cNvPr id="244" name="Straight Arrow Connector 40">
            <a:extLst>
              <a:ext uri="{FF2B5EF4-FFF2-40B4-BE49-F238E27FC236}">
                <a16:creationId xmlns="" xmlns:a16="http://schemas.microsoft.com/office/drawing/2014/main" id="{5F434595-6EF7-4954-A18A-E2963380C204}"/>
              </a:ext>
            </a:extLst>
          </p:cNvPr>
          <p:cNvCxnSpPr>
            <a:cxnSpLocks noChangeShapeType="1"/>
          </p:cNvCxnSpPr>
          <p:nvPr/>
        </p:nvCxnSpPr>
        <p:spPr bwMode="auto">
          <a:xfrm rot="5400000" flipH="1" flipV="1">
            <a:off x="6362666" y="3405480"/>
            <a:ext cx="216000" cy="1588"/>
          </a:xfrm>
          <a:prstGeom prst="straightConnector1">
            <a:avLst/>
          </a:prstGeom>
          <a:noFill/>
          <a:ln w="9525" algn="ctr">
            <a:solidFill>
              <a:schemeClr val="tx1"/>
            </a:solidFill>
            <a:round/>
            <a:headEnd/>
            <a:tailEnd type="arrow" w="med" len="med"/>
          </a:ln>
        </p:spPr>
      </p:cxnSp>
      <p:cxnSp>
        <p:nvCxnSpPr>
          <p:cNvPr id="245" name="Straight Arrow Connector 244">
            <a:extLst>
              <a:ext uri="{FF2B5EF4-FFF2-40B4-BE49-F238E27FC236}">
                <a16:creationId xmlns="" xmlns:a16="http://schemas.microsoft.com/office/drawing/2014/main" id="{98EBEDB0-DAE5-464D-AA79-3E78B098B549}"/>
              </a:ext>
            </a:extLst>
          </p:cNvPr>
          <p:cNvCxnSpPr>
            <a:cxnSpLocks noChangeShapeType="1"/>
          </p:cNvCxnSpPr>
          <p:nvPr/>
        </p:nvCxnSpPr>
        <p:spPr bwMode="auto">
          <a:xfrm>
            <a:off x="6960728" y="3256690"/>
            <a:ext cx="0" cy="216000"/>
          </a:xfrm>
          <a:prstGeom prst="straightConnector1">
            <a:avLst/>
          </a:prstGeom>
          <a:noFill/>
          <a:ln w="19050" algn="ctr">
            <a:solidFill>
              <a:srgbClr val="00B050"/>
            </a:solidFill>
            <a:prstDash val="solid"/>
            <a:round/>
            <a:headEnd/>
            <a:tailEnd type="arrow" w="med" len="med"/>
          </a:ln>
        </p:spPr>
      </p:cxnSp>
      <p:cxnSp>
        <p:nvCxnSpPr>
          <p:cNvPr id="246" name="Straight Arrow Connector 40">
            <a:extLst>
              <a:ext uri="{FF2B5EF4-FFF2-40B4-BE49-F238E27FC236}">
                <a16:creationId xmlns="" xmlns:a16="http://schemas.microsoft.com/office/drawing/2014/main" id="{3958462C-0090-4D55-886B-02CB5005BE11}"/>
              </a:ext>
            </a:extLst>
          </p:cNvPr>
          <p:cNvCxnSpPr>
            <a:cxnSpLocks noChangeShapeType="1"/>
          </p:cNvCxnSpPr>
          <p:nvPr/>
        </p:nvCxnSpPr>
        <p:spPr bwMode="auto">
          <a:xfrm rot="5400000" flipH="1" flipV="1">
            <a:off x="7649690" y="3390306"/>
            <a:ext cx="216000" cy="1588"/>
          </a:xfrm>
          <a:prstGeom prst="straightConnector1">
            <a:avLst/>
          </a:prstGeom>
          <a:noFill/>
          <a:ln w="9525" algn="ctr">
            <a:solidFill>
              <a:schemeClr val="tx1"/>
            </a:solidFill>
            <a:round/>
            <a:headEnd/>
            <a:tailEnd type="arrow" w="med" len="med"/>
          </a:ln>
        </p:spPr>
      </p:cxnSp>
      <p:cxnSp>
        <p:nvCxnSpPr>
          <p:cNvPr id="247" name="Straight Arrow Connector 73">
            <a:extLst>
              <a:ext uri="{FF2B5EF4-FFF2-40B4-BE49-F238E27FC236}">
                <a16:creationId xmlns="" xmlns:a16="http://schemas.microsoft.com/office/drawing/2014/main" id="{D09B16BC-DFF2-4EA2-BF38-1465BD2F3B7E}"/>
              </a:ext>
            </a:extLst>
          </p:cNvPr>
          <p:cNvCxnSpPr>
            <a:cxnSpLocks noChangeShapeType="1"/>
          </p:cNvCxnSpPr>
          <p:nvPr/>
        </p:nvCxnSpPr>
        <p:spPr bwMode="auto">
          <a:xfrm rot="16200000" flipH="1">
            <a:off x="7754030" y="3353500"/>
            <a:ext cx="216000" cy="1588"/>
          </a:xfrm>
          <a:prstGeom prst="straightConnector1">
            <a:avLst/>
          </a:prstGeom>
          <a:noFill/>
          <a:ln w="19050" algn="ctr">
            <a:solidFill>
              <a:srgbClr val="00B050"/>
            </a:solidFill>
            <a:round/>
            <a:headEnd/>
            <a:tailEnd type="arrow" w="med" len="med"/>
          </a:ln>
        </p:spPr>
      </p:cxnSp>
      <p:cxnSp>
        <p:nvCxnSpPr>
          <p:cNvPr id="248" name="Straight Arrow Connector 40">
            <a:extLst>
              <a:ext uri="{FF2B5EF4-FFF2-40B4-BE49-F238E27FC236}">
                <a16:creationId xmlns="" xmlns:a16="http://schemas.microsoft.com/office/drawing/2014/main" id="{F6C34E5E-24D5-4DF9-B0A4-BAC8CB53F75F}"/>
              </a:ext>
            </a:extLst>
          </p:cNvPr>
          <p:cNvCxnSpPr>
            <a:cxnSpLocks noChangeShapeType="1"/>
          </p:cNvCxnSpPr>
          <p:nvPr/>
        </p:nvCxnSpPr>
        <p:spPr bwMode="auto">
          <a:xfrm rot="5400000" flipH="1" flipV="1">
            <a:off x="7360277" y="3384462"/>
            <a:ext cx="216000" cy="1588"/>
          </a:xfrm>
          <a:prstGeom prst="straightConnector1">
            <a:avLst/>
          </a:prstGeom>
          <a:noFill/>
          <a:ln w="9525" algn="ctr">
            <a:solidFill>
              <a:schemeClr val="tx1"/>
            </a:solidFill>
            <a:prstDash val="dash"/>
            <a:round/>
            <a:headEnd/>
            <a:tailEnd type="arrow" w="med" len="med"/>
          </a:ln>
        </p:spPr>
      </p:cxnSp>
      <p:cxnSp>
        <p:nvCxnSpPr>
          <p:cNvPr id="249" name="Straight Arrow Connector 40">
            <a:extLst>
              <a:ext uri="{FF2B5EF4-FFF2-40B4-BE49-F238E27FC236}">
                <a16:creationId xmlns="" xmlns:a16="http://schemas.microsoft.com/office/drawing/2014/main" id="{374A458E-2039-401F-A7D9-7BFB4C5273F2}"/>
              </a:ext>
            </a:extLst>
          </p:cNvPr>
          <p:cNvCxnSpPr>
            <a:cxnSpLocks noChangeShapeType="1"/>
          </p:cNvCxnSpPr>
          <p:nvPr/>
        </p:nvCxnSpPr>
        <p:spPr bwMode="auto">
          <a:xfrm rot="5400000" flipH="1" flipV="1">
            <a:off x="6866467" y="3714910"/>
            <a:ext cx="216000" cy="1588"/>
          </a:xfrm>
          <a:prstGeom prst="straightConnector1">
            <a:avLst/>
          </a:prstGeom>
          <a:noFill/>
          <a:ln w="9525" algn="ctr">
            <a:solidFill>
              <a:schemeClr val="tx1"/>
            </a:solidFill>
            <a:prstDash val="dash"/>
            <a:round/>
            <a:headEnd/>
            <a:tailEnd type="arrow" w="med" len="med"/>
          </a:ln>
        </p:spPr>
      </p:cxnSp>
      <p:cxnSp>
        <p:nvCxnSpPr>
          <p:cNvPr id="250" name="Straight Arrow Connector 40">
            <a:extLst>
              <a:ext uri="{FF2B5EF4-FFF2-40B4-BE49-F238E27FC236}">
                <a16:creationId xmlns="" xmlns:a16="http://schemas.microsoft.com/office/drawing/2014/main" id="{43C7CAF7-2DD7-4848-803D-8BB0D22256E2}"/>
              </a:ext>
            </a:extLst>
          </p:cNvPr>
          <p:cNvCxnSpPr>
            <a:cxnSpLocks noChangeShapeType="1"/>
          </p:cNvCxnSpPr>
          <p:nvPr/>
        </p:nvCxnSpPr>
        <p:spPr bwMode="auto">
          <a:xfrm rot="16200000" flipH="1">
            <a:off x="6858427" y="3991948"/>
            <a:ext cx="216000" cy="1588"/>
          </a:xfrm>
          <a:prstGeom prst="straightConnector1">
            <a:avLst/>
          </a:prstGeom>
          <a:noFill/>
          <a:ln w="9525" algn="ctr">
            <a:solidFill>
              <a:schemeClr val="tx1"/>
            </a:solidFill>
            <a:round/>
            <a:headEnd/>
            <a:tailEnd type="arrow" w="med" len="med"/>
          </a:ln>
        </p:spPr>
      </p:cxnSp>
      <p:cxnSp>
        <p:nvCxnSpPr>
          <p:cNvPr id="251" name="Straight Arrow Connector 250">
            <a:extLst>
              <a:ext uri="{FF2B5EF4-FFF2-40B4-BE49-F238E27FC236}">
                <a16:creationId xmlns="" xmlns:a16="http://schemas.microsoft.com/office/drawing/2014/main" id="{B3FE5905-1CE9-4AB9-83EA-2E51A4F34322}"/>
              </a:ext>
            </a:extLst>
          </p:cNvPr>
          <p:cNvCxnSpPr>
            <a:cxnSpLocks noChangeShapeType="1"/>
          </p:cNvCxnSpPr>
          <p:nvPr/>
        </p:nvCxnSpPr>
        <p:spPr bwMode="auto">
          <a:xfrm>
            <a:off x="6969885" y="4529354"/>
            <a:ext cx="0" cy="216000"/>
          </a:xfrm>
          <a:prstGeom prst="straightConnector1">
            <a:avLst/>
          </a:prstGeom>
          <a:noFill/>
          <a:ln w="19050" algn="ctr">
            <a:solidFill>
              <a:srgbClr val="00B050"/>
            </a:solidFill>
            <a:prstDash val="solid"/>
            <a:round/>
            <a:headEnd/>
            <a:tailEnd type="arrow" w="med" len="med"/>
          </a:ln>
        </p:spPr>
      </p:cxnSp>
      <p:cxnSp>
        <p:nvCxnSpPr>
          <p:cNvPr id="252" name="Straight Arrow Connector 40">
            <a:extLst>
              <a:ext uri="{FF2B5EF4-FFF2-40B4-BE49-F238E27FC236}">
                <a16:creationId xmlns="" xmlns:a16="http://schemas.microsoft.com/office/drawing/2014/main" id="{8AC12CDE-894D-4738-B0F2-32895BECD7C1}"/>
              </a:ext>
            </a:extLst>
          </p:cNvPr>
          <p:cNvCxnSpPr>
            <a:cxnSpLocks noChangeShapeType="1"/>
          </p:cNvCxnSpPr>
          <p:nvPr/>
        </p:nvCxnSpPr>
        <p:spPr bwMode="auto">
          <a:xfrm rot="16200000" flipH="1">
            <a:off x="7636078" y="4648598"/>
            <a:ext cx="216000" cy="1588"/>
          </a:xfrm>
          <a:prstGeom prst="straightConnector1">
            <a:avLst/>
          </a:prstGeom>
          <a:noFill/>
          <a:ln w="9525" algn="ctr">
            <a:solidFill>
              <a:schemeClr val="tx1"/>
            </a:solidFill>
            <a:prstDash val="dash"/>
            <a:round/>
            <a:headEnd/>
            <a:tailEnd type="arrow" w="med" len="med"/>
          </a:ln>
        </p:spPr>
      </p:cxnSp>
      <p:cxnSp>
        <p:nvCxnSpPr>
          <p:cNvPr id="254" name="Straight Arrow Connector 253">
            <a:extLst>
              <a:ext uri="{FF2B5EF4-FFF2-40B4-BE49-F238E27FC236}">
                <a16:creationId xmlns="" xmlns:a16="http://schemas.microsoft.com/office/drawing/2014/main" id="{31F90059-A687-4869-B96A-4F348B85978D}"/>
              </a:ext>
            </a:extLst>
          </p:cNvPr>
          <p:cNvCxnSpPr>
            <a:cxnSpLocks noChangeShapeType="1"/>
          </p:cNvCxnSpPr>
          <p:nvPr/>
        </p:nvCxnSpPr>
        <p:spPr bwMode="auto">
          <a:xfrm>
            <a:off x="7860801" y="4527469"/>
            <a:ext cx="0" cy="216000"/>
          </a:xfrm>
          <a:prstGeom prst="straightConnector1">
            <a:avLst/>
          </a:prstGeom>
          <a:noFill/>
          <a:ln w="19050" algn="ctr">
            <a:solidFill>
              <a:srgbClr val="00B050"/>
            </a:solidFill>
            <a:prstDash val="sysDot"/>
            <a:round/>
            <a:headEnd/>
            <a:tailEnd type="arrow" w="med" len="med"/>
          </a:ln>
        </p:spPr>
      </p:cxnSp>
      <p:cxnSp>
        <p:nvCxnSpPr>
          <p:cNvPr id="255" name="Straight Arrow Connector 40">
            <a:extLst>
              <a:ext uri="{FF2B5EF4-FFF2-40B4-BE49-F238E27FC236}">
                <a16:creationId xmlns="" xmlns:a16="http://schemas.microsoft.com/office/drawing/2014/main" id="{A8721F23-67FE-4064-BC01-D5557EDF29D0}"/>
              </a:ext>
            </a:extLst>
          </p:cNvPr>
          <p:cNvCxnSpPr>
            <a:cxnSpLocks noChangeShapeType="1"/>
          </p:cNvCxnSpPr>
          <p:nvPr/>
        </p:nvCxnSpPr>
        <p:spPr bwMode="auto">
          <a:xfrm rot="16200000" flipH="1">
            <a:off x="7640244" y="4359820"/>
            <a:ext cx="216000" cy="1588"/>
          </a:xfrm>
          <a:prstGeom prst="straightConnector1">
            <a:avLst/>
          </a:prstGeom>
          <a:noFill/>
          <a:ln w="9525" algn="ctr">
            <a:solidFill>
              <a:schemeClr val="tx1"/>
            </a:solidFill>
            <a:round/>
            <a:headEnd/>
            <a:tailEnd type="arrow" w="med" len="med"/>
          </a:ln>
        </p:spPr>
      </p:cxnSp>
      <p:cxnSp>
        <p:nvCxnSpPr>
          <p:cNvPr id="256" name="Straight Arrow Connector 73">
            <a:extLst>
              <a:ext uri="{FF2B5EF4-FFF2-40B4-BE49-F238E27FC236}">
                <a16:creationId xmlns="" xmlns:a16="http://schemas.microsoft.com/office/drawing/2014/main" id="{5251F42F-F135-45F0-86A1-72A3519A0069}"/>
              </a:ext>
            </a:extLst>
          </p:cNvPr>
          <p:cNvCxnSpPr>
            <a:cxnSpLocks noChangeShapeType="1"/>
          </p:cNvCxnSpPr>
          <p:nvPr/>
        </p:nvCxnSpPr>
        <p:spPr bwMode="auto">
          <a:xfrm rot="16200000" flipH="1">
            <a:off x="7752339" y="4364598"/>
            <a:ext cx="216000" cy="1588"/>
          </a:xfrm>
          <a:prstGeom prst="straightConnector1">
            <a:avLst/>
          </a:prstGeom>
          <a:noFill/>
          <a:ln w="19050" algn="ctr">
            <a:solidFill>
              <a:srgbClr val="00B050"/>
            </a:solidFill>
            <a:round/>
            <a:headEnd/>
            <a:tailEnd type="arrow" w="med" len="med"/>
          </a:ln>
        </p:spPr>
      </p:cxnSp>
      <p:cxnSp>
        <p:nvCxnSpPr>
          <p:cNvPr id="257" name="Straight Arrow Connector 40">
            <a:extLst>
              <a:ext uri="{FF2B5EF4-FFF2-40B4-BE49-F238E27FC236}">
                <a16:creationId xmlns="" xmlns:a16="http://schemas.microsoft.com/office/drawing/2014/main" id="{D9173589-17E5-4137-AF83-13FF8A8D8542}"/>
              </a:ext>
            </a:extLst>
          </p:cNvPr>
          <p:cNvCxnSpPr>
            <a:cxnSpLocks noChangeShapeType="1"/>
          </p:cNvCxnSpPr>
          <p:nvPr/>
        </p:nvCxnSpPr>
        <p:spPr bwMode="auto">
          <a:xfrm rot="16200000" flipH="1">
            <a:off x="7683640" y="4012137"/>
            <a:ext cx="216000" cy="1588"/>
          </a:xfrm>
          <a:prstGeom prst="straightConnector1">
            <a:avLst/>
          </a:prstGeom>
          <a:noFill/>
          <a:ln w="9525" algn="ctr">
            <a:solidFill>
              <a:schemeClr val="tx1"/>
            </a:solidFill>
            <a:prstDash val="solid"/>
            <a:round/>
            <a:headEnd/>
            <a:tailEnd type="arrow" w="med" len="med"/>
          </a:ln>
        </p:spPr>
      </p:cxnSp>
      <p:cxnSp>
        <p:nvCxnSpPr>
          <p:cNvPr id="258" name="Straight Arrow Connector 257">
            <a:extLst>
              <a:ext uri="{FF2B5EF4-FFF2-40B4-BE49-F238E27FC236}">
                <a16:creationId xmlns="" xmlns:a16="http://schemas.microsoft.com/office/drawing/2014/main" id="{FA3F507F-30D0-4CC6-94D4-93DA0E1F0EE5}"/>
              </a:ext>
            </a:extLst>
          </p:cNvPr>
          <p:cNvCxnSpPr>
            <a:cxnSpLocks noChangeShapeType="1"/>
          </p:cNvCxnSpPr>
          <p:nvPr/>
        </p:nvCxnSpPr>
        <p:spPr bwMode="auto">
          <a:xfrm>
            <a:off x="7908363" y="3891008"/>
            <a:ext cx="0" cy="216000"/>
          </a:xfrm>
          <a:prstGeom prst="straightConnector1">
            <a:avLst/>
          </a:prstGeom>
          <a:noFill/>
          <a:ln w="19050" algn="ctr">
            <a:solidFill>
              <a:srgbClr val="00B050"/>
            </a:solidFill>
            <a:prstDash val="sysDot"/>
            <a:round/>
            <a:headEnd/>
            <a:tailEnd type="arrow" w="med" len="med"/>
          </a:ln>
        </p:spPr>
      </p:cxnSp>
      <p:cxnSp>
        <p:nvCxnSpPr>
          <p:cNvPr id="259" name="Straight Arrow Connector 40">
            <a:extLst>
              <a:ext uri="{FF2B5EF4-FFF2-40B4-BE49-F238E27FC236}">
                <a16:creationId xmlns="" xmlns:a16="http://schemas.microsoft.com/office/drawing/2014/main" id="{3CB0C342-893C-4CA6-90F8-8EEA0901CCF1}"/>
              </a:ext>
            </a:extLst>
          </p:cNvPr>
          <p:cNvCxnSpPr>
            <a:cxnSpLocks noChangeShapeType="1"/>
          </p:cNvCxnSpPr>
          <p:nvPr/>
        </p:nvCxnSpPr>
        <p:spPr bwMode="auto">
          <a:xfrm rot="5400000" flipH="1" flipV="1">
            <a:off x="7696223" y="3724062"/>
            <a:ext cx="216000" cy="1588"/>
          </a:xfrm>
          <a:prstGeom prst="straightConnector1">
            <a:avLst/>
          </a:prstGeom>
          <a:noFill/>
          <a:ln w="9525" algn="ctr">
            <a:solidFill>
              <a:schemeClr val="tx1"/>
            </a:solidFill>
            <a:prstDash val="dash"/>
            <a:round/>
            <a:headEnd/>
            <a:tailEnd type="arrow" w="med" len="med"/>
          </a:ln>
        </p:spPr>
      </p:cxnSp>
      <p:cxnSp>
        <p:nvCxnSpPr>
          <p:cNvPr id="260" name="Straight Arrow Connector 40">
            <a:extLst>
              <a:ext uri="{FF2B5EF4-FFF2-40B4-BE49-F238E27FC236}">
                <a16:creationId xmlns="" xmlns:a16="http://schemas.microsoft.com/office/drawing/2014/main" id="{C01C993A-572A-4FC7-A74D-71579B989763}"/>
              </a:ext>
            </a:extLst>
          </p:cNvPr>
          <p:cNvCxnSpPr>
            <a:cxnSpLocks noChangeShapeType="1"/>
          </p:cNvCxnSpPr>
          <p:nvPr/>
        </p:nvCxnSpPr>
        <p:spPr bwMode="auto">
          <a:xfrm rot="5400000" flipH="1" flipV="1">
            <a:off x="8094370" y="3727237"/>
            <a:ext cx="216000" cy="1588"/>
          </a:xfrm>
          <a:prstGeom prst="straightConnector1">
            <a:avLst/>
          </a:prstGeom>
          <a:noFill/>
          <a:ln w="9525" algn="ctr">
            <a:solidFill>
              <a:schemeClr val="tx1"/>
            </a:solidFill>
            <a:prstDash val="dash"/>
            <a:round/>
            <a:headEnd/>
            <a:tailEnd type="arrow" w="med" len="med"/>
          </a:ln>
        </p:spPr>
      </p:cxnSp>
      <p:cxnSp>
        <p:nvCxnSpPr>
          <p:cNvPr id="261" name="Straight Arrow Connector 40">
            <a:extLst>
              <a:ext uri="{FF2B5EF4-FFF2-40B4-BE49-F238E27FC236}">
                <a16:creationId xmlns="" xmlns:a16="http://schemas.microsoft.com/office/drawing/2014/main" id="{E438F14B-10A2-462C-9C09-78B6494F752D}"/>
              </a:ext>
            </a:extLst>
          </p:cNvPr>
          <p:cNvCxnSpPr>
            <a:cxnSpLocks noChangeShapeType="1"/>
          </p:cNvCxnSpPr>
          <p:nvPr/>
        </p:nvCxnSpPr>
        <p:spPr bwMode="auto">
          <a:xfrm rot="5400000" flipH="1" flipV="1">
            <a:off x="7243647" y="3714910"/>
            <a:ext cx="216000" cy="1588"/>
          </a:xfrm>
          <a:prstGeom prst="straightConnector1">
            <a:avLst/>
          </a:prstGeom>
          <a:noFill/>
          <a:ln w="9525" algn="ctr">
            <a:solidFill>
              <a:schemeClr val="tx1"/>
            </a:solidFill>
            <a:round/>
            <a:headEnd/>
            <a:tailEnd type="arrow" w="med" len="med"/>
          </a:ln>
        </p:spPr>
      </p:cxnSp>
      <p:cxnSp>
        <p:nvCxnSpPr>
          <p:cNvPr id="262" name="Straight Arrow Connector 40">
            <a:extLst>
              <a:ext uri="{FF2B5EF4-FFF2-40B4-BE49-F238E27FC236}">
                <a16:creationId xmlns="" xmlns:a16="http://schemas.microsoft.com/office/drawing/2014/main" id="{7C7CC9DE-1283-4143-B98E-87E5672311AE}"/>
              </a:ext>
            </a:extLst>
          </p:cNvPr>
          <p:cNvCxnSpPr>
            <a:cxnSpLocks noChangeShapeType="1"/>
          </p:cNvCxnSpPr>
          <p:nvPr/>
        </p:nvCxnSpPr>
        <p:spPr bwMode="auto">
          <a:xfrm rot="5400000" flipH="1" flipV="1">
            <a:off x="8085076" y="3394600"/>
            <a:ext cx="216000" cy="1588"/>
          </a:xfrm>
          <a:prstGeom prst="straightConnector1">
            <a:avLst/>
          </a:prstGeom>
          <a:noFill/>
          <a:ln w="9525" algn="ctr">
            <a:solidFill>
              <a:schemeClr val="tx1"/>
            </a:solidFill>
            <a:prstDash val="dash"/>
            <a:round/>
            <a:headEnd/>
            <a:tailEnd type="arrow" w="med" len="med"/>
          </a:ln>
        </p:spPr>
      </p:cxnSp>
      <p:cxnSp>
        <p:nvCxnSpPr>
          <p:cNvPr id="263" name="Straight Arrow Connector 262">
            <a:extLst>
              <a:ext uri="{FF2B5EF4-FFF2-40B4-BE49-F238E27FC236}">
                <a16:creationId xmlns="" xmlns:a16="http://schemas.microsoft.com/office/drawing/2014/main" id="{FAE46122-A97F-4E17-94B9-FB4D19180463}"/>
              </a:ext>
            </a:extLst>
          </p:cNvPr>
          <p:cNvCxnSpPr>
            <a:cxnSpLocks noChangeShapeType="1"/>
          </p:cNvCxnSpPr>
          <p:nvPr/>
        </p:nvCxnSpPr>
        <p:spPr bwMode="auto">
          <a:xfrm>
            <a:off x="8304860" y="3277448"/>
            <a:ext cx="0" cy="216000"/>
          </a:xfrm>
          <a:prstGeom prst="straightConnector1">
            <a:avLst/>
          </a:prstGeom>
          <a:noFill/>
          <a:ln w="19050" algn="ctr">
            <a:solidFill>
              <a:srgbClr val="00B050"/>
            </a:solidFill>
            <a:prstDash val="sysDot"/>
            <a:round/>
            <a:headEnd/>
            <a:tailEnd type="arrow" w="med" len="med"/>
          </a:ln>
        </p:spPr>
      </p:cxnSp>
      <p:cxnSp>
        <p:nvCxnSpPr>
          <p:cNvPr id="264" name="Straight Arrow Connector 263">
            <a:extLst>
              <a:ext uri="{FF2B5EF4-FFF2-40B4-BE49-F238E27FC236}">
                <a16:creationId xmlns="" xmlns:a16="http://schemas.microsoft.com/office/drawing/2014/main" id="{E6206A51-C8CF-4B93-A34E-6053EEC29410}"/>
              </a:ext>
            </a:extLst>
          </p:cNvPr>
          <p:cNvCxnSpPr>
            <a:cxnSpLocks noChangeShapeType="1"/>
          </p:cNvCxnSpPr>
          <p:nvPr/>
        </p:nvCxnSpPr>
        <p:spPr bwMode="auto">
          <a:xfrm>
            <a:off x="8213200" y="2619844"/>
            <a:ext cx="0" cy="216000"/>
          </a:xfrm>
          <a:prstGeom prst="straightConnector1">
            <a:avLst/>
          </a:prstGeom>
          <a:noFill/>
          <a:ln w="19050" algn="ctr">
            <a:solidFill>
              <a:srgbClr val="00B050"/>
            </a:solidFill>
            <a:prstDash val="solid"/>
            <a:round/>
            <a:headEnd/>
            <a:tailEnd type="arrow" w="med" len="med"/>
          </a:ln>
        </p:spPr>
      </p:cxnSp>
      <p:cxnSp>
        <p:nvCxnSpPr>
          <p:cNvPr id="265" name="Straight Arrow Connector 264">
            <a:extLst>
              <a:ext uri="{FF2B5EF4-FFF2-40B4-BE49-F238E27FC236}">
                <a16:creationId xmlns="" xmlns:a16="http://schemas.microsoft.com/office/drawing/2014/main" id="{8300F170-AFD7-4C77-B99C-76E95F39E2E0}"/>
              </a:ext>
            </a:extLst>
          </p:cNvPr>
          <p:cNvCxnSpPr>
            <a:cxnSpLocks noChangeShapeType="1"/>
          </p:cNvCxnSpPr>
          <p:nvPr/>
        </p:nvCxnSpPr>
        <p:spPr bwMode="auto">
          <a:xfrm>
            <a:off x="8219546" y="2288255"/>
            <a:ext cx="0" cy="216000"/>
          </a:xfrm>
          <a:prstGeom prst="straightConnector1">
            <a:avLst/>
          </a:prstGeom>
          <a:noFill/>
          <a:ln w="19050" algn="ctr">
            <a:solidFill>
              <a:srgbClr val="00B050"/>
            </a:solidFill>
            <a:prstDash val="solid"/>
            <a:round/>
            <a:headEnd/>
            <a:tailEnd type="arrow" w="med" len="med"/>
          </a:ln>
        </p:spPr>
      </p:cxnSp>
      <p:cxnSp>
        <p:nvCxnSpPr>
          <p:cNvPr id="266" name="Straight Arrow Connector 265">
            <a:extLst>
              <a:ext uri="{FF2B5EF4-FFF2-40B4-BE49-F238E27FC236}">
                <a16:creationId xmlns="" xmlns:a16="http://schemas.microsoft.com/office/drawing/2014/main" id="{E24BE5CF-48F1-4B6C-8278-1A330DBE317E}"/>
              </a:ext>
            </a:extLst>
          </p:cNvPr>
          <p:cNvCxnSpPr>
            <a:cxnSpLocks noChangeShapeType="1"/>
          </p:cNvCxnSpPr>
          <p:nvPr/>
        </p:nvCxnSpPr>
        <p:spPr bwMode="auto">
          <a:xfrm>
            <a:off x="8213200" y="1972186"/>
            <a:ext cx="0" cy="216000"/>
          </a:xfrm>
          <a:prstGeom prst="straightConnector1">
            <a:avLst/>
          </a:prstGeom>
          <a:noFill/>
          <a:ln w="19050" algn="ctr">
            <a:solidFill>
              <a:srgbClr val="00B050"/>
            </a:solidFill>
            <a:prstDash val="solid"/>
            <a:round/>
            <a:headEnd/>
            <a:tailEnd type="arrow" w="med" len="med"/>
          </a:ln>
        </p:spPr>
      </p:cxnSp>
      <p:cxnSp>
        <p:nvCxnSpPr>
          <p:cNvPr id="267" name="Straight Arrow Connector 266">
            <a:extLst>
              <a:ext uri="{FF2B5EF4-FFF2-40B4-BE49-F238E27FC236}">
                <a16:creationId xmlns="" xmlns:a16="http://schemas.microsoft.com/office/drawing/2014/main" id="{A43C9A07-FAA7-4648-97D1-7AA4553B19E5}"/>
              </a:ext>
            </a:extLst>
          </p:cNvPr>
          <p:cNvCxnSpPr>
            <a:cxnSpLocks noChangeShapeType="1"/>
          </p:cNvCxnSpPr>
          <p:nvPr/>
        </p:nvCxnSpPr>
        <p:spPr bwMode="auto">
          <a:xfrm>
            <a:off x="7769416" y="2619844"/>
            <a:ext cx="0" cy="216000"/>
          </a:xfrm>
          <a:prstGeom prst="straightConnector1">
            <a:avLst/>
          </a:prstGeom>
          <a:noFill/>
          <a:ln w="19050" algn="ctr">
            <a:solidFill>
              <a:srgbClr val="00B050"/>
            </a:solidFill>
            <a:prstDash val="solid"/>
            <a:round/>
            <a:headEnd/>
            <a:tailEnd type="arrow" w="med" len="med"/>
          </a:ln>
        </p:spPr>
      </p:cxnSp>
      <p:cxnSp>
        <p:nvCxnSpPr>
          <p:cNvPr id="268" name="Straight Arrow Connector 267">
            <a:extLst>
              <a:ext uri="{FF2B5EF4-FFF2-40B4-BE49-F238E27FC236}">
                <a16:creationId xmlns="" xmlns:a16="http://schemas.microsoft.com/office/drawing/2014/main" id="{D30E5F5E-C873-48B8-A5D4-97C85FE4AA9C}"/>
              </a:ext>
            </a:extLst>
          </p:cNvPr>
          <p:cNvCxnSpPr>
            <a:cxnSpLocks noChangeShapeType="1"/>
          </p:cNvCxnSpPr>
          <p:nvPr/>
        </p:nvCxnSpPr>
        <p:spPr bwMode="auto">
          <a:xfrm>
            <a:off x="6005226" y="2619844"/>
            <a:ext cx="0" cy="216000"/>
          </a:xfrm>
          <a:prstGeom prst="straightConnector1">
            <a:avLst/>
          </a:prstGeom>
          <a:noFill/>
          <a:ln w="19050" algn="ctr">
            <a:solidFill>
              <a:srgbClr val="00B050"/>
            </a:solidFill>
            <a:prstDash val="solid"/>
            <a:round/>
            <a:headEnd/>
            <a:tailEnd type="arrow" w="med" len="med"/>
          </a:ln>
        </p:spPr>
      </p:cxnSp>
      <p:cxnSp>
        <p:nvCxnSpPr>
          <p:cNvPr id="269" name="Straight Arrow Connector 40">
            <a:extLst>
              <a:ext uri="{FF2B5EF4-FFF2-40B4-BE49-F238E27FC236}">
                <a16:creationId xmlns="" xmlns:a16="http://schemas.microsoft.com/office/drawing/2014/main" id="{EABC18D6-A1C7-4F94-9938-4E19BEDD8B2F}"/>
              </a:ext>
            </a:extLst>
          </p:cNvPr>
          <p:cNvCxnSpPr>
            <a:cxnSpLocks noChangeShapeType="1"/>
          </p:cNvCxnSpPr>
          <p:nvPr/>
        </p:nvCxnSpPr>
        <p:spPr bwMode="auto">
          <a:xfrm rot="5400000" flipH="1" flipV="1">
            <a:off x="6449162" y="2747120"/>
            <a:ext cx="216000" cy="1588"/>
          </a:xfrm>
          <a:prstGeom prst="straightConnector1">
            <a:avLst/>
          </a:prstGeom>
          <a:noFill/>
          <a:ln w="9525" algn="ctr">
            <a:solidFill>
              <a:schemeClr val="tx1"/>
            </a:solidFill>
            <a:round/>
            <a:headEnd/>
            <a:tailEnd type="arrow" w="med" len="med"/>
          </a:ln>
        </p:spPr>
      </p:cxnSp>
      <p:cxnSp>
        <p:nvCxnSpPr>
          <p:cNvPr id="270" name="Straight Arrow Connector 40">
            <a:extLst>
              <a:ext uri="{FF2B5EF4-FFF2-40B4-BE49-F238E27FC236}">
                <a16:creationId xmlns="" xmlns:a16="http://schemas.microsoft.com/office/drawing/2014/main" id="{AFD7610D-BF03-45B6-A1A7-8DCE87FAC9D7}"/>
              </a:ext>
            </a:extLst>
          </p:cNvPr>
          <p:cNvCxnSpPr>
            <a:cxnSpLocks noChangeShapeType="1"/>
          </p:cNvCxnSpPr>
          <p:nvPr/>
        </p:nvCxnSpPr>
        <p:spPr bwMode="auto">
          <a:xfrm rot="16200000" flipH="1">
            <a:off x="5885136" y="2090780"/>
            <a:ext cx="216000" cy="1588"/>
          </a:xfrm>
          <a:prstGeom prst="straightConnector1">
            <a:avLst/>
          </a:prstGeom>
          <a:noFill/>
          <a:ln w="9525" algn="ctr">
            <a:solidFill>
              <a:schemeClr val="tx1"/>
            </a:solidFill>
            <a:prstDash val="dash"/>
            <a:round/>
            <a:headEnd/>
            <a:tailEnd type="arrow" w="med" len="med"/>
          </a:ln>
        </p:spPr>
      </p:cxnSp>
      <p:cxnSp>
        <p:nvCxnSpPr>
          <p:cNvPr id="271" name="Straight Arrow Connector 270">
            <a:extLst>
              <a:ext uri="{FF2B5EF4-FFF2-40B4-BE49-F238E27FC236}">
                <a16:creationId xmlns="" xmlns:a16="http://schemas.microsoft.com/office/drawing/2014/main" id="{B7F18910-E59B-4D57-A6F0-85C87426933A}"/>
              </a:ext>
            </a:extLst>
          </p:cNvPr>
          <p:cNvCxnSpPr>
            <a:cxnSpLocks noChangeShapeType="1"/>
          </p:cNvCxnSpPr>
          <p:nvPr/>
        </p:nvCxnSpPr>
        <p:spPr bwMode="auto">
          <a:xfrm>
            <a:off x="6109859" y="1995778"/>
            <a:ext cx="0" cy="216000"/>
          </a:xfrm>
          <a:prstGeom prst="straightConnector1">
            <a:avLst/>
          </a:prstGeom>
          <a:noFill/>
          <a:ln w="19050" algn="ctr">
            <a:solidFill>
              <a:srgbClr val="00B050"/>
            </a:solidFill>
            <a:prstDash val="solid"/>
            <a:round/>
            <a:headEnd/>
            <a:tailEnd type="arrow" w="med" len="med"/>
          </a:ln>
        </p:spPr>
      </p:cxnSp>
      <p:cxnSp>
        <p:nvCxnSpPr>
          <p:cNvPr id="272" name="Straight Arrow Connector 40">
            <a:extLst>
              <a:ext uri="{FF2B5EF4-FFF2-40B4-BE49-F238E27FC236}">
                <a16:creationId xmlns="" xmlns:a16="http://schemas.microsoft.com/office/drawing/2014/main" id="{F7213879-AAC7-41FE-8E02-72FF55879BF4}"/>
              </a:ext>
            </a:extLst>
          </p:cNvPr>
          <p:cNvCxnSpPr>
            <a:cxnSpLocks noChangeShapeType="1"/>
          </p:cNvCxnSpPr>
          <p:nvPr/>
        </p:nvCxnSpPr>
        <p:spPr bwMode="auto">
          <a:xfrm rot="16200000" flipH="1">
            <a:off x="5894374" y="2441642"/>
            <a:ext cx="216000" cy="1588"/>
          </a:xfrm>
          <a:prstGeom prst="straightConnector1">
            <a:avLst/>
          </a:prstGeom>
          <a:noFill/>
          <a:ln w="9525" algn="ctr">
            <a:solidFill>
              <a:schemeClr val="tx1"/>
            </a:solidFill>
            <a:prstDash val="dash"/>
            <a:round/>
            <a:headEnd/>
            <a:tailEnd type="arrow" w="med" len="med"/>
          </a:ln>
        </p:spPr>
      </p:cxnSp>
      <p:cxnSp>
        <p:nvCxnSpPr>
          <p:cNvPr id="273" name="Straight Arrow Connector 272">
            <a:extLst>
              <a:ext uri="{FF2B5EF4-FFF2-40B4-BE49-F238E27FC236}">
                <a16:creationId xmlns="" xmlns:a16="http://schemas.microsoft.com/office/drawing/2014/main" id="{232DFB20-6B8D-481F-8E94-E4C068B878D5}"/>
              </a:ext>
            </a:extLst>
          </p:cNvPr>
          <p:cNvCxnSpPr>
            <a:cxnSpLocks noChangeShapeType="1"/>
          </p:cNvCxnSpPr>
          <p:nvPr/>
        </p:nvCxnSpPr>
        <p:spPr bwMode="auto">
          <a:xfrm>
            <a:off x="6119097" y="2346640"/>
            <a:ext cx="0" cy="216000"/>
          </a:xfrm>
          <a:prstGeom prst="straightConnector1">
            <a:avLst/>
          </a:prstGeom>
          <a:noFill/>
          <a:ln w="19050" algn="ctr">
            <a:solidFill>
              <a:srgbClr val="00B050"/>
            </a:solidFill>
            <a:prstDash val="sysDot"/>
            <a:round/>
            <a:headEnd/>
            <a:tailEnd type="arrow" w="med" len="med"/>
          </a:ln>
        </p:spPr>
      </p:cxnSp>
      <p:cxnSp>
        <p:nvCxnSpPr>
          <p:cNvPr id="274" name="Straight Arrow Connector 40">
            <a:extLst>
              <a:ext uri="{FF2B5EF4-FFF2-40B4-BE49-F238E27FC236}">
                <a16:creationId xmlns="" xmlns:a16="http://schemas.microsoft.com/office/drawing/2014/main" id="{84ECD8FD-4695-46B4-9D1D-52B6E46A6F5F}"/>
              </a:ext>
            </a:extLst>
          </p:cNvPr>
          <p:cNvCxnSpPr>
            <a:cxnSpLocks noChangeShapeType="1"/>
          </p:cNvCxnSpPr>
          <p:nvPr/>
        </p:nvCxnSpPr>
        <p:spPr bwMode="auto">
          <a:xfrm rot="5400000" flipH="1" flipV="1">
            <a:off x="6456190" y="2106559"/>
            <a:ext cx="216000" cy="1588"/>
          </a:xfrm>
          <a:prstGeom prst="straightConnector1">
            <a:avLst/>
          </a:prstGeom>
          <a:noFill/>
          <a:ln w="9525" algn="ctr">
            <a:solidFill>
              <a:schemeClr val="tx1"/>
            </a:solidFill>
            <a:prstDash val="dash"/>
            <a:round/>
            <a:headEnd/>
            <a:tailEnd type="arrow" w="med" len="med"/>
          </a:ln>
        </p:spPr>
      </p:cxnSp>
      <p:cxnSp>
        <p:nvCxnSpPr>
          <p:cNvPr id="276" name="Straight Arrow Connector 275">
            <a:extLst>
              <a:ext uri="{FF2B5EF4-FFF2-40B4-BE49-F238E27FC236}">
                <a16:creationId xmlns="" xmlns:a16="http://schemas.microsoft.com/office/drawing/2014/main" id="{01F377D4-EC6B-4919-B5F5-FC5596B8EE3B}"/>
              </a:ext>
            </a:extLst>
          </p:cNvPr>
          <p:cNvCxnSpPr>
            <a:cxnSpLocks noChangeShapeType="1"/>
          </p:cNvCxnSpPr>
          <p:nvPr/>
        </p:nvCxnSpPr>
        <p:spPr bwMode="auto">
          <a:xfrm>
            <a:off x="6963372" y="2929368"/>
            <a:ext cx="0" cy="216000"/>
          </a:xfrm>
          <a:prstGeom prst="straightConnector1">
            <a:avLst/>
          </a:prstGeom>
          <a:noFill/>
          <a:ln w="19050" algn="ctr">
            <a:solidFill>
              <a:srgbClr val="00B050"/>
            </a:solidFill>
            <a:prstDash val="solid"/>
            <a:round/>
            <a:headEnd/>
            <a:tailEnd type="arrow" w="med" len="med"/>
          </a:ln>
        </p:spPr>
      </p:cxnSp>
      <p:cxnSp>
        <p:nvCxnSpPr>
          <p:cNvPr id="277" name="Straight Arrow Connector 40">
            <a:extLst>
              <a:ext uri="{FF2B5EF4-FFF2-40B4-BE49-F238E27FC236}">
                <a16:creationId xmlns="" xmlns:a16="http://schemas.microsoft.com/office/drawing/2014/main" id="{F45EBF32-21BC-443A-A17A-7628A94CD6F9}"/>
              </a:ext>
            </a:extLst>
          </p:cNvPr>
          <p:cNvCxnSpPr>
            <a:cxnSpLocks noChangeShapeType="1"/>
          </p:cNvCxnSpPr>
          <p:nvPr/>
        </p:nvCxnSpPr>
        <p:spPr bwMode="auto">
          <a:xfrm rot="5400000" flipH="1" flipV="1">
            <a:off x="7239324" y="3046717"/>
            <a:ext cx="216000" cy="1588"/>
          </a:xfrm>
          <a:prstGeom prst="straightConnector1">
            <a:avLst/>
          </a:prstGeom>
          <a:noFill/>
          <a:ln w="9525" algn="ctr">
            <a:solidFill>
              <a:schemeClr val="tx1"/>
            </a:solidFill>
            <a:prstDash val="dash"/>
            <a:round/>
            <a:headEnd/>
            <a:tailEnd type="arrow" w="med" len="med"/>
          </a:ln>
        </p:spPr>
      </p:cxnSp>
      <p:cxnSp>
        <p:nvCxnSpPr>
          <p:cNvPr id="279" name="Straight Arrow Connector 278">
            <a:extLst>
              <a:ext uri="{FF2B5EF4-FFF2-40B4-BE49-F238E27FC236}">
                <a16:creationId xmlns="" xmlns:a16="http://schemas.microsoft.com/office/drawing/2014/main" id="{159D8030-6A26-4E44-8D08-7FD07F9806D4}"/>
              </a:ext>
            </a:extLst>
          </p:cNvPr>
          <p:cNvCxnSpPr>
            <a:cxnSpLocks noChangeShapeType="1"/>
          </p:cNvCxnSpPr>
          <p:nvPr/>
        </p:nvCxnSpPr>
        <p:spPr bwMode="auto">
          <a:xfrm flipV="1">
            <a:off x="7468238" y="2937285"/>
            <a:ext cx="0" cy="216000"/>
          </a:xfrm>
          <a:prstGeom prst="straightConnector1">
            <a:avLst/>
          </a:prstGeom>
          <a:noFill/>
          <a:ln w="19050" algn="ctr">
            <a:solidFill>
              <a:srgbClr val="00B050"/>
            </a:solidFill>
            <a:prstDash val="sysDot"/>
            <a:round/>
            <a:headEnd/>
            <a:tailEnd type="arrow" w="med" len="med"/>
          </a:ln>
        </p:spPr>
      </p:cxnSp>
      <p:cxnSp>
        <p:nvCxnSpPr>
          <p:cNvPr id="280" name="Straight Arrow Connector 40">
            <a:extLst>
              <a:ext uri="{FF2B5EF4-FFF2-40B4-BE49-F238E27FC236}">
                <a16:creationId xmlns="" xmlns:a16="http://schemas.microsoft.com/office/drawing/2014/main" id="{B7FA0F2C-3B3E-4CF9-999C-66D8B2BFF36A}"/>
              </a:ext>
            </a:extLst>
          </p:cNvPr>
          <p:cNvCxnSpPr>
            <a:cxnSpLocks noChangeShapeType="1"/>
          </p:cNvCxnSpPr>
          <p:nvPr/>
        </p:nvCxnSpPr>
        <p:spPr bwMode="auto">
          <a:xfrm rot="5400000" flipH="1" flipV="1">
            <a:off x="7237824" y="2748612"/>
            <a:ext cx="216000" cy="1588"/>
          </a:xfrm>
          <a:prstGeom prst="straightConnector1">
            <a:avLst/>
          </a:prstGeom>
          <a:noFill/>
          <a:ln w="9525" algn="ctr">
            <a:solidFill>
              <a:schemeClr val="tx1"/>
            </a:solidFill>
            <a:prstDash val="dash"/>
            <a:round/>
            <a:headEnd/>
            <a:tailEnd type="arrow" w="med" len="med"/>
          </a:ln>
        </p:spPr>
      </p:cxnSp>
      <p:cxnSp>
        <p:nvCxnSpPr>
          <p:cNvPr id="281" name="Straight Arrow Connector 280">
            <a:extLst>
              <a:ext uri="{FF2B5EF4-FFF2-40B4-BE49-F238E27FC236}">
                <a16:creationId xmlns="" xmlns:a16="http://schemas.microsoft.com/office/drawing/2014/main" id="{56524089-9CB1-4F18-AD3B-A50DAB002537}"/>
              </a:ext>
            </a:extLst>
          </p:cNvPr>
          <p:cNvCxnSpPr>
            <a:cxnSpLocks noChangeShapeType="1"/>
          </p:cNvCxnSpPr>
          <p:nvPr/>
        </p:nvCxnSpPr>
        <p:spPr bwMode="auto">
          <a:xfrm>
            <a:off x="7458029" y="2630471"/>
            <a:ext cx="0" cy="216000"/>
          </a:xfrm>
          <a:prstGeom prst="straightConnector1">
            <a:avLst/>
          </a:prstGeom>
          <a:noFill/>
          <a:ln w="19050" algn="ctr">
            <a:solidFill>
              <a:srgbClr val="00B050"/>
            </a:solidFill>
            <a:prstDash val="sysDot"/>
            <a:round/>
            <a:headEnd/>
            <a:tailEnd type="arrow" w="med" len="med"/>
          </a:ln>
        </p:spPr>
      </p:cxnSp>
      <p:cxnSp>
        <p:nvCxnSpPr>
          <p:cNvPr id="282" name="Straight Arrow Connector 40">
            <a:extLst>
              <a:ext uri="{FF2B5EF4-FFF2-40B4-BE49-F238E27FC236}">
                <a16:creationId xmlns="" xmlns:a16="http://schemas.microsoft.com/office/drawing/2014/main" id="{6B98C2D4-327D-433D-A208-98663D47B883}"/>
              </a:ext>
            </a:extLst>
          </p:cNvPr>
          <p:cNvCxnSpPr>
            <a:cxnSpLocks noChangeShapeType="1"/>
          </p:cNvCxnSpPr>
          <p:nvPr/>
        </p:nvCxnSpPr>
        <p:spPr bwMode="auto">
          <a:xfrm rot="5400000" flipH="1" flipV="1">
            <a:off x="7235009" y="2423667"/>
            <a:ext cx="216000" cy="1588"/>
          </a:xfrm>
          <a:prstGeom prst="straightConnector1">
            <a:avLst/>
          </a:prstGeom>
          <a:noFill/>
          <a:ln w="9525" algn="ctr">
            <a:solidFill>
              <a:schemeClr val="tx1"/>
            </a:solidFill>
            <a:round/>
            <a:headEnd/>
            <a:tailEnd type="arrow" w="med" len="med"/>
          </a:ln>
        </p:spPr>
      </p:cxnSp>
      <p:cxnSp>
        <p:nvCxnSpPr>
          <p:cNvPr id="283" name="Straight Arrow Connector 73">
            <a:extLst>
              <a:ext uri="{FF2B5EF4-FFF2-40B4-BE49-F238E27FC236}">
                <a16:creationId xmlns="" xmlns:a16="http://schemas.microsoft.com/office/drawing/2014/main" id="{8154B454-8562-4AAA-9AD2-F139188F9E43}"/>
              </a:ext>
            </a:extLst>
          </p:cNvPr>
          <p:cNvCxnSpPr>
            <a:cxnSpLocks noChangeShapeType="1"/>
          </p:cNvCxnSpPr>
          <p:nvPr/>
        </p:nvCxnSpPr>
        <p:spPr bwMode="auto">
          <a:xfrm rot="16200000" flipH="1">
            <a:off x="7347104" y="2380885"/>
            <a:ext cx="216000" cy="1588"/>
          </a:xfrm>
          <a:prstGeom prst="straightConnector1">
            <a:avLst/>
          </a:prstGeom>
          <a:noFill/>
          <a:ln w="19050" algn="ctr">
            <a:solidFill>
              <a:srgbClr val="00B050"/>
            </a:solidFill>
            <a:prstDash val="solid"/>
            <a:round/>
            <a:headEnd/>
            <a:tailEnd type="arrow" w="med" len="med"/>
          </a:ln>
        </p:spPr>
      </p:cxnSp>
      <p:cxnSp>
        <p:nvCxnSpPr>
          <p:cNvPr id="284" name="Straight Arrow Connector 283">
            <a:extLst>
              <a:ext uri="{FF2B5EF4-FFF2-40B4-BE49-F238E27FC236}">
                <a16:creationId xmlns="" xmlns:a16="http://schemas.microsoft.com/office/drawing/2014/main" id="{5769443E-CF41-4F74-BCB5-97A8BF1AD7C5}"/>
              </a:ext>
            </a:extLst>
          </p:cNvPr>
          <p:cNvCxnSpPr>
            <a:cxnSpLocks noChangeShapeType="1"/>
          </p:cNvCxnSpPr>
          <p:nvPr/>
        </p:nvCxnSpPr>
        <p:spPr bwMode="auto">
          <a:xfrm>
            <a:off x="7755768" y="1995519"/>
            <a:ext cx="0" cy="216000"/>
          </a:xfrm>
          <a:prstGeom prst="straightConnector1">
            <a:avLst/>
          </a:prstGeom>
          <a:noFill/>
          <a:ln w="19050" algn="ctr">
            <a:solidFill>
              <a:srgbClr val="00B050"/>
            </a:solidFill>
            <a:prstDash val="sysDot"/>
            <a:round/>
            <a:headEnd/>
            <a:tailEnd type="arrow" w="med" len="med"/>
          </a:ln>
        </p:spPr>
      </p:cxnSp>
      <p:cxnSp>
        <p:nvCxnSpPr>
          <p:cNvPr id="285" name="Straight Arrow Connector 284">
            <a:extLst>
              <a:ext uri="{FF2B5EF4-FFF2-40B4-BE49-F238E27FC236}">
                <a16:creationId xmlns="" xmlns:a16="http://schemas.microsoft.com/office/drawing/2014/main" id="{726145CA-82AF-47FC-9AA8-6B4D2D03276F}"/>
              </a:ext>
            </a:extLst>
          </p:cNvPr>
          <p:cNvCxnSpPr>
            <a:cxnSpLocks noChangeShapeType="1"/>
          </p:cNvCxnSpPr>
          <p:nvPr/>
        </p:nvCxnSpPr>
        <p:spPr bwMode="auto">
          <a:xfrm>
            <a:off x="7768707" y="2295079"/>
            <a:ext cx="0" cy="216000"/>
          </a:xfrm>
          <a:prstGeom prst="straightConnector1">
            <a:avLst/>
          </a:prstGeom>
          <a:noFill/>
          <a:ln w="19050" algn="ctr">
            <a:solidFill>
              <a:srgbClr val="00B050"/>
            </a:solidFill>
            <a:prstDash val="sysDot"/>
            <a:round/>
            <a:headEnd/>
            <a:tailEnd type="arrow" w="med" len="med"/>
          </a:ln>
        </p:spPr>
      </p:cxnSp>
      <p:cxnSp>
        <p:nvCxnSpPr>
          <p:cNvPr id="286" name="Straight Arrow Connector 285">
            <a:extLst>
              <a:ext uri="{FF2B5EF4-FFF2-40B4-BE49-F238E27FC236}">
                <a16:creationId xmlns="" xmlns:a16="http://schemas.microsoft.com/office/drawing/2014/main" id="{C66630F5-0E56-4B0F-966E-C872BFC8564A}"/>
              </a:ext>
            </a:extLst>
          </p:cNvPr>
          <p:cNvCxnSpPr>
            <a:cxnSpLocks noChangeShapeType="1"/>
          </p:cNvCxnSpPr>
          <p:nvPr/>
        </p:nvCxnSpPr>
        <p:spPr bwMode="auto">
          <a:xfrm flipV="1">
            <a:off x="8218388" y="2904046"/>
            <a:ext cx="0" cy="216000"/>
          </a:xfrm>
          <a:prstGeom prst="straightConnector1">
            <a:avLst/>
          </a:prstGeom>
          <a:noFill/>
          <a:ln w="19050" algn="ctr">
            <a:solidFill>
              <a:srgbClr val="00B050"/>
            </a:solidFill>
            <a:prstDash val="sysDot"/>
            <a:round/>
            <a:headEnd/>
            <a:tailEnd type="arrow" w="med" len="med"/>
          </a:ln>
        </p:spPr>
      </p:cxnSp>
      <p:cxnSp>
        <p:nvCxnSpPr>
          <p:cNvPr id="287" name="Straight Arrow Connector 40">
            <a:extLst>
              <a:ext uri="{FF2B5EF4-FFF2-40B4-BE49-F238E27FC236}">
                <a16:creationId xmlns="" xmlns:a16="http://schemas.microsoft.com/office/drawing/2014/main" id="{789C86F1-895E-4F64-953E-F29DB0FE5892}"/>
              </a:ext>
            </a:extLst>
          </p:cNvPr>
          <p:cNvCxnSpPr>
            <a:cxnSpLocks noChangeShapeType="1"/>
          </p:cNvCxnSpPr>
          <p:nvPr/>
        </p:nvCxnSpPr>
        <p:spPr bwMode="auto">
          <a:xfrm rot="5400000" flipH="1" flipV="1">
            <a:off x="8090306" y="4655325"/>
            <a:ext cx="216000" cy="1588"/>
          </a:xfrm>
          <a:prstGeom prst="straightConnector1">
            <a:avLst/>
          </a:prstGeom>
          <a:noFill/>
          <a:ln w="9525" algn="ctr">
            <a:solidFill>
              <a:schemeClr val="tx1"/>
            </a:solidFill>
            <a:prstDash val="solid"/>
            <a:round/>
            <a:headEnd/>
            <a:tailEnd type="arrow" w="med" len="med"/>
          </a:ln>
        </p:spPr>
      </p:cxnSp>
      <p:cxnSp>
        <p:nvCxnSpPr>
          <p:cNvPr id="288" name="Straight Arrow Connector 73">
            <a:extLst>
              <a:ext uri="{FF2B5EF4-FFF2-40B4-BE49-F238E27FC236}">
                <a16:creationId xmlns="" xmlns:a16="http://schemas.microsoft.com/office/drawing/2014/main" id="{77EBD25E-0F4E-4AAB-A33E-DC31415E0D17}"/>
              </a:ext>
            </a:extLst>
          </p:cNvPr>
          <p:cNvCxnSpPr>
            <a:cxnSpLocks noChangeShapeType="1"/>
          </p:cNvCxnSpPr>
          <p:nvPr/>
        </p:nvCxnSpPr>
        <p:spPr bwMode="auto">
          <a:xfrm rot="16200000" flipH="1">
            <a:off x="7351504" y="2089290"/>
            <a:ext cx="216000" cy="1588"/>
          </a:xfrm>
          <a:prstGeom prst="straightConnector1">
            <a:avLst/>
          </a:prstGeom>
          <a:noFill/>
          <a:ln w="19050" algn="ctr">
            <a:solidFill>
              <a:srgbClr val="00B050"/>
            </a:solidFill>
            <a:round/>
            <a:headEnd/>
            <a:tailEnd type="arrow" w="med" len="med"/>
          </a:ln>
        </p:spPr>
      </p:cxnSp>
      <p:cxnSp>
        <p:nvCxnSpPr>
          <p:cNvPr id="289" name="Straight Arrow Connector 40">
            <a:extLst>
              <a:ext uri="{FF2B5EF4-FFF2-40B4-BE49-F238E27FC236}">
                <a16:creationId xmlns="" xmlns:a16="http://schemas.microsoft.com/office/drawing/2014/main" id="{86C96C7F-B179-4612-A7AF-06E0AFC56B95}"/>
              </a:ext>
            </a:extLst>
          </p:cNvPr>
          <p:cNvCxnSpPr>
            <a:cxnSpLocks noChangeShapeType="1"/>
          </p:cNvCxnSpPr>
          <p:nvPr/>
        </p:nvCxnSpPr>
        <p:spPr bwMode="auto">
          <a:xfrm rot="5400000" flipH="1" flipV="1">
            <a:off x="6828262" y="2107730"/>
            <a:ext cx="216000" cy="1588"/>
          </a:xfrm>
          <a:prstGeom prst="straightConnector1">
            <a:avLst/>
          </a:prstGeom>
          <a:noFill/>
          <a:ln w="9525" algn="ctr">
            <a:solidFill>
              <a:schemeClr val="tx1"/>
            </a:solidFill>
            <a:prstDash val="dash"/>
            <a:round/>
            <a:headEnd/>
            <a:tailEnd type="arrow" w="med" len="med"/>
          </a:ln>
        </p:spPr>
      </p:cxnSp>
      <p:cxnSp>
        <p:nvCxnSpPr>
          <p:cNvPr id="291" name="Straight Arrow Connector 290">
            <a:extLst>
              <a:ext uri="{FF2B5EF4-FFF2-40B4-BE49-F238E27FC236}">
                <a16:creationId xmlns="" xmlns:a16="http://schemas.microsoft.com/office/drawing/2014/main" id="{8433E9B7-A4E9-48F0-83DB-F6092B5D702A}"/>
              </a:ext>
            </a:extLst>
          </p:cNvPr>
          <p:cNvCxnSpPr>
            <a:cxnSpLocks noChangeShapeType="1"/>
          </p:cNvCxnSpPr>
          <p:nvPr/>
        </p:nvCxnSpPr>
        <p:spPr bwMode="auto">
          <a:xfrm>
            <a:off x="7025822" y="2011934"/>
            <a:ext cx="0" cy="216000"/>
          </a:xfrm>
          <a:prstGeom prst="straightConnector1">
            <a:avLst/>
          </a:prstGeom>
          <a:noFill/>
          <a:ln w="19050" algn="ctr">
            <a:solidFill>
              <a:srgbClr val="00B050"/>
            </a:solidFill>
            <a:prstDash val="sysDot"/>
            <a:round/>
            <a:headEnd/>
            <a:tailEnd type="arrow" w="med" len="med"/>
          </a:ln>
        </p:spPr>
      </p:cxnSp>
      <p:cxnSp>
        <p:nvCxnSpPr>
          <p:cNvPr id="160" name="Straight Arrow Connector 40">
            <a:extLst>
              <a:ext uri="{FF2B5EF4-FFF2-40B4-BE49-F238E27FC236}">
                <a16:creationId xmlns="" xmlns:a16="http://schemas.microsoft.com/office/drawing/2014/main" id="{21629BCE-9ED1-40BB-ABD7-D43FB3BD6023}"/>
              </a:ext>
            </a:extLst>
          </p:cNvPr>
          <p:cNvCxnSpPr>
            <a:cxnSpLocks noChangeShapeType="1"/>
          </p:cNvCxnSpPr>
          <p:nvPr/>
        </p:nvCxnSpPr>
        <p:spPr bwMode="auto">
          <a:xfrm rot="5400000" flipH="1" flipV="1">
            <a:off x="7235403" y="2103109"/>
            <a:ext cx="216000" cy="1588"/>
          </a:xfrm>
          <a:prstGeom prst="straightConnector1">
            <a:avLst/>
          </a:prstGeom>
          <a:noFill/>
          <a:ln w="9525" algn="ctr">
            <a:solidFill>
              <a:schemeClr val="tx1"/>
            </a:solidFill>
            <a:prstDash val="dash"/>
            <a:round/>
            <a:headEnd/>
            <a:tailEnd type="arrow" w="med" len="med"/>
          </a:ln>
        </p:spPr>
      </p:cxnSp>
      <p:cxnSp>
        <p:nvCxnSpPr>
          <p:cNvPr id="161" name="Straight Arrow Connector 73">
            <a:extLst>
              <a:ext uri="{FF2B5EF4-FFF2-40B4-BE49-F238E27FC236}">
                <a16:creationId xmlns="" xmlns:a16="http://schemas.microsoft.com/office/drawing/2014/main" id="{67B5DE81-B1B5-4C62-AE8C-3E408A92DE4C}"/>
              </a:ext>
            </a:extLst>
          </p:cNvPr>
          <p:cNvCxnSpPr>
            <a:cxnSpLocks noChangeShapeType="1"/>
          </p:cNvCxnSpPr>
          <p:nvPr/>
        </p:nvCxnSpPr>
        <p:spPr bwMode="auto">
          <a:xfrm rot="16200000" flipH="1">
            <a:off x="6364161" y="5879057"/>
            <a:ext cx="216000" cy="1588"/>
          </a:xfrm>
          <a:prstGeom prst="straightConnector1">
            <a:avLst/>
          </a:prstGeom>
          <a:noFill/>
          <a:ln w="19050" algn="ctr">
            <a:solidFill>
              <a:srgbClr val="00B050"/>
            </a:solidFill>
            <a:prstDash val="sysDot"/>
            <a:round/>
            <a:headEnd/>
            <a:tailEnd type="arrow" w="med" len="med"/>
          </a:ln>
        </p:spPr>
      </p:cxnSp>
      <p:cxnSp>
        <p:nvCxnSpPr>
          <p:cNvPr id="162" name="Straight Arrow Connector 40">
            <a:extLst>
              <a:ext uri="{FF2B5EF4-FFF2-40B4-BE49-F238E27FC236}">
                <a16:creationId xmlns="" xmlns:a16="http://schemas.microsoft.com/office/drawing/2014/main" id="{3C3205AB-3E1F-4F1A-8FDB-39BDB4F57384}"/>
              </a:ext>
            </a:extLst>
          </p:cNvPr>
          <p:cNvCxnSpPr>
            <a:cxnSpLocks noChangeShapeType="1"/>
          </p:cNvCxnSpPr>
          <p:nvPr/>
        </p:nvCxnSpPr>
        <p:spPr bwMode="auto">
          <a:xfrm rot="5400000" flipH="1" flipV="1">
            <a:off x="4256632" y="3046717"/>
            <a:ext cx="216000" cy="1588"/>
          </a:xfrm>
          <a:prstGeom prst="straightConnector1">
            <a:avLst/>
          </a:prstGeom>
          <a:noFill/>
          <a:ln w="9525" algn="ctr">
            <a:solidFill>
              <a:schemeClr val="tx1"/>
            </a:solidFill>
            <a:prstDash val="dash"/>
            <a:round/>
            <a:headEnd/>
            <a:tailEnd type="arrow" w="med" len="med"/>
          </a:ln>
        </p:spPr>
      </p:cxnSp>
      <p:sp>
        <p:nvSpPr>
          <p:cNvPr id="7" name="Oval 6"/>
          <p:cNvSpPr/>
          <p:nvPr/>
        </p:nvSpPr>
        <p:spPr>
          <a:xfrm>
            <a:off x="6088737" y="1413115"/>
            <a:ext cx="503208" cy="554183"/>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7000021" y="1435799"/>
            <a:ext cx="503208" cy="554183"/>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8825"/>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0"/>
            <a:ext cx="7734299" cy="1052736"/>
          </a:xfrm>
        </p:spPr>
        <p:txBody>
          <a:bodyPr>
            <a:normAutofit/>
          </a:bodyPr>
          <a:lstStyle/>
          <a:p>
            <a:r>
              <a:rPr lang="en-US" dirty="0"/>
              <a:t>Higher awareness of the “Don’t drink &amp; operate boat” message in Spring 2018 vs. Spring 2016 for all ages, males and Ontario &amp; Prairies regions.</a:t>
            </a:r>
          </a:p>
        </p:txBody>
      </p:sp>
      <p:sp>
        <p:nvSpPr>
          <p:cNvPr id="5" name="Text Box 1916"/>
          <p:cNvSpPr txBox="1">
            <a:spLocks noChangeArrowheads="1"/>
          </p:cNvSpPr>
          <p:nvPr/>
        </p:nvSpPr>
        <p:spPr bwMode="auto">
          <a:xfrm>
            <a:off x="114300" y="6494462"/>
            <a:ext cx="5143500" cy="363538"/>
          </a:xfrm>
          <a:prstGeom prst="rect">
            <a:avLst/>
          </a:prstGeom>
          <a:noFill/>
          <a:ln w="9525">
            <a:noFill/>
            <a:miter lim="800000"/>
            <a:headEnd/>
            <a:tailEnd/>
          </a:ln>
        </p:spPr>
        <p:txBody>
          <a:bodyPr wrap="square" anchor="ctr" anchorCtr="0">
            <a:noAutofit/>
          </a:bodyPr>
          <a:lstStyle/>
          <a:p>
            <a:pPr>
              <a:buFontTx/>
              <a:buNone/>
            </a:pPr>
            <a:r>
              <a:rPr lang="en-US" sz="850" dirty="0">
                <a:solidFill>
                  <a:schemeClr val="tx1"/>
                </a:solidFill>
                <a:latin typeface="Arial" pitchFamily="34" charset="0"/>
                <a:cs typeface="Arial" pitchFamily="34" charset="0"/>
              </a:rPr>
              <a:t>4. Which of the following boating safety messages have you seen or heard during the last few months? (</a:t>
            </a:r>
            <a:r>
              <a:rPr lang="en-US" sz="850" dirty="0" err="1">
                <a:solidFill>
                  <a:schemeClr val="tx1"/>
                </a:solidFill>
                <a:latin typeface="Arial" pitchFamily="34" charset="0"/>
                <a:cs typeface="Arial" pitchFamily="34" charset="0"/>
              </a:rPr>
              <a:t>eg</a:t>
            </a:r>
            <a:r>
              <a:rPr lang="en-US" sz="850" dirty="0">
                <a:solidFill>
                  <a:schemeClr val="tx1"/>
                </a:solidFill>
                <a:latin typeface="Arial" pitchFamily="34" charset="0"/>
                <a:cs typeface="Arial" pitchFamily="34" charset="0"/>
              </a:rPr>
              <a:t>. on TV, radio, in newspapers, magazines, on-line, etc.)</a:t>
            </a:r>
          </a:p>
        </p:txBody>
      </p:sp>
      <p:sp>
        <p:nvSpPr>
          <p:cNvPr id="77" name="Slide Number Placeholder 76"/>
          <p:cNvSpPr>
            <a:spLocks noGrp="1"/>
          </p:cNvSpPr>
          <p:nvPr>
            <p:ph type="sldNum" sz="quarter" idx="12"/>
          </p:nvPr>
        </p:nvSpPr>
        <p:spPr/>
        <p:txBody>
          <a:bodyPr/>
          <a:lstStyle/>
          <a:p>
            <a:fld id="{5857359A-ACC2-4AC8-94CA-842605F06C6B}" type="slidenum">
              <a:rPr lang="en-US" smtClean="0"/>
              <a:pPr/>
              <a:t>31</a:t>
            </a:fld>
            <a:endParaRPr lang="en-US"/>
          </a:p>
        </p:txBody>
      </p:sp>
      <p:graphicFrame>
        <p:nvGraphicFramePr>
          <p:cNvPr id="30" name="Object 4"/>
          <p:cNvGraphicFramePr>
            <a:graphicFrameLocks noChangeAspect="1"/>
          </p:cNvGraphicFramePr>
          <p:nvPr>
            <p:extLst>
              <p:ext uri="{D42A27DB-BD31-4B8C-83A1-F6EECF244321}">
                <p14:modId xmlns:p14="http://schemas.microsoft.com/office/powerpoint/2010/main" val="3806713285"/>
              </p:ext>
            </p:extLst>
          </p:nvPr>
        </p:nvGraphicFramePr>
        <p:xfrm>
          <a:off x="-623889" y="1893888"/>
          <a:ext cx="5941437" cy="3862856"/>
        </p:xfrm>
        <a:graphic>
          <a:graphicData uri="http://schemas.openxmlformats.org/presentationml/2006/ole">
            <mc:AlternateContent xmlns:mc="http://schemas.openxmlformats.org/markup-compatibility/2006">
              <mc:Choice xmlns:v="urn:schemas-microsoft-com:vml" Requires="v">
                <p:oleObj spid="_x0000_s108350" name="Worksheet" r:id="rId4" imgW="3981370" imgH="2647860" progId="Excel.Sheet.8">
                  <p:embed/>
                </p:oleObj>
              </mc:Choice>
              <mc:Fallback>
                <p:oleObj name="Worksheet" r:id="rId4" imgW="3981370" imgH="2647860" progId="Excel.Sheet.8">
                  <p:embed/>
                  <p:pic>
                    <p:nvPicPr>
                      <p:cNvPr id="0" name=""/>
                      <p:cNvPicPr>
                        <a:picLocks noChangeAspect="1" noChangeArrowheads="1"/>
                      </p:cNvPicPr>
                      <p:nvPr/>
                    </p:nvPicPr>
                    <p:blipFill>
                      <a:blip r:embed="rId5"/>
                      <a:srcRect l="3552" b="621"/>
                      <a:stretch>
                        <a:fillRect/>
                      </a:stretch>
                    </p:blipFill>
                    <p:spPr bwMode="auto">
                      <a:xfrm>
                        <a:off x="-623889" y="1893888"/>
                        <a:ext cx="5941437" cy="3862856"/>
                      </a:xfrm>
                      <a:prstGeom prst="rect">
                        <a:avLst/>
                      </a:prstGeom>
                      <a:noFill/>
                      <a:ln>
                        <a:noFill/>
                      </a:ln>
                      <a:effectLst/>
                      <a:extLst/>
                    </p:spPr>
                  </p:pic>
                </p:oleObj>
              </mc:Fallback>
            </mc:AlternateContent>
          </a:graphicData>
        </a:graphic>
      </p:graphicFrame>
      <p:sp>
        <p:nvSpPr>
          <p:cNvPr id="29" name="Rectangle 232"/>
          <p:cNvSpPr>
            <a:spLocks noChangeArrowheads="1"/>
          </p:cNvSpPr>
          <p:nvPr/>
        </p:nvSpPr>
        <p:spPr bwMode="auto">
          <a:xfrm>
            <a:off x="658813" y="1469040"/>
            <a:ext cx="7197725" cy="344487"/>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boaters aware of “Don’t drink &amp; operate boat” message</a:t>
            </a:r>
            <a:endParaRPr lang="en-US" sz="1400" dirty="0">
              <a:solidFill>
                <a:schemeClr val="tx1"/>
              </a:solidFill>
              <a:latin typeface="Arial" pitchFamily="34" charset="0"/>
              <a:cs typeface="Arial" pitchFamily="34" charset="0"/>
            </a:endParaRPr>
          </a:p>
        </p:txBody>
      </p:sp>
      <p:sp>
        <p:nvSpPr>
          <p:cNvPr id="31" name="TextBox 30"/>
          <p:cNvSpPr txBox="1"/>
          <p:nvPr/>
        </p:nvSpPr>
        <p:spPr>
          <a:xfrm>
            <a:off x="1159914" y="2186036"/>
            <a:ext cx="808037" cy="3503523"/>
          </a:xfrm>
          <a:prstGeom prst="rect">
            <a:avLst/>
          </a:prstGeom>
          <a:solidFill>
            <a:srgbClr val="FFFFFF"/>
          </a:solidFill>
        </p:spPr>
        <p:txBody>
          <a:bodyPr>
            <a:spAutoFit/>
          </a:bodyPr>
          <a:lstStyle/>
          <a:p>
            <a:pPr>
              <a:lnSpc>
                <a:spcPts val="2000"/>
              </a:lnSpc>
              <a:spcBef>
                <a:spcPts val="0"/>
              </a:spcBef>
              <a:buFontTx/>
              <a:buNone/>
              <a:defRPr/>
            </a:pPr>
            <a:r>
              <a:rPr lang="en-US" sz="1100" b="1" dirty="0">
                <a:latin typeface="Arial" pitchFamily="34" charset="0"/>
                <a:cs typeface="Arial" pitchFamily="34" charset="0"/>
              </a:rPr>
              <a:t>Age:</a:t>
            </a:r>
          </a:p>
          <a:p>
            <a:pPr marL="82550">
              <a:lnSpc>
                <a:spcPts val="2000"/>
              </a:lnSpc>
              <a:spcBef>
                <a:spcPts val="0"/>
              </a:spcBef>
              <a:buFontTx/>
              <a:buNone/>
              <a:defRPr/>
            </a:pPr>
            <a:r>
              <a:rPr lang="en-US" sz="1100" dirty="0">
                <a:latin typeface="Arial" pitchFamily="34" charset="0"/>
                <a:cs typeface="Arial" pitchFamily="34" charset="0"/>
              </a:rPr>
              <a:t>18-34</a:t>
            </a:r>
          </a:p>
          <a:p>
            <a:pPr marL="82550">
              <a:lnSpc>
                <a:spcPts val="2000"/>
              </a:lnSpc>
              <a:spcBef>
                <a:spcPts val="0"/>
              </a:spcBef>
              <a:buFontTx/>
              <a:buNone/>
              <a:defRPr/>
            </a:pPr>
            <a:r>
              <a:rPr lang="en-US" sz="1100" dirty="0">
                <a:latin typeface="Arial" pitchFamily="34" charset="0"/>
                <a:cs typeface="Arial" pitchFamily="34" charset="0"/>
              </a:rPr>
              <a:t>35-54</a:t>
            </a:r>
          </a:p>
          <a:p>
            <a:pPr marL="82550">
              <a:lnSpc>
                <a:spcPts val="2000"/>
              </a:lnSpc>
              <a:spcBef>
                <a:spcPts val="0"/>
              </a:spcBef>
              <a:buFontTx/>
              <a:buNone/>
              <a:defRPr/>
            </a:pPr>
            <a:r>
              <a:rPr lang="en-US" sz="1100" dirty="0">
                <a:latin typeface="Arial" pitchFamily="34" charset="0"/>
                <a:cs typeface="Arial" pitchFamily="34" charset="0"/>
              </a:rPr>
              <a:t>55+</a:t>
            </a:r>
          </a:p>
          <a:p>
            <a:pPr>
              <a:lnSpc>
                <a:spcPts val="2000"/>
              </a:lnSpc>
              <a:spcBef>
                <a:spcPts val="0"/>
              </a:spcBef>
              <a:buFontTx/>
              <a:buNone/>
              <a:defRPr/>
            </a:pPr>
            <a:r>
              <a:rPr lang="en-US" sz="1100" b="1" dirty="0">
                <a:latin typeface="Arial" pitchFamily="34" charset="0"/>
                <a:cs typeface="Arial" pitchFamily="34" charset="0"/>
              </a:rPr>
              <a:t>Gender:</a:t>
            </a:r>
          </a:p>
          <a:p>
            <a:pPr marL="82550">
              <a:lnSpc>
                <a:spcPts val="2000"/>
              </a:lnSpc>
              <a:spcBef>
                <a:spcPts val="0"/>
              </a:spcBef>
              <a:buFontTx/>
              <a:buNone/>
              <a:defRPr/>
            </a:pPr>
            <a:r>
              <a:rPr lang="en-US" sz="1100" dirty="0">
                <a:latin typeface="Arial" pitchFamily="34" charset="0"/>
                <a:cs typeface="Arial" pitchFamily="34" charset="0"/>
              </a:rPr>
              <a:t>Male</a:t>
            </a:r>
          </a:p>
          <a:p>
            <a:pPr marL="82550">
              <a:lnSpc>
                <a:spcPts val="2000"/>
              </a:lnSpc>
              <a:spcBef>
                <a:spcPts val="0"/>
              </a:spcBef>
              <a:buFontTx/>
              <a:buNone/>
              <a:defRPr/>
            </a:pPr>
            <a:r>
              <a:rPr lang="en-US" sz="1100" dirty="0">
                <a:latin typeface="Arial" pitchFamily="34" charset="0"/>
                <a:cs typeface="Arial" pitchFamily="34" charset="0"/>
              </a:rPr>
              <a:t>Female</a:t>
            </a:r>
          </a:p>
          <a:p>
            <a:pPr>
              <a:lnSpc>
                <a:spcPts val="2000"/>
              </a:lnSpc>
              <a:spcBef>
                <a:spcPts val="600"/>
              </a:spcBef>
              <a:buFontTx/>
              <a:buNone/>
              <a:defRPr/>
            </a:pPr>
            <a:r>
              <a:rPr lang="en-US" sz="1100" b="1" dirty="0">
                <a:latin typeface="Arial" pitchFamily="34" charset="0"/>
                <a:cs typeface="Arial" pitchFamily="34" charset="0"/>
              </a:rPr>
              <a:t>Region:</a:t>
            </a:r>
          </a:p>
          <a:p>
            <a:pPr marL="82550">
              <a:lnSpc>
                <a:spcPts val="2000"/>
              </a:lnSpc>
              <a:spcBef>
                <a:spcPts val="0"/>
              </a:spcBef>
              <a:buFontTx/>
              <a:buNone/>
              <a:defRPr/>
            </a:pPr>
            <a:r>
              <a:rPr lang="en-US" sz="1100" dirty="0">
                <a:latin typeface="Arial" pitchFamily="34" charset="0"/>
                <a:cs typeface="Arial" pitchFamily="34" charset="0"/>
              </a:rPr>
              <a:t>Atlantic</a:t>
            </a:r>
          </a:p>
          <a:p>
            <a:pPr marL="82550">
              <a:lnSpc>
                <a:spcPts val="2000"/>
              </a:lnSpc>
              <a:spcBef>
                <a:spcPts val="0"/>
              </a:spcBef>
              <a:buFontTx/>
              <a:buNone/>
              <a:defRPr/>
            </a:pPr>
            <a:r>
              <a:rPr lang="en-US" sz="1100" dirty="0">
                <a:latin typeface="Arial" pitchFamily="34" charset="0"/>
                <a:cs typeface="Arial" pitchFamily="34" charset="0"/>
              </a:rPr>
              <a:t>Quebec</a:t>
            </a:r>
          </a:p>
          <a:p>
            <a:pPr marL="82550">
              <a:lnSpc>
                <a:spcPts val="2000"/>
              </a:lnSpc>
              <a:spcBef>
                <a:spcPts val="0"/>
              </a:spcBef>
              <a:buFontTx/>
              <a:buNone/>
              <a:defRPr/>
            </a:pPr>
            <a:r>
              <a:rPr lang="en-US" sz="1100" dirty="0">
                <a:latin typeface="Arial" pitchFamily="34" charset="0"/>
                <a:cs typeface="Arial" pitchFamily="34" charset="0"/>
              </a:rPr>
              <a:t>Ontario</a:t>
            </a:r>
          </a:p>
          <a:p>
            <a:pPr marL="82550">
              <a:lnSpc>
                <a:spcPts val="2000"/>
              </a:lnSpc>
              <a:spcBef>
                <a:spcPts val="0"/>
              </a:spcBef>
              <a:buFontTx/>
              <a:buNone/>
              <a:defRPr/>
            </a:pPr>
            <a:r>
              <a:rPr lang="en-US" sz="1100" dirty="0">
                <a:latin typeface="Arial" pitchFamily="34" charset="0"/>
                <a:cs typeface="Arial" pitchFamily="34" charset="0"/>
              </a:rPr>
              <a:t>Prairies</a:t>
            </a:r>
          </a:p>
          <a:p>
            <a:pPr marL="82550">
              <a:lnSpc>
                <a:spcPts val="2000"/>
              </a:lnSpc>
              <a:spcBef>
                <a:spcPts val="0"/>
              </a:spcBef>
              <a:buFontTx/>
              <a:buNone/>
              <a:defRPr/>
            </a:pPr>
            <a:r>
              <a:rPr lang="en-US" sz="1100" dirty="0">
                <a:latin typeface="Arial" pitchFamily="34" charset="0"/>
                <a:cs typeface="Arial" pitchFamily="34" charset="0"/>
              </a:rPr>
              <a:t>B.C.</a:t>
            </a:r>
          </a:p>
        </p:txBody>
      </p:sp>
      <p:sp>
        <p:nvSpPr>
          <p:cNvPr id="32" name="TextBox 52"/>
          <p:cNvSpPr txBox="1">
            <a:spLocks noChangeArrowheads="1"/>
          </p:cNvSpPr>
          <p:nvPr/>
        </p:nvSpPr>
        <p:spPr bwMode="auto">
          <a:xfrm>
            <a:off x="3182705" y="5109415"/>
            <a:ext cx="390525"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35</a:t>
            </a:r>
            <a:endParaRPr lang="en-US" sz="1000" dirty="0">
              <a:latin typeface="Arial" pitchFamily="34" charset="0"/>
              <a:cs typeface="Arial" pitchFamily="34" charset="0"/>
            </a:endParaRPr>
          </a:p>
        </p:txBody>
      </p:sp>
      <p:sp>
        <p:nvSpPr>
          <p:cNvPr id="46" name="TextBox 39"/>
          <p:cNvSpPr txBox="1">
            <a:spLocks noChangeArrowheads="1"/>
          </p:cNvSpPr>
          <p:nvPr/>
        </p:nvSpPr>
        <p:spPr bwMode="auto">
          <a:xfrm>
            <a:off x="3717387" y="4842988"/>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52</a:t>
            </a:r>
            <a:endParaRPr lang="en-US" sz="1000" dirty="0">
              <a:latin typeface="Arial" pitchFamily="34" charset="0"/>
              <a:cs typeface="Arial" pitchFamily="34" charset="0"/>
            </a:endParaRPr>
          </a:p>
        </p:txBody>
      </p:sp>
      <p:sp>
        <p:nvSpPr>
          <p:cNvPr id="47" name="TextBox 40"/>
          <p:cNvSpPr txBox="1">
            <a:spLocks noChangeArrowheads="1"/>
          </p:cNvSpPr>
          <p:nvPr/>
        </p:nvSpPr>
        <p:spPr bwMode="auto">
          <a:xfrm>
            <a:off x="3144535" y="4593840"/>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34</a:t>
            </a:r>
            <a:endParaRPr lang="en-US" sz="1000" dirty="0">
              <a:latin typeface="Arial" pitchFamily="34" charset="0"/>
              <a:cs typeface="Arial" pitchFamily="34" charset="0"/>
            </a:endParaRPr>
          </a:p>
        </p:txBody>
      </p:sp>
      <p:sp>
        <p:nvSpPr>
          <p:cNvPr id="48" name="TextBox 41"/>
          <p:cNvSpPr txBox="1">
            <a:spLocks noChangeArrowheads="1"/>
          </p:cNvSpPr>
          <p:nvPr/>
        </p:nvSpPr>
        <p:spPr bwMode="auto">
          <a:xfrm>
            <a:off x="3402086" y="4322181"/>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42</a:t>
            </a:r>
            <a:endParaRPr lang="en-US" sz="1000" dirty="0">
              <a:latin typeface="Arial" pitchFamily="34" charset="0"/>
              <a:cs typeface="Arial" pitchFamily="34" charset="0"/>
            </a:endParaRPr>
          </a:p>
        </p:txBody>
      </p:sp>
      <p:sp>
        <p:nvSpPr>
          <p:cNvPr id="49" name="TextBox 56"/>
          <p:cNvSpPr txBox="1">
            <a:spLocks noChangeArrowheads="1"/>
          </p:cNvSpPr>
          <p:nvPr/>
        </p:nvSpPr>
        <p:spPr bwMode="auto">
          <a:xfrm>
            <a:off x="3563294" y="5371741"/>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47</a:t>
            </a:r>
            <a:endParaRPr lang="en-US" sz="1000" dirty="0">
              <a:latin typeface="Arial" pitchFamily="34" charset="0"/>
              <a:cs typeface="Arial" pitchFamily="34" charset="0"/>
            </a:endParaRPr>
          </a:p>
        </p:txBody>
      </p:sp>
      <p:sp>
        <p:nvSpPr>
          <p:cNvPr id="50" name="TextBox 57"/>
          <p:cNvSpPr txBox="1">
            <a:spLocks noChangeArrowheads="1"/>
          </p:cNvSpPr>
          <p:nvPr/>
        </p:nvSpPr>
        <p:spPr bwMode="auto">
          <a:xfrm>
            <a:off x="3518654" y="3541139"/>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46</a:t>
            </a:r>
            <a:endParaRPr lang="en-US" sz="1000" dirty="0">
              <a:latin typeface="Arial" pitchFamily="34" charset="0"/>
              <a:cs typeface="Arial" pitchFamily="34" charset="0"/>
            </a:endParaRPr>
          </a:p>
        </p:txBody>
      </p:sp>
      <p:sp>
        <p:nvSpPr>
          <p:cNvPr id="51" name="TextBox 58"/>
          <p:cNvSpPr txBox="1">
            <a:spLocks noChangeArrowheads="1"/>
          </p:cNvSpPr>
          <p:nvPr/>
        </p:nvSpPr>
        <p:spPr bwMode="auto">
          <a:xfrm>
            <a:off x="3365425" y="3807046"/>
            <a:ext cx="392112"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41</a:t>
            </a:r>
            <a:endParaRPr lang="en-US" sz="1000" dirty="0">
              <a:latin typeface="Arial" pitchFamily="34" charset="0"/>
              <a:cs typeface="Arial" pitchFamily="34" charset="0"/>
            </a:endParaRPr>
          </a:p>
        </p:txBody>
      </p:sp>
      <p:sp>
        <p:nvSpPr>
          <p:cNvPr id="52" name="TextBox 59"/>
          <p:cNvSpPr txBox="1">
            <a:spLocks noChangeArrowheads="1"/>
          </p:cNvSpPr>
          <p:nvPr/>
        </p:nvSpPr>
        <p:spPr bwMode="auto">
          <a:xfrm>
            <a:off x="3730201" y="3018622"/>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52</a:t>
            </a:r>
          </a:p>
        </p:txBody>
      </p:sp>
      <p:sp>
        <p:nvSpPr>
          <p:cNvPr id="54" name="TextBox 61"/>
          <p:cNvSpPr txBox="1">
            <a:spLocks noChangeArrowheads="1"/>
          </p:cNvSpPr>
          <p:nvPr/>
        </p:nvSpPr>
        <p:spPr bwMode="auto">
          <a:xfrm>
            <a:off x="3352230" y="2495241"/>
            <a:ext cx="390525"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41</a:t>
            </a:r>
            <a:endParaRPr lang="en-US" sz="1000" dirty="0">
              <a:latin typeface="Arial" pitchFamily="34" charset="0"/>
              <a:cs typeface="Arial" pitchFamily="34" charset="0"/>
            </a:endParaRPr>
          </a:p>
        </p:txBody>
      </p:sp>
      <p:sp>
        <p:nvSpPr>
          <p:cNvPr id="55" name="TextBox 62"/>
          <p:cNvSpPr txBox="1">
            <a:spLocks noChangeArrowheads="1"/>
          </p:cNvSpPr>
          <p:nvPr/>
        </p:nvSpPr>
        <p:spPr bwMode="auto">
          <a:xfrm>
            <a:off x="3336685" y="2757928"/>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40</a:t>
            </a:r>
          </a:p>
        </p:txBody>
      </p:sp>
      <p:sp>
        <p:nvSpPr>
          <p:cNvPr id="56" name="TextBox 49"/>
          <p:cNvSpPr txBox="1">
            <a:spLocks noChangeArrowheads="1"/>
          </p:cNvSpPr>
          <p:nvPr/>
        </p:nvSpPr>
        <p:spPr bwMode="auto">
          <a:xfrm>
            <a:off x="3376987" y="2244697"/>
            <a:ext cx="1096520"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May 2018</a:t>
            </a:r>
            <a:endParaRPr lang="en-US" sz="1100" u="sng" dirty="0">
              <a:latin typeface="Arial" pitchFamily="34" charset="0"/>
              <a:cs typeface="Arial" pitchFamily="34" charset="0"/>
            </a:endParaRPr>
          </a:p>
        </p:txBody>
      </p:sp>
      <p:sp>
        <p:nvSpPr>
          <p:cNvPr id="68" name="Rectangle 67"/>
          <p:cNvSpPr/>
          <p:nvPr/>
        </p:nvSpPr>
        <p:spPr>
          <a:xfrm>
            <a:off x="7584185" y="2238445"/>
            <a:ext cx="656800" cy="3521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00" name="Table 99">
            <a:extLst>
              <a:ext uri="{FF2B5EF4-FFF2-40B4-BE49-F238E27FC236}">
                <a16:creationId xmlns="" xmlns:a16="http://schemas.microsoft.com/office/drawing/2014/main" id="{7EF2A679-AD79-4B51-96DE-3B3C5EFAA90D}"/>
              </a:ext>
            </a:extLst>
          </p:cNvPr>
          <p:cNvGraphicFramePr>
            <a:graphicFrameLocks noGrp="1"/>
          </p:cNvGraphicFramePr>
          <p:nvPr>
            <p:extLst>
              <p:ext uri="{D42A27DB-BD31-4B8C-83A1-F6EECF244321}">
                <p14:modId xmlns:p14="http://schemas.microsoft.com/office/powerpoint/2010/main" val="296276555"/>
              </p:ext>
            </p:extLst>
          </p:nvPr>
        </p:nvGraphicFramePr>
        <p:xfrm>
          <a:off x="4380564" y="1904714"/>
          <a:ext cx="3135588" cy="3688920"/>
        </p:xfrm>
        <a:graphic>
          <a:graphicData uri="http://schemas.openxmlformats.org/drawingml/2006/table">
            <a:tbl>
              <a:tblPr firstRow="1" bandRow="1">
                <a:tableStyleId>{5C22544A-7EE6-4342-B048-85BDC9FD1C3A}</a:tableStyleId>
              </a:tblPr>
              <a:tblGrid>
                <a:gridCol w="522598">
                  <a:extLst>
                    <a:ext uri="{9D8B030D-6E8A-4147-A177-3AD203B41FA5}">
                      <a16:colId xmlns="" xmlns:a16="http://schemas.microsoft.com/office/drawing/2014/main" val="606592339"/>
                    </a:ext>
                  </a:extLst>
                </a:gridCol>
                <a:gridCol w="522598">
                  <a:extLst>
                    <a:ext uri="{9D8B030D-6E8A-4147-A177-3AD203B41FA5}">
                      <a16:colId xmlns="" xmlns:a16="http://schemas.microsoft.com/office/drawing/2014/main" val="4285421488"/>
                    </a:ext>
                  </a:extLst>
                </a:gridCol>
                <a:gridCol w="522598">
                  <a:extLst>
                    <a:ext uri="{9D8B030D-6E8A-4147-A177-3AD203B41FA5}">
                      <a16:colId xmlns="" xmlns:a16="http://schemas.microsoft.com/office/drawing/2014/main" val="20000"/>
                    </a:ext>
                  </a:extLst>
                </a:gridCol>
                <a:gridCol w="522598">
                  <a:extLst>
                    <a:ext uri="{9D8B030D-6E8A-4147-A177-3AD203B41FA5}">
                      <a16:colId xmlns="" xmlns:a16="http://schemas.microsoft.com/office/drawing/2014/main" val="20001"/>
                    </a:ext>
                  </a:extLst>
                </a:gridCol>
                <a:gridCol w="522598">
                  <a:extLst>
                    <a:ext uri="{9D8B030D-6E8A-4147-A177-3AD203B41FA5}">
                      <a16:colId xmlns="" xmlns:a16="http://schemas.microsoft.com/office/drawing/2014/main" val="20002"/>
                    </a:ext>
                  </a:extLst>
                </a:gridCol>
                <a:gridCol w="522598">
                  <a:extLst>
                    <a:ext uri="{9D8B030D-6E8A-4147-A177-3AD203B41FA5}">
                      <a16:colId xmlns="" xmlns:a16="http://schemas.microsoft.com/office/drawing/2014/main" val="20003"/>
                    </a:ext>
                  </a:extLst>
                </a:gridCol>
              </a:tblGrid>
              <a:tr h="415311">
                <a:tc>
                  <a:txBody>
                    <a:bodyPr/>
                    <a:lstStyle/>
                    <a:p>
                      <a:pPr algn="ctr"/>
                      <a:r>
                        <a:rPr lang="en-US" sz="1100" u="sng" dirty="0">
                          <a:solidFill>
                            <a:schemeClr val="tx1"/>
                          </a:solidFill>
                          <a:latin typeface="Arial" pitchFamily="34" charset="0"/>
                          <a:cs typeface="Arial"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u="sng" dirty="0">
                        <a:solidFill>
                          <a:schemeClr val="tx1"/>
                        </a:solidFill>
                        <a:latin typeface="Arial" pitchFamily="34" charset="0"/>
                        <a:cs typeface="Arial" pitchFamily="34" charset="0"/>
                      </a:endParaRPr>
                    </a:p>
                    <a:p>
                      <a:pPr algn="ctr"/>
                      <a:r>
                        <a:rPr lang="en-US" sz="1100" u="sng" dirty="0">
                          <a:solidFill>
                            <a:schemeClr val="tx1"/>
                          </a:solidFill>
                          <a:latin typeface="Arial" pitchFamily="34" charset="0"/>
                          <a:cs typeface="Arial" pitchFamily="34" charset="0"/>
                        </a:rPr>
                        <a:t>May</a:t>
                      </a:r>
                    </a:p>
                    <a:p>
                      <a:pPr algn="ctr"/>
                      <a:r>
                        <a:rPr lang="en-US" sz="1100" u="sng" dirty="0">
                          <a:solidFill>
                            <a:schemeClr val="tx1"/>
                          </a:solidFill>
                          <a:latin typeface="Arial" pitchFamily="34" charset="0"/>
                          <a:cs typeface="Arial" pitchFamily="34" charset="0"/>
                        </a:rPr>
                        <a:t>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u="sng" dirty="0">
                          <a:solidFill>
                            <a:schemeClr val="tx1"/>
                          </a:solidFill>
                          <a:latin typeface="Arial" pitchFamily="34" charset="0"/>
                          <a:cs typeface="Arial" pitchFamily="34" charset="0"/>
                        </a:rPr>
                        <a:t>Aug</a:t>
                      </a:r>
                      <a:br>
                        <a:rPr lang="en-US" sz="1100" u="sng" dirty="0">
                          <a:solidFill>
                            <a:schemeClr val="tx1"/>
                          </a:solidFill>
                          <a:latin typeface="Arial" pitchFamily="34" charset="0"/>
                          <a:cs typeface="Arial" pitchFamily="34" charset="0"/>
                        </a:rPr>
                      </a:br>
                      <a:r>
                        <a:rPr lang="en-US" sz="1100" u="sng" dirty="0">
                          <a:solidFill>
                            <a:schemeClr val="tx1"/>
                          </a:solidFill>
                          <a:latin typeface="Arial" pitchFamily="34" charset="0"/>
                          <a:cs typeface="Arial" pitchFamily="34" charset="0"/>
                        </a:rPr>
                        <a:t>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u="sng" dirty="0">
                          <a:solidFill>
                            <a:schemeClr val="tx1"/>
                          </a:solidFill>
                          <a:latin typeface="Arial" pitchFamily="34" charset="0"/>
                          <a:cs typeface="Arial"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u="sng" dirty="0">
                          <a:solidFill>
                            <a:schemeClr val="tx1"/>
                          </a:solidFill>
                          <a:latin typeface="Arial" pitchFamily="34" charset="0"/>
                          <a:cs typeface="Arial"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u="sng" dirty="0">
                          <a:solidFill>
                            <a:schemeClr val="tx1"/>
                          </a:solidFill>
                          <a:latin typeface="Arial" pitchFamily="34" charset="0"/>
                          <a:cs typeface="Arial" pitchFamily="34" charset="0"/>
                        </a:rPr>
                        <a:t>2013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pPr algn="ctr"/>
                      <a:r>
                        <a:rPr lang="en-US" sz="1000" dirty="0">
                          <a:solidFill>
                            <a:schemeClr val="tx1"/>
                          </a:solidFill>
                          <a:latin typeface="Arial" pitchFamily="34" charset="0"/>
                          <a:cs typeface="Arial" pitchFamily="34" charset="0"/>
                        </a:rPr>
                        <a:t>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pPr algn="ctr"/>
                      <a:r>
                        <a:rPr lang="en-US" sz="1000" dirty="0">
                          <a:solidFill>
                            <a:schemeClr val="tx1"/>
                          </a:solidFill>
                          <a:latin typeface="Arial" pitchFamily="34" charset="0"/>
                          <a:cs typeface="Arial" pitchFamily="34" charset="0"/>
                        </a:rPr>
                        <a:t>51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0">
                <a:tc>
                  <a:txBody>
                    <a:bodyPr/>
                    <a:lstStyle/>
                    <a:p>
                      <a:pPr algn="ctr"/>
                      <a:r>
                        <a:rPr lang="en-US" sz="1000" dirty="0">
                          <a:solidFill>
                            <a:schemeClr val="tx1"/>
                          </a:solidFill>
                          <a:latin typeface="Arial" pitchFamily="34" charset="0"/>
                          <a:cs typeface="Arial" pitchFamily="34" charset="0"/>
                        </a:rPr>
                        <a:t>59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0">
                <a:tc>
                  <a:txBody>
                    <a:bodyPr/>
                    <a:lstStyle/>
                    <a:p>
                      <a:pPr algn="ctr">
                        <a:spcBef>
                          <a:spcPts val="600"/>
                        </a:spcBef>
                      </a:pP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16019726"/>
                  </a:ext>
                </a:extLst>
              </a:tr>
              <a:tr h="324000">
                <a:tc>
                  <a:txBody>
                    <a:bodyPr/>
                    <a:lstStyle/>
                    <a:p>
                      <a:pPr algn="ctr">
                        <a:spcBef>
                          <a:spcPts val="600"/>
                        </a:spcBef>
                      </a:pPr>
                      <a:r>
                        <a:rPr lang="en-US" sz="1000" dirty="0">
                          <a:solidFill>
                            <a:schemeClr val="tx1"/>
                          </a:solidFill>
                          <a:latin typeface="Arial" pitchFamily="34" charset="0"/>
                          <a:cs typeface="Arial" pitchFamily="34" charset="0"/>
                        </a:rPr>
                        <a:t>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dirty="0">
                          <a:solidFill>
                            <a:schemeClr val="tx1"/>
                          </a:solidFill>
                          <a:latin typeface="Arial" pitchFamily="34" charset="0"/>
                          <a:cs typeface="Arial" pitchFamily="34" charset="0"/>
                        </a:rPr>
                        <a:t>32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dirty="0">
                          <a:solidFill>
                            <a:schemeClr val="tx1"/>
                          </a:solidFill>
                          <a:latin typeface="Arial" pitchFamily="34" charset="0"/>
                          <a:cs typeface="Arial" pitchFamily="34" charset="0"/>
                        </a:rPr>
                        <a:t>37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dirty="0">
                          <a:solidFill>
                            <a:schemeClr val="tx1"/>
                          </a:solidFill>
                          <a:latin typeface="Arial" pitchFamily="34" charset="0"/>
                          <a:cs typeface="Arial" pitchFamily="34" charset="0"/>
                        </a:rPr>
                        <a:t>51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dirty="0">
                          <a:solidFill>
                            <a:schemeClr val="tx1"/>
                          </a:solidFill>
                          <a:latin typeface="Arial" pitchFamily="34" charset="0"/>
                          <a:cs typeface="Arial" pitchFamily="34" charset="0"/>
                        </a:rPr>
                        <a:t>35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dirty="0">
                          <a:solidFill>
                            <a:schemeClr val="tx1"/>
                          </a:solidFill>
                          <a:latin typeface="Arial" pitchFamily="34" charset="0"/>
                          <a:cs typeface="Arial" pitchFamily="34" charset="0"/>
                        </a:rPr>
                        <a:t>41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0">
                <a:tc>
                  <a:txBody>
                    <a:bodyPr/>
                    <a:lstStyle/>
                    <a:p>
                      <a:pPr algn="ctr"/>
                      <a:r>
                        <a:rPr lang="en-US" sz="1000" dirty="0">
                          <a:solidFill>
                            <a:schemeClr val="tx1"/>
                          </a:solidFill>
                          <a:latin typeface="Arial" pitchFamily="34" charset="0"/>
                          <a:cs typeface="Arial" pitchFamily="34" charset="0"/>
                        </a:rPr>
                        <a:t>58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0">
                <a:tc>
                  <a:txBody>
                    <a:bodyPr/>
                    <a:lstStyle/>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42709642"/>
                  </a:ext>
                </a:extLst>
              </a:tr>
              <a:tr h="0">
                <a:tc>
                  <a:txBody>
                    <a:bodyPr/>
                    <a:lstStyle/>
                    <a:p>
                      <a:pPr algn="ctr"/>
                      <a:r>
                        <a:rPr lang="en-US" sz="1000" dirty="0">
                          <a:solidFill>
                            <a:schemeClr val="tx1"/>
                          </a:solidFill>
                          <a:latin typeface="Arial" pitchFamily="34" charset="0"/>
                          <a:cs typeface="Arial" pitchFamily="34" charset="0"/>
                        </a:rPr>
                        <a:t>54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61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88000">
                <a:tc>
                  <a:txBody>
                    <a:bodyPr/>
                    <a:lstStyle/>
                    <a:p>
                      <a:pPr algn="ctr"/>
                      <a:r>
                        <a:rPr lang="en-US" sz="1000" dirty="0">
                          <a:solidFill>
                            <a:schemeClr val="tx1"/>
                          </a:solidFill>
                          <a:latin typeface="Arial" pitchFamily="34" charset="0"/>
                          <a:cs typeface="Arial" pitchFamily="34" charset="0"/>
                        </a:rPr>
                        <a:t>42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27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8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57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35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47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53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50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42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42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bl>
          </a:graphicData>
        </a:graphic>
      </p:graphicFrame>
      <p:cxnSp>
        <p:nvCxnSpPr>
          <p:cNvPr id="63" name="Straight Arrow Connector 73"/>
          <p:cNvCxnSpPr>
            <a:cxnSpLocks noChangeShapeType="1"/>
          </p:cNvCxnSpPr>
          <p:nvPr/>
        </p:nvCxnSpPr>
        <p:spPr bwMode="auto">
          <a:xfrm rot="16200000" flipV="1">
            <a:off x="6249042" y="4974582"/>
            <a:ext cx="216000" cy="1588"/>
          </a:xfrm>
          <a:prstGeom prst="straightConnector1">
            <a:avLst/>
          </a:prstGeom>
          <a:noFill/>
          <a:ln w="9525" algn="ctr">
            <a:solidFill>
              <a:schemeClr val="tx1"/>
            </a:solidFill>
            <a:round/>
            <a:headEnd/>
            <a:tailEnd type="arrow" w="med" len="med"/>
          </a:ln>
        </p:spPr>
      </p:cxnSp>
      <p:cxnSp>
        <p:nvCxnSpPr>
          <p:cNvPr id="65" name="Straight Arrow Connector 73"/>
          <p:cNvCxnSpPr>
            <a:cxnSpLocks noChangeShapeType="1"/>
          </p:cNvCxnSpPr>
          <p:nvPr/>
        </p:nvCxnSpPr>
        <p:spPr bwMode="auto">
          <a:xfrm rot="16200000" flipV="1">
            <a:off x="6253401" y="5217045"/>
            <a:ext cx="216000" cy="1588"/>
          </a:xfrm>
          <a:prstGeom prst="straightConnector1">
            <a:avLst/>
          </a:prstGeom>
          <a:noFill/>
          <a:ln w="9525" algn="ctr">
            <a:solidFill>
              <a:schemeClr val="tx1"/>
            </a:solidFill>
            <a:round/>
            <a:headEnd/>
            <a:tailEnd type="arrow" w="med" len="med"/>
          </a:ln>
        </p:spPr>
      </p:cxnSp>
      <p:sp>
        <p:nvSpPr>
          <p:cNvPr id="37" name="Oval 29"/>
          <p:cNvSpPr>
            <a:spLocks noChangeArrowheads="1"/>
          </p:cNvSpPr>
          <p:nvPr/>
        </p:nvSpPr>
        <p:spPr bwMode="auto">
          <a:xfrm>
            <a:off x="6042161" y="4277737"/>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41" name="TextBox 58"/>
          <p:cNvSpPr txBox="1">
            <a:spLocks noChangeArrowheads="1"/>
          </p:cNvSpPr>
          <p:nvPr/>
        </p:nvSpPr>
        <p:spPr bwMode="auto">
          <a:xfrm>
            <a:off x="6065227" y="4554338"/>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45" name="Straight Arrow Connector 73"/>
          <p:cNvCxnSpPr>
            <a:cxnSpLocks noChangeShapeType="1"/>
          </p:cNvCxnSpPr>
          <p:nvPr/>
        </p:nvCxnSpPr>
        <p:spPr bwMode="auto">
          <a:xfrm rot="16200000" flipV="1">
            <a:off x="6253925" y="2840835"/>
            <a:ext cx="216000" cy="1588"/>
          </a:xfrm>
          <a:prstGeom prst="straightConnector1">
            <a:avLst/>
          </a:prstGeom>
          <a:noFill/>
          <a:ln w="9525" algn="ctr">
            <a:solidFill>
              <a:schemeClr val="tx1"/>
            </a:solidFill>
            <a:round/>
            <a:headEnd/>
            <a:tailEnd type="arrow" w="med" len="med"/>
          </a:ln>
        </p:spPr>
      </p:cxnSp>
      <p:cxnSp>
        <p:nvCxnSpPr>
          <p:cNvPr id="53" name="Straight Arrow Connector 73"/>
          <p:cNvCxnSpPr>
            <a:cxnSpLocks noChangeShapeType="1"/>
          </p:cNvCxnSpPr>
          <p:nvPr/>
        </p:nvCxnSpPr>
        <p:spPr bwMode="auto">
          <a:xfrm rot="16200000" flipV="1">
            <a:off x="6236750" y="3657609"/>
            <a:ext cx="216000" cy="1588"/>
          </a:xfrm>
          <a:prstGeom prst="straightConnector1">
            <a:avLst/>
          </a:prstGeom>
          <a:noFill/>
          <a:ln w="9525" algn="ctr">
            <a:solidFill>
              <a:schemeClr val="tx1"/>
            </a:solidFill>
            <a:round/>
            <a:headEnd/>
            <a:tailEnd type="arrow" w="med" len="med"/>
          </a:ln>
        </p:spPr>
      </p:cxnSp>
      <p:cxnSp>
        <p:nvCxnSpPr>
          <p:cNvPr id="60" name="Straight Arrow Connector 73"/>
          <p:cNvCxnSpPr>
            <a:cxnSpLocks noChangeShapeType="1"/>
          </p:cNvCxnSpPr>
          <p:nvPr/>
        </p:nvCxnSpPr>
        <p:spPr bwMode="auto">
          <a:xfrm rot="16200000" flipV="1">
            <a:off x="6311681" y="4378784"/>
            <a:ext cx="216000" cy="1588"/>
          </a:xfrm>
          <a:prstGeom prst="straightConnector1">
            <a:avLst/>
          </a:prstGeom>
          <a:noFill/>
          <a:ln w="9525" algn="ctr">
            <a:solidFill>
              <a:schemeClr val="tx1"/>
            </a:solidFill>
            <a:round/>
            <a:headEnd/>
            <a:tailEnd type="arrow" w="med" len="med"/>
          </a:ln>
        </p:spPr>
      </p:cxnSp>
      <p:cxnSp>
        <p:nvCxnSpPr>
          <p:cNvPr id="61" name="Straight Arrow Connector 73"/>
          <p:cNvCxnSpPr>
            <a:cxnSpLocks noChangeShapeType="1"/>
          </p:cNvCxnSpPr>
          <p:nvPr/>
        </p:nvCxnSpPr>
        <p:spPr bwMode="auto">
          <a:xfrm rot="16200000" flipV="1">
            <a:off x="6252337" y="2605934"/>
            <a:ext cx="216000" cy="1588"/>
          </a:xfrm>
          <a:prstGeom prst="straightConnector1">
            <a:avLst/>
          </a:prstGeom>
          <a:noFill/>
          <a:ln w="9525" algn="ctr">
            <a:solidFill>
              <a:schemeClr val="tx1"/>
            </a:solidFill>
            <a:round/>
            <a:headEnd/>
            <a:tailEnd type="arrow" w="med" len="med"/>
          </a:ln>
        </p:spPr>
      </p:cxnSp>
      <p:cxnSp>
        <p:nvCxnSpPr>
          <p:cNvPr id="44" name="Straight Arrow Connector 73"/>
          <p:cNvCxnSpPr>
            <a:cxnSpLocks noChangeShapeType="1"/>
          </p:cNvCxnSpPr>
          <p:nvPr/>
        </p:nvCxnSpPr>
        <p:spPr bwMode="auto">
          <a:xfrm rot="5400000">
            <a:off x="5729821" y="2614015"/>
            <a:ext cx="216000" cy="1588"/>
          </a:xfrm>
          <a:prstGeom prst="straightConnector1">
            <a:avLst/>
          </a:prstGeom>
          <a:noFill/>
          <a:ln w="19050" algn="ctr">
            <a:solidFill>
              <a:srgbClr val="00B050"/>
            </a:solidFill>
            <a:round/>
            <a:headEnd/>
            <a:tailEnd type="arrow" w="med" len="med"/>
          </a:ln>
        </p:spPr>
      </p:cxnSp>
      <p:cxnSp>
        <p:nvCxnSpPr>
          <p:cNvPr id="66" name="Straight Arrow Connector 73"/>
          <p:cNvCxnSpPr>
            <a:cxnSpLocks noChangeShapeType="1"/>
          </p:cNvCxnSpPr>
          <p:nvPr/>
        </p:nvCxnSpPr>
        <p:spPr bwMode="auto">
          <a:xfrm rot="5400000">
            <a:off x="5728233" y="2870481"/>
            <a:ext cx="216000" cy="1588"/>
          </a:xfrm>
          <a:prstGeom prst="straightConnector1">
            <a:avLst/>
          </a:prstGeom>
          <a:noFill/>
          <a:ln w="19050" algn="ctr">
            <a:solidFill>
              <a:srgbClr val="00B050"/>
            </a:solidFill>
            <a:round/>
            <a:headEnd/>
            <a:tailEnd type="arrow" w="med" len="med"/>
          </a:ln>
        </p:spPr>
      </p:cxnSp>
      <p:cxnSp>
        <p:nvCxnSpPr>
          <p:cNvPr id="67" name="Straight Arrow Connector 73"/>
          <p:cNvCxnSpPr>
            <a:cxnSpLocks noChangeShapeType="1"/>
          </p:cNvCxnSpPr>
          <p:nvPr/>
        </p:nvCxnSpPr>
        <p:spPr bwMode="auto">
          <a:xfrm rot="5400000">
            <a:off x="5723775" y="4423043"/>
            <a:ext cx="216000" cy="1588"/>
          </a:xfrm>
          <a:prstGeom prst="straightConnector1">
            <a:avLst/>
          </a:prstGeom>
          <a:noFill/>
          <a:ln w="19050" algn="ctr">
            <a:solidFill>
              <a:srgbClr val="00B050"/>
            </a:solidFill>
            <a:round/>
            <a:headEnd/>
            <a:tailEnd type="arrow" w="med" len="med"/>
          </a:ln>
        </p:spPr>
      </p:cxnSp>
      <p:cxnSp>
        <p:nvCxnSpPr>
          <p:cNvPr id="73" name="Straight Arrow Connector 73"/>
          <p:cNvCxnSpPr>
            <a:cxnSpLocks noChangeShapeType="1"/>
          </p:cNvCxnSpPr>
          <p:nvPr/>
        </p:nvCxnSpPr>
        <p:spPr bwMode="auto">
          <a:xfrm rot="5400000">
            <a:off x="5726675" y="3658971"/>
            <a:ext cx="216000" cy="1588"/>
          </a:xfrm>
          <a:prstGeom prst="straightConnector1">
            <a:avLst/>
          </a:prstGeom>
          <a:noFill/>
          <a:ln w="19050" algn="ctr">
            <a:solidFill>
              <a:srgbClr val="00B050"/>
            </a:solidFill>
            <a:round/>
            <a:headEnd/>
            <a:tailEnd type="arrow" w="med" len="med"/>
          </a:ln>
        </p:spPr>
      </p:cxnSp>
      <p:cxnSp>
        <p:nvCxnSpPr>
          <p:cNvPr id="76" name="Straight Arrow Connector 73"/>
          <p:cNvCxnSpPr>
            <a:cxnSpLocks noChangeShapeType="1"/>
          </p:cNvCxnSpPr>
          <p:nvPr/>
        </p:nvCxnSpPr>
        <p:spPr bwMode="auto">
          <a:xfrm rot="5400000">
            <a:off x="5722137" y="3927807"/>
            <a:ext cx="216000" cy="1587"/>
          </a:xfrm>
          <a:prstGeom prst="straightConnector1">
            <a:avLst/>
          </a:prstGeom>
          <a:noFill/>
          <a:ln w="19050" algn="ctr">
            <a:solidFill>
              <a:srgbClr val="00B050"/>
            </a:solidFill>
            <a:prstDash val="sysDot"/>
            <a:round/>
            <a:headEnd/>
            <a:tailEnd type="arrow" w="med" len="med"/>
          </a:ln>
        </p:spPr>
      </p:cxnSp>
      <p:cxnSp>
        <p:nvCxnSpPr>
          <p:cNvPr id="78" name="Straight Arrow Connector 73"/>
          <p:cNvCxnSpPr>
            <a:cxnSpLocks noChangeShapeType="1"/>
          </p:cNvCxnSpPr>
          <p:nvPr/>
        </p:nvCxnSpPr>
        <p:spPr bwMode="auto">
          <a:xfrm rot="5400000">
            <a:off x="5787245" y="4701624"/>
            <a:ext cx="216000" cy="1587"/>
          </a:xfrm>
          <a:prstGeom prst="straightConnector1">
            <a:avLst/>
          </a:prstGeom>
          <a:noFill/>
          <a:ln w="19050" algn="ctr">
            <a:solidFill>
              <a:srgbClr val="00B050"/>
            </a:solidFill>
            <a:prstDash val="sysDot"/>
            <a:round/>
            <a:headEnd/>
            <a:tailEnd type="arrow" w="med" len="med"/>
          </a:ln>
        </p:spPr>
      </p:cxnSp>
      <p:cxnSp>
        <p:nvCxnSpPr>
          <p:cNvPr id="79" name="Straight Arrow Connector 73"/>
          <p:cNvCxnSpPr>
            <a:cxnSpLocks noChangeShapeType="1"/>
          </p:cNvCxnSpPr>
          <p:nvPr/>
        </p:nvCxnSpPr>
        <p:spPr bwMode="auto">
          <a:xfrm rot="5400000">
            <a:off x="5725027" y="4981058"/>
            <a:ext cx="216000" cy="1587"/>
          </a:xfrm>
          <a:prstGeom prst="straightConnector1">
            <a:avLst/>
          </a:prstGeom>
          <a:noFill/>
          <a:ln w="19050" algn="ctr">
            <a:solidFill>
              <a:srgbClr val="00B050"/>
            </a:solidFill>
            <a:prstDash val="sysDot"/>
            <a:round/>
            <a:headEnd/>
            <a:tailEnd type="arrow" w="med" len="med"/>
          </a:ln>
        </p:spPr>
      </p:cxnSp>
      <p:sp>
        <p:nvSpPr>
          <p:cNvPr id="81" name="Oval 29"/>
          <p:cNvSpPr>
            <a:spLocks noChangeArrowheads="1"/>
          </p:cNvSpPr>
          <p:nvPr/>
        </p:nvSpPr>
        <p:spPr bwMode="auto">
          <a:xfrm>
            <a:off x="5538987" y="2979613"/>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82" name="TextBox 58"/>
          <p:cNvSpPr txBox="1">
            <a:spLocks noChangeArrowheads="1"/>
          </p:cNvSpPr>
          <p:nvPr/>
        </p:nvSpPr>
        <p:spPr bwMode="auto">
          <a:xfrm>
            <a:off x="5543905" y="4548541"/>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89" name="Straight Arrow Connector 73"/>
          <p:cNvCxnSpPr>
            <a:cxnSpLocks noChangeShapeType="1"/>
          </p:cNvCxnSpPr>
          <p:nvPr/>
        </p:nvCxnSpPr>
        <p:spPr bwMode="auto">
          <a:xfrm rot="5400000">
            <a:off x="5206121" y="4945085"/>
            <a:ext cx="216000" cy="1588"/>
          </a:xfrm>
          <a:prstGeom prst="straightConnector1">
            <a:avLst/>
          </a:prstGeom>
          <a:noFill/>
          <a:ln w="9525" algn="ctr">
            <a:solidFill>
              <a:schemeClr val="tx1"/>
            </a:solidFill>
            <a:round/>
            <a:headEnd/>
            <a:tailEnd type="arrow" w="med" len="med"/>
          </a:ln>
        </p:spPr>
      </p:cxnSp>
      <p:cxnSp>
        <p:nvCxnSpPr>
          <p:cNvPr id="90" name="Straight Arrow Connector 73"/>
          <p:cNvCxnSpPr>
            <a:cxnSpLocks noChangeShapeType="1"/>
          </p:cNvCxnSpPr>
          <p:nvPr/>
        </p:nvCxnSpPr>
        <p:spPr bwMode="auto">
          <a:xfrm rot="5400000">
            <a:off x="5214102" y="5202026"/>
            <a:ext cx="216000" cy="1588"/>
          </a:xfrm>
          <a:prstGeom prst="straightConnector1">
            <a:avLst/>
          </a:prstGeom>
          <a:noFill/>
          <a:ln w="9525" algn="ctr">
            <a:solidFill>
              <a:schemeClr val="tx1"/>
            </a:solidFill>
            <a:round/>
            <a:headEnd/>
            <a:tailEnd type="arrow" w="med" len="med"/>
          </a:ln>
        </p:spPr>
      </p:cxnSp>
      <p:cxnSp>
        <p:nvCxnSpPr>
          <p:cNvPr id="91" name="Straight Arrow Connector 73"/>
          <p:cNvCxnSpPr>
            <a:cxnSpLocks noChangeShapeType="1"/>
          </p:cNvCxnSpPr>
          <p:nvPr/>
        </p:nvCxnSpPr>
        <p:spPr bwMode="auto">
          <a:xfrm rot="5400000">
            <a:off x="5214102" y="4403555"/>
            <a:ext cx="216000" cy="1588"/>
          </a:xfrm>
          <a:prstGeom prst="straightConnector1">
            <a:avLst/>
          </a:prstGeom>
          <a:noFill/>
          <a:ln w="9525" algn="ctr">
            <a:solidFill>
              <a:schemeClr val="tx1"/>
            </a:solidFill>
            <a:round/>
            <a:headEnd/>
            <a:tailEnd type="arrow" w="med" len="med"/>
          </a:ln>
        </p:spPr>
      </p:cxnSp>
      <p:cxnSp>
        <p:nvCxnSpPr>
          <p:cNvPr id="92" name="Straight Arrow Connector 73"/>
          <p:cNvCxnSpPr>
            <a:cxnSpLocks noChangeShapeType="1"/>
          </p:cNvCxnSpPr>
          <p:nvPr/>
        </p:nvCxnSpPr>
        <p:spPr bwMode="auto">
          <a:xfrm rot="5400000">
            <a:off x="5206915" y="3656360"/>
            <a:ext cx="216000" cy="1588"/>
          </a:xfrm>
          <a:prstGeom prst="straightConnector1">
            <a:avLst/>
          </a:prstGeom>
          <a:noFill/>
          <a:ln w="9525" algn="ctr">
            <a:solidFill>
              <a:schemeClr val="tx1"/>
            </a:solidFill>
            <a:round/>
            <a:headEnd/>
            <a:tailEnd type="arrow" w="med" len="med"/>
          </a:ln>
        </p:spPr>
      </p:cxnSp>
      <p:cxnSp>
        <p:nvCxnSpPr>
          <p:cNvPr id="93" name="Straight Arrow Connector 73"/>
          <p:cNvCxnSpPr>
            <a:cxnSpLocks noChangeShapeType="1"/>
          </p:cNvCxnSpPr>
          <p:nvPr/>
        </p:nvCxnSpPr>
        <p:spPr bwMode="auto">
          <a:xfrm rot="5400000">
            <a:off x="5218050" y="2623467"/>
            <a:ext cx="216000" cy="1588"/>
          </a:xfrm>
          <a:prstGeom prst="straightConnector1">
            <a:avLst/>
          </a:prstGeom>
          <a:noFill/>
          <a:ln w="9525" algn="ctr">
            <a:solidFill>
              <a:schemeClr val="tx1"/>
            </a:solidFill>
            <a:round/>
            <a:headEnd/>
            <a:tailEnd type="arrow" w="med" len="med"/>
          </a:ln>
        </p:spPr>
      </p:cxnSp>
      <p:cxnSp>
        <p:nvCxnSpPr>
          <p:cNvPr id="94" name="Straight Arrow Connector 73"/>
          <p:cNvCxnSpPr>
            <a:cxnSpLocks noChangeShapeType="1"/>
          </p:cNvCxnSpPr>
          <p:nvPr/>
        </p:nvCxnSpPr>
        <p:spPr bwMode="auto">
          <a:xfrm rot="5400000">
            <a:off x="5227167" y="2841749"/>
            <a:ext cx="216000" cy="1588"/>
          </a:xfrm>
          <a:prstGeom prst="straightConnector1">
            <a:avLst/>
          </a:prstGeom>
          <a:noFill/>
          <a:ln w="9525" algn="ctr">
            <a:solidFill>
              <a:schemeClr val="tx1"/>
            </a:solidFill>
            <a:round/>
            <a:headEnd/>
            <a:tailEnd type="arrow" w="med" len="med"/>
          </a:ln>
        </p:spPr>
      </p:cxnSp>
      <p:cxnSp>
        <p:nvCxnSpPr>
          <p:cNvPr id="72" name="Straight Arrow Connector 73">
            <a:extLst>
              <a:ext uri="{FF2B5EF4-FFF2-40B4-BE49-F238E27FC236}">
                <a16:creationId xmlns="" xmlns:a16="http://schemas.microsoft.com/office/drawing/2014/main" id="{8AD8C9BF-B79C-49F1-AA0A-7D36421FFCEA}"/>
              </a:ext>
            </a:extLst>
          </p:cNvPr>
          <p:cNvCxnSpPr>
            <a:cxnSpLocks noChangeShapeType="1"/>
          </p:cNvCxnSpPr>
          <p:nvPr/>
        </p:nvCxnSpPr>
        <p:spPr bwMode="auto">
          <a:xfrm rot="16200000" flipV="1">
            <a:off x="4777068" y="2819937"/>
            <a:ext cx="216000" cy="1588"/>
          </a:xfrm>
          <a:prstGeom prst="straightConnector1">
            <a:avLst/>
          </a:prstGeom>
          <a:noFill/>
          <a:ln w="19050" algn="ctr">
            <a:solidFill>
              <a:srgbClr val="00B050"/>
            </a:solidFill>
            <a:round/>
            <a:headEnd/>
            <a:tailEnd type="arrow" w="med" len="med"/>
          </a:ln>
        </p:spPr>
      </p:cxnSp>
      <p:cxnSp>
        <p:nvCxnSpPr>
          <p:cNvPr id="74" name="Straight Arrow Connector 73">
            <a:extLst>
              <a:ext uri="{FF2B5EF4-FFF2-40B4-BE49-F238E27FC236}">
                <a16:creationId xmlns="" xmlns:a16="http://schemas.microsoft.com/office/drawing/2014/main" id="{51FA1349-2B86-47D8-A1AA-B989AFAC261B}"/>
              </a:ext>
            </a:extLst>
          </p:cNvPr>
          <p:cNvCxnSpPr>
            <a:cxnSpLocks noChangeShapeType="1"/>
          </p:cNvCxnSpPr>
          <p:nvPr/>
        </p:nvCxnSpPr>
        <p:spPr bwMode="auto">
          <a:xfrm rot="16200000" flipV="1">
            <a:off x="4785720" y="2576327"/>
            <a:ext cx="216000" cy="1588"/>
          </a:xfrm>
          <a:prstGeom prst="straightConnector1">
            <a:avLst/>
          </a:prstGeom>
          <a:noFill/>
          <a:ln w="19050" algn="ctr">
            <a:solidFill>
              <a:srgbClr val="00B050"/>
            </a:solidFill>
            <a:round/>
            <a:headEnd/>
            <a:tailEnd type="arrow" w="med" len="med"/>
          </a:ln>
        </p:spPr>
      </p:cxnSp>
      <p:cxnSp>
        <p:nvCxnSpPr>
          <p:cNvPr id="75" name="Straight Arrow Connector 73">
            <a:extLst>
              <a:ext uri="{FF2B5EF4-FFF2-40B4-BE49-F238E27FC236}">
                <a16:creationId xmlns="" xmlns:a16="http://schemas.microsoft.com/office/drawing/2014/main" id="{AE7B39D8-2958-46C9-99F8-639318DE1814}"/>
              </a:ext>
            </a:extLst>
          </p:cNvPr>
          <p:cNvCxnSpPr>
            <a:cxnSpLocks noChangeShapeType="1"/>
          </p:cNvCxnSpPr>
          <p:nvPr/>
        </p:nvCxnSpPr>
        <p:spPr bwMode="auto">
          <a:xfrm rot="16200000" flipV="1">
            <a:off x="4796605" y="5208459"/>
            <a:ext cx="216000" cy="1588"/>
          </a:xfrm>
          <a:prstGeom prst="straightConnector1">
            <a:avLst/>
          </a:prstGeom>
          <a:noFill/>
          <a:ln w="19050" algn="ctr">
            <a:solidFill>
              <a:srgbClr val="00B050"/>
            </a:solidFill>
            <a:round/>
            <a:headEnd/>
            <a:tailEnd type="arrow" w="med" len="med"/>
          </a:ln>
        </p:spPr>
      </p:cxnSp>
      <p:cxnSp>
        <p:nvCxnSpPr>
          <p:cNvPr id="83" name="Straight Arrow Connector 73">
            <a:extLst>
              <a:ext uri="{FF2B5EF4-FFF2-40B4-BE49-F238E27FC236}">
                <a16:creationId xmlns="" xmlns:a16="http://schemas.microsoft.com/office/drawing/2014/main" id="{06C5F874-8E73-4E78-BB24-085D5F1F3E6F}"/>
              </a:ext>
            </a:extLst>
          </p:cNvPr>
          <p:cNvCxnSpPr>
            <a:cxnSpLocks noChangeShapeType="1"/>
          </p:cNvCxnSpPr>
          <p:nvPr/>
        </p:nvCxnSpPr>
        <p:spPr bwMode="auto">
          <a:xfrm rot="16200000" flipV="1">
            <a:off x="4661590" y="3058216"/>
            <a:ext cx="216000" cy="1588"/>
          </a:xfrm>
          <a:prstGeom prst="straightConnector1">
            <a:avLst/>
          </a:prstGeom>
          <a:noFill/>
          <a:ln w="19050" algn="ctr">
            <a:solidFill>
              <a:srgbClr val="00B050"/>
            </a:solidFill>
            <a:round/>
            <a:headEnd/>
            <a:tailEnd type="arrow" w="med" len="med"/>
          </a:ln>
        </p:spPr>
      </p:cxnSp>
      <p:cxnSp>
        <p:nvCxnSpPr>
          <p:cNvPr id="84" name="Straight Arrow Connector 73">
            <a:extLst>
              <a:ext uri="{FF2B5EF4-FFF2-40B4-BE49-F238E27FC236}">
                <a16:creationId xmlns="" xmlns:a16="http://schemas.microsoft.com/office/drawing/2014/main" id="{EFFD0BDB-4272-4570-ADB4-4BA8814B8474}"/>
              </a:ext>
            </a:extLst>
          </p:cNvPr>
          <p:cNvCxnSpPr>
            <a:cxnSpLocks noChangeShapeType="1"/>
          </p:cNvCxnSpPr>
          <p:nvPr/>
        </p:nvCxnSpPr>
        <p:spPr bwMode="auto">
          <a:xfrm rot="16200000" flipV="1">
            <a:off x="4796551" y="4930014"/>
            <a:ext cx="216000" cy="1588"/>
          </a:xfrm>
          <a:prstGeom prst="straightConnector1">
            <a:avLst/>
          </a:prstGeom>
          <a:noFill/>
          <a:ln w="19050" algn="ctr">
            <a:solidFill>
              <a:srgbClr val="00B050"/>
            </a:solidFill>
            <a:round/>
            <a:headEnd/>
            <a:tailEnd type="arrow" w="med" len="med"/>
          </a:ln>
        </p:spPr>
      </p:cxnSp>
      <p:cxnSp>
        <p:nvCxnSpPr>
          <p:cNvPr id="85" name="Straight Arrow Connector 73">
            <a:extLst>
              <a:ext uri="{FF2B5EF4-FFF2-40B4-BE49-F238E27FC236}">
                <a16:creationId xmlns="" xmlns:a16="http://schemas.microsoft.com/office/drawing/2014/main" id="{28F9D51C-72C7-4635-B069-2685F629A880}"/>
              </a:ext>
            </a:extLst>
          </p:cNvPr>
          <p:cNvCxnSpPr>
            <a:cxnSpLocks noChangeShapeType="1"/>
          </p:cNvCxnSpPr>
          <p:nvPr/>
        </p:nvCxnSpPr>
        <p:spPr bwMode="auto">
          <a:xfrm rot="16200000" flipV="1">
            <a:off x="4799054" y="4373106"/>
            <a:ext cx="216000" cy="1588"/>
          </a:xfrm>
          <a:prstGeom prst="straightConnector1">
            <a:avLst/>
          </a:prstGeom>
          <a:noFill/>
          <a:ln w="19050" algn="ctr">
            <a:solidFill>
              <a:srgbClr val="00B050"/>
            </a:solidFill>
            <a:round/>
            <a:headEnd/>
            <a:tailEnd type="arrow" w="med" len="med"/>
          </a:ln>
        </p:spPr>
      </p:cxnSp>
      <p:cxnSp>
        <p:nvCxnSpPr>
          <p:cNvPr id="86" name="Straight Arrow Connector 73">
            <a:extLst>
              <a:ext uri="{FF2B5EF4-FFF2-40B4-BE49-F238E27FC236}">
                <a16:creationId xmlns="" xmlns:a16="http://schemas.microsoft.com/office/drawing/2014/main" id="{AF7C7359-7B83-4A1D-BDD8-479623328783}"/>
              </a:ext>
            </a:extLst>
          </p:cNvPr>
          <p:cNvCxnSpPr>
            <a:cxnSpLocks noChangeShapeType="1"/>
          </p:cNvCxnSpPr>
          <p:nvPr/>
        </p:nvCxnSpPr>
        <p:spPr bwMode="auto">
          <a:xfrm rot="16200000" flipV="1">
            <a:off x="4794480" y="3865528"/>
            <a:ext cx="216000" cy="1588"/>
          </a:xfrm>
          <a:prstGeom prst="straightConnector1">
            <a:avLst/>
          </a:prstGeom>
          <a:noFill/>
          <a:ln w="19050" algn="ctr">
            <a:solidFill>
              <a:srgbClr val="00B050"/>
            </a:solidFill>
            <a:round/>
            <a:headEnd/>
            <a:tailEnd type="arrow" w="med" len="med"/>
          </a:ln>
        </p:spPr>
      </p:cxnSp>
      <p:cxnSp>
        <p:nvCxnSpPr>
          <p:cNvPr id="87" name="Straight Arrow Connector 73">
            <a:extLst>
              <a:ext uri="{FF2B5EF4-FFF2-40B4-BE49-F238E27FC236}">
                <a16:creationId xmlns="" xmlns:a16="http://schemas.microsoft.com/office/drawing/2014/main" id="{BD38D30E-82E1-44AE-8A6F-CA586CBC2043}"/>
              </a:ext>
            </a:extLst>
          </p:cNvPr>
          <p:cNvCxnSpPr>
            <a:cxnSpLocks noChangeShapeType="1"/>
          </p:cNvCxnSpPr>
          <p:nvPr/>
        </p:nvCxnSpPr>
        <p:spPr bwMode="auto">
          <a:xfrm rot="16200000" flipV="1">
            <a:off x="4798830" y="3625780"/>
            <a:ext cx="216000" cy="1588"/>
          </a:xfrm>
          <a:prstGeom prst="straightConnector1">
            <a:avLst/>
          </a:prstGeom>
          <a:noFill/>
          <a:ln w="19050" algn="ctr">
            <a:solidFill>
              <a:srgbClr val="00B050"/>
            </a:solidFill>
            <a:round/>
            <a:headEnd/>
            <a:tailEnd type="arrow" w="med" len="med"/>
          </a:ln>
        </p:spPr>
      </p:cxnSp>
      <p:cxnSp>
        <p:nvCxnSpPr>
          <p:cNvPr id="69" name="Straight Arrow Connector 73">
            <a:extLst>
              <a:ext uri="{FF2B5EF4-FFF2-40B4-BE49-F238E27FC236}">
                <a16:creationId xmlns="" xmlns:a16="http://schemas.microsoft.com/office/drawing/2014/main" id="{7B86ED07-9F8E-46B1-BAFF-AF25E0F3AF3C}"/>
              </a:ext>
            </a:extLst>
          </p:cNvPr>
          <p:cNvCxnSpPr>
            <a:cxnSpLocks noChangeShapeType="1"/>
          </p:cNvCxnSpPr>
          <p:nvPr/>
        </p:nvCxnSpPr>
        <p:spPr bwMode="auto">
          <a:xfrm rot="5400000" flipH="1" flipV="1">
            <a:off x="4766442" y="3052764"/>
            <a:ext cx="216000" cy="1588"/>
          </a:xfrm>
          <a:prstGeom prst="straightConnector1">
            <a:avLst/>
          </a:prstGeom>
          <a:noFill/>
          <a:ln w="19050" algn="ctr">
            <a:solidFill>
              <a:srgbClr val="00B050"/>
            </a:solidFill>
            <a:round/>
            <a:headEnd/>
            <a:tailEnd type="arrow" w="med" len="med"/>
          </a:ln>
        </p:spPr>
      </p:cxnSp>
      <p:cxnSp>
        <p:nvCxnSpPr>
          <p:cNvPr id="70" name="Straight Arrow Connector 73">
            <a:extLst>
              <a:ext uri="{FF2B5EF4-FFF2-40B4-BE49-F238E27FC236}">
                <a16:creationId xmlns="" xmlns:a16="http://schemas.microsoft.com/office/drawing/2014/main" id="{5049FE8B-3B0B-4ABA-BB7C-49B17B620366}"/>
              </a:ext>
            </a:extLst>
          </p:cNvPr>
          <p:cNvCxnSpPr>
            <a:cxnSpLocks noChangeShapeType="1"/>
          </p:cNvCxnSpPr>
          <p:nvPr/>
        </p:nvCxnSpPr>
        <p:spPr bwMode="auto">
          <a:xfrm rot="5400000" flipH="1" flipV="1">
            <a:off x="4654838" y="2816120"/>
            <a:ext cx="216000" cy="1588"/>
          </a:xfrm>
          <a:prstGeom prst="straightConnector1">
            <a:avLst/>
          </a:prstGeom>
          <a:noFill/>
          <a:ln w="9525" algn="ctr">
            <a:solidFill>
              <a:schemeClr val="tx1"/>
            </a:solidFill>
            <a:round/>
            <a:headEnd/>
            <a:tailEnd type="arrow" w="med" len="med"/>
          </a:ln>
        </p:spPr>
      </p:cxnSp>
      <p:cxnSp>
        <p:nvCxnSpPr>
          <p:cNvPr id="71" name="Straight Arrow Connector 73">
            <a:extLst>
              <a:ext uri="{FF2B5EF4-FFF2-40B4-BE49-F238E27FC236}">
                <a16:creationId xmlns="" xmlns:a16="http://schemas.microsoft.com/office/drawing/2014/main" id="{25352332-8971-4E46-A945-64C9568C3A35}"/>
              </a:ext>
            </a:extLst>
          </p:cNvPr>
          <p:cNvCxnSpPr>
            <a:cxnSpLocks noChangeShapeType="1"/>
          </p:cNvCxnSpPr>
          <p:nvPr/>
        </p:nvCxnSpPr>
        <p:spPr bwMode="auto">
          <a:xfrm rot="5400000" flipH="1" flipV="1">
            <a:off x="4663290" y="2578415"/>
            <a:ext cx="216000" cy="1588"/>
          </a:xfrm>
          <a:prstGeom prst="straightConnector1">
            <a:avLst/>
          </a:prstGeom>
          <a:noFill/>
          <a:ln w="9525" algn="ctr">
            <a:solidFill>
              <a:schemeClr val="tx1"/>
            </a:solidFill>
            <a:round/>
            <a:headEnd/>
            <a:tailEnd type="arrow" w="med" len="med"/>
          </a:ln>
        </p:spPr>
      </p:cxnSp>
      <p:cxnSp>
        <p:nvCxnSpPr>
          <p:cNvPr id="88" name="Straight Arrow Connector 73">
            <a:extLst>
              <a:ext uri="{FF2B5EF4-FFF2-40B4-BE49-F238E27FC236}">
                <a16:creationId xmlns="" xmlns:a16="http://schemas.microsoft.com/office/drawing/2014/main" id="{9B1E16E2-AACE-420E-95CA-8F2EA8D3B8DE}"/>
              </a:ext>
            </a:extLst>
          </p:cNvPr>
          <p:cNvCxnSpPr>
            <a:cxnSpLocks noChangeShapeType="1"/>
          </p:cNvCxnSpPr>
          <p:nvPr/>
        </p:nvCxnSpPr>
        <p:spPr bwMode="auto">
          <a:xfrm rot="5400000" flipH="1" flipV="1">
            <a:off x="4670049" y="4374218"/>
            <a:ext cx="216000" cy="1588"/>
          </a:xfrm>
          <a:prstGeom prst="straightConnector1">
            <a:avLst/>
          </a:prstGeom>
          <a:noFill/>
          <a:ln w="9525" algn="ctr">
            <a:solidFill>
              <a:schemeClr val="tx1"/>
            </a:solidFill>
            <a:round/>
            <a:headEnd/>
            <a:tailEnd type="arrow" w="med" len="med"/>
          </a:ln>
        </p:spPr>
      </p:cxnSp>
      <p:cxnSp>
        <p:nvCxnSpPr>
          <p:cNvPr id="95" name="Straight Arrow Connector 73">
            <a:extLst>
              <a:ext uri="{FF2B5EF4-FFF2-40B4-BE49-F238E27FC236}">
                <a16:creationId xmlns="" xmlns:a16="http://schemas.microsoft.com/office/drawing/2014/main" id="{B019E92D-37DF-4D2F-9EF5-B9B1326FEF9A}"/>
              </a:ext>
            </a:extLst>
          </p:cNvPr>
          <p:cNvCxnSpPr>
            <a:cxnSpLocks noChangeShapeType="1"/>
          </p:cNvCxnSpPr>
          <p:nvPr/>
        </p:nvCxnSpPr>
        <p:spPr bwMode="auto">
          <a:xfrm rot="5400000" flipH="1" flipV="1">
            <a:off x="4672471" y="3866889"/>
            <a:ext cx="216000" cy="1588"/>
          </a:xfrm>
          <a:prstGeom prst="straightConnector1">
            <a:avLst/>
          </a:prstGeom>
          <a:noFill/>
          <a:ln w="9525" algn="ctr">
            <a:solidFill>
              <a:schemeClr val="tx1"/>
            </a:solidFill>
            <a:round/>
            <a:headEnd/>
            <a:tailEnd type="arrow" w="med" len="med"/>
          </a:ln>
        </p:spPr>
      </p:cxnSp>
      <p:cxnSp>
        <p:nvCxnSpPr>
          <p:cNvPr id="96" name="Straight Arrow Connector 73">
            <a:extLst>
              <a:ext uri="{FF2B5EF4-FFF2-40B4-BE49-F238E27FC236}">
                <a16:creationId xmlns="" xmlns:a16="http://schemas.microsoft.com/office/drawing/2014/main" id="{741D4D8B-E199-4927-BADE-23F87604F308}"/>
              </a:ext>
            </a:extLst>
          </p:cNvPr>
          <p:cNvCxnSpPr>
            <a:cxnSpLocks noChangeShapeType="1"/>
          </p:cNvCxnSpPr>
          <p:nvPr/>
        </p:nvCxnSpPr>
        <p:spPr bwMode="auto">
          <a:xfrm rot="5400000" flipH="1" flipV="1">
            <a:off x="4676180" y="3620819"/>
            <a:ext cx="216000" cy="1588"/>
          </a:xfrm>
          <a:prstGeom prst="straightConnector1">
            <a:avLst/>
          </a:prstGeom>
          <a:noFill/>
          <a:ln w="9525" algn="ctr">
            <a:solidFill>
              <a:schemeClr val="tx1"/>
            </a:solidFill>
            <a:round/>
            <a:headEnd/>
            <a:tailEnd type="arrow" w="med" len="med"/>
          </a:ln>
        </p:spPr>
      </p:cxnSp>
      <p:cxnSp>
        <p:nvCxnSpPr>
          <p:cNvPr id="97" name="Straight Arrow Connector 73">
            <a:extLst>
              <a:ext uri="{FF2B5EF4-FFF2-40B4-BE49-F238E27FC236}">
                <a16:creationId xmlns="" xmlns:a16="http://schemas.microsoft.com/office/drawing/2014/main" id="{44B7EF59-E50C-4CA4-9AC8-D865344E2E28}"/>
              </a:ext>
            </a:extLst>
          </p:cNvPr>
          <p:cNvCxnSpPr>
            <a:cxnSpLocks noChangeShapeType="1"/>
          </p:cNvCxnSpPr>
          <p:nvPr/>
        </p:nvCxnSpPr>
        <p:spPr bwMode="auto">
          <a:xfrm rot="5400000" flipH="1" flipV="1">
            <a:off x="4672947" y="5203643"/>
            <a:ext cx="216000" cy="1588"/>
          </a:xfrm>
          <a:prstGeom prst="straightConnector1">
            <a:avLst/>
          </a:prstGeom>
          <a:noFill/>
          <a:ln w="9525" algn="ctr">
            <a:solidFill>
              <a:schemeClr val="tx1"/>
            </a:solidFill>
            <a:round/>
            <a:headEnd/>
            <a:tailEnd type="arrow" w="med" len="med"/>
          </a:ln>
        </p:spPr>
      </p:cxnSp>
      <p:cxnSp>
        <p:nvCxnSpPr>
          <p:cNvPr id="98" name="Straight Arrow Connector 73">
            <a:extLst>
              <a:ext uri="{FF2B5EF4-FFF2-40B4-BE49-F238E27FC236}">
                <a16:creationId xmlns="" xmlns:a16="http://schemas.microsoft.com/office/drawing/2014/main" id="{0542D802-9906-4705-A554-54C1989C3D6B}"/>
              </a:ext>
            </a:extLst>
          </p:cNvPr>
          <p:cNvCxnSpPr>
            <a:cxnSpLocks noChangeShapeType="1"/>
          </p:cNvCxnSpPr>
          <p:nvPr/>
        </p:nvCxnSpPr>
        <p:spPr bwMode="auto">
          <a:xfrm rot="5400000" flipH="1" flipV="1">
            <a:off x="4676152" y="4923405"/>
            <a:ext cx="216000" cy="1588"/>
          </a:xfrm>
          <a:prstGeom prst="straightConnector1">
            <a:avLst/>
          </a:prstGeom>
          <a:noFill/>
          <a:ln w="9525" algn="ctr">
            <a:solidFill>
              <a:schemeClr val="tx1"/>
            </a:solidFill>
            <a:round/>
            <a:headEnd/>
            <a:tailEnd type="arrow" w="med" len="med"/>
          </a:ln>
        </p:spPr>
      </p:cxnSp>
      <p:cxnSp>
        <p:nvCxnSpPr>
          <p:cNvPr id="99" name="Straight Arrow Connector 73">
            <a:extLst>
              <a:ext uri="{FF2B5EF4-FFF2-40B4-BE49-F238E27FC236}">
                <a16:creationId xmlns="" xmlns:a16="http://schemas.microsoft.com/office/drawing/2014/main" id="{ED8956D1-FC24-4C16-8DB8-259CE3EDF0FC}"/>
              </a:ext>
            </a:extLst>
          </p:cNvPr>
          <p:cNvCxnSpPr>
            <a:cxnSpLocks noChangeShapeType="1"/>
          </p:cNvCxnSpPr>
          <p:nvPr/>
        </p:nvCxnSpPr>
        <p:spPr bwMode="auto">
          <a:xfrm rot="5400000" flipH="1" flipV="1">
            <a:off x="4674625" y="4674919"/>
            <a:ext cx="216000" cy="1588"/>
          </a:xfrm>
          <a:prstGeom prst="straightConnector1">
            <a:avLst/>
          </a:prstGeom>
          <a:noFill/>
          <a:ln w="9525" algn="ctr">
            <a:solidFill>
              <a:schemeClr val="tx1"/>
            </a:solidFill>
            <a:round/>
            <a:headEnd/>
            <a:tailEnd type="arrow" w="med" len="med"/>
          </a:ln>
        </p:spPr>
      </p:cxnSp>
      <p:cxnSp>
        <p:nvCxnSpPr>
          <p:cNvPr id="101" name="Straight Arrow Connector 40">
            <a:extLst>
              <a:ext uri="{FF2B5EF4-FFF2-40B4-BE49-F238E27FC236}">
                <a16:creationId xmlns="" xmlns:a16="http://schemas.microsoft.com/office/drawing/2014/main" id="{7B0494BE-1163-4C17-BD55-D829AB2511F0}"/>
              </a:ext>
            </a:extLst>
          </p:cNvPr>
          <p:cNvCxnSpPr>
            <a:cxnSpLocks noChangeShapeType="1"/>
          </p:cNvCxnSpPr>
          <p:nvPr/>
        </p:nvCxnSpPr>
        <p:spPr bwMode="auto">
          <a:xfrm rot="5400000" flipH="1" flipV="1">
            <a:off x="3468797" y="5230073"/>
            <a:ext cx="216000" cy="1588"/>
          </a:xfrm>
          <a:prstGeom prst="straightConnector1">
            <a:avLst/>
          </a:prstGeom>
          <a:noFill/>
          <a:ln w="9525" algn="ctr">
            <a:solidFill>
              <a:schemeClr val="tx1"/>
            </a:solidFill>
            <a:prstDash val="dash"/>
            <a:round/>
            <a:headEnd/>
            <a:tailEnd type="arrow" w="med" len="med"/>
          </a:ln>
        </p:spPr>
      </p:cxnSp>
      <p:cxnSp>
        <p:nvCxnSpPr>
          <p:cNvPr id="102" name="Straight Arrow Connector 101">
            <a:extLst>
              <a:ext uri="{FF2B5EF4-FFF2-40B4-BE49-F238E27FC236}">
                <a16:creationId xmlns="" xmlns:a16="http://schemas.microsoft.com/office/drawing/2014/main" id="{A623B5E8-0788-4BEE-988F-CCCA7A223530}"/>
              </a:ext>
            </a:extLst>
          </p:cNvPr>
          <p:cNvCxnSpPr>
            <a:cxnSpLocks noChangeShapeType="1"/>
          </p:cNvCxnSpPr>
          <p:nvPr/>
        </p:nvCxnSpPr>
        <p:spPr bwMode="auto">
          <a:xfrm>
            <a:off x="3680293" y="5120641"/>
            <a:ext cx="0" cy="216000"/>
          </a:xfrm>
          <a:prstGeom prst="straightConnector1">
            <a:avLst/>
          </a:prstGeom>
          <a:noFill/>
          <a:ln w="19050" algn="ctr">
            <a:solidFill>
              <a:srgbClr val="00B050"/>
            </a:solidFill>
            <a:prstDash val="solid"/>
            <a:round/>
            <a:headEnd/>
            <a:tailEnd type="arrow" w="med" len="med"/>
          </a:ln>
        </p:spPr>
      </p:cxnSp>
      <p:cxnSp>
        <p:nvCxnSpPr>
          <p:cNvPr id="103" name="Straight Arrow Connector 40">
            <a:extLst>
              <a:ext uri="{FF2B5EF4-FFF2-40B4-BE49-F238E27FC236}">
                <a16:creationId xmlns="" xmlns:a16="http://schemas.microsoft.com/office/drawing/2014/main" id="{D702213B-685A-4FAA-AC8E-86C518130137}"/>
              </a:ext>
            </a:extLst>
          </p:cNvPr>
          <p:cNvCxnSpPr>
            <a:cxnSpLocks noChangeShapeType="1"/>
          </p:cNvCxnSpPr>
          <p:nvPr/>
        </p:nvCxnSpPr>
        <p:spPr bwMode="auto">
          <a:xfrm rot="5400000" flipH="1" flipV="1">
            <a:off x="3521686" y="2868166"/>
            <a:ext cx="216000" cy="1588"/>
          </a:xfrm>
          <a:prstGeom prst="straightConnector1">
            <a:avLst/>
          </a:prstGeom>
          <a:noFill/>
          <a:ln w="9525" algn="ctr">
            <a:solidFill>
              <a:schemeClr val="tx1"/>
            </a:solidFill>
            <a:prstDash val="dash"/>
            <a:round/>
            <a:headEnd/>
            <a:tailEnd type="arrow" w="med" len="med"/>
          </a:ln>
        </p:spPr>
      </p:cxnSp>
      <p:cxnSp>
        <p:nvCxnSpPr>
          <p:cNvPr id="104" name="Straight Arrow Connector 103">
            <a:extLst>
              <a:ext uri="{FF2B5EF4-FFF2-40B4-BE49-F238E27FC236}">
                <a16:creationId xmlns="" xmlns:a16="http://schemas.microsoft.com/office/drawing/2014/main" id="{F30FF7A9-B416-45CA-93A4-993C5C155945}"/>
              </a:ext>
            </a:extLst>
          </p:cNvPr>
          <p:cNvCxnSpPr>
            <a:cxnSpLocks noChangeShapeType="1"/>
          </p:cNvCxnSpPr>
          <p:nvPr/>
        </p:nvCxnSpPr>
        <p:spPr bwMode="auto">
          <a:xfrm>
            <a:off x="3733182" y="2758734"/>
            <a:ext cx="0" cy="216000"/>
          </a:xfrm>
          <a:prstGeom prst="straightConnector1">
            <a:avLst/>
          </a:prstGeom>
          <a:noFill/>
          <a:ln w="19050" algn="ctr">
            <a:solidFill>
              <a:srgbClr val="00B050"/>
            </a:solidFill>
            <a:prstDash val="solid"/>
            <a:round/>
            <a:headEnd/>
            <a:tailEnd type="arrow" w="med" len="med"/>
          </a:ln>
        </p:spPr>
      </p:cxnSp>
      <p:cxnSp>
        <p:nvCxnSpPr>
          <p:cNvPr id="105" name="Straight Arrow Connector 104">
            <a:extLst>
              <a:ext uri="{FF2B5EF4-FFF2-40B4-BE49-F238E27FC236}">
                <a16:creationId xmlns="" xmlns:a16="http://schemas.microsoft.com/office/drawing/2014/main" id="{F41E251C-F72E-4C40-808C-CB1A8986E6AC}"/>
              </a:ext>
            </a:extLst>
          </p:cNvPr>
          <p:cNvCxnSpPr>
            <a:cxnSpLocks noChangeShapeType="1"/>
          </p:cNvCxnSpPr>
          <p:nvPr/>
        </p:nvCxnSpPr>
        <p:spPr bwMode="auto">
          <a:xfrm>
            <a:off x="3657984" y="3815141"/>
            <a:ext cx="0" cy="216000"/>
          </a:xfrm>
          <a:prstGeom prst="straightConnector1">
            <a:avLst/>
          </a:prstGeom>
          <a:noFill/>
          <a:ln w="19050" algn="ctr">
            <a:solidFill>
              <a:srgbClr val="00B050"/>
            </a:solidFill>
            <a:prstDash val="solid"/>
            <a:round/>
            <a:headEnd/>
            <a:tailEnd type="arrow" w="med" len="med"/>
          </a:ln>
        </p:spPr>
      </p:cxnSp>
      <p:cxnSp>
        <p:nvCxnSpPr>
          <p:cNvPr id="106" name="Straight Arrow Connector 73">
            <a:extLst>
              <a:ext uri="{FF2B5EF4-FFF2-40B4-BE49-F238E27FC236}">
                <a16:creationId xmlns="" xmlns:a16="http://schemas.microsoft.com/office/drawing/2014/main" id="{D9136208-ECDE-4CE6-9B16-B05E2FD0FE9A}"/>
              </a:ext>
            </a:extLst>
          </p:cNvPr>
          <p:cNvCxnSpPr>
            <a:cxnSpLocks noChangeShapeType="1"/>
          </p:cNvCxnSpPr>
          <p:nvPr/>
        </p:nvCxnSpPr>
        <p:spPr bwMode="auto">
          <a:xfrm rot="16200000" flipV="1">
            <a:off x="3719929" y="3621614"/>
            <a:ext cx="216000" cy="1588"/>
          </a:xfrm>
          <a:prstGeom prst="straightConnector1">
            <a:avLst/>
          </a:prstGeom>
          <a:noFill/>
          <a:ln w="9525" algn="ctr">
            <a:solidFill>
              <a:schemeClr val="tx1"/>
            </a:solidFill>
            <a:round/>
            <a:headEnd/>
            <a:tailEnd type="arrow" w="med" len="med"/>
          </a:ln>
        </p:spPr>
      </p:cxnSp>
      <p:cxnSp>
        <p:nvCxnSpPr>
          <p:cNvPr id="107" name="Straight Arrow Connector 73">
            <a:extLst>
              <a:ext uri="{FF2B5EF4-FFF2-40B4-BE49-F238E27FC236}">
                <a16:creationId xmlns="" xmlns:a16="http://schemas.microsoft.com/office/drawing/2014/main" id="{B9865496-5353-42CD-9FEC-B79ECD3939E6}"/>
              </a:ext>
            </a:extLst>
          </p:cNvPr>
          <p:cNvCxnSpPr>
            <a:cxnSpLocks noChangeShapeType="1"/>
          </p:cNvCxnSpPr>
          <p:nvPr/>
        </p:nvCxnSpPr>
        <p:spPr bwMode="auto">
          <a:xfrm rot="16200000" flipV="1">
            <a:off x="4003611" y="4937286"/>
            <a:ext cx="216000" cy="1588"/>
          </a:xfrm>
          <a:prstGeom prst="straightConnector1">
            <a:avLst/>
          </a:prstGeom>
          <a:noFill/>
          <a:ln w="9525" algn="ctr">
            <a:solidFill>
              <a:schemeClr val="tx1"/>
            </a:solidFill>
            <a:round/>
            <a:headEnd/>
            <a:tailEnd type="arrow" w="med" len="med"/>
          </a:ln>
        </p:spPr>
      </p:cxnSp>
      <p:cxnSp>
        <p:nvCxnSpPr>
          <p:cNvPr id="108" name="Straight Arrow Connector 40">
            <a:extLst>
              <a:ext uri="{FF2B5EF4-FFF2-40B4-BE49-F238E27FC236}">
                <a16:creationId xmlns="" xmlns:a16="http://schemas.microsoft.com/office/drawing/2014/main" id="{F14846F9-938E-48FE-B56B-D229D7D3E215}"/>
              </a:ext>
            </a:extLst>
          </p:cNvPr>
          <p:cNvCxnSpPr>
            <a:cxnSpLocks noChangeShapeType="1"/>
          </p:cNvCxnSpPr>
          <p:nvPr/>
        </p:nvCxnSpPr>
        <p:spPr bwMode="auto">
          <a:xfrm rot="5400000" flipH="1" flipV="1">
            <a:off x="4000775" y="3147618"/>
            <a:ext cx="216000" cy="1588"/>
          </a:xfrm>
          <a:prstGeom prst="straightConnector1">
            <a:avLst/>
          </a:prstGeom>
          <a:noFill/>
          <a:ln w="9525" algn="ctr">
            <a:solidFill>
              <a:schemeClr val="tx1"/>
            </a:solidFill>
            <a:prstDash val="dash"/>
            <a:round/>
            <a:headEnd/>
            <a:tailEnd type="arrow" w="med" len="med"/>
          </a:ln>
        </p:spPr>
      </p:cxnSp>
      <p:cxnSp>
        <p:nvCxnSpPr>
          <p:cNvPr id="109" name="Straight Arrow Connector 40">
            <a:extLst>
              <a:ext uri="{FF2B5EF4-FFF2-40B4-BE49-F238E27FC236}">
                <a16:creationId xmlns="" xmlns:a16="http://schemas.microsoft.com/office/drawing/2014/main" id="{F8D346A9-B4F5-42B6-B489-7F2EE4419811}"/>
              </a:ext>
            </a:extLst>
          </p:cNvPr>
          <p:cNvCxnSpPr>
            <a:cxnSpLocks noChangeShapeType="1"/>
          </p:cNvCxnSpPr>
          <p:nvPr/>
        </p:nvCxnSpPr>
        <p:spPr bwMode="auto">
          <a:xfrm rot="5400000" flipH="1" flipV="1">
            <a:off x="3540683" y="2619137"/>
            <a:ext cx="216000" cy="1588"/>
          </a:xfrm>
          <a:prstGeom prst="straightConnector1">
            <a:avLst/>
          </a:prstGeom>
          <a:noFill/>
          <a:ln w="9525" algn="ctr">
            <a:solidFill>
              <a:schemeClr val="tx1"/>
            </a:solidFill>
            <a:prstDash val="dash"/>
            <a:round/>
            <a:headEnd/>
            <a:tailEnd type="arrow" w="med" len="med"/>
          </a:ln>
        </p:spPr>
      </p:cxnSp>
      <p:sp>
        <p:nvSpPr>
          <p:cNvPr id="80" name="TextBox 58">
            <a:extLst>
              <a:ext uri="{FF2B5EF4-FFF2-40B4-BE49-F238E27FC236}">
                <a16:creationId xmlns="" xmlns:a16="http://schemas.microsoft.com/office/drawing/2014/main" id="{E784F3E8-DC50-4DAF-A821-778A8D8C4F75}"/>
              </a:ext>
            </a:extLst>
          </p:cNvPr>
          <p:cNvSpPr txBox="1">
            <a:spLocks noChangeArrowheads="1"/>
          </p:cNvSpPr>
          <p:nvPr/>
        </p:nvSpPr>
        <p:spPr bwMode="auto">
          <a:xfrm>
            <a:off x="3166458" y="4578087"/>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10" name="TextBox 58">
            <a:extLst>
              <a:ext uri="{FF2B5EF4-FFF2-40B4-BE49-F238E27FC236}">
                <a16:creationId xmlns="" xmlns:a16="http://schemas.microsoft.com/office/drawing/2014/main" id="{F949B251-1E98-4E58-A65A-51E33BA875F6}"/>
              </a:ext>
            </a:extLst>
          </p:cNvPr>
          <p:cNvSpPr txBox="1">
            <a:spLocks noChangeArrowheads="1"/>
          </p:cNvSpPr>
          <p:nvPr/>
        </p:nvSpPr>
        <p:spPr bwMode="auto">
          <a:xfrm>
            <a:off x="3212528" y="5102628"/>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11" name="Oval 29">
            <a:extLst>
              <a:ext uri="{FF2B5EF4-FFF2-40B4-BE49-F238E27FC236}">
                <a16:creationId xmlns="" xmlns:a16="http://schemas.microsoft.com/office/drawing/2014/main" id="{96CFA7BD-4C0E-4A6F-BE59-1CDFC1C5536F}"/>
              </a:ext>
            </a:extLst>
          </p:cNvPr>
          <p:cNvSpPr>
            <a:spLocks noChangeArrowheads="1"/>
          </p:cNvSpPr>
          <p:nvPr/>
        </p:nvSpPr>
        <p:spPr bwMode="auto">
          <a:xfrm>
            <a:off x="3722731" y="4853621"/>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12" name="Oval 29">
            <a:extLst>
              <a:ext uri="{FF2B5EF4-FFF2-40B4-BE49-F238E27FC236}">
                <a16:creationId xmlns="" xmlns:a16="http://schemas.microsoft.com/office/drawing/2014/main" id="{D4BF7582-FB5E-45AA-9F04-B759904537B9}"/>
              </a:ext>
            </a:extLst>
          </p:cNvPr>
          <p:cNvSpPr>
            <a:spLocks noChangeArrowheads="1"/>
          </p:cNvSpPr>
          <p:nvPr/>
        </p:nvSpPr>
        <p:spPr bwMode="auto">
          <a:xfrm>
            <a:off x="3728615" y="3028543"/>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13" name="Content Placeholder 2"/>
          <p:cNvSpPr>
            <a:spLocks noGrp="1"/>
          </p:cNvSpPr>
          <p:nvPr>
            <p:ph idx="1"/>
          </p:nvPr>
        </p:nvSpPr>
        <p:spPr>
          <a:xfrm>
            <a:off x="247313" y="1119689"/>
            <a:ext cx="8621480" cy="392479"/>
          </a:xfrm>
        </p:spPr>
        <p:txBody>
          <a:bodyPr/>
          <a:lstStyle/>
          <a:p>
            <a:r>
              <a:rPr lang="en-CA" sz="1000" dirty="0"/>
              <a:t>Long-term, higher awareness levels achieved during the past 4 years since 2015, compared to earlier years – in particular with younger boaters 18-34 </a:t>
            </a:r>
            <a:r>
              <a:rPr lang="en-CA" sz="1000" dirty="0" err="1"/>
              <a:t>yrs</a:t>
            </a:r>
            <a:r>
              <a:rPr lang="en-CA" sz="1000" dirty="0"/>
              <a:t> and males.</a:t>
            </a:r>
          </a:p>
        </p:txBody>
      </p:sp>
    </p:spTree>
    <p:extLst>
      <p:ext uri="{BB962C8B-B14F-4D97-AF65-F5344CB8AC3E}">
        <p14:creationId xmlns:p14="http://schemas.microsoft.com/office/powerpoint/2010/main" val="4018947792"/>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32"/>
          <p:cNvSpPr>
            <a:spLocks noChangeArrowheads="1"/>
          </p:cNvSpPr>
          <p:nvPr/>
        </p:nvSpPr>
        <p:spPr bwMode="auto">
          <a:xfrm>
            <a:off x="627320" y="1895473"/>
            <a:ext cx="7825563" cy="462521"/>
          </a:xfrm>
          <a:prstGeom prst="rect">
            <a:avLst/>
          </a:prstGeom>
          <a:noFill/>
          <a:ln w="9525">
            <a:noFill/>
            <a:miter lim="800000"/>
            <a:headEnd/>
            <a:tailEnd/>
          </a:ln>
        </p:spPr>
        <p:txBody>
          <a:bodyPr/>
          <a:lstStyle/>
          <a:p>
            <a:pPr algn="ctr">
              <a:spcBef>
                <a:spcPct val="0"/>
              </a:spcBef>
            </a:pPr>
            <a:r>
              <a:rPr lang="en-US" sz="1400" b="1" dirty="0">
                <a:latin typeface="Arial" pitchFamily="34" charset="0"/>
                <a:cs typeface="Arial" pitchFamily="34" charset="0"/>
              </a:rPr>
              <a:t>% of boaters aware of “Impaired boating is impaired driving” message</a:t>
            </a:r>
            <a:endParaRPr lang="en-US" sz="1400" dirty="0">
              <a:latin typeface="Arial" pitchFamily="34" charset="0"/>
              <a:cs typeface="Arial" pitchFamily="34" charset="0"/>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2669366639"/>
              </p:ext>
            </p:extLst>
          </p:nvPr>
        </p:nvGraphicFramePr>
        <p:xfrm>
          <a:off x="446088" y="2162175"/>
          <a:ext cx="6567487" cy="3787775"/>
        </p:xfrm>
        <a:graphic>
          <a:graphicData uri="http://schemas.openxmlformats.org/presentationml/2006/ole">
            <mc:AlternateContent xmlns:mc="http://schemas.openxmlformats.org/markup-compatibility/2006">
              <mc:Choice xmlns:v="urn:schemas-microsoft-com:vml" Requires="v">
                <p:oleObj spid="_x0000_s136983" name="Worksheet" r:id="rId4" imgW="4819773" imgH="2448028" progId="Excel.Sheet.8">
                  <p:embed/>
                </p:oleObj>
              </mc:Choice>
              <mc:Fallback>
                <p:oleObj name="Worksheet" r:id="rId4" imgW="4819773" imgH="2448028" progId="Excel.Sheet.8">
                  <p:embed/>
                  <p:pic>
                    <p:nvPicPr>
                      <p:cNvPr id="0" name=""/>
                      <p:cNvPicPr>
                        <a:picLocks noChangeAspect="1" noChangeArrowheads="1"/>
                      </p:cNvPicPr>
                      <p:nvPr/>
                    </p:nvPicPr>
                    <p:blipFill>
                      <a:blip r:embed="rId5"/>
                      <a:srcRect l="3552" b="621"/>
                      <a:stretch>
                        <a:fillRect/>
                      </a:stretch>
                    </p:blipFill>
                    <p:spPr bwMode="auto">
                      <a:xfrm>
                        <a:off x="446088" y="2162175"/>
                        <a:ext cx="6567487" cy="3787775"/>
                      </a:xfrm>
                      <a:prstGeom prst="rect">
                        <a:avLst/>
                      </a:prstGeom>
                      <a:noFill/>
                      <a:ln>
                        <a:noFill/>
                      </a:ln>
                      <a:effectLst/>
                      <a:extLst/>
                    </p:spPr>
                  </p:pic>
                </p:oleObj>
              </mc:Fallback>
            </mc:AlternateContent>
          </a:graphicData>
        </a:graphic>
      </p:graphicFrame>
      <p:sp>
        <p:nvSpPr>
          <p:cNvPr id="25" name="TextBox 24"/>
          <p:cNvSpPr txBox="1"/>
          <p:nvPr/>
        </p:nvSpPr>
        <p:spPr>
          <a:xfrm>
            <a:off x="1576478" y="2453180"/>
            <a:ext cx="808037" cy="3426579"/>
          </a:xfrm>
          <a:prstGeom prst="rect">
            <a:avLst/>
          </a:prstGeom>
          <a:solidFill>
            <a:srgbClr val="FFFFFF"/>
          </a:solidFill>
        </p:spPr>
        <p:txBody>
          <a:bodyPr>
            <a:spAutoFit/>
          </a:bodyPr>
          <a:lstStyle/>
          <a:p>
            <a:pPr>
              <a:lnSpc>
                <a:spcPts val="2000"/>
              </a:lnSpc>
              <a:spcBef>
                <a:spcPts val="0"/>
              </a:spcBef>
              <a:buFontTx/>
              <a:buNone/>
              <a:defRPr/>
            </a:pPr>
            <a:r>
              <a:rPr lang="en-US" sz="1100" dirty="0">
                <a:latin typeface="Arial" pitchFamily="34" charset="0"/>
                <a:cs typeface="Arial" pitchFamily="34" charset="0"/>
              </a:rPr>
              <a:t>Age:</a:t>
            </a:r>
          </a:p>
          <a:p>
            <a:pPr marL="82550">
              <a:lnSpc>
                <a:spcPts val="1800"/>
              </a:lnSpc>
              <a:spcBef>
                <a:spcPts val="200"/>
              </a:spcBef>
              <a:buFontTx/>
              <a:buNone/>
              <a:defRPr/>
            </a:pPr>
            <a:r>
              <a:rPr lang="en-US" sz="1100" dirty="0">
                <a:latin typeface="Arial" pitchFamily="34" charset="0"/>
                <a:cs typeface="Arial" pitchFamily="34" charset="0"/>
              </a:rPr>
              <a:t>18-34</a:t>
            </a:r>
          </a:p>
          <a:p>
            <a:pPr marL="82550">
              <a:lnSpc>
                <a:spcPts val="1800"/>
              </a:lnSpc>
              <a:spcBef>
                <a:spcPts val="200"/>
              </a:spcBef>
              <a:buFontTx/>
              <a:buNone/>
              <a:defRPr/>
            </a:pPr>
            <a:r>
              <a:rPr lang="en-US" sz="1100" dirty="0">
                <a:latin typeface="Arial" pitchFamily="34" charset="0"/>
                <a:cs typeface="Arial" pitchFamily="34" charset="0"/>
              </a:rPr>
              <a:t>35-54</a:t>
            </a:r>
          </a:p>
          <a:p>
            <a:pPr marL="82550">
              <a:lnSpc>
                <a:spcPts val="1800"/>
              </a:lnSpc>
              <a:spcBef>
                <a:spcPts val="200"/>
              </a:spcBef>
              <a:buFontTx/>
              <a:buNone/>
              <a:defRPr/>
            </a:pPr>
            <a:r>
              <a:rPr lang="en-US" sz="1100" dirty="0">
                <a:latin typeface="Arial" pitchFamily="34" charset="0"/>
                <a:cs typeface="Arial" pitchFamily="34" charset="0"/>
              </a:rPr>
              <a:t>55+</a:t>
            </a:r>
          </a:p>
          <a:p>
            <a:pPr>
              <a:lnSpc>
                <a:spcPts val="1800"/>
              </a:lnSpc>
              <a:spcBef>
                <a:spcPts val="200"/>
              </a:spcBef>
              <a:buFontTx/>
              <a:buNone/>
              <a:defRPr/>
            </a:pPr>
            <a:r>
              <a:rPr lang="en-US" sz="1100" dirty="0">
                <a:latin typeface="Arial" pitchFamily="34" charset="0"/>
                <a:cs typeface="Arial" pitchFamily="34" charset="0"/>
              </a:rPr>
              <a:t>Gender:</a:t>
            </a:r>
          </a:p>
          <a:p>
            <a:pPr marL="82550">
              <a:lnSpc>
                <a:spcPts val="1800"/>
              </a:lnSpc>
              <a:buFontTx/>
              <a:buNone/>
              <a:defRPr/>
            </a:pPr>
            <a:r>
              <a:rPr lang="en-US" sz="1100" dirty="0">
                <a:latin typeface="Arial" pitchFamily="34" charset="0"/>
                <a:cs typeface="Arial" pitchFamily="34" charset="0"/>
              </a:rPr>
              <a:t>Male</a:t>
            </a:r>
          </a:p>
          <a:p>
            <a:pPr marL="82550">
              <a:lnSpc>
                <a:spcPts val="1800"/>
              </a:lnSpc>
              <a:spcBef>
                <a:spcPts val="200"/>
              </a:spcBef>
              <a:buFontTx/>
              <a:buNone/>
              <a:defRPr/>
            </a:pPr>
            <a:r>
              <a:rPr lang="en-US" sz="1100" dirty="0">
                <a:latin typeface="Arial" pitchFamily="34" charset="0"/>
                <a:cs typeface="Arial" pitchFamily="34" charset="0"/>
              </a:rPr>
              <a:t>Female</a:t>
            </a:r>
          </a:p>
          <a:p>
            <a:pPr>
              <a:lnSpc>
                <a:spcPts val="1800"/>
              </a:lnSpc>
              <a:spcBef>
                <a:spcPts val="200"/>
              </a:spcBef>
              <a:buFontTx/>
              <a:buNone/>
              <a:defRPr/>
            </a:pPr>
            <a:r>
              <a:rPr lang="en-US" sz="1100" dirty="0">
                <a:latin typeface="Arial" pitchFamily="34" charset="0"/>
                <a:cs typeface="Arial" pitchFamily="34" charset="0"/>
              </a:rPr>
              <a:t>Region:</a:t>
            </a:r>
          </a:p>
          <a:p>
            <a:pPr marL="82550">
              <a:lnSpc>
                <a:spcPts val="1800"/>
              </a:lnSpc>
              <a:buFontTx/>
              <a:buNone/>
              <a:defRPr/>
            </a:pPr>
            <a:r>
              <a:rPr lang="en-US" sz="1100" dirty="0">
                <a:latin typeface="Arial" pitchFamily="34" charset="0"/>
                <a:cs typeface="Arial" pitchFamily="34" charset="0"/>
              </a:rPr>
              <a:t>Atlantic</a:t>
            </a:r>
          </a:p>
          <a:p>
            <a:pPr marL="82550">
              <a:lnSpc>
                <a:spcPts val="1800"/>
              </a:lnSpc>
              <a:spcBef>
                <a:spcPts val="200"/>
              </a:spcBef>
              <a:buFontTx/>
              <a:buNone/>
              <a:defRPr/>
            </a:pPr>
            <a:r>
              <a:rPr lang="en-US" sz="1100" dirty="0">
                <a:latin typeface="Arial" pitchFamily="34" charset="0"/>
                <a:cs typeface="Arial" pitchFamily="34" charset="0"/>
              </a:rPr>
              <a:t>Quebec</a:t>
            </a:r>
          </a:p>
          <a:p>
            <a:pPr marL="82550">
              <a:lnSpc>
                <a:spcPts val="1800"/>
              </a:lnSpc>
              <a:spcBef>
                <a:spcPts val="200"/>
              </a:spcBef>
              <a:buFontTx/>
              <a:buNone/>
              <a:defRPr/>
            </a:pPr>
            <a:r>
              <a:rPr lang="en-US" sz="1100" dirty="0">
                <a:latin typeface="Arial" pitchFamily="34" charset="0"/>
                <a:cs typeface="Arial" pitchFamily="34" charset="0"/>
              </a:rPr>
              <a:t>Ontario</a:t>
            </a:r>
          </a:p>
          <a:p>
            <a:pPr marL="82550">
              <a:lnSpc>
                <a:spcPts val="1800"/>
              </a:lnSpc>
              <a:spcBef>
                <a:spcPts val="200"/>
              </a:spcBef>
              <a:buFontTx/>
              <a:buNone/>
              <a:defRPr/>
            </a:pPr>
            <a:r>
              <a:rPr lang="en-US" sz="1100" dirty="0">
                <a:latin typeface="Arial" pitchFamily="34" charset="0"/>
                <a:cs typeface="Arial" pitchFamily="34" charset="0"/>
              </a:rPr>
              <a:t>Prairies</a:t>
            </a:r>
          </a:p>
          <a:p>
            <a:pPr marL="82550">
              <a:lnSpc>
                <a:spcPts val="1800"/>
              </a:lnSpc>
              <a:spcBef>
                <a:spcPts val="200"/>
              </a:spcBef>
              <a:buFontTx/>
              <a:buNone/>
              <a:defRPr/>
            </a:pPr>
            <a:r>
              <a:rPr lang="en-US" sz="1100" dirty="0">
                <a:latin typeface="Arial" pitchFamily="34" charset="0"/>
                <a:cs typeface="Arial" pitchFamily="34" charset="0"/>
              </a:rPr>
              <a:t>B.C.</a:t>
            </a:r>
          </a:p>
        </p:txBody>
      </p:sp>
      <p:sp>
        <p:nvSpPr>
          <p:cNvPr id="26" name="TextBox 52"/>
          <p:cNvSpPr txBox="1">
            <a:spLocks noChangeArrowheads="1"/>
          </p:cNvSpPr>
          <p:nvPr/>
        </p:nvSpPr>
        <p:spPr bwMode="auto">
          <a:xfrm>
            <a:off x="3623992" y="5318143"/>
            <a:ext cx="390525"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26</a:t>
            </a:r>
          </a:p>
        </p:txBody>
      </p:sp>
      <p:sp>
        <p:nvSpPr>
          <p:cNvPr id="27" name="TextBox 39"/>
          <p:cNvSpPr txBox="1">
            <a:spLocks noChangeArrowheads="1"/>
          </p:cNvSpPr>
          <p:nvPr/>
        </p:nvSpPr>
        <p:spPr bwMode="auto">
          <a:xfrm>
            <a:off x="4291791" y="5062519"/>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41</a:t>
            </a:r>
          </a:p>
        </p:txBody>
      </p:sp>
      <p:sp>
        <p:nvSpPr>
          <p:cNvPr id="28" name="TextBox 40"/>
          <p:cNvSpPr txBox="1">
            <a:spLocks noChangeArrowheads="1"/>
          </p:cNvSpPr>
          <p:nvPr/>
        </p:nvSpPr>
        <p:spPr bwMode="auto">
          <a:xfrm>
            <a:off x="3757838" y="4792388"/>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29</a:t>
            </a:r>
          </a:p>
        </p:txBody>
      </p:sp>
      <p:sp>
        <p:nvSpPr>
          <p:cNvPr id="33" name="TextBox 41"/>
          <p:cNvSpPr txBox="1">
            <a:spLocks noChangeArrowheads="1"/>
          </p:cNvSpPr>
          <p:nvPr/>
        </p:nvSpPr>
        <p:spPr bwMode="auto">
          <a:xfrm>
            <a:off x="3795681" y="4553979"/>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30</a:t>
            </a:r>
          </a:p>
        </p:txBody>
      </p:sp>
      <p:sp>
        <p:nvSpPr>
          <p:cNvPr id="34" name="TextBox 56"/>
          <p:cNvSpPr txBox="1">
            <a:spLocks noChangeArrowheads="1"/>
          </p:cNvSpPr>
          <p:nvPr/>
        </p:nvSpPr>
        <p:spPr bwMode="auto">
          <a:xfrm>
            <a:off x="4531392" y="5573300"/>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46</a:t>
            </a:r>
          </a:p>
        </p:txBody>
      </p:sp>
      <p:sp>
        <p:nvSpPr>
          <p:cNvPr id="35" name="TextBox 57"/>
          <p:cNvSpPr txBox="1">
            <a:spLocks noChangeArrowheads="1"/>
          </p:cNvSpPr>
          <p:nvPr/>
        </p:nvSpPr>
        <p:spPr bwMode="auto">
          <a:xfrm>
            <a:off x="3942850" y="3767041"/>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33</a:t>
            </a:r>
          </a:p>
        </p:txBody>
      </p:sp>
      <p:sp>
        <p:nvSpPr>
          <p:cNvPr id="37" name="TextBox 58"/>
          <p:cNvSpPr txBox="1">
            <a:spLocks noChangeArrowheads="1"/>
          </p:cNvSpPr>
          <p:nvPr/>
        </p:nvSpPr>
        <p:spPr bwMode="auto">
          <a:xfrm>
            <a:off x="4210405" y="4028136"/>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39</a:t>
            </a:r>
          </a:p>
        </p:txBody>
      </p:sp>
      <p:sp>
        <p:nvSpPr>
          <p:cNvPr id="38" name="TextBox 59"/>
          <p:cNvSpPr txBox="1">
            <a:spLocks noChangeArrowheads="1"/>
          </p:cNvSpPr>
          <p:nvPr/>
        </p:nvSpPr>
        <p:spPr bwMode="auto">
          <a:xfrm>
            <a:off x="4470579" y="3261404"/>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45</a:t>
            </a:r>
          </a:p>
        </p:txBody>
      </p:sp>
      <p:sp>
        <p:nvSpPr>
          <p:cNvPr id="40" name="TextBox 61"/>
          <p:cNvSpPr txBox="1">
            <a:spLocks noChangeArrowheads="1"/>
          </p:cNvSpPr>
          <p:nvPr/>
        </p:nvSpPr>
        <p:spPr bwMode="auto">
          <a:xfrm>
            <a:off x="3975114" y="2761244"/>
            <a:ext cx="390525"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34</a:t>
            </a:r>
          </a:p>
        </p:txBody>
      </p:sp>
      <p:sp>
        <p:nvSpPr>
          <p:cNvPr id="41" name="TextBox 62"/>
          <p:cNvSpPr txBox="1">
            <a:spLocks noChangeArrowheads="1"/>
          </p:cNvSpPr>
          <p:nvPr/>
        </p:nvSpPr>
        <p:spPr bwMode="auto">
          <a:xfrm>
            <a:off x="3793342" y="2994372"/>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30</a:t>
            </a:r>
          </a:p>
        </p:txBody>
      </p:sp>
      <p:sp>
        <p:nvSpPr>
          <p:cNvPr id="42" name="TextBox 49"/>
          <p:cNvSpPr txBox="1">
            <a:spLocks noChangeArrowheads="1"/>
          </p:cNvSpPr>
          <p:nvPr/>
        </p:nvSpPr>
        <p:spPr bwMode="auto">
          <a:xfrm>
            <a:off x="4295701" y="2441148"/>
            <a:ext cx="822277"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May 2018</a:t>
            </a:r>
            <a:endParaRPr lang="en-US" sz="1100" b="1" u="sng" dirty="0">
              <a:latin typeface="Arial" pitchFamily="34" charset="0"/>
              <a:cs typeface="Arial" pitchFamily="34" charset="0"/>
            </a:endParaRPr>
          </a:p>
        </p:txBody>
      </p:sp>
      <p:sp>
        <p:nvSpPr>
          <p:cNvPr id="17" name="Text Box 1916"/>
          <p:cNvSpPr txBox="1">
            <a:spLocks noChangeArrowheads="1"/>
          </p:cNvSpPr>
          <p:nvPr/>
        </p:nvSpPr>
        <p:spPr bwMode="auto">
          <a:xfrm>
            <a:off x="114300" y="6494462"/>
            <a:ext cx="7244032"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18" name="Slide Number Placeholder 76"/>
          <p:cNvSpPr>
            <a:spLocks noGrp="1"/>
          </p:cNvSpPr>
          <p:nvPr>
            <p:ph type="sldNum" sz="quarter" idx="12"/>
          </p:nvPr>
        </p:nvSpPr>
        <p:spPr>
          <a:xfrm>
            <a:off x="8561015" y="6480175"/>
            <a:ext cx="576064" cy="365125"/>
          </a:xfrm>
        </p:spPr>
        <p:txBody>
          <a:bodyPr/>
          <a:lstStyle/>
          <a:p>
            <a:fld id="{5857359A-ACC2-4AC8-94CA-842605F06C6B}" type="slidenum">
              <a:rPr lang="en-US" smtClean="0"/>
              <a:pPr/>
              <a:t>32</a:t>
            </a:fld>
            <a:endParaRPr lang="en-US"/>
          </a:p>
        </p:txBody>
      </p:sp>
      <p:sp>
        <p:nvSpPr>
          <p:cNvPr id="22" name="Title 1"/>
          <p:cNvSpPr txBox="1">
            <a:spLocks/>
          </p:cNvSpPr>
          <p:nvPr/>
        </p:nvSpPr>
        <p:spPr>
          <a:xfrm>
            <a:off x="1542011" y="0"/>
            <a:ext cx="7459114" cy="1052736"/>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2000" b="1" kern="1200">
                <a:solidFill>
                  <a:schemeClr val="bg1"/>
                </a:solidFill>
                <a:latin typeface="Arial" pitchFamily="34" charset="0"/>
                <a:ea typeface="+mj-ea"/>
                <a:cs typeface="Arial" pitchFamily="34" charset="0"/>
              </a:defRPr>
            </a:lvl1pPr>
          </a:lstStyle>
          <a:p>
            <a:r>
              <a:rPr lang="en-US" dirty="0"/>
              <a:t>Higher awareness in Spring 2018 vs. Spring 2016 for “Impaired boating is impaired driving” message, for younger boaters 18-34 </a:t>
            </a:r>
            <a:r>
              <a:rPr lang="en-US" dirty="0" err="1"/>
              <a:t>yrs</a:t>
            </a:r>
            <a:r>
              <a:rPr lang="en-US" dirty="0"/>
              <a:t>, both males &amp; females, and Ontario &amp; B.C. regions.</a:t>
            </a:r>
          </a:p>
        </p:txBody>
      </p:sp>
      <p:sp>
        <p:nvSpPr>
          <p:cNvPr id="21" name="TextBox 58"/>
          <p:cNvSpPr txBox="1">
            <a:spLocks noChangeArrowheads="1"/>
          </p:cNvSpPr>
          <p:nvPr/>
        </p:nvSpPr>
        <p:spPr bwMode="auto">
          <a:xfrm>
            <a:off x="8023719" y="4783841"/>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0" name="TextBox 64"/>
          <p:cNvSpPr txBox="1">
            <a:spLocks noChangeArrowheads="1"/>
          </p:cNvSpPr>
          <p:nvPr/>
        </p:nvSpPr>
        <p:spPr bwMode="auto">
          <a:xfrm>
            <a:off x="6659189" y="2383662"/>
            <a:ext cx="966788" cy="3503523"/>
          </a:xfrm>
          <a:prstGeom prst="rect">
            <a:avLst/>
          </a:prstGeom>
          <a:noFill/>
          <a:ln w="9525">
            <a:noFill/>
            <a:miter lim="800000"/>
            <a:headEnd/>
            <a:tailEnd/>
          </a:ln>
        </p:spPr>
        <p:txBody>
          <a:bodyPr>
            <a:spAutoFit/>
          </a:bodyPr>
          <a:lstStyle/>
          <a:p>
            <a:pPr algn="ctr">
              <a:lnSpc>
                <a:spcPts val="2000"/>
              </a:lnSpc>
              <a:spcBef>
                <a:spcPts val="300"/>
              </a:spcBef>
              <a:buFontTx/>
              <a:buNone/>
            </a:pPr>
            <a:r>
              <a:rPr lang="en-US" sz="1100" b="1" u="sng" dirty="0">
                <a:latin typeface="Arial" pitchFamily="34" charset="0"/>
                <a:cs typeface="Arial" pitchFamily="34" charset="0"/>
                <a:sym typeface="Symbol" pitchFamily="18" charset="2"/>
              </a:rPr>
              <a:t>May 2016</a:t>
            </a:r>
          </a:p>
          <a:p>
            <a:pPr algn="ctr">
              <a:lnSpc>
                <a:spcPts val="2000"/>
              </a:lnSpc>
              <a:spcBef>
                <a:spcPts val="300"/>
              </a:spcBef>
              <a:buFontTx/>
              <a:buNone/>
            </a:pPr>
            <a:r>
              <a:rPr lang="en-US" sz="1000" dirty="0">
                <a:latin typeface="Arial" pitchFamily="34" charset="0"/>
                <a:cs typeface="Arial" pitchFamily="34" charset="0"/>
              </a:rPr>
              <a:t>20</a:t>
            </a:r>
          </a:p>
          <a:p>
            <a:pPr algn="ctr">
              <a:lnSpc>
                <a:spcPts val="2000"/>
              </a:lnSpc>
              <a:spcBef>
                <a:spcPct val="0"/>
              </a:spcBef>
              <a:buFontTx/>
              <a:buNone/>
            </a:pPr>
            <a:r>
              <a:rPr lang="en-US" sz="1000" dirty="0">
                <a:latin typeface="Arial" pitchFamily="34" charset="0"/>
                <a:cs typeface="Arial" pitchFamily="34" charset="0"/>
              </a:rPr>
              <a:t>25</a:t>
            </a:r>
          </a:p>
          <a:p>
            <a:pPr algn="ctr">
              <a:lnSpc>
                <a:spcPts val="2000"/>
              </a:lnSpc>
              <a:buFontTx/>
              <a:buNone/>
            </a:pPr>
            <a:r>
              <a:rPr lang="en-US" sz="1000" dirty="0">
                <a:latin typeface="Arial" pitchFamily="34" charset="0"/>
                <a:cs typeface="Arial" pitchFamily="34" charset="0"/>
              </a:rPr>
              <a:t>42</a:t>
            </a:r>
          </a:p>
          <a:p>
            <a:pPr algn="ctr">
              <a:lnSpc>
                <a:spcPts val="2000"/>
              </a:lnSpc>
              <a:buFontTx/>
              <a:buNone/>
            </a:pPr>
            <a:endParaRPr lang="en-CA" sz="1000" dirty="0">
              <a:latin typeface="Arial" pitchFamily="34" charset="0"/>
              <a:cs typeface="Arial" pitchFamily="34" charset="0"/>
            </a:endParaRPr>
          </a:p>
          <a:p>
            <a:pPr algn="ctr">
              <a:lnSpc>
                <a:spcPts val="2000"/>
              </a:lnSpc>
              <a:buFontTx/>
              <a:buNone/>
            </a:pPr>
            <a:r>
              <a:rPr lang="en-US" sz="1000" dirty="0">
                <a:latin typeface="Arial" pitchFamily="34" charset="0"/>
                <a:cs typeface="Arial" pitchFamily="34" charset="0"/>
              </a:rPr>
              <a:t>26</a:t>
            </a:r>
          </a:p>
          <a:p>
            <a:pPr algn="ctr">
              <a:lnSpc>
                <a:spcPts val="2000"/>
              </a:lnSpc>
              <a:buFontTx/>
              <a:buNone/>
            </a:pPr>
            <a:r>
              <a:rPr lang="en-US" sz="1000" dirty="0">
                <a:latin typeface="Arial" pitchFamily="34" charset="0"/>
                <a:cs typeface="Arial" pitchFamily="34" charset="0"/>
              </a:rPr>
              <a:t>29</a:t>
            </a:r>
          </a:p>
          <a:p>
            <a:pPr algn="ctr">
              <a:lnSpc>
                <a:spcPts val="2000"/>
              </a:lnSpc>
              <a:buFontTx/>
              <a:buNone/>
            </a:pPr>
            <a:endParaRPr lang="en-US" sz="1000" dirty="0">
              <a:latin typeface="Arial" pitchFamily="34" charset="0"/>
              <a:cs typeface="Arial" pitchFamily="34" charset="0"/>
            </a:endParaRPr>
          </a:p>
          <a:p>
            <a:pPr algn="ctr">
              <a:lnSpc>
                <a:spcPts val="2000"/>
              </a:lnSpc>
              <a:buFontTx/>
              <a:buNone/>
            </a:pPr>
            <a:r>
              <a:rPr lang="en-US" sz="1000" dirty="0">
                <a:latin typeface="Arial" pitchFamily="34" charset="0"/>
                <a:cs typeface="Arial" pitchFamily="34" charset="0"/>
              </a:rPr>
              <a:t>31</a:t>
            </a:r>
          </a:p>
          <a:p>
            <a:pPr algn="ctr">
              <a:lnSpc>
                <a:spcPts val="2000"/>
              </a:lnSpc>
              <a:spcBef>
                <a:spcPts val="300"/>
              </a:spcBef>
              <a:buFontTx/>
              <a:buNone/>
            </a:pPr>
            <a:r>
              <a:rPr lang="en-US" sz="1000" dirty="0">
                <a:latin typeface="Arial" pitchFamily="34" charset="0"/>
                <a:cs typeface="Arial" pitchFamily="34" charset="0"/>
              </a:rPr>
              <a:t>28</a:t>
            </a:r>
            <a:br>
              <a:rPr lang="en-US" sz="1000" dirty="0">
                <a:latin typeface="Arial" pitchFamily="34" charset="0"/>
                <a:cs typeface="Arial" pitchFamily="34" charset="0"/>
              </a:rPr>
            </a:br>
            <a:r>
              <a:rPr lang="en-US" sz="1000" dirty="0">
                <a:latin typeface="Arial" pitchFamily="34" charset="0"/>
                <a:cs typeface="Arial" pitchFamily="34" charset="0"/>
              </a:rPr>
              <a:t>25</a:t>
            </a:r>
          </a:p>
          <a:p>
            <a:pPr algn="ctr">
              <a:lnSpc>
                <a:spcPts val="2000"/>
              </a:lnSpc>
              <a:buFontTx/>
              <a:buNone/>
            </a:pPr>
            <a:r>
              <a:rPr lang="en-CA" sz="1000" dirty="0">
                <a:latin typeface="Arial" pitchFamily="34" charset="0"/>
                <a:cs typeface="Arial" pitchFamily="34" charset="0"/>
              </a:rPr>
              <a:t>29</a:t>
            </a:r>
          </a:p>
          <a:p>
            <a:pPr algn="ctr">
              <a:lnSpc>
                <a:spcPts val="2000"/>
              </a:lnSpc>
              <a:buFontTx/>
              <a:buNone/>
            </a:pPr>
            <a:r>
              <a:rPr lang="en-US" sz="1000" dirty="0">
                <a:latin typeface="Arial" pitchFamily="34" charset="0"/>
                <a:cs typeface="Arial" pitchFamily="34" charset="0"/>
              </a:rPr>
              <a:t>32</a:t>
            </a:r>
          </a:p>
        </p:txBody>
      </p:sp>
      <p:sp>
        <p:nvSpPr>
          <p:cNvPr id="36" name="Text Box 170"/>
          <p:cNvSpPr txBox="1">
            <a:spLocks noChangeArrowheads="1"/>
          </p:cNvSpPr>
          <p:nvPr/>
        </p:nvSpPr>
        <p:spPr bwMode="auto">
          <a:xfrm>
            <a:off x="116286" y="1170310"/>
            <a:ext cx="8444729" cy="412934"/>
          </a:xfrm>
          <a:prstGeom prst="rect">
            <a:avLst/>
          </a:prstGeom>
          <a:noFill/>
          <a:ln w="9525">
            <a:noFill/>
            <a:miter lim="800000"/>
            <a:headEnd/>
            <a:tailEnd/>
          </a:ln>
        </p:spPr>
        <p:txBody>
          <a:bodyPr wrap="square">
            <a:spAutoFit/>
          </a:bodyPr>
          <a:lstStyle/>
          <a:p>
            <a:pPr marL="177800" indent="-177800">
              <a:spcBef>
                <a:spcPct val="0"/>
              </a:spcBef>
              <a:spcAft>
                <a:spcPts val="100"/>
              </a:spcAft>
              <a:buFont typeface="Arial" pitchFamily="34" charset="0"/>
              <a:buChar char="•"/>
            </a:pPr>
            <a:r>
              <a:rPr lang="en-US" sz="1000" dirty="0">
                <a:latin typeface="Arial" panose="020B0604020202020204" pitchFamily="34" charset="0"/>
                <a:cs typeface="Arial" panose="020B0604020202020204" pitchFamily="34" charset="0"/>
              </a:rPr>
              <a:t>Awareness of this message remains relatively low in Quebec</a:t>
            </a:r>
            <a:r>
              <a:rPr lang="en-CA" sz="1000" dirty="0">
                <a:latin typeface="Arial" panose="020B0604020202020204" pitchFamily="34" charset="0"/>
                <a:cs typeface="Arial" panose="020B0604020202020204" pitchFamily="34" charset="0"/>
              </a:rPr>
              <a:t>.</a:t>
            </a:r>
          </a:p>
          <a:p>
            <a:pPr marL="177800" indent="-177800">
              <a:spcBef>
                <a:spcPct val="0"/>
              </a:spcBef>
              <a:spcAft>
                <a:spcPts val="100"/>
              </a:spcAft>
              <a:buFont typeface="Arial" pitchFamily="34" charset="0"/>
              <a:buChar char="•"/>
            </a:pPr>
            <a:r>
              <a:rPr lang="en-CA" sz="1000" dirty="0">
                <a:latin typeface="Arial" panose="020B0604020202020204" pitchFamily="34" charset="0"/>
                <a:cs typeface="Arial" panose="020B0604020202020204" pitchFamily="34" charset="0"/>
              </a:rPr>
              <a:t>Also much lower awareness of this message with New Boaters (18%) vs, total Boaters (36%).</a:t>
            </a:r>
            <a:endParaRPr lang="en-US" sz="1000" dirty="0">
              <a:latin typeface="Arial" pitchFamily="34" charset="0"/>
              <a:cs typeface="Arial" pitchFamily="34" charset="0"/>
            </a:endParaRPr>
          </a:p>
        </p:txBody>
      </p:sp>
      <p:sp>
        <p:nvSpPr>
          <p:cNvPr id="39" name="TextBox 64"/>
          <p:cNvSpPr txBox="1">
            <a:spLocks noChangeArrowheads="1"/>
          </p:cNvSpPr>
          <p:nvPr/>
        </p:nvSpPr>
        <p:spPr bwMode="auto">
          <a:xfrm>
            <a:off x="7678724" y="2383657"/>
            <a:ext cx="966788" cy="3503523"/>
          </a:xfrm>
          <a:prstGeom prst="rect">
            <a:avLst/>
          </a:prstGeom>
          <a:noFill/>
          <a:ln w="9525">
            <a:noFill/>
            <a:miter lim="800000"/>
            <a:headEnd/>
            <a:tailEnd/>
          </a:ln>
        </p:spPr>
        <p:txBody>
          <a:bodyPr>
            <a:spAutoFit/>
          </a:bodyPr>
          <a:lstStyle/>
          <a:p>
            <a:pPr algn="ctr">
              <a:lnSpc>
                <a:spcPts val="2000"/>
              </a:lnSpc>
              <a:spcBef>
                <a:spcPts val="300"/>
              </a:spcBef>
              <a:buFontTx/>
              <a:buNone/>
            </a:pPr>
            <a:r>
              <a:rPr lang="en-US" sz="1100" b="1" u="sng" dirty="0">
                <a:latin typeface="Arial" pitchFamily="34" charset="0"/>
                <a:cs typeface="Arial" pitchFamily="34" charset="0"/>
                <a:sym typeface="Symbol" pitchFamily="18" charset="2"/>
              </a:rPr>
              <a:t>Aug 2015</a:t>
            </a:r>
          </a:p>
          <a:p>
            <a:pPr algn="ctr">
              <a:lnSpc>
                <a:spcPts val="2000"/>
              </a:lnSpc>
              <a:spcBef>
                <a:spcPts val="300"/>
              </a:spcBef>
              <a:buFontTx/>
              <a:buNone/>
            </a:pPr>
            <a:r>
              <a:rPr lang="en-US" sz="1000" dirty="0">
                <a:latin typeface="Arial" pitchFamily="34" charset="0"/>
                <a:cs typeface="Arial" pitchFamily="34" charset="0"/>
              </a:rPr>
              <a:t>26</a:t>
            </a:r>
          </a:p>
          <a:p>
            <a:pPr algn="ctr">
              <a:lnSpc>
                <a:spcPts val="2000"/>
              </a:lnSpc>
              <a:spcBef>
                <a:spcPct val="0"/>
              </a:spcBef>
              <a:buFontTx/>
              <a:buNone/>
            </a:pPr>
            <a:r>
              <a:rPr lang="en-US" sz="1000" dirty="0">
                <a:latin typeface="Arial" pitchFamily="34" charset="0"/>
                <a:cs typeface="Arial" pitchFamily="34" charset="0"/>
              </a:rPr>
              <a:t>32</a:t>
            </a:r>
          </a:p>
          <a:p>
            <a:pPr algn="ctr">
              <a:lnSpc>
                <a:spcPts val="2000"/>
              </a:lnSpc>
              <a:buFontTx/>
              <a:buNone/>
            </a:pPr>
            <a:r>
              <a:rPr lang="en-US" sz="1000" dirty="0">
                <a:latin typeface="Arial" pitchFamily="34" charset="0"/>
                <a:cs typeface="Arial" pitchFamily="34" charset="0"/>
              </a:rPr>
              <a:t>42</a:t>
            </a:r>
          </a:p>
          <a:p>
            <a:pPr algn="ctr">
              <a:lnSpc>
                <a:spcPts val="2000"/>
              </a:lnSpc>
              <a:buFontTx/>
              <a:buNone/>
            </a:pPr>
            <a:endParaRPr lang="en-CA" sz="1000" dirty="0">
              <a:latin typeface="Arial" pitchFamily="34" charset="0"/>
              <a:cs typeface="Arial" pitchFamily="34" charset="0"/>
            </a:endParaRPr>
          </a:p>
          <a:p>
            <a:pPr algn="ctr">
              <a:lnSpc>
                <a:spcPts val="2000"/>
              </a:lnSpc>
              <a:buFontTx/>
              <a:buNone/>
            </a:pPr>
            <a:r>
              <a:rPr lang="en-US" sz="1000" dirty="0">
                <a:latin typeface="Arial" pitchFamily="34" charset="0"/>
                <a:cs typeface="Arial" pitchFamily="34" charset="0"/>
              </a:rPr>
              <a:t>34</a:t>
            </a:r>
          </a:p>
          <a:p>
            <a:pPr algn="ctr">
              <a:lnSpc>
                <a:spcPts val="2000"/>
              </a:lnSpc>
              <a:buFontTx/>
              <a:buNone/>
            </a:pPr>
            <a:r>
              <a:rPr lang="en-US" sz="1000" dirty="0">
                <a:latin typeface="Arial" pitchFamily="34" charset="0"/>
                <a:cs typeface="Arial" pitchFamily="34" charset="0"/>
              </a:rPr>
              <a:t>33</a:t>
            </a:r>
          </a:p>
          <a:p>
            <a:pPr algn="ctr">
              <a:lnSpc>
                <a:spcPts val="2000"/>
              </a:lnSpc>
              <a:buFontTx/>
              <a:buNone/>
            </a:pPr>
            <a:endParaRPr lang="en-US" sz="1000" dirty="0">
              <a:latin typeface="Arial" pitchFamily="34" charset="0"/>
              <a:cs typeface="Arial" pitchFamily="34" charset="0"/>
            </a:endParaRPr>
          </a:p>
          <a:p>
            <a:pPr algn="ctr">
              <a:lnSpc>
                <a:spcPts val="2000"/>
              </a:lnSpc>
              <a:buFontTx/>
              <a:buNone/>
            </a:pPr>
            <a:r>
              <a:rPr lang="en-US" sz="1000" dirty="0">
                <a:latin typeface="Arial" pitchFamily="34" charset="0"/>
                <a:cs typeface="Arial" pitchFamily="34" charset="0"/>
              </a:rPr>
              <a:t>24</a:t>
            </a:r>
          </a:p>
          <a:p>
            <a:pPr algn="ctr">
              <a:lnSpc>
                <a:spcPts val="2000"/>
              </a:lnSpc>
              <a:spcBef>
                <a:spcPts val="300"/>
              </a:spcBef>
              <a:buFontTx/>
              <a:buNone/>
            </a:pPr>
            <a:r>
              <a:rPr lang="en-US" sz="1000" dirty="0">
                <a:latin typeface="Arial" pitchFamily="34" charset="0"/>
                <a:cs typeface="Arial" pitchFamily="34" charset="0"/>
              </a:rPr>
              <a:t>17</a:t>
            </a:r>
            <a:br>
              <a:rPr lang="en-US" sz="1000" dirty="0">
                <a:latin typeface="Arial" pitchFamily="34" charset="0"/>
                <a:cs typeface="Arial" pitchFamily="34" charset="0"/>
              </a:rPr>
            </a:br>
            <a:r>
              <a:rPr lang="en-US" sz="1000" dirty="0">
                <a:latin typeface="Arial" pitchFamily="34" charset="0"/>
                <a:cs typeface="Arial" pitchFamily="34" charset="0"/>
              </a:rPr>
              <a:t>39</a:t>
            </a:r>
          </a:p>
          <a:p>
            <a:pPr algn="ctr">
              <a:lnSpc>
                <a:spcPts val="2000"/>
              </a:lnSpc>
              <a:buFontTx/>
              <a:buNone/>
            </a:pPr>
            <a:r>
              <a:rPr lang="en-CA" sz="1000" dirty="0">
                <a:latin typeface="Arial" pitchFamily="34" charset="0"/>
                <a:cs typeface="Arial" pitchFamily="34" charset="0"/>
              </a:rPr>
              <a:t>34</a:t>
            </a:r>
          </a:p>
          <a:p>
            <a:pPr algn="ctr">
              <a:lnSpc>
                <a:spcPts val="2000"/>
              </a:lnSpc>
              <a:buFontTx/>
              <a:buNone/>
            </a:pPr>
            <a:r>
              <a:rPr lang="en-US" sz="1000" dirty="0">
                <a:latin typeface="Arial" pitchFamily="34" charset="0"/>
                <a:cs typeface="Arial" pitchFamily="34" charset="0"/>
              </a:rPr>
              <a:t>43</a:t>
            </a:r>
          </a:p>
        </p:txBody>
      </p:sp>
      <p:cxnSp>
        <p:nvCxnSpPr>
          <p:cNvPr id="50" name="Straight Arrow Connector 73">
            <a:extLst>
              <a:ext uri="{FF2B5EF4-FFF2-40B4-BE49-F238E27FC236}">
                <a16:creationId xmlns="" xmlns:a16="http://schemas.microsoft.com/office/drawing/2014/main" id="{D5320EDC-3DAE-4BE2-991D-72C0136D5738}"/>
              </a:ext>
            </a:extLst>
          </p:cNvPr>
          <p:cNvCxnSpPr>
            <a:cxnSpLocks noChangeShapeType="1"/>
          </p:cNvCxnSpPr>
          <p:nvPr/>
        </p:nvCxnSpPr>
        <p:spPr bwMode="auto">
          <a:xfrm rot="16200000" flipH="1">
            <a:off x="7171488" y="2837816"/>
            <a:ext cx="216000" cy="1588"/>
          </a:xfrm>
          <a:prstGeom prst="straightConnector1">
            <a:avLst/>
          </a:prstGeom>
          <a:noFill/>
          <a:ln w="9525" algn="ctr">
            <a:solidFill>
              <a:schemeClr val="tx1"/>
            </a:solidFill>
            <a:prstDash val="dash"/>
            <a:round/>
            <a:headEnd/>
            <a:tailEnd type="arrow" w="med" len="med"/>
          </a:ln>
        </p:spPr>
      </p:cxnSp>
      <p:cxnSp>
        <p:nvCxnSpPr>
          <p:cNvPr id="54" name="Straight Arrow Connector 73">
            <a:extLst>
              <a:ext uri="{FF2B5EF4-FFF2-40B4-BE49-F238E27FC236}">
                <a16:creationId xmlns="" xmlns:a16="http://schemas.microsoft.com/office/drawing/2014/main" id="{5E962FF3-CA84-4625-8428-69C84BF3D45F}"/>
              </a:ext>
            </a:extLst>
          </p:cNvPr>
          <p:cNvCxnSpPr>
            <a:cxnSpLocks noChangeShapeType="1"/>
          </p:cNvCxnSpPr>
          <p:nvPr/>
        </p:nvCxnSpPr>
        <p:spPr bwMode="auto">
          <a:xfrm rot="16200000" flipH="1">
            <a:off x="7176321" y="5149551"/>
            <a:ext cx="216000" cy="1588"/>
          </a:xfrm>
          <a:prstGeom prst="straightConnector1">
            <a:avLst/>
          </a:prstGeom>
          <a:noFill/>
          <a:ln w="9525" algn="ctr">
            <a:solidFill>
              <a:schemeClr val="tx1"/>
            </a:solidFill>
            <a:prstDash val="solid"/>
            <a:round/>
            <a:headEnd/>
            <a:tailEnd type="arrow" w="med" len="med"/>
          </a:ln>
        </p:spPr>
      </p:cxnSp>
      <p:cxnSp>
        <p:nvCxnSpPr>
          <p:cNvPr id="57" name="Straight Arrow Connector 73">
            <a:extLst>
              <a:ext uri="{FF2B5EF4-FFF2-40B4-BE49-F238E27FC236}">
                <a16:creationId xmlns="" xmlns:a16="http://schemas.microsoft.com/office/drawing/2014/main" id="{6CFAC535-3BC7-41EE-9928-FADF257DFAEB}"/>
              </a:ext>
            </a:extLst>
          </p:cNvPr>
          <p:cNvCxnSpPr>
            <a:cxnSpLocks noChangeShapeType="1"/>
          </p:cNvCxnSpPr>
          <p:nvPr/>
        </p:nvCxnSpPr>
        <p:spPr bwMode="auto">
          <a:xfrm rot="16200000" flipH="1">
            <a:off x="7171488" y="3851835"/>
            <a:ext cx="216000" cy="1588"/>
          </a:xfrm>
          <a:prstGeom prst="straightConnector1">
            <a:avLst/>
          </a:prstGeom>
          <a:noFill/>
          <a:ln w="9525" algn="ctr">
            <a:solidFill>
              <a:schemeClr val="tx1"/>
            </a:solidFill>
            <a:prstDash val="dash"/>
            <a:round/>
            <a:headEnd/>
            <a:tailEnd type="arrow" w="med" len="med"/>
          </a:ln>
        </p:spPr>
      </p:cxnSp>
      <p:sp>
        <p:nvSpPr>
          <p:cNvPr id="58" name="Oval 29">
            <a:extLst>
              <a:ext uri="{FF2B5EF4-FFF2-40B4-BE49-F238E27FC236}">
                <a16:creationId xmlns="" xmlns:a16="http://schemas.microsoft.com/office/drawing/2014/main" id="{A5CC3055-88BC-4F63-9096-54FE15459CFB}"/>
              </a:ext>
            </a:extLst>
          </p:cNvPr>
          <p:cNvSpPr>
            <a:spLocks noChangeArrowheads="1"/>
          </p:cNvSpPr>
          <p:nvPr/>
        </p:nvSpPr>
        <p:spPr bwMode="auto">
          <a:xfrm>
            <a:off x="8009717" y="3259232"/>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47" name="TextBox 64">
            <a:extLst>
              <a:ext uri="{FF2B5EF4-FFF2-40B4-BE49-F238E27FC236}">
                <a16:creationId xmlns="" xmlns:a16="http://schemas.microsoft.com/office/drawing/2014/main" id="{E68AB981-89BA-49FE-A243-C553C85A4B5E}"/>
              </a:ext>
            </a:extLst>
          </p:cNvPr>
          <p:cNvSpPr txBox="1">
            <a:spLocks noChangeArrowheads="1"/>
          </p:cNvSpPr>
          <p:nvPr/>
        </p:nvSpPr>
        <p:spPr bwMode="auto">
          <a:xfrm>
            <a:off x="5644521" y="2379651"/>
            <a:ext cx="966788" cy="3503523"/>
          </a:xfrm>
          <a:prstGeom prst="rect">
            <a:avLst/>
          </a:prstGeom>
          <a:noFill/>
          <a:ln w="9525">
            <a:noFill/>
            <a:miter lim="800000"/>
            <a:headEnd/>
            <a:tailEnd/>
          </a:ln>
        </p:spPr>
        <p:txBody>
          <a:bodyPr>
            <a:spAutoFit/>
          </a:bodyPr>
          <a:lstStyle/>
          <a:p>
            <a:pPr algn="ctr">
              <a:lnSpc>
                <a:spcPts val="2000"/>
              </a:lnSpc>
              <a:spcBef>
                <a:spcPts val="300"/>
              </a:spcBef>
              <a:buFontTx/>
              <a:buNone/>
            </a:pPr>
            <a:r>
              <a:rPr lang="en-US" sz="1100" b="1" u="sng" dirty="0">
                <a:latin typeface="Arial" pitchFamily="34" charset="0"/>
                <a:cs typeface="Arial" pitchFamily="34" charset="0"/>
                <a:sym typeface="Symbol" pitchFamily="18" charset="2"/>
              </a:rPr>
              <a:t>Aug 2017</a:t>
            </a:r>
          </a:p>
          <a:p>
            <a:pPr algn="ctr">
              <a:lnSpc>
                <a:spcPts val="2000"/>
              </a:lnSpc>
              <a:spcBef>
                <a:spcPts val="300"/>
              </a:spcBef>
              <a:buFontTx/>
              <a:buNone/>
            </a:pPr>
            <a:r>
              <a:rPr lang="en-US" sz="1000" dirty="0">
                <a:latin typeface="Arial" pitchFamily="34" charset="0"/>
                <a:cs typeface="Arial" pitchFamily="34" charset="0"/>
              </a:rPr>
              <a:t>41</a:t>
            </a:r>
          </a:p>
          <a:p>
            <a:pPr algn="ctr">
              <a:lnSpc>
                <a:spcPts val="2000"/>
              </a:lnSpc>
              <a:spcBef>
                <a:spcPct val="0"/>
              </a:spcBef>
              <a:buFontTx/>
              <a:buNone/>
            </a:pPr>
            <a:r>
              <a:rPr lang="en-US" sz="1000" dirty="0">
                <a:latin typeface="Arial" pitchFamily="34" charset="0"/>
                <a:cs typeface="Arial" pitchFamily="34" charset="0"/>
              </a:rPr>
              <a:t>35</a:t>
            </a:r>
          </a:p>
          <a:p>
            <a:pPr algn="ctr">
              <a:lnSpc>
                <a:spcPts val="2000"/>
              </a:lnSpc>
              <a:buFontTx/>
              <a:buNone/>
            </a:pPr>
            <a:r>
              <a:rPr lang="en-US" sz="1000" dirty="0">
                <a:latin typeface="Arial" pitchFamily="34" charset="0"/>
                <a:cs typeface="Arial" pitchFamily="34" charset="0"/>
              </a:rPr>
              <a:t>50</a:t>
            </a:r>
          </a:p>
          <a:p>
            <a:pPr algn="ctr">
              <a:lnSpc>
                <a:spcPts val="2000"/>
              </a:lnSpc>
              <a:buFontTx/>
              <a:buNone/>
            </a:pPr>
            <a:endParaRPr lang="en-CA" sz="1000" dirty="0">
              <a:latin typeface="Arial" pitchFamily="34" charset="0"/>
              <a:cs typeface="Arial" pitchFamily="34" charset="0"/>
            </a:endParaRPr>
          </a:p>
          <a:p>
            <a:pPr algn="ctr">
              <a:lnSpc>
                <a:spcPts val="2000"/>
              </a:lnSpc>
              <a:buFontTx/>
              <a:buNone/>
            </a:pPr>
            <a:r>
              <a:rPr lang="en-US" sz="1000" dirty="0">
                <a:latin typeface="Arial" pitchFamily="34" charset="0"/>
                <a:cs typeface="Arial" pitchFamily="34" charset="0"/>
              </a:rPr>
              <a:t>38</a:t>
            </a:r>
          </a:p>
          <a:p>
            <a:pPr algn="ctr">
              <a:lnSpc>
                <a:spcPts val="2000"/>
              </a:lnSpc>
              <a:buFontTx/>
              <a:buNone/>
            </a:pPr>
            <a:r>
              <a:rPr lang="en-US" sz="1000" dirty="0">
                <a:latin typeface="Arial" pitchFamily="34" charset="0"/>
                <a:cs typeface="Arial" pitchFamily="34" charset="0"/>
              </a:rPr>
              <a:t>46</a:t>
            </a:r>
          </a:p>
          <a:p>
            <a:pPr algn="ctr">
              <a:lnSpc>
                <a:spcPts val="2000"/>
              </a:lnSpc>
              <a:buFontTx/>
              <a:buNone/>
            </a:pPr>
            <a:endParaRPr lang="en-US" sz="1000" dirty="0">
              <a:latin typeface="Arial" pitchFamily="34" charset="0"/>
              <a:cs typeface="Arial" pitchFamily="34" charset="0"/>
            </a:endParaRPr>
          </a:p>
          <a:p>
            <a:pPr algn="ctr">
              <a:lnSpc>
                <a:spcPts val="2000"/>
              </a:lnSpc>
              <a:buFontTx/>
              <a:buNone/>
            </a:pPr>
            <a:r>
              <a:rPr lang="en-US" sz="1000" dirty="0">
                <a:latin typeface="Arial" pitchFamily="34" charset="0"/>
                <a:cs typeface="Arial" pitchFamily="34" charset="0"/>
              </a:rPr>
              <a:t>40</a:t>
            </a:r>
          </a:p>
          <a:p>
            <a:pPr algn="ctr">
              <a:lnSpc>
                <a:spcPts val="2000"/>
              </a:lnSpc>
              <a:spcBef>
                <a:spcPts val="300"/>
              </a:spcBef>
              <a:buFontTx/>
              <a:buNone/>
            </a:pPr>
            <a:r>
              <a:rPr lang="en-US" sz="1000" dirty="0">
                <a:latin typeface="Arial" pitchFamily="34" charset="0"/>
                <a:cs typeface="Arial" pitchFamily="34" charset="0"/>
              </a:rPr>
              <a:t>31</a:t>
            </a:r>
            <a:br>
              <a:rPr lang="en-US" sz="1000" dirty="0">
                <a:latin typeface="Arial" pitchFamily="34" charset="0"/>
                <a:cs typeface="Arial" pitchFamily="34" charset="0"/>
              </a:rPr>
            </a:br>
            <a:r>
              <a:rPr lang="en-US" sz="1000" dirty="0">
                <a:latin typeface="Arial" pitchFamily="34" charset="0"/>
                <a:cs typeface="Arial" pitchFamily="34" charset="0"/>
              </a:rPr>
              <a:t>49</a:t>
            </a:r>
          </a:p>
          <a:p>
            <a:pPr algn="ctr">
              <a:lnSpc>
                <a:spcPts val="2000"/>
              </a:lnSpc>
              <a:buFontTx/>
              <a:buNone/>
            </a:pPr>
            <a:r>
              <a:rPr lang="en-CA" sz="1000" dirty="0">
                <a:latin typeface="Arial" pitchFamily="34" charset="0"/>
                <a:cs typeface="Arial" pitchFamily="34" charset="0"/>
              </a:rPr>
              <a:t>43</a:t>
            </a:r>
          </a:p>
          <a:p>
            <a:pPr algn="ctr">
              <a:lnSpc>
                <a:spcPts val="2000"/>
              </a:lnSpc>
              <a:buFontTx/>
              <a:buNone/>
            </a:pPr>
            <a:r>
              <a:rPr lang="en-US" sz="1000" dirty="0">
                <a:latin typeface="Arial" pitchFamily="34" charset="0"/>
                <a:cs typeface="Arial" pitchFamily="34" charset="0"/>
              </a:rPr>
              <a:t>33</a:t>
            </a:r>
          </a:p>
        </p:txBody>
      </p:sp>
      <p:cxnSp>
        <p:nvCxnSpPr>
          <p:cNvPr id="49" name="Straight Arrow Connector 73"/>
          <p:cNvCxnSpPr>
            <a:cxnSpLocks noChangeShapeType="1"/>
          </p:cNvCxnSpPr>
          <p:nvPr/>
        </p:nvCxnSpPr>
        <p:spPr bwMode="auto">
          <a:xfrm rot="16200000" flipV="1">
            <a:off x="6171285" y="3830046"/>
            <a:ext cx="216000" cy="1588"/>
          </a:xfrm>
          <a:prstGeom prst="straightConnector1">
            <a:avLst/>
          </a:prstGeom>
          <a:noFill/>
          <a:ln w="19050" algn="ctr">
            <a:solidFill>
              <a:srgbClr val="00B050"/>
            </a:solidFill>
            <a:round/>
            <a:headEnd/>
            <a:tailEnd type="arrow" w="med" len="med"/>
          </a:ln>
        </p:spPr>
      </p:cxnSp>
      <p:cxnSp>
        <p:nvCxnSpPr>
          <p:cNvPr id="51" name="Straight Arrow Connector 73"/>
          <p:cNvCxnSpPr>
            <a:cxnSpLocks noChangeShapeType="1"/>
          </p:cNvCxnSpPr>
          <p:nvPr/>
        </p:nvCxnSpPr>
        <p:spPr bwMode="auto">
          <a:xfrm rot="16200000" flipV="1">
            <a:off x="6261016" y="2840601"/>
            <a:ext cx="216000" cy="1588"/>
          </a:xfrm>
          <a:prstGeom prst="straightConnector1">
            <a:avLst/>
          </a:prstGeom>
          <a:noFill/>
          <a:ln w="19050" algn="ctr">
            <a:solidFill>
              <a:srgbClr val="00B050"/>
            </a:solidFill>
            <a:round/>
            <a:headEnd/>
            <a:tailEnd type="arrow" w="med" len="med"/>
          </a:ln>
        </p:spPr>
      </p:cxnSp>
      <p:cxnSp>
        <p:nvCxnSpPr>
          <p:cNvPr id="52" name="Straight Arrow Connector 73"/>
          <p:cNvCxnSpPr>
            <a:cxnSpLocks noChangeShapeType="1"/>
          </p:cNvCxnSpPr>
          <p:nvPr/>
        </p:nvCxnSpPr>
        <p:spPr bwMode="auto">
          <a:xfrm rot="16200000" flipV="1">
            <a:off x="6190917" y="5425493"/>
            <a:ext cx="216000" cy="1588"/>
          </a:xfrm>
          <a:prstGeom prst="straightConnector1">
            <a:avLst/>
          </a:prstGeom>
          <a:noFill/>
          <a:ln w="19050" algn="ctr">
            <a:solidFill>
              <a:srgbClr val="00B050"/>
            </a:solidFill>
            <a:round/>
            <a:headEnd/>
            <a:tailEnd type="arrow" w="med" len="med"/>
          </a:ln>
        </p:spPr>
      </p:cxnSp>
      <p:cxnSp>
        <p:nvCxnSpPr>
          <p:cNvPr id="53" name="Straight Arrow Connector 73"/>
          <p:cNvCxnSpPr>
            <a:cxnSpLocks noChangeShapeType="1"/>
          </p:cNvCxnSpPr>
          <p:nvPr/>
        </p:nvCxnSpPr>
        <p:spPr bwMode="auto">
          <a:xfrm rot="16200000" flipV="1">
            <a:off x="6372364" y="5153245"/>
            <a:ext cx="216000" cy="1588"/>
          </a:xfrm>
          <a:prstGeom prst="straightConnector1">
            <a:avLst/>
          </a:prstGeom>
          <a:noFill/>
          <a:ln w="19050" algn="ctr">
            <a:solidFill>
              <a:srgbClr val="00B050"/>
            </a:solidFill>
            <a:round/>
            <a:headEnd/>
            <a:tailEnd type="arrow" w="med" len="med"/>
          </a:ln>
        </p:spPr>
      </p:cxnSp>
      <p:cxnSp>
        <p:nvCxnSpPr>
          <p:cNvPr id="59" name="Straight Arrow Connector 73">
            <a:extLst>
              <a:ext uri="{FF2B5EF4-FFF2-40B4-BE49-F238E27FC236}">
                <a16:creationId xmlns="" xmlns:a16="http://schemas.microsoft.com/office/drawing/2014/main" id="{CA5AFD95-D93F-4C4E-8A05-55593CCB4222}"/>
              </a:ext>
            </a:extLst>
          </p:cNvPr>
          <p:cNvCxnSpPr>
            <a:cxnSpLocks noChangeShapeType="1"/>
          </p:cNvCxnSpPr>
          <p:nvPr/>
        </p:nvCxnSpPr>
        <p:spPr bwMode="auto">
          <a:xfrm rot="16200000" flipV="1">
            <a:off x="6262895" y="4116901"/>
            <a:ext cx="216000" cy="1588"/>
          </a:xfrm>
          <a:prstGeom prst="straightConnector1">
            <a:avLst/>
          </a:prstGeom>
          <a:noFill/>
          <a:ln w="19050" algn="ctr">
            <a:solidFill>
              <a:srgbClr val="00B050"/>
            </a:solidFill>
            <a:round/>
            <a:headEnd/>
            <a:tailEnd type="arrow" w="med" len="med"/>
          </a:ln>
        </p:spPr>
      </p:cxnSp>
      <p:sp>
        <p:nvSpPr>
          <p:cNvPr id="32" name="TextBox 58"/>
          <p:cNvSpPr txBox="1">
            <a:spLocks noChangeArrowheads="1"/>
          </p:cNvSpPr>
          <p:nvPr/>
        </p:nvSpPr>
        <p:spPr bwMode="auto">
          <a:xfrm>
            <a:off x="5981341" y="4775093"/>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43" name="Straight Arrow Connector 73">
            <a:extLst>
              <a:ext uri="{FF2B5EF4-FFF2-40B4-BE49-F238E27FC236}">
                <a16:creationId xmlns="" xmlns:a16="http://schemas.microsoft.com/office/drawing/2014/main" id="{DA5C1440-FCFC-48C3-AB88-F5DE3D3D286E}"/>
              </a:ext>
            </a:extLst>
          </p:cNvPr>
          <p:cNvCxnSpPr>
            <a:cxnSpLocks noChangeShapeType="1"/>
          </p:cNvCxnSpPr>
          <p:nvPr/>
        </p:nvCxnSpPr>
        <p:spPr bwMode="auto">
          <a:xfrm rot="5400000" flipH="1" flipV="1">
            <a:off x="6145739" y="2854722"/>
            <a:ext cx="216000" cy="1588"/>
          </a:xfrm>
          <a:prstGeom prst="straightConnector1">
            <a:avLst/>
          </a:prstGeom>
          <a:noFill/>
          <a:ln w="9525" algn="ctr">
            <a:solidFill>
              <a:schemeClr val="tx1"/>
            </a:solidFill>
            <a:round/>
            <a:headEnd/>
            <a:tailEnd type="arrow" w="med" len="med"/>
          </a:ln>
        </p:spPr>
      </p:cxnSp>
      <p:cxnSp>
        <p:nvCxnSpPr>
          <p:cNvPr id="44" name="Straight Arrow Connector 73">
            <a:extLst>
              <a:ext uri="{FF2B5EF4-FFF2-40B4-BE49-F238E27FC236}">
                <a16:creationId xmlns="" xmlns:a16="http://schemas.microsoft.com/office/drawing/2014/main" id="{ABB3A694-6338-41E4-B15E-8B734F0DE100}"/>
              </a:ext>
            </a:extLst>
          </p:cNvPr>
          <p:cNvCxnSpPr>
            <a:cxnSpLocks noChangeShapeType="1"/>
          </p:cNvCxnSpPr>
          <p:nvPr/>
        </p:nvCxnSpPr>
        <p:spPr bwMode="auto">
          <a:xfrm rot="5400000" flipH="1" flipV="1">
            <a:off x="6144390" y="4117924"/>
            <a:ext cx="216000" cy="1588"/>
          </a:xfrm>
          <a:prstGeom prst="straightConnector1">
            <a:avLst/>
          </a:prstGeom>
          <a:noFill/>
          <a:ln w="9525" algn="ctr">
            <a:solidFill>
              <a:schemeClr val="tx1"/>
            </a:solidFill>
            <a:round/>
            <a:headEnd/>
            <a:tailEnd type="arrow" w="med" len="med"/>
          </a:ln>
        </p:spPr>
      </p:cxnSp>
      <p:cxnSp>
        <p:nvCxnSpPr>
          <p:cNvPr id="45" name="Straight Arrow Connector 73">
            <a:extLst>
              <a:ext uri="{FF2B5EF4-FFF2-40B4-BE49-F238E27FC236}">
                <a16:creationId xmlns="" xmlns:a16="http://schemas.microsoft.com/office/drawing/2014/main" id="{FE79E26F-454A-4173-B512-83ABE44C02A0}"/>
              </a:ext>
            </a:extLst>
          </p:cNvPr>
          <p:cNvCxnSpPr>
            <a:cxnSpLocks noChangeShapeType="1"/>
          </p:cNvCxnSpPr>
          <p:nvPr/>
        </p:nvCxnSpPr>
        <p:spPr bwMode="auto">
          <a:xfrm rot="5400000" flipH="1" flipV="1">
            <a:off x="6221939" y="4905872"/>
            <a:ext cx="216000" cy="1588"/>
          </a:xfrm>
          <a:prstGeom prst="straightConnector1">
            <a:avLst/>
          </a:prstGeom>
          <a:noFill/>
          <a:ln w="9525" algn="ctr">
            <a:solidFill>
              <a:schemeClr val="tx1"/>
            </a:solidFill>
            <a:round/>
            <a:headEnd/>
            <a:tailEnd type="arrow" w="med" len="med"/>
          </a:ln>
        </p:spPr>
      </p:cxnSp>
      <p:cxnSp>
        <p:nvCxnSpPr>
          <p:cNvPr id="46" name="Straight Arrow Connector 73">
            <a:extLst>
              <a:ext uri="{FF2B5EF4-FFF2-40B4-BE49-F238E27FC236}">
                <a16:creationId xmlns="" xmlns:a16="http://schemas.microsoft.com/office/drawing/2014/main" id="{D692B246-9784-47D9-A44C-601B312B28E2}"/>
              </a:ext>
            </a:extLst>
          </p:cNvPr>
          <p:cNvCxnSpPr>
            <a:cxnSpLocks noChangeShapeType="1"/>
          </p:cNvCxnSpPr>
          <p:nvPr/>
        </p:nvCxnSpPr>
        <p:spPr bwMode="auto">
          <a:xfrm rot="5400000" flipH="1" flipV="1">
            <a:off x="6250339" y="5161326"/>
            <a:ext cx="216000" cy="1588"/>
          </a:xfrm>
          <a:prstGeom prst="straightConnector1">
            <a:avLst/>
          </a:prstGeom>
          <a:noFill/>
          <a:ln w="9525" algn="ctr">
            <a:solidFill>
              <a:schemeClr val="tx1"/>
            </a:solidFill>
            <a:round/>
            <a:headEnd/>
            <a:tailEnd type="arrow" w="med" len="med"/>
          </a:ln>
        </p:spPr>
      </p:cxnSp>
      <p:cxnSp>
        <p:nvCxnSpPr>
          <p:cNvPr id="48" name="Straight Arrow Connector 73">
            <a:extLst>
              <a:ext uri="{FF2B5EF4-FFF2-40B4-BE49-F238E27FC236}">
                <a16:creationId xmlns="" xmlns:a16="http://schemas.microsoft.com/office/drawing/2014/main" id="{4503FF9A-E79B-4A83-B990-7264921AE8A6}"/>
              </a:ext>
            </a:extLst>
          </p:cNvPr>
          <p:cNvCxnSpPr>
            <a:cxnSpLocks noChangeShapeType="1"/>
          </p:cNvCxnSpPr>
          <p:nvPr/>
        </p:nvCxnSpPr>
        <p:spPr bwMode="auto">
          <a:xfrm rot="16200000" flipV="1">
            <a:off x="4793933" y="5649173"/>
            <a:ext cx="216000" cy="1588"/>
          </a:xfrm>
          <a:prstGeom prst="straightConnector1">
            <a:avLst/>
          </a:prstGeom>
          <a:noFill/>
          <a:ln w="9525" algn="ctr">
            <a:solidFill>
              <a:schemeClr val="tx1"/>
            </a:solidFill>
            <a:prstDash val="dash"/>
            <a:round/>
            <a:headEnd/>
            <a:tailEnd type="arrow" w="med" len="med"/>
          </a:ln>
        </p:spPr>
      </p:cxnSp>
      <p:cxnSp>
        <p:nvCxnSpPr>
          <p:cNvPr id="56" name="Straight Arrow Connector 73">
            <a:extLst>
              <a:ext uri="{FF2B5EF4-FFF2-40B4-BE49-F238E27FC236}">
                <a16:creationId xmlns="" xmlns:a16="http://schemas.microsoft.com/office/drawing/2014/main" id="{164AC33B-EB14-4EB2-9F1C-71276E545AC7}"/>
              </a:ext>
            </a:extLst>
          </p:cNvPr>
          <p:cNvCxnSpPr>
            <a:cxnSpLocks noChangeShapeType="1"/>
          </p:cNvCxnSpPr>
          <p:nvPr/>
        </p:nvCxnSpPr>
        <p:spPr bwMode="auto">
          <a:xfrm rot="16200000" flipV="1">
            <a:off x="4482610" y="5151863"/>
            <a:ext cx="216000" cy="1588"/>
          </a:xfrm>
          <a:prstGeom prst="straightConnector1">
            <a:avLst/>
          </a:prstGeom>
          <a:noFill/>
          <a:ln w="9525" algn="ctr">
            <a:solidFill>
              <a:schemeClr val="tx1"/>
            </a:solidFill>
            <a:round/>
            <a:headEnd/>
            <a:tailEnd type="arrow" w="med" len="med"/>
          </a:ln>
        </p:spPr>
      </p:cxnSp>
      <p:cxnSp>
        <p:nvCxnSpPr>
          <p:cNvPr id="61" name="Straight Arrow Connector 73">
            <a:extLst>
              <a:ext uri="{FF2B5EF4-FFF2-40B4-BE49-F238E27FC236}">
                <a16:creationId xmlns="" xmlns:a16="http://schemas.microsoft.com/office/drawing/2014/main" id="{B5F33F2C-6524-46F6-8F00-90D2BEC765F4}"/>
              </a:ext>
            </a:extLst>
          </p:cNvPr>
          <p:cNvCxnSpPr>
            <a:cxnSpLocks noChangeShapeType="1"/>
          </p:cNvCxnSpPr>
          <p:nvPr/>
        </p:nvCxnSpPr>
        <p:spPr bwMode="auto">
          <a:xfrm rot="16200000" flipV="1">
            <a:off x="4418440" y="4125166"/>
            <a:ext cx="216000" cy="1588"/>
          </a:xfrm>
          <a:prstGeom prst="straightConnector1">
            <a:avLst/>
          </a:prstGeom>
          <a:noFill/>
          <a:ln w="9525" algn="ctr">
            <a:solidFill>
              <a:schemeClr val="tx1"/>
            </a:solidFill>
            <a:round/>
            <a:headEnd/>
            <a:tailEnd type="arrow" w="med" len="med"/>
          </a:ln>
        </p:spPr>
      </p:cxnSp>
      <p:cxnSp>
        <p:nvCxnSpPr>
          <p:cNvPr id="63" name="Straight Arrow Connector 73">
            <a:extLst>
              <a:ext uri="{FF2B5EF4-FFF2-40B4-BE49-F238E27FC236}">
                <a16:creationId xmlns="" xmlns:a16="http://schemas.microsoft.com/office/drawing/2014/main" id="{6CC3A449-06B4-4994-9189-95C901A483A2}"/>
              </a:ext>
            </a:extLst>
          </p:cNvPr>
          <p:cNvCxnSpPr>
            <a:cxnSpLocks noChangeShapeType="1"/>
          </p:cNvCxnSpPr>
          <p:nvPr/>
        </p:nvCxnSpPr>
        <p:spPr bwMode="auto">
          <a:xfrm rot="16200000" flipV="1">
            <a:off x="4185822" y="2845801"/>
            <a:ext cx="216000" cy="1588"/>
          </a:xfrm>
          <a:prstGeom prst="straightConnector1">
            <a:avLst/>
          </a:prstGeom>
          <a:noFill/>
          <a:ln w="9525" algn="ctr">
            <a:solidFill>
              <a:schemeClr val="tx1"/>
            </a:solidFill>
            <a:round/>
            <a:headEnd/>
            <a:tailEnd type="arrow" w="med" len="med"/>
          </a:ln>
        </p:spPr>
      </p:cxnSp>
      <p:cxnSp>
        <p:nvCxnSpPr>
          <p:cNvPr id="65" name="Straight Arrow Connector 73">
            <a:extLst>
              <a:ext uri="{FF2B5EF4-FFF2-40B4-BE49-F238E27FC236}">
                <a16:creationId xmlns="" xmlns:a16="http://schemas.microsoft.com/office/drawing/2014/main" id="{A1B13F7F-9CA5-44BA-A1F3-8C0A194A5FE6}"/>
              </a:ext>
            </a:extLst>
          </p:cNvPr>
          <p:cNvCxnSpPr>
            <a:cxnSpLocks noChangeShapeType="1"/>
          </p:cNvCxnSpPr>
          <p:nvPr/>
        </p:nvCxnSpPr>
        <p:spPr bwMode="auto">
          <a:xfrm rot="16200000" flipV="1">
            <a:off x="4146901" y="3840432"/>
            <a:ext cx="216000" cy="1588"/>
          </a:xfrm>
          <a:prstGeom prst="straightConnector1">
            <a:avLst/>
          </a:prstGeom>
          <a:noFill/>
          <a:ln w="9525" algn="ctr">
            <a:solidFill>
              <a:schemeClr val="tx1"/>
            </a:solidFill>
            <a:prstDash val="dash"/>
            <a:round/>
            <a:headEnd/>
            <a:tailEnd type="arrow" w="med" len="med"/>
          </a:ln>
        </p:spPr>
      </p:cxnSp>
      <p:cxnSp>
        <p:nvCxnSpPr>
          <p:cNvPr id="66" name="Straight Arrow Connector 65">
            <a:extLst>
              <a:ext uri="{FF2B5EF4-FFF2-40B4-BE49-F238E27FC236}">
                <a16:creationId xmlns="" xmlns:a16="http://schemas.microsoft.com/office/drawing/2014/main" id="{3F15E30D-AB8D-41A5-9A52-ECCE38F0782B}"/>
              </a:ext>
            </a:extLst>
          </p:cNvPr>
          <p:cNvCxnSpPr>
            <a:cxnSpLocks noChangeShapeType="1"/>
          </p:cNvCxnSpPr>
          <p:nvPr/>
        </p:nvCxnSpPr>
        <p:spPr bwMode="auto">
          <a:xfrm>
            <a:off x="4716687" y="5050487"/>
            <a:ext cx="0" cy="216000"/>
          </a:xfrm>
          <a:prstGeom prst="straightConnector1">
            <a:avLst/>
          </a:prstGeom>
          <a:noFill/>
          <a:ln w="19050" algn="ctr">
            <a:solidFill>
              <a:srgbClr val="00B050"/>
            </a:solidFill>
            <a:prstDash val="sysDot"/>
            <a:round/>
            <a:headEnd/>
            <a:tailEnd type="arrow" w="med" len="med"/>
          </a:ln>
        </p:spPr>
      </p:cxnSp>
      <p:cxnSp>
        <p:nvCxnSpPr>
          <p:cNvPr id="67" name="Straight Arrow Connector 66">
            <a:extLst>
              <a:ext uri="{FF2B5EF4-FFF2-40B4-BE49-F238E27FC236}">
                <a16:creationId xmlns="" xmlns:a16="http://schemas.microsoft.com/office/drawing/2014/main" id="{D349BB33-88BE-44A1-A781-067A5E35FBFA}"/>
              </a:ext>
            </a:extLst>
          </p:cNvPr>
          <p:cNvCxnSpPr>
            <a:cxnSpLocks noChangeShapeType="1"/>
          </p:cNvCxnSpPr>
          <p:nvPr/>
        </p:nvCxnSpPr>
        <p:spPr bwMode="auto">
          <a:xfrm>
            <a:off x="4408111" y="2747516"/>
            <a:ext cx="0" cy="216000"/>
          </a:xfrm>
          <a:prstGeom prst="straightConnector1">
            <a:avLst/>
          </a:prstGeom>
          <a:noFill/>
          <a:ln w="19050" algn="ctr">
            <a:solidFill>
              <a:srgbClr val="00B050"/>
            </a:solidFill>
            <a:prstDash val="sysDot"/>
            <a:round/>
            <a:headEnd/>
            <a:tailEnd type="arrow" w="med" len="med"/>
          </a:ln>
        </p:spPr>
      </p:cxnSp>
      <p:cxnSp>
        <p:nvCxnSpPr>
          <p:cNvPr id="68" name="Straight Arrow Connector 67">
            <a:extLst>
              <a:ext uri="{FF2B5EF4-FFF2-40B4-BE49-F238E27FC236}">
                <a16:creationId xmlns="" xmlns:a16="http://schemas.microsoft.com/office/drawing/2014/main" id="{2FA80BD6-1E36-4DC2-9595-DF2BCB511C21}"/>
              </a:ext>
            </a:extLst>
          </p:cNvPr>
          <p:cNvCxnSpPr>
            <a:cxnSpLocks noChangeShapeType="1"/>
          </p:cNvCxnSpPr>
          <p:nvPr/>
        </p:nvCxnSpPr>
        <p:spPr bwMode="auto">
          <a:xfrm>
            <a:off x="4647807" y="4029727"/>
            <a:ext cx="0" cy="216000"/>
          </a:xfrm>
          <a:prstGeom prst="straightConnector1">
            <a:avLst/>
          </a:prstGeom>
          <a:noFill/>
          <a:ln w="19050" algn="ctr">
            <a:solidFill>
              <a:srgbClr val="00B050"/>
            </a:solidFill>
            <a:prstDash val="sysDot"/>
            <a:round/>
            <a:headEnd/>
            <a:tailEnd type="arrow" w="med" len="med"/>
          </a:ln>
        </p:spPr>
      </p:cxnSp>
      <p:cxnSp>
        <p:nvCxnSpPr>
          <p:cNvPr id="69" name="Straight Arrow Connector 73">
            <a:extLst>
              <a:ext uri="{FF2B5EF4-FFF2-40B4-BE49-F238E27FC236}">
                <a16:creationId xmlns="" xmlns:a16="http://schemas.microsoft.com/office/drawing/2014/main" id="{06FCF71A-8BA3-4483-9033-CE7AA07424E7}"/>
              </a:ext>
            </a:extLst>
          </p:cNvPr>
          <p:cNvCxnSpPr>
            <a:cxnSpLocks noChangeShapeType="1"/>
          </p:cNvCxnSpPr>
          <p:nvPr/>
        </p:nvCxnSpPr>
        <p:spPr bwMode="auto">
          <a:xfrm rot="5400000" flipH="1" flipV="1">
            <a:off x="4923496" y="5651872"/>
            <a:ext cx="216000" cy="1588"/>
          </a:xfrm>
          <a:prstGeom prst="straightConnector1">
            <a:avLst/>
          </a:prstGeom>
          <a:noFill/>
          <a:ln w="19050" algn="ctr">
            <a:solidFill>
              <a:srgbClr val="00B050"/>
            </a:solidFill>
            <a:round/>
            <a:headEnd/>
            <a:tailEnd type="arrow" w="med" len="med"/>
          </a:ln>
        </p:spPr>
      </p:cxnSp>
      <p:cxnSp>
        <p:nvCxnSpPr>
          <p:cNvPr id="70" name="Straight Arrow Connector 73">
            <a:extLst>
              <a:ext uri="{FF2B5EF4-FFF2-40B4-BE49-F238E27FC236}">
                <a16:creationId xmlns="" xmlns:a16="http://schemas.microsoft.com/office/drawing/2014/main" id="{ECA90670-C8E7-4044-B855-18327D24D677}"/>
              </a:ext>
            </a:extLst>
          </p:cNvPr>
          <p:cNvCxnSpPr>
            <a:cxnSpLocks noChangeShapeType="1"/>
          </p:cNvCxnSpPr>
          <p:nvPr/>
        </p:nvCxnSpPr>
        <p:spPr bwMode="auto">
          <a:xfrm rot="16200000" flipH="1">
            <a:off x="3903823" y="5398339"/>
            <a:ext cx="216000" cy="1588"/>
          </a:xfrm>
          <a:prstGeom prst="straightConnector1">
            <a:avLst/>
          </a:prstGeom>
          <a:noFill/>
          <a:ln w="19050" algn="ctr">
            <a:solidFill>
              <a:srgbClr val="00B050"/>
            </a:solidFill>
            <a:prstDash val="sysDot"/>
            <a:round/>
            <a:headEnd/>
            <a:tailEnd type="arrow" w="med" len="med"/>
          </a:ln>
        </p:spPr>
      </p:cxnSp>
      <p:sp>
        <p:nvSpPr>
          <p:cNvPr id="55" name="TextBox 58">
            <a:extLst>
              <a:ext uri="{FF2B5EF4-FFF2-40B4-BE49-F238E27FC236}">
                <a16:creationId xmlns="" xmlns:a16="http://schemas.microsoft.com/office/drawing/2014/main" id="{01455FB9-18DB-4A7A-B231-72FFDA0653D3}"/>
              </a:ext>
            </a:extLst>
          </p:cNvPr>
          <p:cNvSpPr txBox="1">
            <a:spLocks noChangeArrowheads="1"/>
          </p:cNvSpPr>
          <p:nvPr/>
        </p:nvSpPr>
        <p:spPr bwMode="auto">
          <a:xfrm>
            <a:off x="3822735" y="3003469"/>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60" name="Oval 29">
            <a:extLst>
              <a:ext uri="{FF2B5EF4-FFF2-40B4-BE49-F238E27FC236}">
                <a16:creationId xmlns="" xmlns:a16="http://schemas.microsoft.com/office/drawing/2014/main" id="{4833B779-F2A1-4E17-BD4F-63E5B4067CB3}"/>
              </a:ext>
            </a:extLst>
          </p:cNvPr>
          <p:cNvSpPr>
            <a:spLocks noChangeArrowheads="1"/>
          </p:cNvSpPr>
          <p:nvPr/>
        </p:nvSpPr>
        <p:spPr bwMode="auto">
          <a:xfrm>
            <a:off x="4531503" y="5576569"/>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62" name="TextBox 58">
            <a:extLst>
              <a:ext uri="{FF2B5EF4-FFF2-40B4-BE49-F238E27FC236}">
                <a16:creationId xmlns="" xmlns:a16="http://schemas.microsoft.com/office/drawing/2014/main" id="{A25DCF5B-E17C-4D1E-A76C-C350EE844A1C}"/>
              </a:ext>
            </a:extLst>
          </p:cNvPr>
          <p:cNvSpPr txBox="1">
            <a:spLocks noChangeArrowheads="1"/>
          </p:cNvSpPr>
          <p:nvPr/>
        </p:nvSpPr>
        <p:spPr bwMode="auto">
          <a:xfrm>
            <a:off x="3784092" y="4776906"/>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64" name="TextBox 58">
            <a:extLst>
              <a:ext uri="{FF2B5EF4-FFF2-40B4-BE49-F238E27FC236}">
                <a16:creationId xmlns="" xmlns:a16="http://schemas.microsoft.com/office/drawing/2014/main" id="{0D63F57C-1A61-4F81-8D84-C2BD291EDEF3}"/>
              </a:ext>
            </a:extLst>
          </p:cNvPr>
          <p:cNvSpPr txBox="1">
            <a:spLocks noChangeArrowheads="1"/>
          </p:cNvSpPr>
          <p:nvPr/>
        </p:nvSpPr>
        <p:spPr bwMode="auto">
          <a:xfrm>
            <a:off x="3643617" y="5299698"/>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1" name="Oval 29">
            <a:extLst>
              <a:ext uri="{FF2B5EF4-FFF2-40B4-BE49-F238E27FC236}">
                <a16:creationId xmlns="" xmlns:a16="http://schemas.microsoft.com/office/drawing/2014/main" id="{92FD37BA-79CF-4656-949C-E4BFADB5E321}"/>
              </a:ext>
            </a:extLst>
          </p:cNvPr>
          <p:cNvSpPr>
            <a:spLocks noChangeArrowheads="1"/>
          </p:cNvSpPr>
          <p:nvPr/>
        </p:nvSpPr>
        <p:spPr bwMode="auto">
          <a:xfrm>
            <a:off x="5970123" y="3249307"/>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72" name="Oval 29">
            <a:extLst>
              <a:ext uri="{FF2B5EF4-FFF2-40B4-BE49-F238E27FC236}">
                <a16:creationId xmlns="" xmlns:a16="http://schemas.microsoft.com/office/drawing/2014/main" id="{AAB89414-FEE4-471B-8AFF-68918BB055F2}"/>
              </a:ext>
            </a:extLst>
          </p:cNvPr>
          <p:cNvSpPr>
            <a:spLocks noChangeArrowheads="1"/>
          </p:cNvSpPr>
          <p:nvPr/>
        </p:nvSpPr>
        <p:spPr bwMode="auto">
          <a:xfrm>
            <a:off x="4472174" y="3268757"/>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73" name="Oval 29">
            <a:extLst>
              <a:ext uri="{FF2B5EF4-FFF2-40B4-BE49-F238E27FC236}">
                <a16:creationId xmlns="" xmlns:a16="http://schemas.microsoft.com/office/drawing/2014/main" id="{F872B91B-5FC5-466F-9840-BB463CCEA5EA}"/>
              </a:ext>
            </a:extLst>
          </p:cNvPr>
          <p:cNvSpPr>
            <a:spLocks noChangeArrowheads="1"/>
          </p:cNvSpPr>
          <p:nvPr/>
        </p:nvSpPr>
        <p:spPr bwMode="auto">
          <a:xfrm>
            <a:off x="5979648" y="5068982"/>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74" name="Oval 29">
            <a:extLst>
              <a:ext uri="{FF2B5EF4-FFF2-40B4-BE49-F238E27FC236}">
                <a16:creationId xmlns="" xmlns:a16="http://schemas.microsoft.com/office/drawing/2014/main" id="{6E5593CB-D392-4B99-9063-F1C9DC4709F0}"/>
              </a:ext>
            </a:extLst>
          </p:cNvPr>
          <p:cNvSpPr>
            <a:spLocks noChangeArrowheads="1"/>
          </p:cNvSpPr>
          <p:nvPr/>
        </p:nvSpPr>
        <p:spPr bwMode="auto">
          <a:xfrm>
            <a:off x="6978727" y="3256940"/>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Tree>
    <p:extLst>
      <p:ext uri="{BB962C8B-B14F-4D97-AF65-F5344CB8AC3E}">
        <p14:creationId xmlns:p14="http://schemas.microsoft.com/office/powerpoint/2010/main" val="3857572123"/>
      </p:ext>
    </p:extLst>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Arrow Connector 73"/>
          <p:cNvCxnSpPr>
            <a:cxnSpLocks noChangeShapeType="1"/>
          </p:cNvCxnSpPr>
          <p:nvPr/>
        </p:nvCxnSpPr>
        <p:spPr bwMode="auto">
          <a:xfrm rot="5400000" flipH="1" flipV="1">
            <a:off x="6894655" y="5244402"/>
            <a:ext cx="216000" cy="1588"/>
          </a:xfrm>
          <a:prstGeom prst="straightConnector1">
            <a:avLst/>
          </a:prstGeom>
          <a:noFill/>
          <a:ln w="9525" algn="ctr">
            <a:solidFill>
              <a:schemeClr val="tx1"/>
            </a:solidFill>
            <a:prstDash val="dash"/>
            <a:round/>
            <a:headEnd/>
            <a:tailEnd type="arrow" w="med" len="med"/>
          </a:ln>
        </p:spPr>
      </p:cxnSp>
      <p:graphicFrame>
        <p:nvGraphicFramePr>
          <p:cNvPr id="30" name="Object 4"/>
          <p:cNvGraphicFramePr>
            <a:graphicFrameLocks noChangeAspect="1"/>
          </p:cNvGraphicFramePr>
          <p:nvPr>
            <p:extLst>
              <p:ext uri="{D42A27DB-BD31-4B8C-83A1-F6EECF244321}">
                <p14:modId xmlns:p14="http://schemas.microsoft.com/office/powerpoint/2010/main" val="241498167"/>
              </p:ext>
            </p:extLst>
          </p:nvPr>
        </p:nvGraphicFramePr>
        <p:xfrm>
          <a:off x="-769938" y="1922463"/>
          <a:ext cx="5657851" cy="3870325"/>
        </p:xfrm>
        <a:graphic>
          <a:graphicData uri="http://schemas.openxmlformats.org/presentationml/2006/ole">
            <mc:AlternateContent xmlns:mc="http://schemas.openxmlformats.org/markup-compatibility/2006">
              <mc:Choice xmlns:v="urn:schemas-microsoft-com:vml" Requires="v">
                <p:oleObj spid="_x0000_s141822" name="Worksheet" r:id="rId4" imgW="3981370" imgH="2448028" progId="Excel.Sheet.8">
                  <p:embed/>
                </p:oleObj>
              </mc:Choice>
              <mc:Fallback>
                <p:oleObj name="Worksheet" r:id="rId4" imgW="3981370" imgH="2448028" progId="Excel.Sheet.8">
                  <p:embed/>
                  <p:pic>
                    <p:nvPicPr>
                      <p:cNvPr id="30" name="Object 4"/>
                      <p:cNvPicPr>
                        <a:picLocks noChangeAspect="1" noChangeArrowheads="1"/>
                      </p:cNvPicPr>
                      <p:nvPr/>
                    </p:nvPicPr>
                    <p:blipFill>
                      <a:blip r:embed="rId5"/>
                      <a:srcRect l="3552" b="621"/>
                      <a:stretch>
                        <a:fillRect/>
                      </a:stretch>
                    </p:blipFill>
                    <p:spPr bwMode="auto">
                      <a:xfrm>
                        <a:off x="-769938" y="1922463"/>
                        <a:ext cx="5657851" cy="3870325"/>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476374" y="0"/>
            <a:ext cx="7667625" cy="1052736"/>
          </a:xfrm>
        </p:spPr>
        <p:txBody>
          <a:bodyPr>
            <a:normAutofit/>
          </a:bodyPr>
          <a:lstStyle/>
          <a:p>
            <a:r>
              <a:rPr lang="en-CA" sz="1900" dirty="0"/>
              <a:t>Higher Spring 2018 vs. Spring 2016 “Wear your lifejacket” message awareness with 18–34 &amp; 55+ </a:t>
            </a:r>
            <a:r>
              <a:rPr lang="en-CA" sz="1900" dirty="0" err="1"/>
              <a:t>yr</a:t>
            </a:r>
            <a:r>
              <a:rPr lang="en-CA" sz="1900" dirty="0"/>
              <a:t> olds, males and Ontario &amp; Prairies regions.</a:t>
            </a:r>
            <a:endParaRPr lang="en-US" sz="1900" dirty="0"/>
          </a:p>
        </p:txBody>
      </p:sp>
      <p:sp>
        <p:nvSpPr>
          <p:cNvPr id="5" name="Text Box 1916"/>
          <p:cNvSpPr txBox="1">
            <a:spLocks noChangeArrowheads="1"/>
          </p:cNvSpPr>
          <p:nvPr/>
        </p:nvSpPr>
        <p:spPr bwMode="auto">
          <a:xfrm>
            <a:off x="114300" y="6494462"/>
            <a:ext cx="7104364" cy="363538"/>
          </a:xfrm>
          <a:prstGeom prst="rect">
            <a:avLst/>
          </a:prstGeom>
          <a:noFill/>
          <a:ln w="9525">
            <a:noFill/>
            <a:miter lim="800000"/>
            <a:headEnd/>
            <a:tailEnd/>
          </a:ln>
        </p:spPr>
        <p:txBody>
          <a:bodyPr wrap="square" anchor="ctr" anchorCtr="0">
            <a:noAutofit/>
          </a:bodyPr>
          <a:lstStyle/>
          <a:p>
            <a:pPr>
              <a:buFontTx/>
              <a:buNone/>
            </a:pPr>
            <a:r>
              <a:rPr lang="en-US" sz="900" dirty="0">
                <a:latin typeface="Arial" pitchFamily="34" charset="0"/>
                <a:cs typeface="Arial" pitchFamily="34" charset="0"/>
              </a:rPr>
              <a:t>4. Which of the following boating safety messages have you seen or heard during the last few months? (</a:t>
            </a:r>
            <a:r>
              <a:rPr lang="en-US" sz="900" dirty="0" err="1">
                <a:latin typeface="Arial" pitchFamily="34" charset="0"/>
                <a:cs typeface="Arial" pitchFamily="34" charset="0"/>
              </a:rPr>
              <a:t>eg</a:t>
            </a:r>
            <a:r>
              <a:rPr lang="en-US" sz="900" dirty="0">
                <a:latin typeface="Arial" pitchFamily="34" charset="0"/>
                <a:cs typeface="Arial" pitchFamily="34" charset="0"/>
              </a:rPr>
              <a:t>. on TV, radio, in newspapers, magazines, on-line, etc.)</a:t>
            </a:r>
          </a:p>
        </p:txBody>
      </p:sp>
      <p:sp>
        <p:nvSpPr>
          <p:cNvPr id="77" name="Slide Number Placeholder 76"/>
          <p:cNvSpPr>
            <a:spLocks noGrp="1"/>
          </p:cNvSpPr>
          <p:nvPr>
            <p:ph type="sldNum" sz="quarter" idx="12"/>
          </p:nvPr>
        </p:nvSpPr>
        <p:spPr/>
        <p:txBody>
          <a:bodyPr/>
          <a:lstStyle/>
          <a:p>
            <a:fld id="{5857359A-ACC2-4AC8-94CA-842605F06C6B}" type="slidenum">
              <a:rPr lang="en-US" smtClean="0"/>
              <a:pPr/>
              <a:t>33</a:t>
            </a:fld>
            <a:endParaRPr lang="en-US"/>
          </a:p>
        </p:txBody>
      </p:sp>
      <p:sp>
        <p:nvSpPr>
          <p:cNvPr id="29" name="Rectangle 232"/>
          <p:cNvSpPr>
            <a:spLocks noChangeArrowheads="1"/>
          </p:cNvSpPr>
          <p:nvPr/>
        </p:nvSpPr>
        <p:spPr bwMode="auto">
          <a:xfrm>
            <a:off x="672461" y="1661665"/>
            <a:ext cx="7197725" cy="344487"/>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boaters aware of “Wear your lifejacket*” message</a:t>
            </a:r>
            <a:endParaRPr lang="en-US" sz="1400" dirty="0">
              <a:solidFill>
                <a:schemeClr val="tx1"/>
              </a:solidFill>
              <a:latin typeface="Arial" pitchFamily="34" charset="0"/>
              <a:cs typeface="Arial" pitchFamily="34" charset="0"/>
            </a:endParaRPr>
          </a:p>
        </p:txBody>
      </p:sp>
      <p:sp>
        <p:nvSpPr>
          <p:cNvPr id="31" name="TextBox 30"/>
          <p:cNvSpPr txBox="1"/>
          <p:nvPr/>
        </p:nvSpPr>
        <p:spPr>
          <a:xfrm>
            <a:off x="937119" y="2243289"/>
            <a:ext cx="808037" cy="3426579"/>
          </a:xfrm>
          <a:prstGeom prst="rect">
            <a:avLst/>
          </a:prstGeom>
          <a:solidFill>
            <a:srgbClr val="FFFFFF"/>
          </a:solidFill>
        </p:spPr>
        <p:txBody>
          <a:bodyPr wrap="square">
            <a:spAutoFit/>
          </a:bodyPr>
          <a:lstStyle/>
          <a:p>
            <a:pPr>
              <a:lnSpc>
                <a:spcPts val="2000"/>
              </a:lnSpc>
              <a:spcBef>
                <a:spcPts val="0"/>
              </a:spcBef>
              <a:buFontTx/>
              <a:buNone/>
              <a:defRPr/>
            </a:pPr>
            <a:r>
              <a:rPr lang="en-US" sz="1100" b="1" dirty="0">
                <a:latin typeface="Arial" pitchFamily="34" charset="0"/>
                <a:cs typeface="Arial" pitchFamily="34" charset="0"/>
              </a:rPr>
              <a:t>Age:</a:t>
            </a:r>
          </a:p>
          <a:p>
            <a:pPr marL="82550">
              <a:lnSpc>
                <a:spcPts val="2000"/>
              </a:lnSpc>
              <a:spcBef>
                <a:spcPts val="0"/>
              </a:spcBef>
              <a:buFontTx/>
              <a:buNone/>
              <a:defRPr/>
            </a:pPr>
            <a:r>
              <a:rPr lang="en-US" sz="1100" dirty="0">
                <a:latin typeface="Arial" pitchFamily="34" charset="0"/>
                <a:cs typeface="Arial" pitchFamily="34" charset="0"/>
              </a:rPr>
              <a:t>18-34</a:t>
            </a:r>
          </a:p>
          <a:p>
            <a:pPr marL="82550">
              <a:lnSpc>
                <a:spcPts val="2000"/>
              </a:lnSpc>
              <a:spcBef>
                <a:spcPts val="0"/>
              </a:spcBef>
              <a:buFontTx/>
              <a:buNone/>
              <a:defRPr/>
            </a:pPr>
            <a:r>
              <a:rPr lang="en-US" sz="1100" dirty="0">
                <a:latin typeface="Arial" pitchFamily="34" charset="0"/>
                <a:cs typeface="Arial" pitchFamily="34" charset="0"/>
              </a:rPr>
              <a:t>35-54</a:t>
            </a:r>
          </a:p>
          <a:p>
            <a:pPr marL="82550">
              <a:lnSpc>
                <a:spcPts val="2000"/>
              </a:lnSpc>
              <a:spcBef>
                <a:spcPts val="0"/>
              </a:spcBef>
              <a:buFontTx/>
              <a:buNone/>
              <a:defRPr/>
            </a:pPr>
            <a:r>
              <a:rPr lang="en-US" sz="1100" dirty="0">
                <a:latin typeface="Arial" pitchFamily="34" charset="0"/>
                <a:cs typeface="Arial" pitchFamily="34" charset="0"/>
              </a:rPr>
              <a:t>55+</a:t>
            </a:r>
          </a:p>
          <a:p>
            <a:pPr>
              <a:lnSpc>
                <a:spcPts val="2000"/>
              </a:lnSpc>
              <a:spcBef>
                <a:spcPts val="0"/>
              </a:spcBef>
              <a:buFontTx/>
              <a:buNone/>
              <a:defRPr/>
            </a:pPr>
            <a:r>
              <a:rPr lang="en-US" sz="1100" b="1" dirty="0">
                <a:latin typeface="Arial" pitchFamily="34" charset="0"/>
                <a:cs typeface="Arial" pitchFamily="34" charset="0"/>
              </a:rPr>
              <a:t>Gender:</a:t>
            </a:r>
          </a:p>
          <a:p>
            <a:pPr marL="82550">
              <a:lnSpc>
                <a:spcPts val="2000"/>
              </a:lnSpc>
              <a:spcBef>
                <a:spcPts val="0"/>
              </a:spcBef>
              <a:buFontTx/>
              <a:buNone/>
              <a:defRPr/>
            </a:pPr>
            <a:r>
              <a:rPr lang="en-US" sz="1100" dirty="0">
                <a:latin typeface="Arial" pitchFamily="34" charset="0"/>
                <a:cs typeface="Arial" pitchFamily="34" charset="0"/>
              </a:rPr>
              <a:t>Male</a:t>
            </a:r>
          </a:p>
          <a:p>
            <a:pPr marL="82550">
              <a:lnSpc>
                <a:spcPts val="2000"/>
              </a:lnSpc>
              <a:spcBef>
                <a:spcPts val="0"/>
              </a:spcBef>
              <a:buFontTx/>
              <a:buNone/>
              <a:defRPr/>
            </a:pPr>
            <a:r>
              <a:rPr lang="en-US" sz="1100" dirty="0">
                <a:latin typeface="Arial" pitchFamily="34" charset="0"/>
                <a:cs typeface="Arial" pitchFamily="34" charset="0"/>
              </a:rPr>
              <a:t>Female</a:t>
            </a:r>
          </a:p>
          <a:p>
            <a:pPr>
              <a:lnSpc>
                <a:spcPts val="2000"/>
              </a:lnSpc>
              <a:spcBef>
                <a:spcPts val="0"/>
              </a:spcBef>
              <a:buFontTx/>
              <a:buNone/>
              <a:defRPr/>
            </a:pPr>
            <a:r>
              <a:rPr lang="en-US" sz="1100" b="1" dirty="0">
                <a:latin typeface="Arial" pitchFamily="34" charset="0"/>
                <a:cs typeface="Arial" pitchFamily="34" charset="0"/>
              </a:rPr>
              <a:t>Region:</a:t>
            </a:r>
          </a:p>
          <a:p>
            <a:pPr marL="82550">
              <a:lnSpc>
                <a:spcPts val="2000"/>
              </a:lnSpc>
              <a:spcBef>
                <a:spcPts val="0"/>
              </a:spcBef>
              <a:buFontTx/>
              <a:buNone/>
              <a:defRPr/>
            </a:pPr>
            <a:r>
              <a:rPr lang="en-US" sz="1100" dirty="0">
                <a:latin typeface="Arial" pitchFamily="34" charset="0"/>
                <a:cs typeface="Arial" pitchFamily="34" charset="0"/>
              </a:rPr>
              <a:t>Atlantic</a:t>
            </a:r>
          </a:p>
          <a:p>
            <a:pPr marL="82550">
              <a:lnSpc>
                <a:spcPts val="2000"/>
              </a:lnSpc>
              <a:spcBef>
                <a:spcPts val="0"/>
              </a:spcBef>
              <a:buFontTx/>
              <a:buNone/>
              <a:defRPr/>
            </a:pPr>
            <a:r>
              <a:rPr lang="en-US" sz="1100" dirty="0">
                <a:latin typeface="Arial" pitchFamily="34" charset="0"/>
                <a:cs typeface="Arial" pitchFamily="34" charset="0"/>
              </a:rPr>
              <a:t>Quebec</a:t>
            </a:r>
          </a:p>
          <a:p>
            <a:pPr marL="82550">
              <a:lnSpc>
                <a:spcPts val="2000"/>
              </a:lnSpc>
              <a:spcBef>
                <a:spcPts val="0"/>
              </a:spcBef>
              <a:buFontTx/>
              <a:buNone/>
              <a:defRPr/>
            </a:pPr>
            <a:r>
              <a:rPr lang="en-US" sz="1100" dirty="0">
                <a:latin typeface="Arial" pitchFamily="34" charset="0"/>
                <a:cs typeface="Arial" pitchFamily="34" charset="0"/>
              </a:rPr>
              <a:t>Ontario</a:t>
            </a:r>
          </a:p>
          <a:p>
            <a:pPr marL="82550">
              <a:lnSpc>
                <a:spcPts val="2000"/>
              </a:lnSpc>
              <a:spcBef>
                <a:spcPts val="0"/>
              </a:spcBef>
              <a:buFontTx/>
              <a:buNone/>
              <a:defRPr/>
            </a:pPr>
            <a:r>
              <a:rPr lang="en-US" sz="1100" dirty="0">
                <a:latin typeface="Arial" pitchFamily="34" charset="0"/>
                <a:cs typeface="Arial" pitchFamily="34" charset="0"/>
              </a:rPr>
              <a:t>Prairies</a:t>
            </a:r>
          </a:p>
          <a:p>
            <a:pPr marL="82550">
              <a:lnSpc>
                <a:spcPts val="2000"/>
              </a:lnSpc>
              <a:spcBef>
                <a:spcPts val="0"/>
              </a:spcBef>
              <a:buFontTx/>
              <a:buNone/>
              <a:defRPr/>
            </a:pPr>
            <a:r>
              <a:rPr lang="en-US" sz="1100" dirty="0">
                <a:latin typeface="Arial" pitchFamily="34" charset="0"/>
                <a:cs typeface="Arial" pitchFamily="34" charset="0"/>
              </a:rPr>
              <a:t>B.C.</a:t>
            </a:r>
          </a:p>
        </p:txBody>
      </p:sp>
      <p:sp>
        <p:nvSpPr>
          <p:cNvPr id="32" name="TextBox 52"/>
          <p:cNvSpPr txBox="1">
            <a:spLocks noChangeArrowheads="1"/>
          </p:cNvSpPr>
          <p:nvPr/>
        </p:nvSpPr>
        <p:spPr bwMode="auto">
          <a:xfrm>
            <a:off x="3189052" y="5159604"/>
            <a:ext cx="390525"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46</a:t>
            </a:r>
          </a:p>
        </p:txBody>
      </p:sp>
      <p:sp>
        <p:nvSpPr>
          <p:cNvPr id="46" name="TextBox 39"/>
          <p:cNvSpPr txBox="1">
            <a:spLocks noChangeArrowheads="1"/>
          </p:cNvSpPr>
          <p:nvPr/>
        </p:nvSpPr>
        <p:spPr bwMode="auto">
          <a:xfrm>
            <a:off x="3442252" y="4885039"/>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55</a:t>
            </a:r>
            <a:endParaRPr lang="en-US" sz="1000" dirty="0">
              <a:latin typeface="Arial" pitchFamily="34" charset="0"/>
              <a:cs typeface="Arial" pitchFamily="34" charset="0"/>
            </a:endParaRPr>
          </a:p>
        </p:txBody>
      </p:sp>
      <p:sp>
        <p:nvSpPr>
          <p:cNvPr id="47" name="TextBox 40"/>
          <p:cNvSpPr txBox="1">
            <a:spLocks noChangeArrowheads="1"/>
          </p:cNvSpPr>
          <p:nvPr/>
        </p:nvSpPr>
        <p:spPr bwMode="auto">
          <a:xfrm>
            <a:off x="2876575" y="4612203"/>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36</a:t>
            </a:r>
          </a:p>
        </p:txBody>
      </p:sp>
      <p:sp>
        <p:nvSpPr>
          <p:cNvPr id="48" name="TextBox 41"/>
          <p:cNvSpPr txBox="1">
            <a:spLocks noChangeArrowheads="1"/>
          </p:cNvSpPr>
          <p:nvPr/>
        </p:nvSpPr>
        <p:spPr bwMode="auto">
          <a:xfrm>
            <a:off x="3052452" y="4371504"/>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42</a:t>
            </a:r>
          </a:p>
        </p:txBody>
      </p:sp>
      <p:sp>
        <p:nvSpPr>
          <p:cNvPr id="49" name="TextBox 56"/>
          <p:cNvSpPr txBox="1">
            <a:spLocks noChangeArrowheads="1"/>
          </p:cNvSpPr>
          <p:nvPr/>
        </p:nvSpPr>
        <p:spPr bwMode="auto">
          <a:xfrm>
            <a:off x="3274610" y="5418219"/>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49</a:t>
            </a:r>
            <a:endParaRPr lang="en-US" sz="1000" dirty="0">
              <a:latin typeface="Arial" pitchFamily="34" charset="0"/>
              <a:cs typeface="Arial" pitchFamily="34" charset="0"/>
            </a:endParaRPr>
          </a:p>
        </p:txBody>
      </p:sp>
      <p:sp>
        <p:nvSpPr>
          <p:cNvPr id="50" name="TextBox 57"/>
          <p:cNvSpPr txBox="1">
            <a:spLocks noChangeArrowheads="1"/>
          </p:cNvSpPr>
          <p:nvPr/>
        </p:nvSpPr>
        <p:spPr bwMode="auto">
          <a:xfrm>
            <a:off x="3336856" y="3563273"/>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51</a:t>
            </a:r>
            <a:endParaRPr lang="en-US" sz="1000" dirty="0">
              <a:latin typeface="Arial" pitchFamily="34" charset="0"/>
              <a:cs typeface="Arial" pitchFamily="34" charset="0"/>
            </a:endParaRPr>
          </a:p>
        </p:txBody>
      </p:sp>
      <p:sp>
        <p:nvSpPr>
          <p:cNvPr id="51" name="TextBox 58"/>
          <p:cNvSpPr txBox="1">
            <a:spLocks noChangeArrowheads="1"/>
          </p:cNvSpPr>
          <p:nvPr/>
        </p:nvSpPr>
        <p:spPr bwMode="auto">
          <a:xfrm>
            <a:off x="3085099" y="3839127"/>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43</a:t>
            </a:r>
            <a:endParaRPr lang="en-US" sz="1000" dirty="0">
              <a:latin typeface="Arial" pitchFamily="34" charset="0"/>
              <a:cs typeface="Arial" pitchFamily="34" charset="0"/>
            </a:endParaRPr>
          </a:p>
        </p:txBody>
      </p:sp>
      <p:sp>
        <p:nvSpPr>
          <p:cNvPr id="53" name="TextBox 60"/>
          <p:cNvSpPr txBox="1">
            <a:spLocks noChangeArrowheads="1"/>
          </p:cNvSpPr>
          <p:nvPr/>
        </p:nvSpPr>
        <p:spPr bwMode="auto">
          <a:xfrm>
            <a:off x="3338591" y="3034871"/>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51</a:t>
            </a:r>
            <a:endParaRPr lang="en-US" sz="1000" dirty="0">
              <a:latin typeface="Arial" pitchFamily="34" charset="0"/>
              <a:cs typeface="Arial" pitchFamily="34" charset="0"/>
            </a:endParaRPr>
          </a:p>
        </p:txBody>
      </p:sp>
      <p:sp>
        <p:nvSpPr>
          <p:cNvPr id="54" name="TextBox 61"/>
          <p:cNvSpPr txBox="1">
            <a:spLocks noChangeArrowheads="1"/>
          </p:cNvSpPr>
          <p:nvPr/>
        </p:nvSpPr>
        <p:spPr bwMode="auto">
          <a:xfrm>
            <a:off x="3412340" y="2515739"/>
            <a:ext cx="390525"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54</a:t>
            </a:r>
            <a:endParaRPr lang="en-US" sz="1000" dirty="0">
              <a:latin typeface="Arial" pitchFamily="34" charset="0"/>
              <a:cs typeface="Arial" pitchFamily="34" charset="0"/>
            </a:endParaRPr>
          </a:p>
        </p:txBody>
      </p:sp>
      <p:sp>
        <p:nvSpPr>
          <p:cNvPr id="56" name="TextBox 49"/>
          <p:cNvSpPr txBox="1">
            <a:spLocks noChangeArrowheads="1"/>
          </p:cNvSpPr>
          <p:nvPr/>
        </p:nvSpPr>
        <p:spPr bwMode="auto">
          <a:xfrm>
            <a:off x="3365580" y="2265577"/>
            <a:ext cx="860904" cy="246221"/>
          </a:xfrm>
          <a:prstGeom prst="rect">
            <a:avLst/>
          </a:prstGeom>
          <a:noFill/>
          <a:ln w="9525">
            <a:noFill/>
            <a:miter lim="800000"/>
            <a:headEnd/>
            <a:tailEnd/>
          </a:ln>
        </p:spPr>
        <p:txBody>
          <a:bodyPr wrap="square">
            <a:spAutoFit/>
          </a:bodyPr>
          <a:lstStyle/>
          <a:p>
            <a:pPr>
              <a:buFontTx/>
              <a:buNone/>
            </a:pPr>
            <a:r>
              <a:rPr lang="en-US" sz="1000" b="1" u="sng" dirty="0">
                <a:latin typeface="Arial" pitchFamily="34" charset="0"/>
                <a:cs typeface="Arial" pitchFamily="34" charset="0"/>
                <a:sym typeface="Symbol" pitchFamily="18" charset="2"/>
              </a:rPr>
              <a:t>May 2018</a:t>
            </a:r>
            <a:endParaRPr lang="en-US" sz="1000" u="sng" dirty="0">
              <a:latin typeface="Arial" pitchFamily="34" charset="0"/>
              <a:cs typeface="Arial" pitchFamily="34" charset="0"/>
            </a:endParaRPr>
          </a:p>
        </p:txBody>
      </p:sp>
      <p:sp>
        <p:nvSpPr>
          <p:cNvPr id="73" name="TextBox 60"/>
          <p:cNvSpPr txBox="1">
            <a:spLocks noChangeArrowheads="1"/>
          </p:cNvSpPr>
          <p:nvPr/>
        </p:nvSpPr>
        <p:spPr bwMode="auto">
          <a:xfrm>
            <a:off x="2972832" y="2777216"/>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39</a:t>
            </a:r>
            <a:endParaRPr lang="en-US" sz="1000" dirty="0">
              <a:latin typeface="Arial" pitchFamily="34" charset="0"/>
              <a:cs typeface="Arial" pitchFamily="34" charset="0"/>
            </a:endParaRPr>
          </a:p>
        </p:txBody>
      </p:sp>
      <p:graphicFrame>
        <p:nvGraphicFramePr>
          <p:cNvPr id="7" name="Table 6">
            <a:extLst>
              <a:ext uri="{FF2B5EF4-FFF2-40B4-BE49-F238E27FC236}">
                <a16:creationId xmlns="" xmlns:a16="http://schemas.microsoft.com/office/drawing/2014/main" id="{0DD6B9D2-967F-47A7-9280-F471F1ABB110}"/>
              </a:ext>
            </a:extLst>
          </p:cNvPr>
          <p:cNvGraphicFramePr>
            <a:graphicFrameLocks noGrp="1"/>
          </p:cNvGraphicFramePr>
          <p:nvPr>
            <p:extLst>
              <p:ext uri="{D42A27DB-BD31-4B8C-83A1-F6EECF244321}">
                <p14:modId xmlns:p14="http://schemas.microsoft.com/office/powerpoint/2010/main" val="3987679207"/>
              </p:ext>
            </p:extLst>
          </p:nvPr>
        </p:nvGraphicFramePr>
        <p:xfrm>
          <a:off x="4384949" y="2124961"/>
          <a:ext cx="3874801" cy="3543210"/>
        </p:xfrm>
        <a:graphic>
          <a:graphicData uri="http://schemas.openxmlformats.org/drawingml/2006/table">
            <a:tbl>
              <a:tblPr firstRow="1" bandRow="1">
                <a:tableStyleId>{5C22544A-7EE6-4342-B048-85BDC9FD1C3A}</a:tableStyleId>
              </a:tblPr>
              <a:tblGrid>
                <a:gridCol w="703531">
                  <a:extLst>
                    <a:ext uri="{9D8B030D-6E8A-4147-A177-3AD203B41FA5}">
                      <a16:colId xmlns="" xmlns:a16="http://schemas.microsoft.com/office/drawing/2014/main" val="894046149"/>
                    </a:ext>
                  </a:extLst>
                </a:gridCol>
                <a:gridCol w="703531">
                  <a:extLst>
                    <a:ext uri="{9D8B030D-6E8A-4147-A177-3AD203B41FA5}">
                      <a16:colId xmlns="" xmlns:a16="http://schemas.microsoft.com/office/drawing/2014/main" val="567668867"/>
                    </a:ext>
                  </a:extLst>
                </a:gridCol>
                <a:gridCol w="703531">
                  <a:extLst>
                    <a:ext uri="{9D8B030D-6E8A-4147-A177-3AD203B41FA5}">
                      <a16:colId xmlns="" xmlns:a16="http://schemas.microsoft.com/office/drawing/2014/main" val="321934977"/>
                    </a:ext>
                  </a:extLst>
                </a:gridCol>
                <a:gridCol w="703531">
                  <a:extLst>
                    <a:ext uri="{9D8B030D-6E8A-4147-A177-3AD203B41FA5}">
                      <a16:colId xmlns="" xmlns:a16="http://schemas.microsoft.com/office/drawing/2014/main" val="844419314"/>
                    </a:ext>
                  </a:extLst>
                </a:gridCol>
                <a:gridCol w="507901">
                  <a:extLst>
                    <a:ext uri="{9D8B030D-6E8A-4147-A177-3AD203B41FA5}">
                      <a16:colId xmlns="" xmlns:a16="http://schemas.microsoft.com/office/drawing/2014/main" val="3723087399"/>
                    </a:ext>
                  </a:extLst>
                </a:gridCol>
                <a:gridCol w="552776">
                  <a:extLst>
                    <a:ext uri="{9D8B030D-6E8A-4147-A177-3AD203B41FA5}">
                      <a16:colId xmlns="" xmlns:a16="http://schemas.microsoft.com/office/drawing/2014/main" val="3516991048"/>
                    </a:ext>
                  </a:extLst>
                </a:gridCol>
              </a:tblGrid>
              <a:tr h="396852">
                <a:tc>
                  <a:txBody>
                    <a:bodyPr/>
                    <a:lstStyle/>
                    <a:p>
                      <a:pPr algn="ctr"/>
                      <a:r>
                        <a:rPr lang="en-CA" sz="1000" u="sng" dirty="0">
                          <a:solidFill>
                            <a:schemeClr val="tx1"/>
                          </a:solidFill>
                          <a:latin typeface="Arial" panose="020B0604020202020204" pitchFamily="34" charset="0"/>
                          <a:cs typeface="Arial" panose="020B0604020202020204"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May 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Aug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2013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21914938"/>
                  </a:ext>
                </a:extLst>
              </a:tr>
              <a:tr h="269012">
                <a:tc>
                  <a:txBody>
                    <a:bodyPr/>
                    <a:lstStyle/>
                    <a:p>
                      <a:pPr algn="ctr"/>
                      <a:r>
                        <a:rPr lang="en-CA" sz="1000" dirty="0">
                          <a:solidFill>
                            <a:schemeClr val="tx1"/>
                          </a:solidFill>
                          <a:latin typeface="Arial" panose="020B0604020202020204" pitchFamily="34" charset="0"/>
                          <a:cs typeface="Arial" panose="020B0604020202020204" pitchFamily="34" charset="0"/>
                        </a:rPr>
                        <a:t>57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24162920"/>
                  </a:ext>
                </a:extLst>
              </a:tr>
              <a:tr h="256047">
                <a:tc>
                  <a:txBody>
                    <a:bodyPr/>
                    <a:lstStyle/>
                    <a:p>
                      <a:pPr algn="ctr"/>
                      <a:r>
                        <a:rPr lang="en-CA" sz="1000" dirty="0">
                          <a:solidFill>
                            <a:schemeClr val="tx1"/>
                          </a:solidFill>
                          <a:latin typeface="Arial" panose="020B0604020202020204" pitchFamily="34" charset="0"/>
                          <a:cs typeface="Arial" panose="020B0604020202020204" pitchFamily="34" charset="0"/>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67934878"/>
                  </a:ext>
                </a:extLst>
              </a:tr>
              <a:tr h="248778">
                <a:tc>
                  <a:txBody>
                    <a:bodyPr/>
                    <a:lstStyle/>
                    <a:p>
                      <a:pPr algn="ctr"/>
                      <a:r>
                        <a:rPr lang="en-CA" sz="1000" dirty="0">
                          <a:solidFill>
                            <a:schemeClr val="tx1"/>
                          </a:solidFill>
                          <a:latin typeface="Arial" panose="020B0604020202020204" pitchFamily="34" charset="0"/>
                          <a:cs typeface="Arial" panose="020B0604020202020204" pitchFamily="34" charset="0"/>
                        </a:rPr>
                        <a:t>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44368510"/>
                  </a:ext>
                </a:extLst>
              </a:tr>
              <a:tr h="0">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53975239"/>
                  </a:ext>
                </a:extLst>
              </a:tr>
              <a:tr h="259080">
                <a:tc>
                  <a:txBody>
                    <a:bodyPr/>
                    <a:lstStyle/>
                    <a:p>
                      <a:pPr algn="ctr"/>
                      <a:r>
                        <a:rPr lang="en-CA" sz="1000" dirty="0">
                          <a:solidFill>
                            <a:schemeClr val="tx1"/>
                          </a:solidFill>
                          <a:latin typeface="Arial" panose="020B0604020202020204" pitchFamily="34" charset="0"/>
                          <a:cs typeface="Arial" panose="020B0604020202020204" pitchFamily="34" charset="0"/>
                        </a:rPr>
                        <a:t>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8923182"/>
                  </a:ext>
                </a:extLst>
              </a:tr>
              <a:tr h="298715">
                <a:tc>
                  <a:txBody>
                    <a:bodyPr/>
                    <a:lstStyle/>
                    <a:p>
                      <a:pPr algn="ctr"/>
                      <a:r>
                        <a:rPr lang="en-CA" sz="1000" dirty="0">
                          <a:solidFill>
                            <a:schemeClr val="tx1"/>
                          </a:solidFill>
                          <a:latin typeface="Arial" panose="020B0604020202020204" pitchFamily="34" charset="0"/>
                          <a:cs typeface="Arial" panose="020B0604020202020204" pitchFamily="34" charset="0"/>
                        </a:rPr>
                        <a:t>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68531337"/>
                  </a:ext>
                </a:extLst>
              </a:tr>
              <a:tr h="0">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87711065"/>
                  </a:ext>
                </a:extLst>
              </a:tr>
              <a:tr h="298715">
                <a:tc>
                  <a:txBody>
                    <a:bodyPr/>
                    <a:lstStyle/>
                    <a:p>
                      <a:pPr algn="ctr"/>
                      <a:r>
                        <a:rPr lang="en-CA" sz="1000" dirty="0">
                          <a:solidFill>
                            <a:schemeClr val="tx1"/>
                          </a:solidFill>
                          <a:latin typeface="Arial" panose="020B0604020202020204" pitchFamily="34" charset="0"/>
                          <a:cs typeface="Arial" panose="020B0604020202020204" pitchFamily="34" charset="0"/>
                        </a:rPr>
                        <a:t>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8821742"/>
                  </a:ext>
                </a:extLst>
              </a:tr>
              <a:tr h="254999">
                <a:tc>
                  <a:txBody>
                    <a:bodyPr/>
                    <a:lstStyle/>
                    <a:p>
                      <a:pPr algn="ctr"/>
                      <a:r>
                        <a:rPr lang="en-CA" sz="1000" dirty="0">
                          <a:solidFill>
                            <a:schemeClr val="tx1"/>
                          </a:solidFill>
                          <a:latin typeface="Arial" panose="020B0604020202020204" pitchFamily="34" charset="0"/>
                          <a:cs typeface="Arial" panose="020B0604020202020204" pitchFamily="34" charset="0"/>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66602072"/>
                  </a:ext>
                </a:extLst>
              </a:tr>
              <a:tr h="261257">
                <a:tc>
                  <a:txBody>
                    <a:bodyPr/>
                    <a:lstStyle/>
                    <a:p>
                      <a:pPr algn="ctr"/>
                      <a:r>
                        <a:rPr lang="en-CA" sz="1000" dirty="0">
                          <a:solidFill>
                            <a:schemeClr val="tx1"/>
                          </a:solidFill>
                          <a:latin typeface="Arial" panose="020B0604020202020204" pitchFamily="34" charset="0"/>
                          <a:cs typeface="Arial" panose="020B0604020202020204" pitchFamily="34" charset="0"/>
                        </a:rPr>
                        <a:t>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11089372"/>
                  </a:ext>
                </a:extLst>
              </a:tr>
              <a:tr h="223799">
                <a:tc>
                  <a:txBody>
                    <a:bodyPr/>
                    <a:lstStyle/>
                    <a:p>
                      <a:pPr algn="ctr"/>
                      <a:r>
                        <a:rPr lang="en-CA" sz="1000" dirty="0">
                          <a:solidFill>
                            <a:schemeClr val="tx1"/>
                          </a:solidFill>
                          <a:latin typeface="Arial" panose="020B0604020202020204" pitchFamily="34" charset="0"/>
                          <a:cs typeface="Arial" panose="020B0604020202020204" pitchFamily="34" charset="0"/>
                        </a:rPr>
                        <a:t>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5686243"/>
                  </a:ext>
                </a:extLst>
              </a:tr>
              <a:tr h="298715">
                <a:tc>
                  <a:txBody>
                    <a:bodyPr/>
                    <a:lstStyle/>
                    <a:p>
                      <a:pPr algn="ctr"/>
                      <a:r>
                        <a:rPr lang="en-CA" sz="1000" dirty="0">
                          <a:solidFill>
                            <a:schemeClr val="tx1"/>
                          </a:solidFill>
                          <a:latin typeface="Arial" panose="020B0604020202020204" pitchFamily="34" charset="0"/>
                          <a:cs typeface="Arial" panose="020B0604020202020204" pitchFamily="34" charset="0"/>
                        </a:rPr>
                        <a:t>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02938853"/>
                  </a:ext>
                </a:extLst>
              </a:tr>
            </a:tbl>
          </a:graphicData>
        </a:graphic>
      </p:graphicFrame>
      <p:cxnSp>
        <p:nvCxnSpPr>
          <p:cNvPr id="84" name="Straight Arrow Connector 73">
            <a:extLst>
              <a:ext uri="{FF2B5EF4-FFF2-40B4-BE49-F238E27FC236}">
                <a16:creationId xmlns="" xmlns:a16="http://schemas.microsoft.com/office/drawing/2014/main" id="{53055ACD-4561-4DB1-A4B7-63E1F8494724}"/>
              </a:ext>
            </a:extLst>
          </p:cNvPr>
          <p:cNvCxnSpPr>
            <a:cxnSpLocks noChangeShapeType="1"/>
          </p:cNvCxnSpPr>
          <p:nvPr/>
        </p:nvCxnSpPr>
        <p:spPr bwMode="auto">
          <a:xfrm rot="5400000" flipH="1" flipV="1">
            <a:off x="4912415" y="2660252"/>
            <a:ext cx="216000" cy="1588"/>
          </a:xfrm>
          <a:prstGeom prst="straightConnector1">
            <a:avLst/>
          </a:prstGeom>
          <a:noFill/>
          <a:ln w="19050" algn="ctr">
            <a:solidFill>
              <a:srgbClr val="00B050"/>
            </a:solidFill>
            <a:round/>
            <a:headEnd/>
            <a:tailEnd type="arrow" w="med" len="med"/>
          </a:ln>
        </p:spPr>
      </p:cxnSp>
      <p:cxnSp>
        <p:nvCxnSpPr>
          <p:cNvPr id="85" name="Straight Arrow Connector 73">
            <a:extLst>
              <a:ext uri="{FF2B5EF4-FFF2-40B4-BE49-F238E27FC236}">
                <a16:creationId xmlns="" xmlns:a16="http://schemas.microsoft.com/office/drawing/2014/main" id="{83CFA3E6-246C-47D1-B1E6-3CB25CDB21A5}"/>
              </a:ext>
            </a:extLst>
          </p:cNvPr>
          <p:cNvCxnSpPr>
            <a:cxnSpLocks noChangeShapeType="1"/>
          </p:cNvCxnSpPr>
          <p:nvPr/>
        </p:nvCxnSpPr>
        <p:spPr bwMode="auto">
          <a:xfrm rot="5400000" flipH="1" flipV="1">
            <a:off x="4905993" y="3150949"/>
            <a:ext cx="216000" cy="1588"/>
          </a:xfrm>
          <a:prstGeom prst="straightConnector1">
            <a:avLst/>
          </a:prstGeom>
          <a:noFill/>
          <a:ln w="19050" algn="ctr">
            <a:solidFill>
              <a:srgbClr val="00B050"/>
            </a:solidFill>
            <a:round/>
            <a:headEnd/>
            <a:tailEnd type="arrow" w="med" len="med"/>
          </a:ln>
        </p:spPr>
      </p:cxnSp>
      <p:cxnSp>
        <p:nvCxnSpPr>
          <p:cNvPr id="86" name="Straight Arrow Connector 73">
            <a:extLst>
              <a:ext uri="{FF2B5EF4-FFF2-40B4-BE49-F238E27FC236}">
                <a16:creationId xmlns="" xmlns:a16="http://schemas.microsoft.com/office/drawing/2014/main" id="{99B5AACE-A6AA-412F-876D-0FBEF0BE5618}"/>
              </a:ext>
            </a:extLst>
          </p:cNvPr>
          <p:cNvCxnSpPr>
            <a:cxnSpLocks noChangeShapeType="1"/>
          </p:cNvCxnSpPr>
          <p:nvPr/>
        </p:nvCxnSpPr>
        <p:spPr bwMode="auto">
          <a:xfrm rot="5400000" flipH="1" flipV="1">
            <a:off x="4911089" y="3665730"/>
            <a:ext cx="216000" cy="1588"/>
          </a:xfrm>
          <a:prstGeom prst="straightConnector1">
            <a:avLst/>
          </a:prstGeom>
          <a:noFill/>
          <a:ln w="19050" algn="ctr">
            <a:solidFill>
              <a:srgbClr val="00B050"/>
            </a:solidFill>
            <a:round/>
            <a:headEnd/>
            <a:tailEnd type="arrow" w="med" len="med"/>
          </a:ln>
        </p:spPr>
      </p:cxnSp>
      <p:cxnSp>
        <p:nvCxnSpPr>
          <p:cNvPr id="87" name="Straight Arrow Connector 73">
            <a:extLst>
              <a:ext uri="{FF2B5EF4-FFF2-40B4-BE49-F238E27FC236}">
                <a16:creationId xmlns="" xmlns:a16="http://schemas.microsoft.com/office/drawing/2014/main" id="{64C791F9-87CC-4E2D-8C2A-596D0165DAE8}"/>
              </a:ext>
            </a:extLst>
          </p:cNvPr>
          <p:cNvCxnSpPr>
            <a:cxnSpLocks noChangeShapeType="1"/>
          </p:cNvCxnSpPr>
          <p:nvPr/>
        </p:nvCxnSpPr>
        <p:spPr bwMode="auto">
          <a:xfrm rot="5400000" flipH="1" flipV="1">
            <a:off x="4898332" y="5235590"/>
            <a:ext cx="216000" cy="1588"/>
          </a:xfrm>
          <a:prstGeom prst="straightConnector1">
            <a:avLst/>
          </a:prstGeom>
          <a:noFill/>
          <a:ln w="19050" algn="ctr">
            <a:solidFill>
              <a:srgbClr val="00B050"/>
            </a:solidFill>
            <a:round/>
            <a:headEnd/>
            <a:tailEnd type="arrow" w="med" len="med"/>
          </a:ln>
        </p:spPr>
      </p:cxnSp>
      <p:cxnSp>
        <p:nvCxnSpPr>
          <p:cNvPr id="88" name="Straight Arrow Connector 73">
            <a:extLst>
              <a:ext uri="{FF2B5EF4-FFF2-40B4-BE49-F238E27FC236}">
                <a16:creationId xmlns="" xmlns:a16="http://schemas.microsoft.com/office/drawing/2014/main" id="{1ECFBA64-266F-4907-9C00-4AC9B406FE8C}"/>
              </a:ext>
            </a:extLst>
          </p:cNvPr>
          <p:cNvCxnSpPr>
            <a:cxnSpLocks noChangeShapeType="1"/>
          </p:cNvCxnSpPr>
          <p:nvPr/>
        </p:nvCxnSpPr>
        <p:spPr bwMode="auto">
          <a:xfrm rot="5400000" flipH="1" flipV="1">
            <a:off x="4896742" y="4964194"/>
            <a:ext cx="216000" cy="1588"/>
          </a:xfrm>
          <a:prstGeom prst="straightConnector1">
            <a:avLst/>
          </a:prstGeom>
          <a:noFill/>
          <a:ln w="19050" algn="ctr">
            <a:solidFill>
              <a:srgbClr val="00B050"/>
            </a:solidFill>
            <a:round/>
            <a:headEnd/>
            <a:tailEnd type="arrow" w="med" len="med"/>
          </a:ln>
        </p:spPr>
      </p:cxnSp>
      <p:cxnSp>
        <p:nvCxnSpPr>
          <p:cNvPr id="76" name="Straight Arrow Connector 73"/>
          <p:cNvCxnSpPr>
            <a:cxnSpLocks noChangeShapeType="1"/>
          </p:cNvCxnSpPr>
          <p:nvPr/>
        </p:nvCxnSpPr>
        <p:spPr bwMode="auto">
          <a:xfrm rot="16200000" flipH="1">
            <a:off x="5479237" y="3167495"/>
            <a:ext cx="216000" cy="1588"/>
          </a:xfrm>
          <a:prstGeom prst="straightConnector1">
            <a:avLst/>
          </a:prstGeom>
          <a:noFill/>
          <a:ln w="9525" algn="ctr">
            <a:solidFill>
              <a:schemeClr val="tx1"/>
            </a:solidFill>
            <a:round/>
            <a:headEnd/>
            <a:tailEnd type="arrow" w="med" len="med"/>
          </a:ln>
        </p:spPr>
      </p:cxnSp>
      <p:cxnSp>
        <p:nvCxnSpPr>
          <p:cNvPr id="90" name="Straight Arrow Connector 73">
            <a:extLst>
              <a:ext uri="{FF2B5EF4-FFF2-40B4-BE49-F238E27FC236}">
                <a16:creationId xmlns="" xmlns:a16="http://schemas.microsoft.com/office/drawing/2014/main" id="{88750130-8F56-474C-987E-07E065BF4B6B}"/>
              </a:ext>
            </a:extLst>
          </p:cNvPr>
          <p:cNvCxnSpPr>
            <a:cxnSpLocks noChangeShapeType="1"/>
          </p:cNvCxnSpPr>
          <p:nvPr/>
        </p:nvCxnSpPr>
        <p:spPr bwMode="auto">
          <a:xfrm rot="16200000" flipH="1">
            <a:off x="6176567" y="4459725"/>
            <a:ext cx="216000" cy="1588"/>
          </a:xfrm>
          <a:prstGeom prst="straightConnector1">
            <a:avLst/>
          </a:prstGeom>
          <a:noFill/>
          <a:ln w="19050" algn="ctr">
            <a:solidFill>
              <a:srgbClr val="00B050"/>
            </a:solidFill>
            <a:round/>
            <a:headEnd/>
            <a:tailEnd type="arrow" w="med" len="med"/>
          </a:ln>
        </p:spPr>
      </p:cxnSp>
      <p:cxnSp>
        <p:nvCxnSpPr>
          <p:cNvPr id="91" name="Straight Arrow Connector 73">
            <a:extLst>
              <a:ext uri="{FF2B5EF4-FFF2-40B4-BE49-F238E27FC236}">
                <a16:creationId xmlns="" xmlns:a16="http://schemas.microsoft.com/office/drawing/2014/main" id="{78BB430F-80E0-4002-A308-B13C904E485D}"/>
              </a:ext>
            </a:extLst>
          </p:cNvPr>
          <p:cNvCxnSpPr>
            <a:cxnSpLocks noChangeShapeType="1"/>
          </p:cNvCxnSpPr>
          <p:nvPr/>
        </p:nvCxnSpPr>
        <p:spPr bwMode="auto">
          <a:xfrm rot="16200000" flipH="1">
            <a:off x="6184833" y="2882986"/>
            <a:ext cx="216000" cy="1588"/>
          </a:xfrm>
          <a:prstGeom prst="straightConnector1">
            <a:avLst/>
          </a:prstGeom>
          <a:noFill/>
          <a:ln w="19050" algn="ctr">
            <a:solidFill>
              <a:srgbClr val="00B050"/>
            </a:solidFill>
            <a:round/>
            <a:headEnd/>
            <a:tailEnd type="arrow" w="med" len="med"/>
          </a:ln>
        </p:spPr>
      </p:cxnSp>
      <p:cxnSp>
        <p:nvCxnSpPr>
          <p:cNvPr id="92" name="Straight Arrow Connector 91">
            <a:extLst>
              <a:ext uri="{FF2B5EF4-FFF2-40B4-BE49-F238E27FC236}">
                <a16:creationId xmlns="" xmlns:a16="http://schemas.microsoft.com/office/drawing/2014/main" id="{B521A754-2B45-42E6-A54F-AA94A8162AA2}"/>
              </a:ext>
            </a:extLst>
          </p:cNvPr>
          <p:cNvCxnSpPr>
            <a:cxnSpLocks noChangeShapeType="1"/>
          </p:cNvCxnSpPr>
          <p:nvPr/>
        </p:nvCxnSpPr>
        <p:spPr bwMode="auto">
          <a:xfrm rot="5400000" flipH="1" flipV="1">
            <a:off x="6890642" y="4962855"/>
            <a:ext cx="216000" cy="1588"/>
          </a:xfrm>
          <a:prstGeom prst="straightConnector1">
            <a:avLst/>
          </a:prstGeom>
          <a:noFill/>
          <a:ln w="9525" algn="ctr">
            <a:solidFill>
              <a:schemeClr val="tx1"/>
            </a:solidFill>
            <a:prstDash val="dash"/>
            <a:round/>
            <a:headEnd/>
            <a:tailEnd type="arrow" w="med" len="med"/>
          </a:ln>
        </p:spPr>
      </p:cxnSp>
      <p:cxnSp>
        <p:nvCxnSpPr>
          <p:cNvPr id="93" name="Straight Arrow Connector 73">
            <a:extLst>
              <a:ext uri="{FF2B5EF4-FFF2-40B4-BE49-F238E27FC236}">
                <a16:creationId xmlns="" xmlns:a16="http://schemas.microsoft.com/office/drawing/2014/main" id="{1F9D41DE-AD34-4DD4-AC93-DE2B7B21A1C7}"/>
              </a:ext>
            </a:extLst>
          </p:cNvPr>
          <p:cNvCxnSpPr>
            <a:cxnSpLocks noChangeShapeType="1"/>
          </p:cNvCxnSpPr>
          <p:nvPr/>
        </p:nvCxnSpPr>
        <p:spPr bwMode="auto">
          <a:xfrm rot="5400000" flipH="1" flipV="1">
            <a:off x="6975341" y="4445600"/>
            <a:ext cx="216000" cy="1588"/>
          </a:xfrm>
          <a:prstGeom prst="straightConnector1">
            <a:avLst/>
          </a:prstGeom>
          <a:noFill/>
          <a:ln w="9525" algn="ctr">
            <a:solidFill>
              <a:schemeClr val="tx1"/>
            </a:solidFill>
            <a:round/>
            <a:headEnd/>
            <a:tailEnd type="arrow" w="med" len="med"/>
          </a:ln>
        </p:spPr>
      </p:cxnSp>
      <p:cxnSp>
        <p:nvCxnSpPr>
          <p:cNvPr id="94" name="Straight Arrow Connector 73">
            <a:extLst>
              <a:ext uri="{FF2B5EF4-FFF2-40B4-BE49-F238E27FC236}">
                <a16:creationId xmlns="" xmlns:a16="http://schemas.microsoft.com/office/drawing/2014/main" id="{AF8A00D6-81E3-4D11-B884-C804DE44C848}"/>
              </a:ext>
            </a:extLst>
          </p:cNvPr>
          <p:cNvCxnSpPr>
            <a:cxnSpLocks noChangeShapeType="1"/>
          </p:cNvCxnSpPr>
          <p:nvPr/>
        </p:nvCxnSpPr>
        <p:spPr bwMode="auto">
          <a:xfrm rot="5400000" flipH="1" flipV="1">
            <a:off x="6887466" y="2905097"/>
            <a:ext cx="216000" cy="1588"/>
          </a:xfrm>
          <a:prstGeom prst="straightConnector1">
            <a:avLst/>
          </a:prstGeom>
          <a:noFill/>
          <a:ln w="9525" algn="ctr">
            <a:solidFill>
              <a:schemeClr val="tx1"/>
            </a:solidFill>
            <a:round/>
            <a:headEnd/>
            <a:tailEnd type="arrow" w="med" len="med"/>
          </a:ln>
        </p:spPr>
      </p:cxnSp>
      <p:cxnSp>
        <p:nvCxnSpPr>
          <p:cNvPr id="95" name="Straight Arrow Connector 73">
            <a:extLst>
              <a:ext uri="{FF2B5EF4-FFF2-40B4-BE49-F238E27FC236}">
                <a16:creationId xmlns="" xmlns:a16="http://schemas.microsoft.com/office/drawing/2014/main" id="{E65E1112-99FF-4736-8C07-C426B1CEF10F}"/>
              </a:ext>
            </a:extLst>
          </p:cNvPr>
          <p:cNvCxnSpPr>
            <a:cxnSpLocks noChangeShapeType="1"/>
          </p:cNvCxnSpPr>
          <p:nvPr/>
        </p:nvCxnSpPr>
        <p:spPr bwMode="auto">
          <a:xfrm rot="5400000" flipH="1" flipV="1">
            <a:off x="6893861" y="3687627"/>
            <a:ext cx="216000" cy="1588"/>
          </a:xfrm>
          <a:prstGeom prst="straightConnector1">
            <a:avLst/>
          </a:prstGeom>
          <a:noFill/>
          <a:ln w="9525" algn="ctr">
            <a:solidFill>
              <a:schemeClr val="tx1"/>
            </a:solidFill>
            <a:round/>
            <a:headEnd/>
            <a:tailEnd type="arrow" w="med" len="med"/>
          </a:ln>
        </p:spPr>
      </p:cxnSp>
      <p:cxnSp>
        <p:nvCxnSpPr>
          <p:cNvPr id="96" name="Straight Arrow Connector 73">
            <a:extLst>
              <a:ext uri="{FF2B5EF4-FFF2-40B4-BE49-F238E27FC236}">
                <a16:creationId xmlns="" xmlns:a16="http://schemas.microsoft.com/office/drawing/2014/main" id="{0D411E93-2900-4196-B6D2-2A9677869CE9}"/>
              </a:ext>
            </a:extLst>
          </p:cNvPr>
          <p:cNvCxnSpPr>
            <a:cxnSpLocks noChangeShapeType="1"/>
          </p:cNvCxnSpPr>
          <p:nvPr/>
        </p:nvCxnSpPr>
        <p:spPr bwMode="auto">
          <a:xfrm rot="5400000" flipH="1" flipV="1">
            <a:off x="7484203" y="2659058"/>
            <a:ext cx="216000" cy="1588"/>
          </a:xfrm>
          <a:prstGeom prst="straightConnector1">
            <a:avLst/>
          </a:prstGeom>
          <a:noFill/>
          <a:ln w="9525" algn="ctr">
            <a:solidFill>
              <a:schemeClr val="tx1"/>
            </a:solidFill>
            <a:round/>
            <a:headEnd/>
            <a:tailEnd type="arrow" w="med" len="med"/>
          </a:ln>
        </p:spPr>
      </p:cxnSp>
      <p:cxnSp>
        <p:nvCxnSpPr>
          <p:cNvPr id="97" name="Straight Arrow Connector 73">
            <a:extLst>
              <a:ext uri="{FF2B5EF4-FFF2-40B4-BE49-F238E27FC236}">
                <a16:creationId xmlns="" xmlns:a16="http://schemas.microsoft.com/office/drawing/2014/main" id="{77117C03-E646-417F-A544-C4A7F85D7455}"/>
              </a:ext>
            </a:extLst>
          </p:cNvPr>
          <p:cNvCxnSpPr>
            <a:cxnSpLocks noChangeShapeType="1"/>
          </p:cNvCxnSpPr>
          <p:nvPr/>
        </p:nvCxnSpPr>
        <p:spPr bwMode="auto">
          <a:xfrm rot="5400000" flipH="1" flipV="1">
            <a:off x="7490598" y="3958948"/>
            <a:ext cx="216000" cy="1588"/>
          </a:xfrm>
          <a:prstGeom prst="straightConnector1">
            <a:avLst/>
          </a:prstGeom>
          <a:noFill/>
          <a:ln w="9525" algn="ctr">
            <a:solidFill>
              <a:schemeClr val="tx1"/>
            </a:solidFill>
            <a:round/>
            <a:headEnd/>
            <a:tailEnd type="arrow" w="med" len="med"/>
          </a:ln>
        </p:spPr>
      </p:cxnSp>
      <p:cxnSp>
        <p:nvCxnSpPr>
          <p:cNvPr id="98" name="Straight Arrow Connector 97">
            <a:extLst>
              <a:ext uri="{FF2B5EF4-FFF2-40B4-BE49-F238E27FC236}">
                <a16:creationId xmlns="" xmlns:a16="http://schemas.microsoft.com/office/drawing/2014/main" id="{9306F30C-DFB6-4353-8596-68CB964E631B}"/>
              </a:ext>
            </a:extLst>
          </p:cNvPr>
          <p:cNvCxnSpPr>
            <a:cxnSpLocks noChangeShapeType="1"/>
          </p:cNvCxnSpPr>
          <p:nvPr/>
        </p:nvCxnSpPr>
        <p:spPr bwMode="auto">
          <a:xfrm rot="5400000" flipH="1" flipV="1">
            <a:off x="7478759" y="5494445"/>
            <a:ext cx="216000" cy="1588"/>
          </a:xfrm>
          <a:prstGeom prst="straightConnector1">
            <a:avLst/>
          </a:prstGeom>
          <a:noFill/>
          <a:ln w="9525" algn="ctr">
            <a:solidFill>
              <a:schemeClr val="tx1"/>
            </a:solidFill>
            <a:prstDash val="dash"/>
            <a:round/>
            <a:headEnd/>
            <a:tailEnd type="arrow" w="med" len="med"/>
          </a:ln>
        </p:spPr>
      </p:cxnSp>
      <p:cxnSp>
        <p:nvCxnSpPr>
          <p:cNvPr id="99" name="Straight Arrow Connector 73">
            <a:extLst>
              <a:ext uri="{FF2B5EF4-FFF2-40B4-BE49-F238E27FC236}">
                <a16:creationId xmlns="" xmlns:a16="http://schemas.microsoft.com/office/drawing/2014/main" id="{98EA7D7E-10BD-41AB-AE66-5D512B2674F9}"/>
              </a:ext>
            </a:extLst>
          </p:cNvPr>
          <p:cNvCxnSpPr>
            <a:cxnSpLocks noChangeShapeType="1"/>
          </p:cNvCxnSpPr>
          <p:nvPr/>
        </p:nvCxnSpPr>
        <p:spPr bwMode="auto">
          <a:xfrm rot="16200000" flipH="1">
            <a:off x="8016252" y="5511734"/>
            <a:ext cx="216000" cy="1588"/>
          </a:xfrm>
          <a:prstGeom prst="straightConnector1">
            <a:avLst/>
          </a:prstGeom>
          <a:noFill/>
          <a:ln w="9525" algn="ctr">
            <a:solidFill>
              <a:schemeClr val="tx1"/>
            </a:solidFill>
            <a:prstDash val="dash"/>
            <a:round/>
            <a:headEnd/>
            <a:tailEnd type="arrow" w="med" len="med"/>
          </a:ln>
        </p:spPr>
      </p:cxnSp>
      <p:cxnSp>
        <p:nvCxnSpPr>
          <p:cNvPr id="100" name="Straight Arrow Connector 73">
            <a:extLst>
              <a:ext uri="{FF2B5EF4-FFF2-40B4-BE49-F238E27FC236}">
                <a16:creationId xmlns="" xmlns:a16="http://schemas.microsoft.com/office/drawing/2014/main" id="{7D13593F-F0D7-4BAF-B578-E35108E878C1}"/>
              </a:ext>
            </a:extLst>
          </p:cNvPr>
          <p:cNvCxnSpPr>
            <a:cxnSpLocks noChangeShapeType="1"/>
          </p:cNvCxnSpPr>
          <p:nvPr/>
        </p:nvCxnSpPr>
        <p:spPr bwMode="auto">
          <a:xfrm rot="16200000" flipH="1">
            <a:off x="8021780" y="5230677"/>
            <a:ext cx="216000" cy="1588"/>
          </a:xfrm>
          <a:prstGeom prst="straightConnector1">
            <a:avLst/>
          </a:prstGeom>
          <a:noFill/>
          <a:ln w="9525" algn="ctr">
            <a:solidFill>
              <a:schemeClr val="tx1"/>
            </a:solidFill>
            <a:prstDash val="dash"/>
            <a:round/>
            <a:headEnd/>
            <a:tailEnd type="arrow" w="med" len="med"/>
          </a:ln>
        </p:spPr>
      </p:cxnSp>
      <p:cxnSp>
        <p:nvCxnSpPr>
          <p:cNvPr id="101" name="Straight Arrow Connector 100">
            <a:extLst>
              <a:ext uri="{FF2B5EF4-FFF2-40B4-BE49-F238E27FC236}">
                <a16:creationId xmlns="" xmlns:a16="http://schemas.microsoft.com/office/drawing/2014/main" id="{9AF56B51-04D8-49F1-99C6-6D77CEAF3E09}"/>
              </a:ext>
            </a:extLst>
          </p:cNvPr>
          <p:cNvCxnSpPr>
            <a:cxnSpLocks noChangeShapeType="1"/>
          </p:cNvCxnSpPr>
          <p:nvPr/>
        </p:nvCxnSpPr>
        <p:spPr bwMode="auto">
          <a:xfrm rot="5400000" flipH="1" flipV="1">
            <a:off x="8014663" y="4946939"/>
            <a:ext cx="216000" cy="1588"/>
          </a:xfrm>
          <a:prstGeom prst="straightConnector1">
            <a:avLst/>
          </a:prstGeom>
          <a:noFill/>
          <a:ln w="9525" algn="ctr">
            <a:solidFill>
              <a:schemeClr val="tx1"/>
            </a:solidFill>
            <a:prstDash val="dash"/>
            <a:round/>
            <a:headEnd/>
            <a:tailEnd type="arrow" w="med" len="med"/>
          </a:ln>
        </p:spPr>
      </p:cxnSp>
      <p:cxnSp>
        <p:nvCxnSpPr>
          <p:cNvPr id="102" name="Straight Arrow Connector 101">
            <a:extLst>
              <a:ext uri="{FF2B5EF4-FFF2-40B4-BE49-F238E27FC236}">
                <a16:creationId xmlns="" xmlns:a16="http://schemas.microsoft.com/office/drawing/2014/main" id="{0395B27A-CD82-49F2-B243-A01E9438D2DA}"/>
              </a:ext>
            </a:extLst>
          </p:cNvPr>
          <p:cNvCxnSpPr>
            <a:cxnSpLocks noChangeShapeType="1"/>
          </p:cNvCxnSpPr>
          <p:nvPr/>
        </p:nvCxnSpPr>
        <p:spPr bwMode="auto">
          <a:xfrm rot="5400000" flipH="1" flipV="1">
            <a:off x="8024716" y="4445600"/>
            <a:ext cx="216000" cy="1588"/>
          </a:xfrm>
          <a:prstGeom prst="straightConnector1">
            <a:avLst/>
          </a:prstGeom>
          <a:noFill/>
          <a:ln w="9525" algn="ctr">
            <a:solidFill>
              <a:schemeClr val="tx1"/>
            </a:solidFill>
            <a:prstDash val="dash"/>
            <a:round/>
            <a:headEnd/>
            <a:tailEnd type="arrow" w="med" len="med"/>
          </a:ln>
        </p:spPr>
      </p:cxnSp>
      <p:cxnSp>
        <p:nvCxnSpPr>
          <p:cNvPr id="103" name="Straight Arrow Connector 102">
            <a:extLst>
              <a:ext uri="{FF2B5EF4-FFF2-40B4-BE49-F238E27FC236}">
                <a16:creationId xmlns="" xmlns:a16="http://schemas.microsoft.com/office/drawing/2014/main" id="{342ACC9D-767C-4B7F-82CB-710DE2171462}"/>
              </a:ext>
            </a:extLst>
          </p:cNvPr>
          <p:cNvCxnSpPr>
            <a:cxnSpLocks noChangeShapeType="1"/>
          </p:cNvCxnSpPr>
          <p:nvPr/>
        </p:nvCxnSpPr>
        <p:spPr bwMode="auto">
          <a:xfrm rot="5400000" flipH="1" flipV="1">
            <a:off x="8024134" y="3925905"/>
            <a:ext cx="216000" cy="1588"/>
          </a:xfrm>
          <a:prstGeom prst="straightConnector1">
            <a:avLst/>
          </a:prstGeom>
          <a:noFill/>
          <a:ln w="9525" algn="ctr">
            <a:solidFill>
              <a:schemeClr val="tx1"/>
            </a:solidFill>
            <a:prstDash val="dash"/>
            <a:round/>
            <a:headEnd/>
            <a:tailEnd type="arrow" w="med" len="med"/>
          </a:ln>
        </p:spPr>
      </p:cxnSp>
      <p:cxnSp>
        <p:nvCxnSpPr>
          <p:cNvPr id="104" name="Straight Arrow Connector 73">
            <a:extLst>
              <a:ext uri="{FF2B5EF4-FFF2-40B4-BE49-F238E27FC236}">
                <a16:creationId xmlns="" xmlns:a16="http://schemas.microsoft.com/office/drawing/2014/main" id="{292C6787-FE28-43F1-81B9-068B9EA8A39A}"/>
              </a:ext>
            </a:extLst>
          </p:cNvPr>
          <p:cNvCxnSpPr>
            <a:cxnSpLocks noChangeShapeType="1"/>
          </p:cNvCxnSpPr>
          <p:nvPr/>
        </p:nvCxnSpPr>
        <p:spPr bwMode="auto">
          <a:xfrm rot="16200000" flipH="1">
            <a:off x="8030493" y="2620485"/>
            <a:ext cx="216000" cy="1588"/>
          </a:xfrm>
          <a:prstGeom prst="straightConnector1">
            <a:avLst/>
          </a:prstGeom>
          <a:noFill/>
          <a:ln w="9525" algn="ctr">
            <a:solidFill>
              <a:schemeClr val="tx1"/>
            </a:solidFill>
            <a:prstDash val="dash"/>
            <a:round/>
            <a:headEnd/>
            <a:tailEnd type="arrow" w="med" len="med"/>
          </a:ln>
        </p:spPr>
      </p:cxnSp>
      <p:cxnSp>
        <p:nvCxnSpPr>
          <p:cNvPr id="105" name="Straight Arrow Connector 73">
            <a:extLst>
              <a:ext uri="{FF2B5EF4-FFF2-40B4-BE49-F238E27FC236}">
                <a16:creationId xmlns="" xmlns:a16="http://schemas.microsoft.com/office/drawing/2014/main" id="{0CA6812C-42B8-4C2F-921F-26714026A5DA}"/>
              </a:ext>
            </a:extLst>
          </p:cNvPr>
          <p:cNvCxnSpPr>
            <a:cxnSpLocks noChangeShapeType="1"/>
          </p:cNvCxnSpPr>
          <p:nvPr/>
        </p:nvCxnSpPr>
        <p:spPr bwMode="auto">
          <a:xfrm rot="5400000" flipH="1" flipV="1">
            <a:off x="8023519" y="2904840"/>
            <a:ext cx="216000" cy="1588"/>
          </a:xfrm>
          <a:prstGeom prst="straightConnector1">
            <a:avLst/>
          </a:prstGeom>
          <a:noFill/>
          <a:ln w="9525" algn="ctr">
            <a:solidFill>
              <a:schemeClr val="tx1"/>
            </a:solidFill>
            <a:round/>
            <a:headEnd/>
            <a:tailEnd type="arrow" w="med" len="med"/>
          </a:ln>
        </p:spPr>
      </p:cxnSp>
      <p:sp>
        <p:nvSpPr>
          <p:cNvPr id="111" name="Oval 29">
            <a:extLst>
              <a:ext uri="{FF2B5EF4-FFF2-40B4-BE49-F238E27FC236}">
                <a16:creationId xmlns="" xmlns:a16="http://schemas.microsoft.com/office/drawing/2014/main" id="{6C984649-A7E5-4427-ABDA-6439F9B334A7}"/>
              </a:ext>
            </a:extLst>
          </p:cNvPr>
          <p:cNvSpPr>
            <a:spLocks noChangeArrowheads="1"/>
          </p:cNvSpPr>
          <p:nvPr/>
        </p:nvSpPr>
        <p:spPr bwMode="auto">
          <a:xfrm>
            <a:off x="6695643" y="4337695"/>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13" name="TextBox 58">
            <a:extLst>
              <a:ext uri="{FF2B5EF4-FFF2-40B4-BE49-F238E27FC236}">
                <a16:creationId xmlns="" xmlns:a16="http://schemas.microsoft.com/office/drawing/2014/main" id="{4CCB5D44-165C-4C9B-843B-A9B2840D85AC}"/>
              </a:ext>
            </a:extLst>
          </p:cNvPr>
          <p:cNvSpPr txBox="1">
            <a:spLocks noChangeArrowheads="1"/>
          </p:cNvSpPr>
          <p:nvPr/>
        </p:nvSpPr>
        <p:spPr bwMode="auto">
          <a:xfrm>
            <a:off x="4594254" y="4578163"/>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55" name="TextBox 54"/>
          <p:cNvSpPr txBox="1"/>
          <p:nvPr/>
        </p:nvSpPr>
        <p:spPr bwMode="auto">
          <a:xfrm>
            <a:off x="5156053" y="6083021"/>
            <a:ext cx="2820976" cy="230832"/>
          </a:xfrm>
          <a:prstGeom prst="rect">
            <a:avLst/>
          </a:prstGeom>
          <a:noFill/>
          <a:ln w="9525">
            <a:noFill/>
            <a:miter lim="800000"/>
            <a:headEnd/>
            <a:tailEnd/>
          </a:ln>
        </p:spPr>
        <p:txBody>
          <a:bodyPr wrap="square" rtlCol="0">
            <a:spAutoFit/>
          </a:bodyPr>
          <a:lstStyle/>
          <a:p>
            <a:pPr>
              <a:buFontTx/>
              <a:buNone/>
            </a:pPr>
            <a:r>
              <a:rPr lang="en-US" sz="900" dirty="0">
                <a:latin typeface="Arial" pitchFamily="34" charset="0"/>
                <a:cs typeface="Arial" pitchFamily="34" charset="0"/>
              </a:rPr>
              <a:t>*</a:t>
            </a:r>
            <a:r>
              <a:rPr lang="en-CA" sz="900" dirty="0">
                <a:latin typeface="Arial" pitchFamily="34" charset="0"/>
                <a:cs typeface="Arial" pitchFamily="34" charset="0"/>
              </a:rPr>
              <a:t> Revised statement wording for August 2017</a:t>
            </a:r>
          </a:p>
        </p:txBody>
      </p:sp>
      <p:cxnSp>
        <p:nvCxnSpPr>
          <p:cNvPr id="52" name="Straight Arrow Connector 73">
            <a:extLst>
              <a:ext uri="{FF2B5EF4-FFF2-40B4-BE49-F238E27FC236}">
                <a16:creationId xmlns="" xmlns:a16="http://schemas.microsoft.com/office/drawing/2014/main" id="{4BA47118-7062-4E24-82AA-C59657CBC632}"/>
              </a:ext>
            </a:extLst>
          </p:cNvPr>
          <p:cNvCxnSpPr>
            <a:cxnSpLocks noChangeShapeType="1"/>
          </p:cNvCxnSpPr>
          <p:nvPr/>
        </p:nvCxnSpPr>
        <p:spPr bwMode="auto">
          <a:xfrm rot="5400000" flipH="1" flipV="1">
            <a:off x="4781791" y="2661596"/>
            <a:ext cx="216000" cy="1588"/>
          </a:xfrm>
          <a:prstGeom prst="straightConnector1">
            <a:avLst/>
          </a:prstGeom>
          <a:noFill/>
          <a:ln w="9525" algn="ctr">
            <a:solidFill>
              <a:schemeClr val="tx1"/>
            </a:solidFill>
            <a:round/>
            <a:headEnd/>
            <a:tailEnd type="arrow" w="med" len="med"/>
          </a:ln>
        </p:spPr>
      </p:cxnSp>
      <p:cxnSp>
        <p:nvCxnSpPr>
          <p:cNvPr id="57" name="Straight Arrow Connector 73">
            <a:extLst>
              <a:ext uri="{FF2B5EF4-FFF2-40B4-BE49-F238E27FC236}">
                <a16:creationId xmlns="" xmlns:a16="http://schemas.microsoft.com/office/drawing/2014/main" id="{8D720C87-3704-4960-AB65-827EFE63759E}"/>
              </a:ext>
            </a:extLst>
          </p:cNvPr>
          <p:cNvCxnSpPr>
            <a:cxnSpLocks noChangeShapeType="1"/>
          </p:cNvCxnSpPr>
          <p:nvPr/>
        </p:nvCxnSpPr>
        <p:spPr bwMode="auto">
          <a:xfrm rot="5400000" flipH="1" flipV="1">
            <a:off x="4780586" y="3166938"/>
            <a:ext cx="216000" cy="1588"/>
          </a:xfrm>
          <a:prstGeom prst="straightConnector1">
            <a:avLst/>
          </a:prstGeom>
          <a:noFill/>
          <a:ln w="9525" algn="ctr">
            <a:solidFill>
              <a:schemeClr val="tx1"/>
            </a:solidFill>
            <a:round/>
            <a:headEnd/>
            <a:tailEnd type="arrow" w="med" len="med"/>
          </a:ln>
        </p:spPr>
      </p:cxnSp>
      <p:cxnSp>
        <p:nvCxnSpPr>
          <p:cNvPr id="58" name="Straight Arrow Connector 73">
            <a:extLst>
              <a:ext uri="{FF2B5EF4-FFF2-40B4-BE49-F238E27FC236}">
                <a16:creationId xmlns="" xmlns:a16="http://schemas.microsoft.com/office/drawing/2014/main" id="{F9968D16-B529-4FEE-B05D-239EC8B27B48}"/>
              </a:ext>
            </a:extLst>
          </p:cNvPr>
          <p:cNvCxnSpPr>
            <a:cxnSpLocks noChangeShapeType="1"/>
          </p:cNvCxnSpPr>
          <p:nvPr/>
        </p:nvCxnSpPr>
        <p:spPr bwMode="auto">
          <a:xfrm rot="5400000" flipH="1" flipV="1">
            <a:off x="4779182" y="3667201"/>
            <a:ext cx="216000" cy="1588"/>
          </a:xfrm>
          <a:prstGeom prst="straightConnector1">
            <a:avLst/>
          </a:prstGeom>
          <a:noFill/>
          <a:ln w="9525" algn="ctr">
            <a:solidFill>
              <a:schemeClr val="tx1"/>
            </a:solidFill>
            <a:round/>
            <a:headEnd/>
            <a:tailEnd type="arrow" w="med" len="med"/>
          </a:ln>
        </p:spPr>
      </p:cxnSp>
      <p:cxnSp>
        <p:nvCxnSpPr>
          <p:cNvPr id="59" name="Straight Arrow Connector 73">
            <a:extLst>
              <a:ext uri="{FF2B5EF4-FFF2-40B4-BE49-F238E27FC236}">
                <a16:creationId xmlns="" xmlns:a16="http://schemas.microsoft.com/office/drawing/2014/main" id="{86B20F6C-7439-4DC5-B0A5-3477877C9B69}"/>
              </a:ext>
            </a:extLst>
          </p:cNvPr>
          <p:cNvCxnSpPr>
            <a:cxnSpLocks noChangeShapeType="1"/>
          </p:cNvCxnSpPr>
          <p:nvPr/>
        </p:nvCxnSpPr>
        <p:spPr bwMode="auto">
          <a:xfrm rot="5400000" flipH="1" flipV="1">
            <a:off x="4781031" y="3947301"/>
            <a:ext cx="216000" cy="1588"/>
          </a:xfrm>
          <a:prstGeom prst="straightConnector1">
            <a:avLst/>
          </a:prstGeom>
          <a:noFill/>
          <a:ln w="9525" algn="ctr">
            <a:solidFill>
              <a:schemeClr val="tx1"/>
            </a:solidFill>
            <a:round/>
            <a:headEnd/>
            <a:tailEnd type="arrow" w="med" len="med"/>
          </a:ln>
        </p:spPr>
      </p:cxnSp>
      <p:cxnSp>
        <p:nvCxnSpPr>
          <p:cNvPr id="60" name="Straight Arrow Connector 73">
            <a:extLst>
              <a:ext uri="{FF2B5EF4-FFF2-40B4-BE49-F238E27FC236}">
                <a16:creationId xmlns="" xmlns:a16="http://schemas.microsoft.com/office/drawing/2014/main" id="{E91513AE-E69D-4FDE-8580-6EF3CB5E45A3}"/>
              </a:ext>
            </a:extLst>
          </p:cNvPr>
          <p:cNvCxnSpPr>
            <a:cxnSpLocks noChangeShapeType="1"/>
          </p:cNvCxnSpPr>
          <p:nvPr/>
        </p:nvCxnSpPr>
        <p:spPr bwMode="auto">
          <a:xfrm rot="5400000" flipH="1" flipV="1">
            <a:off x="4764220" y="5226984"/>
            <a:ext cx="216000" cy="1588"/>
          </a:xfrm>
          <a:prstGeom prst="straightConnector1">
            <a:avLst/>
          </a:prstGeom>
          <a:noFill/>
          <a:ln w="9525" algn="ctr">
            <a:solidFill>
              <a:schemeClr val="tx1"/>
            </a:solidFill>
            <a:round/>
            <a:headEnd/>
            <a:tailEnd type="arrow" w="med" len="med"/>
          </a:ln>
        </p:spPr>
      </p:cxnSp>
      <p:cxnSp>
        <p:nvCxnSpPr>
          <p:cNvPr id="61" name="Straight Arrow Connector 73">
            <a:extLst>
              <a:ext uri="{FF2B5EF4-FFF2-40B4-BE49-F238E27FC236}">
                <a16:creationId xmlns="" xmlns:a16="http://schemas.microsoft.com/office/drawing/2014/main" id="{52161CF4-9877-4FC9-A4B4-74FC6C6B1779}"/>
              </a:ext>
            </a:extLst>
          </p:cNvPr>
          <p:cNvCxnSpPr>
            <a:cxnSpLocks noChangeShapeType="1"/>
          </p:cNvCxnSpPr>
          <p:nvPr/>
        </p:nvCxnSpPr>
        <p:spPr bwMode="auto">
          <a:xfrm rot="5400000" flipH="1" flipV="1">
            <a:off x="4763794" y="4966838"/>
            <a:ext cx="216000" cy="1588"/>
          </a:xfrm>
          <a:prstGeom prst="straightConnector1">
            <a:avLst/>
          </a:prstGeom>
          <a:noFill/>
          <a:ln w="9525" algn="ctr">
            <a:solidFill>
              <a:schemeClr val="tx1"/>
            </a:solidFill>
            <a:round/>
            <a:headEnd/>
            <a:tailEnd type="arrow" w="med" len="med"/>
          </a:ln>
        </p:spPr>
      </p:cxnSp>
      <p:cxnSp>
        <p:nvCxnSpPr>
          <p:cNvPr id="62" name="Straight Arrow Connector 73">
            <a:extLst>
              <a:ext uri="{FF2B5EF4-FFF2-40B4-BE49-F238E27FC236}">
                <a16:creationId xmlns="" xmlns:a16="http://schemas.microsoft.com/office/drawing/2014/main" id="{133E3C37-79B0-4A56-B516-88C587399386}"/>
              </a:ext>
            </a:extLst>
          </p:cNvPr>
          <p:cNvCxnSpPr>
            <a:cxnSpLocks noChangeShapeType="1"/>
          </p:cNvCxnSpPr>
          <p:nvPr/>
        </p:nvCxnSpPr>
        <p:spPr bwMode="auto">
          <a:xfrm rot="16200000" flipH="1">
            <a:off x="3513156" y="5244950"/>
            <a:ext cx="216000" cy="1588"/>
          </a:xfrm>
          <a:prstGeom prst="straightConnector1">
            <a:avLst/>
          </a:prstGeom>
          <a:noFill/>
          <a:ln w="19050" algn="ctr">
            <a:solidFill>
              <a:srgbClr val="00B050"/>
            </a:solidFill>
            <a:round/>
            <a:headEnd/>
            <a:tailEnd type="arrow" w="med" len="med"/>
          </a:ln>
        </p:spPr>
      </p:cxnSp>
      <p:cxnSp>
        <p:nvCxnSpPr>
          <p:cNvPr id="63" name="Straight Arrow Connector 73">
            <a:extLst>
              <a:ext uri="{FF2B5EF4-FFF2-40B4-BE49-F238E27FC236}">
                <a16:creationId xmlns="" xmlns:a16="http://schemas.microsoft.com/office/drawing/2014/main" id="{8BF5FEFE-CDFD-4205-A153-71635B12F131}"/>
              </a:ext>
            </a:extLst>
          </p:cNvPr>
          <p:cNvCxnSpPr>
            <a:cxnSpLocks noChangeShapeType="1"/>
          </p:cNvCxnSpPr>
          <p:nvPr/>
        </p:nvCxnSpPr>
        <p:spPr bwMode="auto">
          <a:xfrm rot="5400000" flipH="1" flipV="1">
            <a:off x="3388968" y="5272477"/>
            <a:ext cx="216000" cy="1588"/>
          </a:xfrm>
          <a:prstGeom prst="straightConnector1">
            <a:avLst/>
          </a:prstGeom>
          <a:noFill/>
          <a:ln w="9525" algn="ctr">
            <a:solidFill>
              <a:schemeClr val="tx1"/>
            </a:solidFill>
            <a:round/>
            <a:headEnd/>
            <a:tailEnd type="arrow" w="med" len="med"/>
          </a:ln>
        </p:spPr>
      </p:cxnSp>
      <p:cxnSp>
        <p:nvCxnSpPr>
          <p:cNvPr id="66" name="Straight Arrow Connector 73">
            <a:extLst>
              <a:ext uri="{FF2B5EF4-FFF2-40B4-BE49-F238E27FC236}">
                <a16:creationId xmlns="" xmlns:a16="http://schemas.microsoft.com/office/drawing/2014/main" id="{1D0F2DCC-16DE-4388-9BB4-744D24B81038}"/>
              </a:ext>
            </a:extLst>
          </p:cNvPr>
          <p:cNvCxnSpPr>
            <a:cxnSpLocks noChangeShapeType="1"/>
          </p:cNvCxnSpPr>
          <p:nvPr/>
        </p:nvCxnSpPr>
        <p:spPr bwMode="auto">
          <a:xfrm rot="16200000" flipH="1">
            <a:off x="3659182" y="3149549"/>
            <a:ext cx="216000" cy="1588"/>
          </a:xfrm>
          <a:prstGeom prst="straightConnector1">
            <a:avLst/>
          </a:prstGeom>
          <a:noFill/>
          <a:ln w="19050" algn="ctr">
            <a:solidFill>
              <a:srgbClr val="00B050"/>
            </a:solidFill>
            <a:prstDash val="sysDot"/>
            <a:round/>
            <a:headEnd/>
            <a:tailEnd type="arrow" w="med" len="med"/>
          </a:ln>
        </p:spPr>
      </p:cxnSp>
      <p:cxnSp>
        <p:nvCxnSpPr>
          <p:cNvPr id="67" name="Straight Arrow Connector 73">
            <a:extLst>
              <a:ext uri="{FF2B5EF4-FFF2-40B4-BE49-F238E27FC236}">
                <a16:creationId xmlns="" xmlns:a16="http://schemas.microsoft.com/office/drawing/2014/main" id="{719B9140-2183-432C-AD6E-42DCD1710A05}"/>
              </a:ext>
            </a:extLst>
          </p:cNvPr>
          <p:cNvCxnSpPr>
            <a:cxnSpLocks noChangeShapeType="1"/>
          </p:cNvCxnSpPr>
          <p:nvPr/>
        </p:nvCxnSpPr>
        <p:spPr bwMode="auto">
          <a:xfrm rot="5400000" flipH="1" flipV="1">
            <a:off x="3534994" y="3150949"/>
            <a:ext cx="216000" cy="1588"/>
          </a:xfrm>
          <a:prstGeom prst="straightConnector1">
            <a:avLst/>
          </a:prstGeom>
          <a:noFill/>
          <a:ln w="9525" algn="ctr">
            <a:solidFill>
              <a:schemeClr val="tx1"/>
            </a:solidFill>
            <a:round/>
            <a:headEnd/>
            <a:tailEnd type="arrow" w="med" len="med"/>
          </a:ln>
        </p:spPr>
      </p:cxnSp>
      <p:cxnSp>
        <p:nvCxnSpPr>
          <p:cNvPr id="68" name="Straight Arrow Connector 67">
            <a:extLst>
              <a:ext uri="{FF2B5EF4-FFF2-40B4-BE49-F238E27FC236}">
                <a16:creationId xmlns="" xmlns:a16="http://schemas.microsoft.com/office/drawing/2014/main" id="{57E5BBAF-9C10-47CF-B3D3-FB5E7E0A94E2}"/>
              </a:ext>
            </a:extLst>
          </p:cNvPr>
          <p:cNvCxnSpPr>
            <a:cxnSpLocks noChangeShapeType="1"/>
          </p:cNvCxnSpPr>
          <p:nvPr/>
        </p:nvCxnSpPr>
        <p:spPr bwMode="auto">
          <a:xfrm rot="5400000" flipH="1" flipV="1">
            <a:off x="3612807" y="2619004"/>
            <a:ext cx="216000" cy="1588"/>
          </a:xfrm>
          <a:prstGeom prst="straightConnector1">
            <a:avLst/>
          </a:prstGeom>
          <a:noFill/>
          <a:ln w="9525" algn="ctr">
            <a:solidFill>
              <a:schemeClr val="tx1"/>
            </a:solidFill>
            <a:prstDash val="dash"/>
            <a:round/>
            <a:headEnd/>
            <a:tailEnd type="arrow" w="med" len="med"/>
          </a:ln>
        </p:spPr>
      </p:cxnSp>
      <p:cxnSp>
        <p:nvCxnSpPr>
          <p:cNvPr id="69" name="Straight Arrow Connector 73">
            <a:extLst>
              <a:ext uri="{FF2B5EF4-FFF2-40B4-BE49-F238E27FC236}">
                <a16:creationId xmlns="" xmlns:a16="http://schemas.microsoft.com/office/drawing/2014/main" id="{CC82E036-2EF2-459A-BB81-49A83E690D18}"/>
              </a:ext>
            </a:extLst>
          </p:cNvPr>
          <p:cNvCxnSpPr>
            <a:cxnSpLocks noChangeShapeType="1"/>
          </p:cNvCxnSpPr>
          <p:nvPr/>
        </p:nvCxnSpPr>
        <p:spPr bwMode="auto">
          <a:xfrm rot="5400000" flipH="1" flipV="1">
            <a:off x="3539453" y="3682480"/>
            <a:ext cx="216000" cy="1588"/>
          </a:xfrm>
          <a:prstGeom prst="straightConnector1">
            <a:avLst/>
          </a:prstGeom>
          <a:noFill/>
          <a:ln w="9525" algn="ctr">
            <a:solidFill>
              <a:schemeClr val="tx1"/>
            </a:solidFill>
            <a:round/>
            <a:headEnd/>
            <a:tailEnd type="arrow" w="med" len="med"/>
          </a:ln>
        </p:spPr>
      </p:cxnSp>
      <p:cxnSp>
        <p:nvCxnSpPr>
          <p:cNvPr id="70" name="Straight Arrow Connector 73">
            <a:extLst>
              <a:ext uri="{FF2B5EF4-FFF2-40B4-BE49-F238E27FC236}">
                <a16:creationId xmlns="" xmlns:a16="http://schemas.microsoft.com/office/drawing/2014/main" id="{E9E7281B-F3DD-47A2-8272-08C35C981EAA}"/>
              </a:ext>
            </a:extLst>
          </p:cNvPr>
          <p:cNvCxnSpPr>
            <a:cxnSpLocks noChangeShapeType="1"/>
          </p:cNvCxnSpPr>
          <p:nvPr/>
        </p:nvCxnSpPr>
        <p:spPr bwMode="auto">
          <a:xfrm rot="16200000" flipH="1">
            <a:off x="3291842" y="3939410"/>
            <a:ext cx="216000" cy="1588"/>
          </a:xfrm>
          <a:prstGeom prst="straightConnector1">
            <a:avLst/>
          </a:prstGeom>
          <a:noFill/>
          <a:ln w="19050" algn="ctr">
            <a:solidFill>
              <a:srgbClr val="00B050"/>
            </a:solidFill>
            <a:round/>
            <a:headEnd/>
            <a:tailEnd type="arrow" w="med" len="med"/>
          </a:ln>
        </p:spPr>
      </p:cxnSp>
      <p:cxnSp>
        <p:nvCxnSpPr>
          <p:cNvPr id="71" name="Straight Arrow Connector 73">
            <a:extLst>
              <a:ext uri="{FF2B5EF4-FFF2-40B4-BE49-F238E27FC236}">
                <a16:creationId xmlns="" xmlns:a16="http://schemas.microsoft.com/office/drawing/2014/main" id="{CFBB42D6-9F88-4CE9-B390-7C4CCE8F72B4}"/>
              </a:ext>
            </a:extLst>
          </p:cNvPr>
          <p:cNvCxnSpPr>
            <a:cxnSpLocks noChangeShapeType="1"/>
          </p:cNvCxnSpPr>
          <p:nvPr/>
        </p:nvCxnSpPr>
        <p:spPr bwMode="auto">
          <a:xfrm rot="5400000" flipH="1" flipV="1">
            <a:off x="3635661" y="5021914"/>
            <a:ext cx="216000" cy="1588"/>
          </a:xfrm>
          <a:prstGeom prst="straightConnector1">
            <a:avLst/>
          </a:prstGeom>
          <a:noFill/>
          <a:ln w="9525" algn="ctr">
            <a:solidFill>
              <a:schemeClr val="tx1"/>
            </a:solidFill>
            <a:round/>
            <a:headEnd/>
            <a:tailEnd type="arrow" w="med" len="med"/>
          </a:ln>
        </p:spPr>
      </p:cxnSp>
      <p:sp>
        <p:nvSpPr>
          <p:cNvPr id="65" name="TextBox 58">
            <a:extLst>
              <a:ext uri="{FF2B5EF4-FFF2-40B4-BE49-F238E27FC236}">
                <a16:creationId xmlns="" xmlns:a16="http://schemas.microsoft.com/office/drawing/2014/main" id="{4CCB5D44-165C-4C9B-843B-A9B2840D85AC}"/>
              </a:ext>
            </a:extLst>
          </p:cNvPr>
          <p:cNvSpPr txBox="1">
            <a:spLocks noChangeArrowheads="1"/>
          </p:cNvSpPr>
          <p:nvPr/>
        </p:nvSpPr>
        <p:spPr bwMode="auto">
          <a:xfrm>
            <a:off x="2997628" y="2768790"/>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2" name="TextBox 58">
            <a:extLst>
              <a:ext uri="{FF2B5EF4-FFF2-40B4-BE49-F238E27FC236}">
                <a16:creationId xmlns="" xmlns:a16="http://schemas.microsoft.com/office/drawing/2014/main" id="{4CCB5D44-165C-4C9B-843B-A9B2840D85AC}"/>
              </a:ext>
            </a:extLst>
          </p:cNvPr>
          <p:cNvSpPr txBox="1">
            <a:spLocks noChangeArrowheads="1"/>
          </p:cNvSpPr>
          <p:nvPr/>
        </p:nvSpPr>
        <p:spPr bwMode="auto">
          <a:xfrm>
            <a:off x="2918683" y="4607131"/>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5" name="Oval 29">
            <a:extLst>
              <a:ext uri="{FF2B5EF4-FFF2-40B4-BE49-F238E27FC236}">
                <a16:creationId xmlns="" xmlns:a16="http://schemas.microsoft.com/office/drawing/2014/main" id="{F872B91B-5FC5-466F-9840-BB463CCEA5EA}"/>
              </a:ext>
            </a:extLst>
          </p:cNvPr>
          <p:cNvSpPr>
            <a:spLocks noChangeArrowheads="1"/>
          </p:cNvSpPr>
          <p:nvPr/>
        </p:nvSpPr>
        <p:spPr bwMode="auto">
          <a:xfrm>
            <a:off x="3377196" y="4891178"/>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78" name="Oval 29">
            <a:extLst>
              <a:ext uri="{FF2B5EF4-FFF2-40B4-BE49-F238E27FC236}">
                <a16:creationId xmlns="" xmlns:a16="http://schemas.microsoft.com/office/drawing/2014/main" id="{F872B91B-5FC5-466F-9840-BB463CCEA5EA}"/>
              </a:ext>
            </a:extLst>
          </p:cNvPr>
          <p:cNvSpPr>
            <a:spLocks noChangeArrowheads="1"/>
          </p:cNvSpPr>
          <p:nvPr/>
        </p:nvSpPr>
        <p:spPr bwMode="auto">
          <a:xfrm>
            <a:off x="3377196" y="2529598"/>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80" name="TextBox 58">
            <a:extLst>
              <a:ext uri="{FF2B5EF4-FFF2-40B4-BE49-F238E27FC236}">
                <a16:creationId xmlns="" xmlns:a16="http://schemas.microsoft.com/office/drawing/2014/main" id="{4CCB5D44-165C-4C9B-843B-A9B2840D85AC}"/>
              </a:ext>
            </a:extLst>
          </p:cNvPr>
          <p:cNvSpPr txBox="1">
            <a:spLocks noChangeArrowheads="1"/>
          </p:cNvSpPr>
          <p:nvPr/>
        </p:nvSpPr>
        <p:spPr bwMode="auto">
          <a:xfrm>
            <a:off x="4595786" y="2777680"/>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81" name="Content Placeholder 2"/>
          <p:cNvSpPr>
            <a:spLocks noGrp="1"/>
          </p:cNvSpPr>
          <p:nvPr>
            <p:ph idx="1"/>
          </p:nvPr>
        </p:nvSpPr>
        <p:spPr>
          <a:xfrm>
            <a:off x="247313" y="1119689"/>
            <a:ext cx="8621480" cy="392479"/>
          </a:xfrm>
        </p:spPr>
        <p:txBody>
          <a:bodyPr/>
          <a:lstStyle/>
          <a:p>
            <a:r>
              <a:rPr lang="en-CA" sz="1000" dirty="0"/>
              <a:t>Long-term, higher awareness levels achieved during the past 4 years since 2015, compared to earlier years – in particular with younger boaters 18-34 </a:t>
            </a:r>
            <a:r>
              <a:rPr lang="en-CA" sz="1000" dirty="0" err="1"/>
              <a:t>yrs</a:t>
            </a:r>
            <a:r>
              <a:rPr lang="en-CA" sz="1000" dirty="0"/>
              <a:t>, 35-54 </a:t>
            </a:r>
            <a:r>
              <a:rPr lang="en-CA" sz="1000" dirty="0" err="1"/>
              <a:t>yrs</a:t>
            </a:r>
            <a:r>
              <a:rPr lang="en-CA" sz="1000" dirty="0"/>
              <a:t>, males and in the Atlantic, Ontario and Prairies regions.</a:t>
            </a:r>
          </a:p>
        </p:txBody>
      </p:sp>
    </p:spTree>
    <p:extLst>
      <p:ext uri="{BB962C8B-B14F-4D97-AF65-F5344CB8AC3E}">
        <p14:creationId xmlns:p14="http://schemas.microsoft.com/office/powerpoint/2010/main" val="2473183837"/>
      </p:ext>
    </p:extLst>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32"/>
          <p:cNvSpPr>
            <a:spLocks noChangeArrowheads="1"/>
          </p:cNvSpPr>
          <p:nvPr/>
        </p:nvSpPr>
        <p:spPr bwMode="auto">
          <a:xfrm>
            <a:off x="183506" y="1534031"/>
            <a:ext cx="8810625" cy="462521"/>
          </a:xfrm>
          <a:prstGeom prst="rect">
            <a:avLst/>
          </a:prstGeom>
          <a:noFill/>
          <a:ln w="9525">
            <a:noFill/>
            <a:prstDash val="sysDash"/>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boaters aware of “If you’re hooked on fishing, get your kids hooked on lifejackets too*” message</a:t>
            </a:r>
            <a:endParaRPr lang="en-US" sz="1400" dirty="0">
              <a:solidFill>
                <a:schemeClr val="tx1"/>
              </a:solidFill>
              <a:latin typeface="Arial" pitchFamily="34" charset="0"/>
              <a:cs typeface="Arial" pitchFamily="34" charset="0"/>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4112719535"/>
              </p:ext>
            </p:extLst>
          </p:nvPr>
        </p:nvGraphicFramePr>
        <p:xfrm>
          <a:off x="866775" y="2095499"/>
          <a:ext cx="8045212" cy="3913415"/>
        </p:xfrm>
        <a:graphic>
          <a:graphicData uri="http://schemas.openxmlformats.org/presentationml/2006/ole">
            <mc:AlternateContent xmlns:mc="http://schemas.openxmlformats.org/markup-compatibility/2006">
              <mc:Choice xmlns:v="urn:schemas-microsoft-com:vml" Requires="v">
                <p:oleObj spid="_x0000_s143860" name="Worksheet" r:id="rId4" imgW="4819773" imgH="2228734" progId="Excel.Sheet.8">
                  <p:embed/>
                </p:oleObj>
              </mc:Choice>
              <mc:Fallback>
                <p:oleObj name="Worksheet" r:id="rId4" imgW="4819773" imgH="2228734" progId="Excel.Sheet.8">
                  <p:embed/>
                  <p:pic>
                    <p:nvPicPr>
                      <p:cNvPr id="24" name="Object 4"/>
                      <p:cNvPicPr>
                        <a:picLocks noChangeAspect="1" noChangeArrowheads="1"/>
                      </p:cNvPicPr>
                      <p:nvPr/>
                    </p:nvPicPr>
                    <p:blipFill>
                      <a:blip r:embed="rId5"/>
                      <a:srcRect l="3552" b="621"/>
                      <a:stretch>
                        <a:fillRect/>
                      </a:stretch>
                    </p:blipFill>
                    <p:spPr bwMode="auto">
                      <a:xfrm>
                        <a:off x="866775" y="2095499"/>
                        <a:ext cx="8045212" cy="3913415"/>
                      </a:xfrm>
                      <a:prstGeom prst="rect">
                        <a:avLst/>
                      </a:prstGeom>
                      <a:noFill/>
                      <a:ln>
                        <a:noFill/>
                      </a:ln>
                      <a:effectLst/>
                      <a:extLst/>
                    </p:spPr>
                  </p:pic>
                </p:oleObj>
              </mc:Fallback>
            </mc:AlternateContent>
          </a:graphicData>
        </a:graphic>
      </p:graphicFrame>
      <p:sp>
        <p:nvSpPr>
          <p:cNvPr id="25" name="TextBox 24"/>
          <p:cNvSpPr txBox="1"/>
          <p:nvPr/>
        </p:nvSpPr>
        <p:spPr>
          <a:xfrm>
            <a:off x="2410906" y="2393020"/>
            <a:ext cx="808037" cy="3426579"/>
          </a:xfrm>
          <a:prstGeom prst="rect">
            <a:avLst/>
          </a:prstGeom>
          <a:solidFill>
            <a:srgbClr val="FFFFFF"/>
          </a:solidFill>
        </p:spPr>
        <p:txBody>
          <a:bodyPr>
            <a:spAutoFit/>
          </a:bodyPr>
          <a:lstStyle/>
          <a:p>
            <a:pPr>
              <a:lnSpc>
                <a:spcPts val="2000"/>
              </a:lnSpc>
              <a:spcBef>
                <a:spcPts val="0"/>
              </a:spcBef>
              <a:buFontTx/>
              <a:buNone/>
              <a:defRPr/>
            </a:pPr>
            <a:r>
              <a:rPr lang="en-US" sz="1100" dirty="0">
                <a:latin typeface="Arial" pitchFamily="34" charset="0"/>
                <a:cs typeface="Arial" pitchFamily="34" charset="0"/>
              </a:rPr>
              <a:t>Age:</a:t>
            </a:r>
          </a:p>
          <a:p>
            <a:pPr marL="82550">
              <a:lnSpc>
                <a:spcPts val="1800"/>
              </a:lnSpc>
              <a:spcBef>
                <a:spcPts val="200"/>
              </a:spcBef>
              <a:buFontTx/>
              <a:buNone/>
              <a:defRPr/>
            </a:pPr>
            <a:r>
              <a:rPr lang="en-US" sz="1100" dirty="0">
                <a:latin typeface="Arial" pitchFamily="34" charset="0"/>
                <a:cs typeface="Arial" pitchFamily="34" charset="0"/>
              </a:rPr>
              <a:t>18-34</a:t>
            </a:r>
          </a:p>
          <a:p>
            <a:pPr marL="82550">
              <a:lnSpc>
                <a:spcPts val="1800"/>
              </a:lnSpc>
              <a:spcBef>
                <a:spcPts val="200"/>
              </a:spcBef>
              <a:buFontTx/>
              <a:buNone/>
              <a:defRPr/>
            </a:pPr>
            <a:r>
              <a:rPr lang="en-US" sz="1100" dirty="0">
                <a:latin typeface="Arial" pitchFamily="34" charset="0"/>
                <a:cs typeface="Arial" pitchFamily="34" charset="0"/>
              </a:rPr>
              <a:t>35-54</a:t>
            </a:r>
          </a:p>
          <a:p>
            <a:pPr marL="82550">
              <a:lnSpc>
                <a:spcPts val="1800"/>
              </a:lnSpc>
              <a:spcBef>
                <a:spcPts val="500"/>
              </a:spcBef>
              <a:buFontTx/>
              <a:buNone/>
              <a:defRPr/>
            </a:pPr>
            <a:r>
              <a:rPr lang="en-US" sz="1100" dirty="0">
                <a:latin typeface="Arial" pitchFamily="34" charset="0"/>
                <a:cs typeface="Arial" pitchFamily="34" charset="0"/>
              </a:rPr>
              <a:t>55+</a:t>
            </a:r>
          </a:p>
          <a:p>
            <a:pPr>
              <a:lnSpc>
                <a:spcPts val="1800"/>
              </a:lnSpc>
              <a:spcBef>
                <a:spcPts val="200"/>
              </a:spcBef>
              <a:buFontTx/>
              <a:buNone/>
              <a:defRPr/>
            </a:pPr>
            <a:r>
              <a:rPr lang="en-US" sz="1100" dirty="0">
                <a:latin typeface="Arial" pitchFamily="34" charset="0"/>
                <a:cs typeface="Arial" pitchFamily="34" charset="0"/>
              </a:rPr>
              <a:t>Gender:</a:t>
            </a:r>
          </a:p>
          <a:p>
            <a:pPr marL="82550">
              <a:lnSpc>
                <a:spcPts val="1800"/>
              </a:lnSpc>
              <a:buFontTx/>
              <a:buNone/>
              <a:defRPr/>
            </a:pPr>
            <a:r>
              <a:rPr lang="en-US" sz="1100" dirty="0">
                <a:latin typeface="Arial" pitchFamily="34" charset="0"/>
                <a:cs typeface="Arial" pitchFamily="34" charset="0"/>
              </a:rPr>
              <a:t>Male</a:t>
            </a:r>
          </a:p>
          <a:p>
            <a:pPr marL="82550">
              <a:lnSpc>
                <a:spcPts val="1800"/>
              </a:lnSpc>
              <a:spcBef>
                <a:spcPts val="200"/>
              </a:spcBef>
              <a:buFontTx/>
              <a:buNone/>
              <a:defRPr/>
            </a:pPr>
            <a:r>
              <a:rPr lang="en-US" sz="1100" dirty="0">
                <a:latin typeface="Arial" pitchFamily="34" charset="0"/>
                <a:cs typeface="Arial" pitchFamily="34" charset="0"/>
              </a:rPr>
              <a:t>Female</a:t>
            </a:r>
          </a:p>
          <a:p>
            <a:pPr>
              <a:lnSpc>
                <a:spcPts val="1800"/>
              </a:lnSpc>
              <a:spcBef>
                <a:spcPts val="500"/>
              </a:spcBef>
              <a:buFontTx/>
              <a:buNone/>
              <a:defRPr/>
            </a:pPr>
            <a:r>
              <a:rPr lang="en-US" sz="1100" dirty="0">
                <a:latin typeface="Arial" pitchFamily="34" charset="0"/>
                <a:cs typeface="Arial" pitchFamily="34" charset="0"/>
              </a:rPr>
              <a:t>Region:</a:t>
            </a:r>
          </a:p>
          <a:p>
            <a:pPr marL="82550">
              <a:lnSpc>
                <a:spcPts val="1800"/>
              </a:lnSpc>
              <a:buFontTx/>
              <a:buNone/>
              <a:defRPr/>
            </a:pPr>
            <a:r>
              <a:rPr lang="en-US" sz="1100" dirty="0">
                <a:latin typeface="Arial" pitchFamily="34" charset="0"/>
                <a:cs typeface="Arial" pitchFamily="34" charset="0"/>
              </a:rPr>
              <a:t>Atlantic</a:t>
            </a:r>
          </a:p>
          <a:p>
            <a:pPr marL="82550">
              <a:lnSpc>
                <a:spcPts val="1800"/>
              </a:lnSpc>
              <a:spcBef>
                <a:spcPts val="200"/>
              </a:spcBef>
              <a:buFontTx/>
              <a:buNone/>
              <a:defRPr/>
            </a:pPr>
            <a:r>
              <a:rPr lang="en-US" sz="1100" dirty="0">
                <a:latin typeface="Arial" pitchFamily="34" charset="0"/>
                <a:cs typeface="Arial" pitchFamily="34" charset="0"/>
              </a:rPr>
              <a:t>Quebec</a:t>
            </a:r>
          </a:p>
          <a:p>
            <a:pPr marL="82550">
              <a:lnSpc>
                <a:spcPts val="1800"/>
              </a:lnSpc>
              <a:spcBef>
                <a:spcPts val="200"/>
              </a:spcBef>
              <a:buFontTx/>
              <a:buNone/>
              <a:defRPr/>
            </a:pPr>
            <a:r>
              <a:rPr lang="en-US" sz="1100" dirty="0">
                <a:latin typeface="Arial" pitchFamily="34" charset="0"/>
                <a:cs typeface="Arial" pitchFamily="34" charset="0"/>
              </a:rPr>
              <a:t>Ontario</a:t>
            </a:r>
          </a:p>
          <a:p>
            <a:pPr marL="82550">
              <a:lnSpc>
                <a:spcPts val="1800"/>
              </a:lnSpc>
              <a:spcBef>
                <a:spcPts val="200"/>
              </a:spcBef>
              <a:buFontTx/>
              <a:buNone/>
              <a:defRPr/>
            </a:pPr>
            <a:r>
              <a:rPr lang="en-US" sz="1100" dirty="0">
                <a:latin typeface="Arial" pitchFamily="34" charset="0"/>
                <a:cs typeface="Arial" pitchFamily="34" charset="0"/>
              </a:rPr>
              <a:t>Prairies</a:t>
            </a:r>
          </a:p>
          <a:p>
            <a:pPr marL="82550">
              <a:lnSpc>
                <a:spcPts val="1800"/>
              </a:lnSpc>
              <a:spcBef>
                <a:spcPts val="200"/>
              </a:spcBef>
              <a:buFontTx/>
              <a:buNone/>
              <a:defRPr/>
            </a:pPr>
            <a:r>
              <a:rPr lang="en-US" sz="1100" dirty="0">
                <a:latin typeface="Arial" pitchFamily="34" charset="0"/>
                <a:cs typeface="Arial" pitchFamily="34" charset="0"/>
              </a:rPr>
              <a:t>B.C.</a:t>
            </a:r>
          </a:p>
        </p:txBody>
      </p:sp>
      <p:sp>
        <p:nvSpPr>
          <p:cNvPr id="27" name="TextBox 39"/>
          <p:cNvSpPr txBox="1">
            <a:spLocks noChangeArrowheads="1"/>
          </p:cNvSpPr>
          <p:nvPr/>
        </p:nvSpPr>
        <p:spPr bwMode="auto">
          <a:xfrm>
            <a:off x="4042364" y="5078503"/>
            <a:ext cx="584138" cy="246221"/>
          </a:xfrm>
          <a:prstGeom prst="rect">
            <a:avLst/>
          </a:prstGeom>
          <a:noFill/>
          <a:ln w="9525">
            <a:noFill/>
            <a:miter lim="800000"/>
            <a:headEnd/>
            <a:tailEnd/>
          </a:ln>
        </p:spPr>
        <p:txBody>
          <a:bodyPr wrap="square">
            <a:spAutoFit/>
          </a:bodyPr>
          <a:lstStyle/>
          <a:p>
            <a:pPr>
              <a:buFontTx/>
              <a:buNone/>
            </a:pPr>
            <a:r>
              <a:rPr lang="en-US" sz="1000" b="1" dirty="0">
                <a:latin typeface="Arial" pitchFamily="34" charset="0"/>
                <a:cs typeface="Arial" pitchFamily="34" charset="0"/>
              </a:rPr>
              <a:t>13</a:t>
            </a:r>
          </a:p>
        </p:txBody>
      </p:sp>
      <p:sp>
        <p:nvSpPr>
          <p:cNvPr id="28" name="TextBox 40"/>
          <p:cNvSpPr txBox="1">
            <a:spLocks noChangeArrowheads="1"/>
          </p:cNvSpPr>
          <p:nvPr/>
        </p:nvSpPr>
        <p:spPr bwMode="auto">
          <a:xfrm>
            <a:off x="3717480" y="4811175"/>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7</a:t>
            </a:r>
            <a:endParaRPr lang="en-US" sz="1000" b="1" dirty="0">
              <a:latin typeface="Arial" pitchFamily="34" charset="0"/>
              <a:cs typeface="Arial" pitchFamily="34" charset="0"/>
            </a:endParaRPr>
          </a:p>
        </p:txBody>
      </p:sp>
      <p:sp>
        <p:nvSpPr>
          <p:cNvPr id="33" name="TextBox 41"/>
          <p:cNvSpPr txBox="1">
            <a:spLocks noChangeArrowheads="1"/>
          </p:cNvSpPr>
          <p:nvPr/>
        </p:nvSpPr>
        <p:spPr bwMode="auto">
          <a:xfrm>
            <a:off x="3872091" y="4546872"/>
            <a:ext cx="588170" cy="246221"/>
          </a:xfrm>
          <a:prstGeom prst="rect">
            <a:avLst/>
          </a:prstGeom>
          <a:noFill/>
          <a:ln w="9525">
            <a:noFill/>
            <a:miter lim="800000"/>
            <a:headEnd/>
            <a:tailEnd/>
          </a:ln>
        </p:spPr>
        <p:txBody>
          <a:bodyPr wrap="square">
            <a:spAutoFit/>
          </a:bodyPr>
          <a:lstStyle/>
          <a:p>
            <a:pPr>
              <a:buFontTx/>
              <a:buNone/>
            </a:pPr>
            <a:r>
              <a:rPr lang="en-US" sz="1000" b="1" dirty="0">
                <a:latin typeface="Arial" pitchFamily="34" charset="0"/>
                <a:cs typeface="Arial" pitchFamily="34" charset="0"/>
              </a:rPr>
              <a:t>10</a:t>
            </a:r>
          </a:p>
        </p:txBody>
      </p:sp>
      <p:sp>
        <p:nvSpPr>
          <p:cNvPr id="35" name="TextBox 57"/>
          <p:cNvSpPr txBox="1">
            <a:spLocks noChangeArrowheads="1"/>
          </p:cNvSpPr>
          <p:nvPr/>
        </p:nvSpPr>
        <p:spPr bwMode="auto">
          <a:xfrm>
            <a:off x="4044779" y="3774645"/>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13</a:t>
            </a:r>
          </a:p>
        </p:txBody>
      </p:sp>
      <p:sp>
        <p:nvSpPr>
          <p:cNvPr id="37" name="TextBox 58"/>
          <p:cNvSpPr txBox="1">
            <a:spLocks noChangeArrowheads="1"/>
          </p:cNvSpPr>
          <p:nvPr/>
        </p:nvSpPr>
        <p:spPr bwMode="auto">
          <a:xfrm>
            <a:off x="3827817" y="4030923"/>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9</a:t>
            </a:r>
          </a:p>
        </p:txBody>
      </p:sp>
      <p:sp>
        <p:nvSpPr>
          <p:cNvPr id="40" name="TextBox 61"/>
          <p:cNvSpPr txBox="1">
            <a:spLocks noChangeArrowheads="1"/>
          </p:cNvSpPr>
          <p:nvPr/>
        </p:nvSpPr>
        <p:spPr bwMode="auto">
          <a:xfrm>
            <a:off x="3920263" y="2718082"/>
            <a:ext cx="390525"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11</a:t>
            </a:r>
          </a:p>
        </p:txBody>
      </p:sp>
      <p:sp>
        <p:nvSpPr>
          <p:cNvPr id="41" name="TextBox 62"/>
          <p:cNvSpPr txBox="1">
            <a:spLocks noChangeArrowheads="1"/>
          </p:cNvSpPr>
          <p:nvPr/>
        </p:nvSpPr>
        <p:spPr bwMode="auto">
          <a:xfrm>
            <a:off x="3819315" y="2978551"/>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9</a:t>
            </a:r>
          </a:p>
        </p:txBody>
      </p:sp>
      <p:sp>
        <p:nvSpPr>
          <p:cNvPr id="42" name="TextBox 49"/>
          <p:cNvSpPr txBox="1">
            <a:spLocks noChangeArrowheads="1"/>
          </p:cNvSpPr>
          <p:nvPr/>
        </p:nvSpPr>
        <p:spPr bwMode="auto">
          <a:xfrm>
            <a:off x="3943652" y="2459951"/>
            <a:ext cx="915895" cy="246221"/>
          </a:xfrm>
          <a:prstGeom prst="rect">
            <a:avLst/>
          </a:prstGeom>
          <a:noFill/>
          <a:ln w="9525">
            <a:noFill/>
            <a:miter lim="800000"/>
            <a:headEnd/>
            <a:tailEnd/>
          </a:ln>
        </p:spPr>
        <p:txBody>
          <a:bodyPr wrap="square">
            <a:spAutoFit/>
          </a:bodyPr>
          <a:lstStyle/>
          <a:p>
            <a:pPr>
              <a:buFontTx/>
              <a:buNone/>
            </a:pPr>
            <a:r>
              <a:rPr lang="en-US" sz="1000" b="1" u="sng" dirty="0">
                <a:latin typeface="Arial" pitchFamily="34" charset="0"/>
                <a:cs typeface="Arial" pitchFamily="34" charset="0"/>
                <a:sym typeface="Symbol" pitchFamily="18" charset="2"/>
              </a:rPr>
              <a:t>May 2018</a:t>
            </a:r>
            <a:endParaRPr lang="en-US" sz="1000" b="1" u="sng" dirty="0">
              <a:latin typeface="Arial" pitchFamily="34" charset="0"/>
              <a:cs typeface="Arial" pitchFamily="34" charset="0"/>
            </a:endParaRPr>
          </a:p>
        </p:txBody>
      </p:sp>
      <p:sp>
        <p:nvSpPr>
          <p:cNvPr id="17" name="Text Box 1916"/>
          <p:cNvSpPr txBox="1">
            <a:spLocks noChangeArrowheads="1"/>
          </p:cNvSpPr>
          <p:nvPr/>
        </p:nvSpPr>
        <p:spPr bwMode="auto">
          <a:xfrm>
            <a:off x="114300" y="6494462"/>
            <a:ext cx="7244032"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18" name="Slide Number Placeholder 76"/>
          <p:cNvSpPr>
            <a:spLocks noGrp="1"/>
          </p:cNvSpPr>
          <p:nvPr>
            <p:ph type="sldNum" sz="quarter" idx="12"/>
          </p:nvPr>
        </p:nvSpPr>
        <p:spPr>
          <a:xfrm>
            <a:off x="8561015" y="6480175"/>
            <a:ext cx="576064" cy="365125"/>
          </a:xfrm>
        </p:spPr>
        <p:txBody>
          <a:bodyPr/>
          <a:lstStyle/>
          <a:p>
            <a:fld id="{5857359A-ACC2-4AC8-94CA-842605F06C6B}" type="slidenum">
              <a:rPr lang="en-US" smtClean="0"/>
              <a:pPr/>
              <a:t>34</a:t>
            </a:fld>
            <a:endParaRPr lang="en-US"/>
          </a:p>
        </p:txBody>
      </p:sp>
      <p:sp>
        <p:nvSpPr>
          <p:cNvPr id="22" name="TextBox 39"/>
          <p:cNvSpPr txBox="1">
            <a:spLocks noChangeArrowheads="1"/>
          </p:cNvSpPr>
          <p:nvPr/>
        </p:nvSpPr>
        <p:spPr bwMode="auto">
          <a:xfrm>
            <a:off x="4531659" y="5602264"/>
            <a:ext cx="584138" cy="246221"/>
          </a:xfrm>
          <a:prstGeom prst="rect">
            <a:avLst/>
          </a:prstGeom>
          <a:noFill/>
          <a:ln w="9525">
            <a:noFill/>
            <a:miter lim="800000"/>
            <a:headEnd/>
            <a:tailEnd/>
          </a:ln>
        </p:spPr>
        <p:txBody>
          <a:bodyPr wrap="square">
            <a:spAutoFit/>
          </a:bodyPr>
          <a:lstStyle/>
          <a:p>
            <a:pPr>
              <a:buFontTx/>
              <a:buNone/>
            </a:pPr>
            <a:r>
              <a:rPr lang="en-US" sz="1000" b="1" dirty="0">
                <a:latin typeface="Arial" pitchFamily="34" charset="0"/>
                <a:cs typeface="Arial" pitchFamily="34" charset="0"/>
              </a:rPr>
              <a:t>22</a:t>
            </a:r>
          </a:p>
        </p:txBody>
      </p:sp>
      <p:sp>
        <p:nvSpPr>
          <p:cNvPr id="23" name="Title 1"/>
          <p:cNvSpPr>
            <a:spLocks noGrp="1"/>
          </p:cNvSpPr>
          <p:nvPr>
            <p:ph type="title"/>
          </p:nvPr>
        </p:nvSpPr>
        <p:spPr>
          <a:xfrm>
            <a:off x="1496290" y="0"/>
            <a:ext cx="7415697" cy="1052736"/>
          </a:xfrm>
        </p:spPr>
        <p:txBody>
          <a:bodyPr/>
          <a:lstStyle/>
          <a:p>
            <a:r>
              <a:rPr lang="en-US" dirty="0"/>
              <a:t>Increased awareness in Spring 2018 vs. Spring 2016 for “Get kids hooked on lifejackets too” message with boaters 55+ </a:t>
            </a:r>
            <a:r>
              <a:rPr lang="en-US" dirty="0" err="1"/>
              <a:t>yrs</a:t>
            </a:r>
            <a:r>
              <a:rPr lang="en-US" dirty="0"/>
              <a:t>, females and Ontario &amp; B.C. regions.</a:t>
            </a:r>
          </a:p>
        </p:txBody>
      </p:sp>
      <p:sp>
        <p:nvSpPr>
          <p:cNvPr id="19" name="TextBox 59"/>
          <p:cNvSpPr txBox="1">
            <a:spLocks noChangeArrowheads="1"/>
          </p:cNvSpPr>
          <p:nvPr/>
        </p:nvSpPr>
        <p:spPr bwMode="auto">
          <a:xfrm>
            <a:off x="4149655" y="3236975"/>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15</a:t>
            </a:r>
          </a:p>
        </p:txBody>
      </p:sp>
      <p:graphicFrame>
        <p:nvGraphicFramePr>
          <p:cNvPr id="21" name="Table 20">
            <a:extLst>
              <a:ext uri="{FF2B5EF4-FFF2-40B4-BE49-F238E27FC236}">
                <a16:creationId xmlns="" xmlns:a16="http://schemas.microsoft.com/office/drawing/2014/main" id="{74597A72-05CB-4D29-B8F6-A6BB159BD67B}"/>
              </a:ext>
            </a:extLst>
          </p:cNvPr>
          <p:cNvGraphicFramePr>
            <a:graphicFrameLocks noGrp="1"/>
          </p:cNvGraphicFramePr>
          <p:nvPr>
            <p:extLst>
              <p:ext uri="{D42A27DB-BD31-4B8C-83A1-F6EECF244321}">
                <p14:modId xmlns:p14="http://schemas.microsoft.com/office/powerpoint/2010/main" val="3864210860"/>
              </p:ext>
            </p:extLst>
          </p:nvPr>
        </p:nvGraphicFramePr>
        <p:xfrm>
          <a:off x="5129469" y="2316170"/>
          <a:ext cx="2534667" cy="3565905"/>
        </p:xfrm>
        <a:graphic>
          <a:graphicData uri="http://schemas.openxmlformats.org/drawingml/2006/table">
            <a:tbl>
              <a:tblPr firstRow="1" bandRow="1">
                <a:tableStyleId>{5C22544A-7EE6-4342-B048-85BDC9FD1C3A}</a:tableStyleId>
              </a:tblPr>
              <a:tblGrid>
                <a:gridCol w="844889">
                  <a:extLst>
                    <a:ext uri="{9D8B030D-6E8A-4147-A177-3AD203B41FA5}">
                      <a16:colId xmlns="" xmlns:a16="http://schemas.microsoft.com/office/drawing/2014/main" val="236833652"/>
                    </a:ext>
                  </a:extLst>
                </a:gridCol>
                <a:gridCol w="844889">
                  <a:extLst>
                    <a:ext uri="{9D8B030D-6E8A-4147-A177-3AD203B41FA5}">
                      <a16:colId xmlns="" xmlns:a16="http://schemas.microsoft.com/office/drawing/2014/main" val="567668867"/>
                    </a:ext>
                  </a:extLst>
                </a:gridCol>
                <a:gridCol w="844889">
                  <a:extLst>
                    <a:ext uri="{9D8B030D-6E8A-4147-A177-3AD203B41FA5}">
                      <a16:colId xmlns="" xmlns:a16="http://schemas.microsoft.com/office/drawing/2014/main" val="321934977"/>
                    </a:ext>
                  </a:extLst>
                </a:gridCol>
              </a:tblGrid>
              <a:tr h="396852">
                <a:tc>
                  <a:txBody>
                    <a:bodyPr/>
                    <a:lstStyle/>
                    <a:p>
                      <a:pPr algn="ctr"/>
                      <a:r>
                        <a:rPr lang="en-CA" sz="1000" u="sng" dirty="0">
                          <a:solidFill>
                            <a:schemeClr val="tx1"/>
                          </a:solidFill>
                          <a:latin typeface="Arial" panose="020B0604020202020204" pitchFamily="34" charset="0"/>
                          <a:cs typeface="Arial" panose="020B0604020202020204"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May 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Aug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21914938"/>
                  </a:ext>
                </a:extLst>
              </a:tr>
              <a:tr h="239184">
                <a:tc>
                  <a:txBody>
                    <a:bodyPr/>
                    <a:lstStyle/>
                    <a:p>
                      <a:pPr algn="ctr"/>
                      <a:r>
                        <a:rPr lang="en-CA" sz="1000" dirty="0">
                          <a:solidFill>
                            <a:schemeClr val="tx1"/>
                          </a:solidFill>
                          <a:latin typeface="Arial" panose="020B0604020202020204" pitchFamily="34" charset="0"/>
                          <a:cs typeface="Arial" panose="020B0604020202020204" pitchFamily="34" charset="0"/>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24162920"/>
                  </a:ext>
                </a:extLst>
              </a:tr>
              <a:tr h="256047">
                <a:tc>
                  <a:txBody>
                    <a:bodyPr/>
                    <a:lstStyle/>
                    <a:p>
                      <a:pPr algn="ctr"/>
                      <a:r>
                        <a:rPr lang="en-CA" sz="1000" dirty="0">
                          <a:solidFill>
                            <a:schemeClr val="tx1"/>
                          </a:solidFill>
                          <a:latin typeface="Arial" panose="020B0604020202020204" pitchFamily="34" charset="0"/>
                          <a:cs typeface="Arial" panose="020B0604020202020204"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67934878"/>
                  </a:ext>
                </a:extLst>
              </a:tr>
              <a:tr h="296645">
                <a:tc>
                  <a:txBody>
                    <a:bodyPr/>
                    <a:lstStyle/>
                    <a:p>
                      <a:pPr algn="ctr"/>
                      <a:r>
                        <a:rPr lang="en-CA" sz="1000" dirty="0">
                          <a:solidFill>
                            <a:schemeClr val="tx1"/>
                          </a:solidFill>
                          <a:latin typeface="Arial" panose="020B0604020202020204" pitchFamily="34" charset="0"/>
                          <a:cs typeface="Arial" panose="020B0604020202020204" pitchFamily="34" charset="0"/>
                        </a:rPr>
                        <a:t>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44368510"/>
                  </a:ext>
                </a:extLst>
              </a:tr>
              <a:tr h="0">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53975239"/>
                  </a:ext>
                </a:extLst>
              </a:tr>
              <a:tr h="259080">
                <a:tc>
                  <a:txBody>
                    <a:bodyPr/>
                    <a:lstStyle/>
                    <a:p>
                      <a:pPr algn="ctr"/>
                      <a:r>
                        <a:rPr lang="en-CA" sz="1000" dirty="0">
                          <a:solidFill>
                            <a:schemeClr val="tx1"/>
                          </a:solidFill>
                          <a:latin typeface="Arial" panose="020B0604020202020204" pitchFamily="34" charset="0"/>
                          <a:cs typeface="Arial" panose="020B0604020202020204" pitchFamily="34" charset="0"/>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8923182"/>
                  </a:ext>
                </a:extLst>
              </a:tr>
              <a:tr h="298715">
                <a:tc>
                  <a:txBody>
                    <a:bodyPr/>
                    <a:lstStyle/>
                    <a:p>
                      <a:pPr algn="ctr"/>
                      <a:r>
                        <a:rPr lang="en-CA" sz="1000" dirty="0">
                          <a:solidFill>
                            <a:schemeClr val="tx1"/>
                          </a:solidFill>
                          <a:latin typeface="Arial" panose="020B0604020202020204" pitchFamily="34" charset="0"/>
                          <a:cs typeface="Arial" panose="020B0604020202020204" pitchFamily="34"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68531337"/>
                  </a:ext>
                </a:extLst>
              </a:tr>
              <a:tr h="0">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87711065"/>
                  </a:ext>
                </a:extLst>
              </a:tr>
              <a:tr h="298715">
                <a:tc>
                  <a:txBody>
                    <a:bodyPr/>
                    <a:lstStyle/>
                    <a:p>
                      <a:pPr algn="ctr"/>
                      <a:r>
                        <a:rPr lang="en-CA" sz="1000" dirty="0">
                          <a:solidFill>
                            <a:schemeClr val="tx1"/>
                          </a:solidFill>
                          <a:latin typeface="Arial" panose="020B0604020202020204" pitchFamily="34" charset="0"/>
                          <a:cs typeface="Arial" panose="020B0604020202020204" pitchFamily="34" charset="0"/>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8821742"/>
                  </a:ext>
                </a:extLst>
              </a:tr>
              <a:tr h="254999">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66602072"/>
                  </a:ext>
                </a:extLst>
              </a:tr>
              <a:tr h="261257">
                <a:tc>
                  <a:txBody>
                    <a:bodyPr/>
                    <a:lstStyle/>
                    <a:p>
                      <a:pPr algn="ctr"/>
                      <a:r>
                        <a:rPr lang="en-CA" sz="1000" dirty="0">
                          <a:solidFill>
                            <a:schemeClr val="tx1"/>
                          </a:solidFill>
                          <a:latin typeface="Arial" panose="020B0604020202020204" pitchFamily="34" charset="0"/>
                          <a:cs typeface="Arial" panose="020B0604020202020204" pitchFamily="34" charset="0"/>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11089372"/>
                  </a:ext>
                </a:extLst>
              </a:tr>
              <a:tr h="223799">
                <a:tc>
                  <a:txBody>
                    <a:bodyPr/>
                    <a:lstStyle/>
                    <a:p>
                      <a:pPr algn="ctr"/>
                      <a:r>
                        <a:rPr lang="en-CA" sz="1000" dirty="0">
                          <a:solidFill>
                            <a:schemeClr val="tx1"/>
                          </a:solidFill>
                          <a:latin typeface="Arial" panose="020B0604020202020204" pitchFamily="34" charset="0"/>
                          <a:cs typeface="Arial" panose="020B0604020202020204" pitchFamily="34" charset="0"/>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5686243"/>
                  </a:ext>
                </a:extLst>
              </a:tr>
              <a:tr h="298715">
                <a:tc>
                  <a:txBody>
                    <a:bodyPr/>
                    <a:lstStyle/>
                    <a:p>
                      <a:pPr algn="ctr"/>
                      <a:r>
                        <a:rPr lang="en-CA" sz="1000" dirty="0">
                          <a:solidFill>
                            <a:schemeClr val="tx1"/>
                          </a:solidFill>
                          <a:latin typeface="Arial" panose="020B0604020202020204" pitchFamily="34" charset="0"/>
                          <a:cs typeface="Arial" panose="020B0604020202020204" pitchFamily="34"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02938853"/>
                  </a:ext>
                </a:extLst>
              </a:tr>
            </a:tbl>
          </a:graphicData>
        </a:graphic>
      </p:graphicFrame>
      <p:cxnSp>
        <p:nvCxnSpPr>
          <p:cNvPr id="31" name="Straight Arrow Connector 73">
            <a:extLst>
              <a:ext uri="{FF2B5EF4-FFF2-40B4-BE49-F238E27FC236}">
                <a16:creationId xmlns="" xmlns:a16="http://schemas.microsoft.com/office/drawing/2014/main" id="{9EDAF441-3D2F-434C-A396-EE1B86D67647}"/>
              </a:ext>
            </a:extLst>
          </p:cNvPr>
          <p:cNvCxnSpPr>
            <a:cxnSpLocks noChangeShapeType="1"/>
          </p:cNvCxnSpPr>
          <p:nvPr/>
        </p:nvCxnSpPr>
        <p:spPr bwMode="auto">
          <a:xfrm rot="5400000" flipH="1" flipV="1">
            <a:off x="5711810" y="2818953"/>
            <a:ext cx="216000" cy="1588"/>
          </a:xfrm>
          <a:prstGeom prst="straightConnector1">
            <a:avLst/>
          </a:prstGeom>
          <a:noFill/>
          <a:ln w="19050" algn="ctr">
            <a:solidFill>
              <a:srgbClr val="00B050"/>
            </a:solidFill>
            <a:round/>
            <a:headEnd/>
            <a:tailEnd type="arrow" w="med" len="med"/>
          </a:ln>
        </p:spPr>
      </p:cxnSp>
      <p:cxnSp>
        <p:nvCxnSpPr>
          <p:cNvPr id="32" name="Straight Arrow Connector 73">
            <a:extLst>
              <a:ext uri="{FF2B5EF4-FFF2-40B4-BE49-F238E27FC236}">
                <a16:creationId xmlns="" xmlns:a16="http://schemas.microsoft.com/office/drawing/2014/main" id="{B1479F0A-AB86-413C-BCDE-C512459CF39A}"/>
              </a:ext>
            </a:extLst>
          </p:cNvPr>
          <p:cNvCxnSpPr>
            <a:cxnSpLocks noChangeShapeType="1"/>
          </p:cNvCxnSpPr>
          <p:nvPr/>
        </p:nvCxnSpPr>
        <p:spPr bwMode="auto">
          <a:xfrm rot="5400000" flipH="1" flipV="1">
            <a:off x="5711098" y="3322124"/>
            <a:ext cx="216000" cy="1588"/>
          </a:xfrm>
          <a:prstGeom prst="straightConnector1">
            <a:avLst/>
          </a:prstGeom>
          <a:noFill/>
          <a:ln w="19050" algn="ctr">
            <a:solidFill>
              <a:srgbClr val="00B050"/>
            </a:solidFill>
            <a:round/>
            <a:headEnd/>
            <a:tailEnd type="arrow" w="med" len="med"/>
          </a:ln>
        </p:spPr>
      </p:cxnSp>
      <p:cxnSp>
        <p:nvCxnSpPr>
          <p:cNvPr id="34" name="Straight Arrow Connector 73">
            <a:extLst>
              <a:ext uri="{FF2B5EF4-FFF2-40B4-BE49-F238E27FC236}">
                <a16:creationId xmlns="" xmlns:a16="http://schemas.microsoft.com/office/drawing/2014/main" id="{596DDF89-2CD9-4BEF-B538-4E7CE5B2D79E}"/>
              </a:ext>
            </a:extLst>
          </p:cNvPr>
          <p:cNvCxnSpPr>
            <a:cxnSpLocks noChangeShapeType="1"/>
          </p:cNvCxnSpPr>
          <p:nvPr/>
        </p:nvCxnSpPr>
        <p:spPr bwMode="auto">
          <a:xfrm rot="5400000" flipH="1" flipV="1">
            <a:off x="5720558" y="4142658"/>
            <a:ext cx="216000" cy="1588"/>
          </a:xfrm>
          <a:prstGeom prst="straightConnector1">
            <a:avLst/>
          </a:prstGeom>
          <a:noFill/>
          <a:ln w="19050" algn="ctr">
            <a:solidFill>
              <a:srgbClr val="00B050"/>
            </a:solidFill>
            <a:round/>
            <a:headEnd/>
            <a:tailEnd type="arrow" w="med" len="med"/>
          </a:ln>
        </p:spPr>
      </p:cxnSp>
      <p:cxnSp>
        <p:nvCxnSpPr>
          <p:cNvPr id="36" name="Straight Arrow Connector 73">
            <a:extLst>
              <a:ext uri="{FF2B5EF4-FFF2-40B4-BE49-F238E27FC236}">
                <a16:creationId xmlns="" xmlns:a16="http://schemas.microsoft.com/office/drawing/2014/main" id="{B90ED0AC-2A81-4F1A-8789-3C6B65D0BD35}"/>
              </a:ext>
            </a:extLst>
          </p:cNvPr>
          <p:cNvCxnSpPr>
            <a:cxnSpLocks noChangeShapeType="1"/>
          </p:cNvCxnSpPr>
          <p:nvPr/>
        </p:nvCxnSpPr>
        <p:spPr bwMode="auto">
          <a:xfrm rot="5400000" flipH="1" flipV="1">
            <a:off x="5721389" y="5453273"/>
            <a:ext cx="216000" cy="1588"/>
          </a:xfrm>
          <a:prstGeom prst="straightConnector1">
            <a:avLst/>
          </a:prstGeom>
          <a:noFill/>
          <a:ln w="19050" algn="ctr">
            <a:solidFill>
              <a:srgbClr val="00B050"/>
            </a:solidFill>
            <a:round/>
            <a:headEnd/>
            <a:tailEnd type="arrow" w="med" len="med"/>
          </a:ln>
        </p:spPr>
      </p:cxnSp>
      <p:sp>
        <p:nvSpPr>
          <p:cNvPr id="38" name="TextBox 37"/>
          <p:cNvSpPr txBox="1"/>
          <p:nvPr/>
        </p:nvSpPr>
        <p:spPr bwMode="auto">
          <a:xfrm>
            <a:off x="5156053" y="6083021"/>
            <a:ext cx="2820976" cy="230832"/>
          </a:xfrm>
          <a:prstGeom prst="rect">
            <a:avLst/>
          </a:prstGeom>
          <a:noFill/>
          <a:ln w="9525">
            <a:noFill/>
            <a:miter lim="800000"/>
            <a:headEnd/>
            <a:tailEnd/>
          </a:ln>
        </p:spPr>
        <p:txBody>
          <a:bodyPr wrap="square" rtlCol="0">
            <a:spAutoFit/>
          </a:bodyPr>
          <a:lstStyle/>
          <a:p>
            <a:pPr>
              <a:buFontTx/>
              <a:buNone/>
            </a:pPr>
            <a:r>
              <a:rPr lang="en-US" sz="900" dirty="0">
                <a:latin typeface="Arial" pitchFamily="34" charset="0"/>
                <a:cs typeface="Arial" pitchFamily="34" charset="0"/>
              </a:rPr>
              <a:t>*</a:t>
            </a:r>
            <a:r>
              <a:rPr lang="en-CA" sz="900" dirty="0">
                <a:latin typeface="Arial" pitchFamily="34" charset="0"/>
                <a:cs typeface="Arial" pitchFamily="34" charset="0"/>
              </a:rPr>
              <a:t> Revised statement wording for August 2017</a:t>
            </a:r>
          </a:p>
        </p:txBody>
      </p:sp>
      <p:cxnSp>
        <p:nvCxnSpPr>
          <p:cNvPr id="30" name="Straight Arrow Connector 73">
            <a:extLst>
              <a:ext uri="{FF2B5EF4-FFF2-40B4-BE49-F238E27FC236}">
                <a16:creationId xmlns="" xmlns:a16="http://schemas.microsoft.com/office/drawing/2014/main" id="{80BC36E2-6005-452A-A75F-2D0B1561491A}"/>
              </a:ext>
            </a:extLst>
          </p:cNvPr>
          <p:cNvCxnSpPr>
            <a:cxnSpLocks noChangeShapeType="1"/>
          </p:cNvCxnSpPr>
          <p:nvPr/>
        </p:nvCxnSpPr>
        <p:spPr bwMode="auto">
          <a:xfrm rot="5400000" flipH="1" flipV="1">
            <a:off x="5588318" y="3333031"/>
            <a:ext cx="216000" cy="1588"/>
          </a:xfrm>
          <a:prstGeom prst="straightConnector1">
            <a:avLst/>
          </a:prstGeom>
          <a:noFill/>
          <a:ln w="9525" algn="ctr">
            <a:solidFill>
              <a:schemeClr val="tx1"/>
            </a:solidFill>
            <a:round/>
            <a:headEnd/>
            <a:tailEnd type="arrow" w="med" len="med"/>
          </a:ln>
        </p:spPr>
      </p:cxnSp>
      <p:cxnSp>
        <p:nvCxnSpPr>
          <p:cNvPr id="39" name="Straight Arrow Connector 73">
            <a:extLst>
              <a:ext uri="{FF2B5EF4-FFF2-40B4-BE49-F238E27FC236}">
                <a16:creationId xmlns="" xmlns:a16="http://schemas.microsoft.com/office/drawing/2014/main" id="{B7E76E24-4FFA-48F0-B199-A921EFE3EA3D}"/>
              </a:ext>
            </a:extLst>
          </p:cNvPr>
          <p:cNvCxnSpPr>
            <a:cxnSpLocks noChangeShapeType="1"/>
          </p:cNvCxnSpPr>
          <p:nvPr/>
        </p:nvCxnSpPr>
        <p:spPr bwMode="auto">
          <a:xfrm rot="5400000" flipH="1" flipV="1">
            <a:off x="5593845" y="4148410"/>
            <a:ext cx="216000" cy="1588"/>
          </a:xfrm>
          <a:prstGeom prst="straightConnector1">
            <a:avLst/>
          </a:prstGeom>
          <a:noFill/>
          <a:ln w="9525" algn="ctr">
            <a:solidFill>
              <a:schemeClr val="tx1"/>
            </a:solidFill>
            <a:round/>
            <a:headEnd/>
            <a:tailEnd type="arrow" w="med" len="med"/>
          </a:ln>
        </p:spPr>
      </p:cxnSp>
      <p:cxnSp>
        <p:nvCxnSpPr>
          <p:cNvPr id="43" name="Straight Arrow Connector 73">
            <a:extLst>
              <a:ext uri="{FF2B5EF4-FFF2-40B4-BE49-F238E27FC236}">
                <a16:creationId xmlns="" xmlns:a16="http://schemas.microsoft.com/office/drawing/2014/main" id="{0734C2A6-9F9D-4FC6-BBCF-A704408A86CF}"/>
              </a:ext>
            </a:extLst>
          </p:cNvPr>
          <p:cNvCxnSpPr>
            <a:cxnSpLocks noChangeShapeType="1"/>
          </p:cNvCxnSpPr>
          <p:nvPr/>
        </p:nvCxnSpPr>
        <p:spPr bwMode="auto">
          <a:xfrm rot="5400000" flipH="1" flipV="1">
            <a:off x="5593226" y="5460058"/>
            <a:ext cx="216000" cy="1588"/>
          </a:xfrm>
          <a:prstGeom prst="straightConnector1">
            <a:avLst/>
          </a:prstGeom>
          <a:noFill/>
          <a:ln w="9525" algn="ctr">
            <a:solidFill>
              <a:schemeClr val="tx1"/>
            </a:solidFill>
            <a:round/>
            <a:headEnd/>
            <a:tailEnd type="arrow" w="med" len="med"/>
          </a:ln>
        </p:spPr>
      </p:cxnSp>
      <p:cxnSp>
        <p:nvCxnSpPr>
          <p:cNvPr id="44" name="Straight Arrow Connector 73">
            <a:extLst>
              <a:ext uri="{FF2B5EF4-FFF2-40B4-BE49-F238E27FC236}">
                <a16:creationId xmlns="" xmlns:a16="http://schemas.microsoft.com/office/drawing/2014/main" id="{86EC4EDE-DF8E-42E5-8ACB-3E1EFE67ADB9}"/>
              </a:ext>
            </a:extLst>
          </p:cNvPr>
          <p:cNvCxnSpPr>
            <a:cxnSpLocks noChangeShapeType="1"/>
          </p:cNvCxnSpPr>
          <p:nvPr/>
        </p:nvCxnSpPr>
        <p:spPr bwMode="auto">
          <a:xfrm rot="5400000" flipH="1" flipV="1">
            <a:off x="5583529" y="2822298"/>
            <a:ext cx="216000" cy="1588"/>
          </a:xfrm>
          <a:prstGeom prst="straightConnector1">
            <a:avLst/>
          </a:prstGeom>
          <a:noFill/>
          <a:ln w="9525" algn="ctr">
            <a:solidFill>
              <a:schemeClr val="tx1"/>
            </a:solidFill>
            <a:round/>
            <a:headEnd/>
            <a:tailEnd type="arrow" w="med" len="med"/>
          </a:ln>
        </p:spPr>
      </p:cxnSp>
      <p:sp>
        <p:nvSpPr>
          <p:cNvPr id="45" name="TextBox 39">
            <a:extLst>
              <a:ext uri="{FF2B5EF4-FFF2-40B4-BE49-F238E27FC236}">
                <a16:creationId xmlns="" xmlns:a16="http://schemas.microsoft.com/office/drawing/2014/main" id="{3756843E-A517-4827-9036-1FF42252806C}"/>
              </a:ext>
            </a:extLst>
          </p:cNvPr>
          <p:cNvSpPr txBox="1">
            <a:spLocks noChangeArrowheads="1"/>
          </p:cNvSpPr>
          <p:nvPr/>
        </p:nvSpPr>
        <p:spPr bwMode="auto">
          <a:xfrm>
            <a:off x="3669909" y="5344956"/>
            <a:ext cx="584138" cy="246221"/>
          </a:xfrm>
          <a:prstGeom prst="rect">
            <a:avLst/>
          </a:prstGeom>
          <a:noFill/>
          <a:ln w="9525">
            <a:noFill/>
            <a:miter lim="800000"/>
            <a:headEnd/>
            <a:tailEnd/>
          </a:ln>
        </p:spPr>
        <p:txBody>
          <a:bodyPr wrap="square">
            <a:spAutoFit/>
          </a:bodyPr>
          <a:lstStyle/>
          <a:p>
            <a:pPr>
              <a:buFontTx/>
              <a:buNone/>
            </a:pPr>
            <a:r>
              <a:rPr lang="en-US" sz="1000" b="1" dirty="0">
                <a:latin typeface="Arial" pitchFamily="34" charset="0"/>
                <a:cs typeface="Arial" pitchFamily="34" charset="0"/>
              </a:rPr>
              <a:t>6</a:t>
            </a:r>
          </a:p>
        </p:txBody>
      </p:sp>
      <p:cxnSp>
        <p:nvCxnSpPr>
          <p:cNvPr id="46" name="Straight Arrow Connector 73">
            <a:extLst>
              <a:ext uri="{FF2B5EF4-FFF2-40B4-BE49-F238E27FC236}">
                <a16:creationId xmlns="" xmlns:a16="http://schemas.microsoft.com/office/drawing/2014/main" id="{604C6D72-79AB-4550-BD35-2A911F2B1283}"/>
              </a:ext>
            </a:extLst>
          </p:cNvPr>
          <p:cNvCxnSpPr>
            <a:cxnSpLocks noChangeShapeType="1"/>
          </p:cNvCxnSpPr>
          <p:nvPr/>
        </p:nvCxnSpPr>
        <p:spPr bwMode="auto">
          <a:xfrm rot="5400000" flipH="1" flipV="1">
            <a:off x="4749411" y="5709516"/>
            <a:ext cx="216000" cy="1588"/>
          </a:xfrm>
          <a:prstGeom prst="straightConnector1">
            <a:avLst/>
          </a:prstGeom>
          <a:noFill/>
          <a:ln w="9525" algn="ctr">
            <a:solidFill>
              <a:schemeClr val="tx1"/>
            </a:solidFill>
            <a:prstDash val="sysDash"/>
            <a:round/>
            <a:headEnd/>
            <a:tailEnd type="arrow" w="med" len="med"/>
          </a:ln>
        </p:spPr>
      </p:cxnSp>
      <p:cxnSp>
        <p:nvCxnSpPr>
          <p:cNvPr id="48" name="Straight Arrow Connector 73">
            <a:extLst>
              <a:ext uri="{FF2B5EF4-FFF2-40B4-BE49-F238E27FC236}">
                <a16:creationId xmlns="" xmlns:a16="http://schemas.microsoft.com/office/drawing/2014/main" id="{F28B342F-883C-4030-B6FE-C4D17284D5FA}"/>
              </a:ext>
            </a:extLst>
          </p:cNvPr>
          <p:cNvCxnSpPr>
            <a:cxnSpLocks noChangeShapeType="1"/>
          </p:cNvCxnSpPr>
          <p:nvPr/>
        </p:nvCxnSpPr>
        <p:spPr bwMode="auto">
          <a:xfrm rot="16200000" flipH="1">
            <a:off x="3808731" y="5423093"/>
            <a:ext cx="216000" cy="1588"/>
          </a:xfrm>
          <a:prstGeom prst="straightConnector1">
            <a:avLst/>
          </a:prstGeom>
          <a:noFill/>
          <a:ln w="19050" algn="ctr">
            <a:solidFill>
              <a:srgbClr val="00B050"/>
            </a:solidFill>
            <a:round/>
            <a:headEnd/>
            <a:tailEnd type="arrow" w="med" len="med"/>
          </a:ln>
        </p:spPr>
      </p:cxnSp>
      <p:cxnSp>
        <p:nvCxnSpPr>
          <p:cNvPr id="49" name="Straight Arrow Connector 73">
            <a:extLst>
              <a:ext uri="{FF2B5EF4-FFF2-40B4-BE49-F238E27FC236}">
                <a16:creationId xmlns="" xmlns:a16="http://schemas.microsoft.com/office/drawing/2014/main" id="{001CCB30-858D-4F5E-ACBE-8EA936593C5C}"/>
              </a:ext>
            </a:extLst>
          </p:cNvPr>
          <p:cNvCxnSpPr>
            <a:cxnSpLocks noChangeShapeType="1"/>
          </p:cNvCxnSpPr>
          <p:nvPr/>
        </p:nvCxnSpPr>
        <p:spPr bwMode="auto">
          <a:xfrm rot="16200000" flipH="1">
            <a:off x="4131614" y="2838711"/>
            <a:ext cx="216000" cy="1588"/>
          </a:xfrm>
          <a:prstGeom prst="straightConnector1">
            <a:avLst/>
          </a:prstGeom>
          <a:noFill/>
          <a:ln w="19050" algn="ctr">
            <a:solidFill>
              <a:srgbClr val="00B050"/>
            </a:solidFill>
            <a:round/>
            <a:headEnd/>
            <a:tailEnd type="arrow" w="med" len="med"/>
          </a:ln>
        </p:spPr>
      </p:cxnSp>
      <p:cxnSp>
        <p:nvCxnSpPr>
          <p:cNvPr id="50" name="Straight Arrow Connector 73">
            <a:extLst>
              <a:ext uri="{FF2B5EF4-FFF2-40B4-BE49-F238E27FC236}">
                <a16:creationId xmlns="" xmlns:a16="http://schemas.microsoft.com/office/drawing/2014/main" id="{EB93709C-579D-40EC-8825-D5B773E0DFDD}"/>
              </a:ext>
            </a:extLst>
          </p:cNvPr>
          <p:cNvCxnSpPr>
            <a:cxnSpLocks noChangeShapeType="1"/>
          </p:cNvCxnSpPr>
          <p:nvPr/>
        </p:nvCxnSpPr>
        <p:spPr bwMode="auto">
          <a:xfrm rot="5400000" flipH="1" flipV="1">
            <a:off x="4266164" y="5186638"/>
            <a:ext cx="216000" cy="1588"/>
          </a:xfrm>
          <a:prstGeom prst="straightConnector1">
            <a:avLst/>
          </a:prstGeom>
          <a:noFill/>
          <a:ln w="12700" algn="ctr">
            <a:solidFill>
              <a:schemeClr val="tx1"/>
            </a:solidFill>
            <a:prstDash val="sysDash"/>
            <a:round/>
            <a:headEnd/>
            <a:tailEnd type="arrow" w="med" len="med"/>
          </a:ln>
        </p:spPr>
      </p:cxnSp>
      <p:cxnSp>
        <p:nvCxnSpPr>
          <p:cNvPr id="51" name="Straight Arrow Connector 73">
            <a:extLst>
              <a:ext uri="{FF2B5EF4-FFF2-40B4-BE49-F238E27FC236}">
                <a16:creationId xmlns="" xmlns:a16="http://schemas.microsoft.com/office/drawing/2014/main" id="{F764A979-C90A-4470-BF3F-75C786C92DF6}"/>
              </a:ext>
            </a:extLst>
          </p:cNvPr>
          <p:cNvCxnSpPr>
            <a:cxnSpLocks noChangeShapeType="1"/>
          </p:cNvCxnSpPr>
          <p:nvPr/>
        </p:nvCxnSpPr>
        <p:spPr bwMode="auto">
          <a:xfrm rot="5400000" flipH="1" flipV="1">
            <a:off x="4371642" y="3353580"/>
            <a:ext cx="216000" cy="1588"/>
          </a:xfrm>
          <a:prstGeom prst="straightConnector1">
            <a:avLst/>
          </a:prstGeom>
          <a:noFill/>
          <a:ln w="9525" algn="ctr">
            <a:solidFill>
              <a:schemeClr val="tx1"/>
            </a:solidFill>
            <a:prstDash val="sysDash"/>
            <a:round/>
            <a:headEnd/>
            <a:tailEnd type="arrow" w="med" len="med"/>
          </a:ln>
        </p:spPr>
      </p:cxnSp>
      <p:cxnSp>
        <p:nvCxnSpPr>
          <p:cNvPr id="52" name="Straight Arrow Connector 73">
            <a:extLst>
              <a:ext uri="{FF2B5EF4-FFF2-40B4-BE49-F238E27FC236}">
                <a16:creationId xmlns="" xmlns:a16="http://schemas.microsoft.com/office/drawing/2014/main" id="{882D5E2D-D282-4157-BCF8-188EAC9740BD}"/>
              </a:ext>
            </a:extLst>
          </p:cNvPr>
          <p:cNvCxnSpPr>
            <a:cxnSpLocks noChangeShapeType="1"/>
          </p:cNvCxnSpPr>
          <p:nvPr/>
        </p:nvCxnSpPr>
        <p:spPr bwMode="auto">
          <a:xfrm rot="5400000" flipH="1" flipV="1">
            <a:off x="3964121" y="4136975"/>
            <a:ext cx="216000" cy="1588"/>
          </a:xfrm>
          <a:prstGeom prst="straightConnector1">
            <a:avLst/>
          </a:prstGeom>
          <a:noFill/>
          <a:ln w="9525" algn="ctr">
            <a:solidFill>
              <a:schemeClr val="tx1"/>
            </a:solidFill>
            <a:prstDash val="sysDash"/>
            <a:round/>
            <a:headEnd/>
            <a:tailEnd type="arrow" w="med" len="med"/>
          </a:ln>
        </p:spPr>
      </p:cxnSp>
      <p:cxnSp>
        <p:nvCxnSpPr>
          <p:cNvPr id="53" name="Straight Arrow Connector 73">
            <a:extLst>
              <a:ext uri="{FF2B5EF4-FFF2-40B4-BE49-F238E27FC236}">
                <a16:creationId xmlns="" xmlns:a16="http://schemas.microsoft.com/office/drawing/2014/main" id="{3D93732D-FFAB-473B-8140-0E6A6D2B0352}"/>
              </a:ext>
            </a:extLst>
          </p:cNvPr>
          <p:cNvCxnSpPr>
            <a:cxnSpLocks noChangeShapeType="1"/>
          </p:cNvCxnSpPr>
          <p:nvPr/>
        </p:nvCxnSpPr>
        <p:spPr bwMode="auto">
          <a:xfrm rot="16200000" flipH="1">
            <a:off x="4079684" y="4123529"/>
            <a:ext cx="216000" cy="1588"/>
          </a:xfrm>
          <a:prstGeom prst="straightConnector1">
            <a:avLst/>
          </a:prstGeom>
          <a:noFill/>
          <a:ln w="19050" algn="ctr">
            <a:solidFill>
              <a:srgbClr val="00B050"/>
            </a:solidFill>
            <a:prstDash val="sysDot"/>
            <a:round/>
            <a:headEnd/>
            <a:tailEnd type="arrow" w="med" len="med"/>
          </a:ln>
        </p:spPr>
      </p:cxnSp>
      <p:sp>
        <p:nvSpPr>
          <p:cNvPr id="54" name="Oval 29">
            <a:extLst>
              <a:ext uri="{FF2B5EF4-FFF2-40B4-BE49-F238E27FC236}">
                <a16:creationId xmlns="" xmlns:a16="http://schemas.microsoft.com/office/drawing/2014/main" id="{6C984649-A7E5-4427-ABDA-6439F9B334A7}"/>
              </a:ext>
            </a:extLst>
          </p:cNvPr>
          <p:cNvSpPr>
            <a:spLocks noChangeArrowheads="1"/>
          </p:cNvSpPr>
          <p:nvPr/>
        </p:nvSpPr>
        <p:spPr bwMode="auto">
          <a:xfrm>
            <a:off x="4531283" y="5610134"/>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cxnSp>
        <p:nvCxnSpPr>
          <p:cNvPr id="55" name="Straight Arrow Connector 73">
            <a:extLst>
              <a:ext uri="{FF2B5EF4-FFF2-40B4-BE49-F238E27FC236}">
                <a16:creationId xmlns="" xmlns:a16="http://schemas.microsoft.com/office/drawing/2014/main" id="{B90ED0AC-2A81-4F1A-8789-3C6B65D0BD35}"/>
              </a:ext>
            </a:extLst>
          </p:cNvPr>
          <p:cNvCxnSpPr>
            <a:cxnSpLocks noChangeShapeType="1"/>
          </p:cNvCxnSpPr>
          <p:nvPr/>
        </p:nvCxnSpPr>
        <p:spPr bwMode="auto">
          <a:xfrm rot="5400000" flipH="1" flipV="1">
            <a:off x="4885837" y="5705884"/>
            <a:ext cx="216000" cy="1588"/>
          </a:xfrm>
          <a:prstGeom prst="straightConnector1">
            <a:avLst/>
          </a:prstGeom>
          <a:noFill/>
          <a:ln w="19050" algn="ctr">
            <a:solidFill>
              <a:srgbClr val="00B050"/>
            </a:solidFill>
            <a:prstDash val="sysDot"/>
            <a:round/>
            <a:headEnd/>
            <a:tailEnd type="arrow" w="med" len="med"/>
          </a:ln>
        </p:spPr>
      </p:cxnSp>
    </p:spTree>
    <p:extLst>
      <p:ext uri="{BB962C8B-B14F-4D97-AF65-F5344CB8AC3E}">
        <p14:creationId xmlns:p14="http://schemas.microsoft.com/office/powerpoint/2010/main" val="2525737775"/>
      </p:ext>
    </p:extLst>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35</a:t>
            </a:fld>
            <a:endParaRPr lang="en-US"/>
          </a:p>
        </p:txBody>
      </p:sp>
      <p:sp>
        <p:nvSpPr>
          <p:cNvPr id="5" name="Rectangle 4"/>
          <p:cNvSpPr>
            <a:spLocks noChangeArrowheads="1"/>
          </p:cNvSpPr>
          <p:nvPr/>
        </p:nvSpPr>
        <p:spPr bwMode="auto">
          <a:xfrm>
            <a:off x="1043745" y="2438400"/>
            <a:ext cx="7068879"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196145" y="2590800"/>
            <a:ext cx="6767623"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Sources of Awareness</a:t>
            </a:r>
          </a:p>
          <a:p>
            <a:pPr algn="ctr" eaLnBrk="1" hangingPunct="1">
              <a:spcBef>
                <a:spcPct val="0"/>
              </a:spcBef>
              <a:buFontTx/>
              <a:buNone/>
            </a:pPr>
            <a:r>
              <a:rPr lang="en-US" sz="4400" dirty="0">
                <a:latin typeface="Arial" pitchFamily="34" charset="0"/>
                <a:cs typeface="Arial" pitchFamily="34" charset="0"/>
              </a:rPr>
              <a:t>of Safe Boating Messages</a:t>
            </a:r>
            <a:endParaRPr lang="en-US" sz="4400" dirty="0">
              <a:solidFill>
                <a:schemeClr val="tx1"/>
              </a:solidFill>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4"/>
          <p:cNvGraphicFramePr>
            <a:graphicFrameLocks noChangeAspect="1"/>
          </p:cNvGraphicFramePr>
          <p:nvPr>
            <p:extLst>
              <p:ext uri="{D42A27DB-BD31-4B8C-83A1-F6EECF244321}">
                <p14:modId xmlns:p14="http://schemas.microsoft.com/office/powerpoint/2010/main" val="4183352391"/>
              </p:ext>
            </p:extLst>
          </p:nvPr>
        </p:nvGraphicFramePr>
        <p:xfrm>
          <a:off x="459542" y="1595273"/>
          <a:ext cx="5768975" cy="4572072"/>
        </p:xfrm>
        <a:graphic>
          <a:graphicData uri="http://schemas.openxmlformats.org/presentationml/2006/ole">
            <mc:AlternateContent xmlns:mc="http://schemas.openxmlformats.org/markup-compatibility/2006">
              <mc:Choice xmlns:v="urn:schemas-microsoft-com:vml" Requires="v">
                <p:oleObj spid="_x0000_s80882" name="Worksheet" r:id="rId4" imgW="3972001" imgH="3152826" progId="Excel.Sheet.8">
                  <p:embed/>
                </p:oleObj>
              </mc:Choice>
              <mc:Fallback>
                <p:oleObj name="Worksheet" r:id="rId4" imgW="3972001" imgH="3152826" progId="Excel.Sheet.8">
                  <p:embed/>
                  <p:pic>
                    <p:nvPicPr>
                      <p:cNvPr id="0" name=""/>
                      <p:cNvPicPr>
                        <a:picLocks noChangeAspect="1" noChangeArrowheads="1"/>
                      </p:cNvPicPr>
                      <p:nvPr/>
                    </p:nvPicPr>
                    <p:blipFill>
                      <a:blip r:embed="rId5"/>
                      <a:srcRect l="3552" b="621"/>
                      <a:stretch>
                        <a:fillRect/>
                      </a:stretch>
                    </p:blipFill>
                    <p:spPr bwMode="auto">
                      <a:xfrm>
                        <a:off x="459542" y="1595273"/>
                        <a:ext cx="5768975" cy="4572072"/>
                      </a:xfrm>
                      <a:prstGeom prst="rect">
                        <a:avLst/>
                      </a:prstGeom>
                      <a:noFill/>
                      <a:ln>
                        <a:noFill/>
                      </a:ln>
                      <a:effectLst/>
                      <a:extLst/>
                    </p:spPr>
                  </p:pic>
                </p:oleObj>
              </mc:Fallback>
            </mc:AlternateContent>
          </a:graphicData>
        </a:graphic>
      </p:graphicFrame>
      <p:graphicFrame>
        <p:nvGraphicFramePr>
          <p:cNvPr id="69" name="Table 68">
            <a:extLst>
              <a:ext uri="{FF2B5EF4-FFF2-40B4-BE49-F238E27FC236}">
                <a16:creationId xmlns="" xmlns:a16="http://schemas.microsoft.com/office/drawing/2014/main" id="{C2DC60E1-7BC0-4A1B-ACB4-380B52C12D87}"/>
              </a:ext>
            </a:extLst>
          </p:cNvPr>
          <p:cNvGraphicFramePr>
            <a:graphicFrameLocks noGrp="1"/>
          </p:cNvGraphicFramePr>
          <p:nvPr>
            <p:extLst>
              <p:ext uri="{D42A27DB-BD31-4B8C-83A1-F6EECF244321}">
                <p14:modId xmlns:p14="http://schemas.microsoft.com/office/powerpoint/2010/main" val="314140622"/>
              </p:ext>
            </p:extLst>
          </p:nvPr>
        </p:nvGraphicFramePr>
        <p:xfrm>
          <a:off x="5503829" y="1632318"/>
          <a:ext cx="3489218" cy="4356262"/>
        </p:xfrm>
        <a:graphic>
          <a:graphicData uri="http://schemas.openxmlformats.org/drawingml/2006/table">
            <a:tbl>
              <a:tblPr firstRow="1" bandRow="1">
                <a:tableStyleId>{5C22544A-7EE6-4342-B048-85BDC9FD1C3A}</a:tableStyleId>
              </a:tblPr>
              <a:tblGrid>
                <a:gridCol w="631299">
                  <a:extLst>
                    <a:ext uri="{9D8B030D-6E8A-4147-A177-3AD203B41FA5}">
                      <a16:colId xmlns="" xmlns:a16="http://schemas.microsoft.com/office/drawing/2014/main" val="894046149"/>
                    </a:ext>
                  </a:extLst>
                </a:gridCol>
                <a:gridCol w="631299">
                  <a:extLst>
                    <a:ext uri="{9D8B030D-6E8A-4147-A177-3AD203B41FA5}">
                      <a16:colId xmlns="" xmlns:a16="http://schemas.microsoft.com/office/drawing/2014/main" val="567668867"/>
                    </a:ext>
                  </a:extLst>
                </a:gridCol>
                <a:gridCol w="631299">
                  <a:extLst>
                    <a:ext uri="{9D8B030D-6E8A-4147-A177-3AD203B41FA5}">
                      <a16:colId xmlns="" xmlns:a16="http://schemas.microsoft.com/office/drawing/2014/main" val="321934977"/>
                    </a:ext>
                  </a:extLst>
                </a:gridCol>
                <a:gridCol w="631299">
                  <a:extLst>
                    <a:ext uri="{9D8B030D-6E8A-4147-A177-3AD203B41FA5}">
                      <a16:colId xmlns="" xmlns:a16="http://schemas.microsoft.com/office/drawing/2014/main" val="844419314"/>
                    </a:ext>
                  </a:extLst>
                </a:gridCol>
                <a:gridCol w="468000">
                  <a:extLst>
                    <a:ext uri="{9D8B030D-6E8A-4147-A177-3AD203B41FA5}">
                      <a16:colId xmlns="" xmlns:a16="http://schemas.microsoft.com/office/drawing/2014/main" val="3723087399"/>
                    </a:ext>
                  </a:extLst>
                </a:gridCol>
                <a:gridCol w="496022">
                  <a:extLst>
                    <a:ext uri="{9D8B030D-6E8A-4147-A177-3AD203B41FA5}">
                      <a16:colId xmlns="" xmlns:a16="http://schemas.microsoft.com/office/drawing/2014/main" val="3516991048"/>
                    </a:ext>
                  </a:extLst>
                </a:gridCol>
              </a:tblGrid>
              <a:tr h="396852">
                <a:tc>
                  <a:txBody>
                    <a:bodyPr/>
                    <a:lstStyle/>
                    <a:p>
                      <a:pPr algn="ctr"/>
                      <a:r>
                        <a:rPr lang="en-CA" sz="1000" u="sng" dirty="0">
                          <a:solidFill>
                            <a:schemeClr val="tx1"/>
                          </a:solidFill>
                          <a:latin typeface="Arial" panose="020B0604020202020204" pitchFamily="34" charset="0"/>
                          <a:cs typeface="Arial" panose="020B0604020202020204"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May 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Aug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2013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21914938"/>
                  </a:ext>
                </a:extLst>
              </a:tr>
              <a:tr h="269012">
                <a:tc>
                  <a:txBody>
                    <a:bodyPr/>
                    <a:lstStyle/>
                    <a:p>
                      <a:pPr algn="ctr"/>
                      <a:r>
                        <a:rPr lang="en-CA" sz="1000" dirty="0">
                          <a:solidFill>
                            <a:schemeClr val="tx1"/>
                          </a:solidFill>
                          <a:latin typeface="Arial" panose="020B0604020202020204" pitchFamily="34" charset="0"/>
                          <a:cs typeface="Arial" panose="020B0604020202020204" pitchFamily="34" charset="0"/>
                        </a:rPr>
                        <a:t>81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24162920"/>
                  </a:ext>
                </a:extLst>
              </a:tr>
              <a:tr h="256047">
                <a:tc>
                  <a:txBody>
                    <a:bodyPr/>
                    <a:lstStyle/>
                    <a:p>
                      <a:pPr algn="ctr"/>
                      <a:r>
                        <a:rPr lang="en-CA" sz="1000" dirty="0">
                          <a:solidFill>
                            <a:schemeClr val="tx1"/>
                          </a:solidFill>
                          <a:latin typeface="Arial" panose="020B0604020202020204" pitchFamily="34" charset="0"/>
                          <a:cs typeface="Arial" panose="020B0604020202020204" pitchFamily="34" charset="0"/>
                        </a:rPr>
                        <a:t>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67934878"/>
                  </a:ext>
                </a:extLst>
              </a:tr>
              <a:tr h="350896">
                <a:tc>
                  <a:txBody>
                    <a:bodyPr/>
                    <a:lstStyle/>
                    <a:p>
                      <a:pPr algn="ctr"/>
                      <a:r>
                        <a:rPr lang="en-CA" sz="1000" dirty="0">
                          <a:solidFill>
                            <a:schemeClr val="tx1"/>
                          </a:solidFill>
                          <a:latin typeface="Arial" panose="020B0604020202020204" pitchFamily="34" charset="0"/>
                          <a:cs typeface="Arial" panose="020B0604020202020204" pitchFamily="34" charset="0"/>
                        </a:rPr>
                        <a:t>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44368510"/>
                  </a:ext>
                </a:extLst>
              </a:tr>
              <a:tr h="200025">
                <a:tc>
                  <a:txBody>
                    <a:bodyPr/>
                    <a:lstStyle/>
                    <a:p>
                      <a:pPr algn="ctr"/>
                      <a:r>
                        <a:rPr lang="en-CA" sz="1000" dirty="0">
                          <a:solidFill>
                            <a:schemeClr val="tx1"/>
                          </a:solidFill>
                          <a:latin typeface="Arial" panose="020B0604020202020204" pitchFamily="34" charset="0"/>
                          <a:cs typeface="Arial" panose="020B0604020202020204" pitchFamily="34" charset="0"/>
                        </a:rPr>
                        <a:t>27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53975239"/>
                  </a:ext>
                </a:extLst>
              </a:tr>
              <a:tr h="346710">
                <a:tc>
                  <a:txBody>
                    <a:bodyPr/>
                    <a:lstStyle/>
                    <a:p>
                      <a:pPr algn="ctr"/>
                      <a:r>
                        <a:rPr lang="en-CA" sz="1000" dirty="0">
                          <a:solidFill>
                            <a:schemeClr val="tx1"/>
                          </a:solidFill>
                          <a:latin typeface="Arial" panose="020B0604020202020204" pitchFamily="34" charset="0"/>
                          <a:cs typeface="Arial" panose="020B0604020202020204"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8923182"/>
                  </a:ext>
                </a:extLst>
              </a:tr>
              <a:tr h="298715">
                <a:tc>
                  <a:txBody>
                    <a:bodyPr/>
                    <a:lstStyle/>
                    <a:p>
                      <a:pPr algn="ctr"/>
                      <a:r>
                        <a:rPr lang="en-CA" sz="1000" dirty="0">
                          <a:solidFill>
                            <a:schemeClr val="tx1"/>
                          </a:solidFill>
                          <a:latin typeface="Arial" panose="020B0604020202020204" pitchFamily="34" charset="0"/>
                          <a:cs typeface="Arial" panose="020B0604020202020204" pitchFamily="34" charset="0"/>
                        </a:rPr>
                        <a:t>23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68531337"/>
                  </a:ext>
                </a:extLst>
              </a:tr>
              <a:tr h="291835">
                <a:tc>
                  <a:txBody>
                    <a:bodyPr/>
                    <a:lstStyle/>
                    <a:p>
                      <a:pPr algn="ctr"/>
                      <a:r>
                        <a:rPr lang="en-CA" sz="1000" dirty="0">
                          <a:solidFill>
                            <a:schemeClr val="tx1"/>
                          </a:solidFill>
                          <a:latin typeface="Arial" panose="020B0604020202020204" pitchFamily="34" charset="0"/>
                          <a:cs typeface="Arial" panose="020B0604020202020204"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87711065"/>
                  </a:ext>
                </a:extLst>
              </a:tr>
              <a:tr h="361950">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8821742"/>
                  </a:ext>
                </a:extLst>
              </a:tr>
              <a:tr h="276225">
                <a:tc>
                  <a:txBody>
                    <a:bodyPr/>
                    <a:lstStyle/>
                    <a:p>
                      <a:pPr algn="ctr"/>
                      <a:r>
                        <a:rPr lang="en-CA" sz="100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66602072"/>
                  </a:ext>
                </a:extLst>
              </a:tr>
              <a:tr h="323850">
                <a:tc>
                  <a:txBody>
                    <a:bodyPr/>
                    <a:lstStyle/>
                    <a:p>
                      <a:pPr algn="ctr"/>
                      <a:r>
                        <a:rPr lang="en-CA" sz="100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11089372"/>
                  </a:ext>
                </a:extLst>
              </a:tr>
              <a:tr h="342900">
                <a:tc>
                  <a:txBody>
                    <a:bodyPr/>
                    <a:lstStyle/>
                    <a:p>
                      <a:pPr algn="ctr"/>
                      <a:r>
                        <a:rPr lang="en-CA" sz="1000" dirty="0">
                          <a:solidFill>
                            <a:schemeClr val="tx1"/>
                          </a:solidFill>
                          <a:latin typeface="Arial" panose="020B0604020202020204" pitchFamily="34" charset="0"/>
                          <a:cs typeface="Arial" panose="020B0604020202020204" pitchFamily="34" charset="0"/>
                        </a:rPr>
                        <a:t>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5686243"/>
                  </a:ext>
                </a:extLst>
              </a:tr>
              <a:tr h="298715">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02938853"/>
                  </a:ext>
                </a:extLst>
              </a:tr>
              <a:tr h="298715">
                <a:tc>
                  <a:txBody>
                    <a:bodyPr/>
                    <a:lstStyle/>
                    <a:p>
                      <a:pPr algn="ctr"/>
                      <a:r>
                        <a:rPr lang="en-CA" sz="100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20283222"/>
                  </a:ext>
                </a:extLst>
              </a:tr>
            </a:tbl>
          </a:graphicData>
        </a:graphic>
      </p:graphicFrame>
      <p:sp>
        <p:nvSpPr>
          <p:cNvPr id="2" name="Title 1"/>
          <p:cNvSpPr>
            <a:spLocks noGrp="1"/>
          </p:cNvSpPr>
          <p:nvPr>
            <p:ph type="title"/>
          </p:nvPr>
        </p:nvSpPr>
        <p:spPr>
          <a:xfrm>
            <a:off x="1436914" y="0"/>
            <a:ext cx="7481687" cy="1052736"/>
          </a:xfrm>
        </p:spPr>
        <p:txBody>
          <a:bodyPr>
            <a:noAutofit/>
          </a:bodyPr>
          <a:lstStyle/>
          <a:p>
            <a:r>
              <a:rPr lang="en-CA" sz="1800" dirty="0"/>
              <a:t>Very similar sources of awareness contributions in Spring 2018 as Spring 2016. Seasonal decreases as expected, compared to August 2017.</a:t>
            </a:r>
            <a:endParaRPr lang="en-US" sz="1800" dirty="0"/>
          </a:p>
        </p:txBody>
      </p:sp>
      <p:sp>
        <p:nvSpPr>
          <p:cNvPr id="8" name="Text Box 1916"/>
          <p:cNvSpPr txBox="1">
            <a:spLocks noChangeArrowheads="1"/>
          </p:cNvSpPr>
          <p:nvPr/>
        </p:nvSpPr>
        <p:spPr bwMode="auto">
          <a:xfrm>
            <a:off x="114300" y="6507163"/>
            <a:ext cx="8343900" cy="350837"/>
          </a:xfrm>
          <a:prstGeom prst="rect">
            <a:avLst/>
          </a:prstGeom>
          <a:noFill/>
          <a:ln w="9525">
            <a:noFill/>
            <a:miter lim="800000"/>
            <a:headEnd/>
            <a:tailEnd/>
          </a:ln>
        </p:spPr>
        <p:txBody>
          <a:bodyPr anchor="ctr" anchorCtr="0">
            <a:noAutofit/>
          </a:bodyPr>
          <a:lstStyle/>
          <a:p>
            <a:pPr>
              <a:buFontTx/>
              <a:buNone/>
            </a:pPr>
            <a:r>
              <a:rPr lang="en-US" sz="900" dirty="0">
                <a:latin typeface="Arial" pitchFamily="34" charset="0"/>
                <a:cs typeface="Arial" pitchFamily="34" charset="0"/>
              </a:rPr>
              <a:t>6. Which of the following are ways you have seen or heard about safe boating messages recently?</a:t>
            </a:r>
          </a:p>
        </p:txBody>
      </p:sp>
      <p:sp>
        <p:nvSpPr>
          <p:cNvPr id="52" name="TextBox 52"/>
          <p:cNvSpPr txBox="1">
            <a:spLocks noChangeArrowheads="1"/>
          </p:cNvSpPr>
          <p:nvPr/>
        </p:nvSpPr>
        <p:spPr bwMode="auto">
          <a:xfrm>
            <a:off x="3338678" y="4499727"/>
            <a:ext cx="392113"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9</a:t>
            </a:r>
            <a:endParaRPr lang="en-US" sz="1000" b="1" dirty="0">
              <a:latin typeface="Arial" pitchFamily="34" charset="0"/>
              <a:cs typeface="Arial" pitchFamily="34" charset="0"/>
            </a:endParaRPr>
          </a:p>
        </p:txBody>
      </p:sp>
      <p:sp>
        <p:nvSpPr>
          <p:cNvPr id="53" name="TextBox 40"/>
          <p:cNvSpPr txBox="1">
            <a:spLocks noChangeArrowheads="1"/>
          </p:cNvSpPr>
          <p:nvPr/>
        </p:nvSpPr>
        <p:spPr bwMode="auto">
          <a:xfrm>
            <a:off x="3312626" y="4810024"/>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8</a:t>
            </a:r>
          </a:p>
        </p:txBody>
      </p:sp>
      <p:sp>
        <p:nvSpPr>
          <p:cNvPr id="54" name="TextBox 56"/>
          <p:cNvSpPr txBox="1">
            <a:spLocks noChangeArrowheads="1"/>
          </p:cNvSpPr>
          <p:nvPr/>
        </p:nvSpPr>
        <p:spPr bwMode="auto">
          <a:xfrm>
            <a:off x="3422567" y="4188035"/>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12</a:t>
            </a:r>
          </a:p>
        </p:txBody>
      </p:sp>
      <p:sp>
        <p:nvSpPr>
          <p:cNvPr id="56" name="TextBox 58"/>
          <p:cNvSpPr txBox="1">
            <a:spLocks noChangeArrowheads="1"/>
          </p:cNvSpPr>
          <p:nvPr/>
        </p:nvSpPr>
        <p:spPr bwMode="auto">
          <a:xfrm>
            <a:off x="3666711" y="2938816"/>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20</a:t>
            </a:r>
          </a:p>
        </p:txBody>
      </p:sp>
      <p:sp>
        <p:nvSpPr>
          <p:cNvPr id="57" name="TextBox 59"/>
          <p:cNvSpPr txBox="1">
            <a:spLocks noChangeArrowheads="1"/>
          </p:cNvSpPr>
          <p:nvPr/>
        </p:nvSpPr>
        <p:spPr bwMode="auto">
          <a:xfrm>
            <a:off x="3548607" y="3565745"/>
            <a:ext cx="392113"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16</a:t>
            </a:r>
          </a:p>
        </p:txBody>
      </p:sp>
      <p:sp>
        <p:nvSpPr>
          <p:cNvPr id="58" name="TextBox 62"/>
          <p:cNvSpPr txBox="1">
            <a:spLocks noChangeArrowheads="1"/>
          </p:cNvSpPr>
          <p:nvPr/>
        </p:nvSpPr>
        <p:spPr bwMode="auto">
          <a:xfrm>
            <a:off x="4452941" y="2305713"/>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45</a:t>
            </a:r>
          </a:p>
        </p:txBody>
      </p:sp>
      <p:sp>
        <p:nvSpPr>
          <p:cNvPr id="59" name="TextBox 62"/>
          <p:cNvSpPr txBox="1">
            <a:spLocks noChangeArrowheads="1"/>
          </p:cNvSpPr>
          <p:nvPr/>
        </p:nvSpPr>
        <p:spPr bwMode="auto">
          <a:xfrm>
            <a:off x="5241390" y="2021605"/>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72</a:t>
            </a:r>
          </a:p>
        </p:txBody>
      </p:sp>
      <p:sp>
        <p:nvSpPr>
          <p:cNvPr id="60" name="Rectangle 232"/>
          <p:cNvSpPr>
            <a:spLocks noChangeArrowheads="1"/>
          </p:cNvSpPr>
          <p:nvPr/>
        </p:nvSpPr>
        <p:spPr bwMode="auto">
          <a:xfrm>
            <a:off x="1867436" y="1347716"/>
            <a:ext cx="4368800" cy="457200"/>
          </a:xfrm>
          <a:prstGeom prst="rect">
            <a:avLst/>
          </a:prstGeom>
          <a:noFill/>
          <a:ln w="9525">
            <a:noFill/>
            <a:miter lim="800000"/>
            <a:headEnd/>
            <a:tailEnd/>
          </a:ln>
        </p:spPr>
        <p:txBody>
          <a:bodyPr/>
          <a:lstStyle/>
          <a:p>
            <a:pPr algn="ctr" eaLnBrk="1" hangingPunct="1">
              <a:spcBef>
                <a:spcPct val="0"/>
              </a:spcBef>
              <a:buFontTx/>
              <a:buNone/>
            </a:pPr>
            <a:r>
              <a:rPr lang="en-US" sz="1100" b="1" dirty="0">
                <a:latin typeface="Arial" pitchFamily="34" charset="0"/>
                <a:cs typeface="Arial" pitchFamily="34" charset="0"/>
              </a:rPr>
              <a:t>Sources of Awareness for Safe Boating Messages</a:t>
            </a:r>
          </a:p>
          <a:p>
            <a:pPr algn="ctr" eaLnBrk="1" hangingPunct="1">
              <a:spcBef>
                <a:spcPct val="0"/>
              </a:spcBef>
              <a:buFontTx/>
              <a:buNone/>
            </a:pPr>
            <a:r>
              <a:rPr lang="en-US" sz="1100" b="1" dirty="0">
                <a:latin typeface="Arial" pitchFamily="34" charset="0"/>
                <a:cs typeface="Arial" pitchFamily="34" charset="0"/>
              </a:rPr>
              <a:t>% of total boaters (n = 509)</a:t>
            </a:r>
            <a:endParaRPr lang="en-US" sz="1100" dirty="0">
              <a:latin typeface="Arial" pitchFamily="34" charset="0"/>
              <a:cs typeface="Arial" pitchFamily="34" charset="0"/>
            </a:endParaRPr>
          </a:p>
        </p:txBody>
      </p:sp>
      <p:sp>
        <p:nvSpPr>
          <p:cNvPr id="61" name="TextBox 52"/>
          <p:cNvSpPr txBox="1">
            <a:spLocks noChangeArrowheads="1"/>
          </p:cNvSpPr>
          <p:nvPr/>
        </p:nvSpPr>
        <p:spPr bwMode="auto">
          <a:xfrm>
            <a:off x="3148875" y="5106614"/>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a:t>
            </a:r>
          </a:p>
        </p:txBody>
      </p:sp>
      <p:sp>
        <p:nvSpPr>
          <p:cNvPr id="19" name="TextBox 57"/>
          <p:cNvSpPr txBox="1">
            <a:spLocks noChangeArrowheads="1"/>
          </p:cNvSpPr>
          <p:nvPr/>
        </p:nvSpPr>
        <p:spPr bwMode="auto">
          <a:xfrm>
            <a:off x="3549859" y="5419157"/>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17</a:t>
            </a:r>
          </a:p>
        </p:txBody>
      </p:sp>
      <p:sp>
        <p:nvSpPr>
          <p:cNvPr id="20" name="TextBox 59"/>
          <p:cNvSpPr txBox="1">
            <a:spLocks noChangeArrowheads="1"/>
          </p:cNvSpPr>
          <p:nvPr/>
        </p:nvSpPr>
        <p:spPr bwMode="auto">
          <a:xfrm>
            <a:off x="3382593" y="5741985"/>
            <a:ext cx="392113"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11</a:t>
            </a:r>
            <a:endParaRPr lang="en-US" sz="1000" dirty="0">
              <a:latin typeface="Arial" pitchFamily="34" charset="0"/>
              <a:cs typeface="Arial" pitchFamily="34" charset="0"/>
            </a:endParaRPr>
          </a:p>
        </p:txBody>
      </p:sp>
      <p:sp>
        <p:nvSpPr>
          <p:cNvPr id="22" name="TextBox 57"/>
          <p:cNvSpPr txBox="1">
            <a:spLocks noChangeArrowheads="1"/>
          </p:cNvSpPr>
          <p:nvPr/>
        </p:nvSpPr>
        <p:spPr bwMode="auto">
          <a:xfrm>
            <a:off x="3666577" y="3253242"/>
            <a:ext cx="392113" cy="246062"/>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20</a:t>
            </a:r>
            <a:endParaRPr lang="en-US" sz="1000" dirty="0">
              <a:latin typeface="Arial" pitchFamily="34" charset="0"/>
              <a:cs typeface="Arial" pitchFamily="34" charset="0"/>
            </a:endParaRPr>
          </a:p>
        </p:txBody>
      </p:sp>
      <p:sp>
        <p:nvSpPr>
          <p:cNvPr id="24" name="TextBox 40"/>
          <p:cNvSpPr txBox="1">
            <a:spLocks noChangeArrowheads="1"/>
          </p:cNvSpPr>
          <p:nvPr/>
        </p:nvSpPr>
        <p:spPr bwMode="auto">
          <a:xfrm>
            <a:off x="3422727" y="3872910"/>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12</a:t>
            </a:r>
            <a:endParaRPr lang="en-US" sz="1000" b="1" dirty="0">
              <a:latin typeface="Arial" pitchFamily="34" charset="0"/>
              <a:cs typeface="Arial" pitchFamily="34" charset="0"/>
            </a:endParaRPr>
          </a:p>
        </p:txBody>
      </p:sp>
      <p:sp>
        <p:nvSpPr>
          <p:cNvPr id="44" name="TextBox 49"/>
          <p:cNvSpPr txBox="1">
            <a:spLocks noChangeArrowheads="1"/>
          </p:cNvSpPr>
          <p:nvPr/>
        </p:nvSpPr>
        <p:spPr bwMode="auto">
          <a:xfrm>
            <a:off x="4914808" y="1795544"/>
            <a:ext cx="879721" cy="246221"/>
          </a:xfrm>
          <a:prstGeom prst="rect">
            <a:avLst/>
          </a:prstGeom>
          <a:noFill/>
          <a:ln w="9525">
            <a:noFill/>
            <a:miter lim="800000"/>
            <a:headEnd/>
            <a:tailEnd/>
          </a:ln>
        </p:spPr>
        <p:txBody>
          <a:bodyPr wrap="square">
            <a:spAutoFit/>
          </a:bodyPr>
          <a:lstStyle/>
          <a:p>
            <a:pPr>
              <a:buFontTx/>
              <a:buNone/>
            </a:pPr>
            <a:r>
              <a:rPr lang="en-US" sz="1000" b="1" u="sng" dirty="0">
                <a:latin typeface="Arial" pitchFamily="34" charset="0"/>
                <a:cs typeface="Arial" pitchFamily="34" charset="0"/>
                <a:sym typeface="Symbol" pitchFamily="18" charset="2"/>
              </a:rPr>
              <a:t>May 2018</a:t>
            </a:r>
            <a:endParaRPr lang="en-US" sz="1000" u="sng" dirty="0">
              <a:latin typeface="Arial" pitchFamily="34" charset="0"/>
              <a:cs typeface="Arial" pitchFamily="34" charset="0"/>
            </a:endParaRPr>
          </a:p>
        </p:txBody>
      </p:sp>
      <p:sp>
        <p:nvSpPr>
          <p:cNvPr id="45" name="TextBox 59"/>
          <p:cNvSpPr txBox="1">
            <a:spLocks noChangeArrowheads="1"/>
          </p:cNvSpPr>
          <p:nvPr/>
        </p:nvSpPr>
        <p:spPr bwMode="auto">
          <a:xfrm>
            <a:off x="3825203" y="2625199"/>
            <a:ext cx="392113"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25</a:t>
            </a:r>
            <a:endParaRPr lang="en-US" sz="1000" dirty="0">
              <a:latin typeface="Arial" pitchFamily="34" charset="0"/>
              <a:cs typeface="Arial" pitchFamily="34" charset="0"/>
            </a:endParaRPr>
          </a:p>
        </p:txBody>
      </p:sp>
      <p:sp>
        <p:nvSpPr>
          <p:cNvPr id="48" name="TextBox 26"/>
          <p:cNvSpPr txBox="1">
            <a:spLocks noChangeArrowheads="1"/>
          </p:cNvSpPr>
          <p:nvPr/>
        </p:nvSpPr>
        <p:spPr bwMode="auto">
          <a:xfrm>
            <a:off x="93489" y="2060495"/>
            <a:ext cx="2844927" cy="4106850"/>
          </a:xfrm>
          <a:prstGeom prst="rect">
            <a:avLst/>
          </a:prstGeom>
          <a:solidFill>
            <a:schemeClr val="bg1"/>
          </a:solidFill>
          <a:ln w="9525">
            <a:noFill/>
            <a:miter lim="800000"/>
            <a:headEnd/>
            <a:tailEnd/>
          </a:ln>
        </p:spPr>
        <p:txBody>
          <a:bodyPr wrap="square">
            <a:noAutofit/>
          </a:bodyPr>
          <a:lstStyle/>
          <a:p>
            <a:pPr>
              <a:spcBef>
                <a:spcPts val="600"/>
              </a:spcBef>
              <a:spcAft>
                <a:spcPts val="400"/>
              </a:spcAft>
              <a:buFontTx/>
              <a:buNone/>
            </a:pPr>
            <a:r>
              <a:rPr lang="en-CA" sz="1000" dirty="0">
                <a:latin typeface="Arial" pitchFamily="34" charset="0"/>
                <a:cs typeface="Arial" pitchFamily="34" charset="0"/>
              </a:rPr>
              <a:t>All Sources </a:t>
            </a:r>
            <a:r>
              <a:rPr lang="en-CA" sz="1000" b="1" dirty="0">
                <a:latin typeface="Arial" pitchFamily="34" charset="0"/>
                <a:cs typeface="Arial" pitchFamily="34" charset="0"/>
              </a:rPr>
              <a:t>(Net)</a:t>
            </a:r>
            <a:endParaRPr lang="en-US" sz="1000" b="1" dirty="0">
              <a:latin typeface="Arial" pitchFamily="34" charset="0"/>
              <a:cs typeface="Arial" pitchFamily="34" charset="0"/>
            </a:endParaRPr>
          </a:p>
          <a:p>
            <a:pPr>
              <a:spcBef>
                <a:spcPts val="600"/>
              </a:spcBef>
              <a:spcAft>
                <a:spcPts val="400"/>
              </a:spcAft>
              <a:buFontTx/>
              <a:buNone/>
            </a:pPr>
            <a:r>
              <a:rPr lang="en-US" sz="1000" dirty="0">
                <a:latin typeface="Arial" pitchFamily="34" charset="0"/>
                <a:cs typeface="Arial" pitchFamily="34" charset="0"/>
              </a:rPr>
              <a:t>Advertising / PSAs </a:t>
            </a:r>
            <a:r>
              <a:rPr lang="en-US" sz="1000" b="1" dirty="0">
                <a:latin typeface="Arial" pitchFamily="34" charset="0"/>
                <a:cs typeface="Arial" pitchFamily="34" charset="0"/>
              </a:rPr>
              <a:t>(Net)</a:t>
            </a:r>
          </a:p>
          <a:p>
            <a:pPr>
              <a:spcBef>
                <a:spcPts val="600"/>
              </a:spcBef>
              <a:spcAft>
                <a:spcPts val="400"/>
              </a:spcAft>
            </a:pPr>
            <a:r>
              <a:rPr lang="en-US" sz="1000" dirty="0">
                <a:latin typeface="Arial" pitchFamily="34" charset="0"/>
                <a:cs typeface="Arial" pitchFamily="34" charset="0"/>
              </a:rPr>
              <a:t>Word of Mouth &amp; Spokespeople </a:t>
            </a:r>
            <a:r>
              <a:rPr lang="en-US" sz="1000" b="1" dirty="0">
                <a:latin typeface="Arial" pitchFamily="34" charset="0"/>
                <a:cs typeface="Arial" pitchFamily="34" charset="0"/>
              </a:rPr>
              <a:t>(Net)</a:t>
            </a:r>
          </a:p>
          <a:p>
            <a:pPr>
              <a:spcBef>
                <a:spcPts val="900"/>
              </a:spcBef>
              <a:spcAft>
                <a:spcPts val="400"/>
              </a:spcAft>
            </a:pPr>
            <a:r>
              <a:rPr lang="en-US" sz="1000" dirty="0">
                <a:latin typeface="Arial" pitchFamily="34" charset="0"/>
                <a:cs typeface="Arial" pitchFamily="34" charset="0"/>
              </a:rPr>
              <a:t>News Coverage  </a:t>
            </a:r>
            <a:r>
              <a:rPr lang="en-US" sz="1000" b="1" dirty="0">
                <a:latin typeface="Arial" pitchFamily="34" charset="0"/>
                <a:cs typeface="Arial" pitchFamily="34" charset="0"/>
              </a:rPr>
              <a:t>(Net)</a:t>
            </a:r>
          </a:p>
          <a:p>
            <a:pPr>
              <a:spcBef>
                <a:spcPts val="900"/>
              </a:spcBef>
              <a:spcAft>
                <a:spcPts val="400"/>
              </a:spcAft>
            </a:pPr>
            <a:r>
              <a:rPr lang="en-US" sz="1000" dirty="0">
                <a:latin typeface="Arial" pitchFamily="34" charset="0"/>
                <a:cs typeface="Arial" pitchFamily="34" charset="0"/>
              </a:rPr>
              <a:t>Online Websites &amp; Social Media </a:t>
            </a:r>
            <a:r>
              <a:rPr lang="en-US" sz="1000" b="1" dirty="0">
                <a:latin typeface="Arial" pitchFamily="34" charset="0"/>
                <a:cs typeface="Arial" pitchFamily="34" charset="0"/>
              </a:rPr>
              <a:t>(Net)</a:t>
            </a:r>
            <a:endParaRPr lang="en-US" sz="100" b="1" dirty="0">
              <a:latin typeface="Arial" pitchFamily="34" charset="0"/>
              <a:cs typeface="Arial" pitchFamily="34" charset="0"/>
            </a:endParaRPr>
          </a:p>
          <a:p>
            <a:pPr>
              <a:spcBef>
                <a:spcPts val="700"/>
              </a:spcBef>
              <a:spcAft>
                <a:spcPts val="800"/>
              </a:spcAft>
            </a:pPr>
            <a:r>
              <a:rPr lang="en-US" sz="1000" dirty="0">
                <a:latin typeface="Arial" pitchFamily="34" charset="0"/>
                <a:cs typeface="Arial" pitchFamily="34" charset="0"/>
              </a:rPr>
              <a:t>Posters </a:t>
            </a:r>
            <a:r>
              <a:rPr lang="en-US" sz="1000" b="1" dirty="0">
                <a:latin typeface="Arial" pitchFamily="34" charset="0"/>
                <a:cs typeface="Arial" pitchFamily="34" charset="0"/>
              </a:rPr>
              <a:t>(Net)</a:t>
            </a:r>
            <a:br>
              <a:rPr lang="en-US" sz="1000" b="1" dirty="0">
                <a:latin typeface="Arial" pitchFamily="34" charset="0"/>
                <a:cs typeface="Arial" pitchFamily="34" charset="0"/>
              </a:rPr>
            </a:br>
            <a:endParaRPr lang="en-US" sz="100" b="1" dirty="0">
              <a:latin typeface="Arial" pitchFamily="34" charset="0"/>
              <a:cs typeface="Arial" pitchFamily="34" charset="0"/>
            </a:endParaRPr>
          </a:p>
          <a:p>
            <a:pPr>
              <a:spcBef>
                <a:spcPts val="600"/>
              </a:spcBef>
            </a:pPr>
            <a:r>
              <a:rPr lang="en-US" sz="1000" dirty="0">
                <a:latin typeface="Arial" pitchFamily="34" charset="0"/>
                <a:cs typeface="Arial" pitchFamily="34" charset="0"/>
              </a:rPr>
              <a:t>Training Sessions re boating/water safety </a:t>
            </a:r>
            <a:r>
              <a:rPr lang="en-US" sz="1000" b="1" dirty="0">
                <a:latin typeface="Arial" pitchFamily="34" charset="0"/>
                <a:cs typeface="Arial" pitchFamily="34" charset="0"/>
              </a:rPr>
              <a:t>(Net)</a:t>
            </a:r>
          </a:p>
          <a:p>
            <a:pPr>
              <a:spcBef>
                <a:spcPts val="600"/>
              </a:spcBef>
            </a:pPr>
            <a:r>
              <a:rPr lang="en-US" sz="1000" dirty="0">
                <a:latin typeface="Arial" pitchFamily="34" charset="0"/>
                <a:cs typeface="Arial" pitchFamily="34" charset="0"/>
              </a:rPr>
              <a:t>In a TV program/documentary, </a:t>
            </a:r>
            <a:r>
              <a:rPr lang="en-US" sz="1000" dirty="0" err="1">
                <a:latin typeface="Arial" pitchFamily="34" charset="0"/>
                <a:cs typeface="Arial" pitchFamily="34" charset="0"/>
              </a:rPr>
              <a:t>eg</a:t>
            </a:r>
            <a:r>
              <a:rPr lang="en-US" sz="1000" dirty="0">
                <a:latin typeface="Arial" pitchFamily="34" charset="0"/>
                <a:cs typeface="Arial" pitchFamily="34" charset="0"/>
              </a:rPr>
              <a:t>. “Cold Water Boot Camp”, etc.</a:t>
            </a:r>
          </a:p>
          <a:p>
            <a:pPr>
              <a:spcBef>
                <a:spcPts val="600"/>
              </a:spcBef>
            </a:pPr>
            <a:r>
              <a:rPr lang="en-US" sz="1000" dirty="0">
                <a:latin typeface="Arial" pitchFamily="34" charset="0"/>
                <a:cs typeface="Arial" pitchFamily="34" charset="0"/>
              </a:rPr>
              <a:t>Brochures or pamphlets re boating/water safety</a:t>
            </a:r>
          </a:p>
          <a:p>
            <a:pPr>
              <a:spcBef>
                <a:spcPts val="600"/>
              </a:spcBef>
              <a:buFontTx/>
              <a:buNone/>
            </a:pPr>
            <a:r>
              <a:rPr lang="en-US" sz="1000" spc="-40" dirty="0">
                <a:latin typeface="Arial" pitchFamily="34" charset="0"/>
                <a:cs typeface="Arial" pitchFamily="34" charset="0"/>
              </a:rPr>
              <a:t>At an event (</a:t>
            </a:r>
            <a:r>
              <a:rPr lang="en-US" sz="1000" spc="-40" dirty="0" err="1">
                <a:latin typeface="Arial" pitchFamily="34" charset="0"/>
                <a:cs typeface="Arial" pitchFamily="34" charset="0"/>
              </a:rPr>
              <a:t>eg</a:t>
            </a:r>
            <a:r>
              <a:rPr lang="en-US" sz="1000" spc="-40" dirty="0">
                <a:latin typeface="Arial" pitchFamily="34" charset="0"/>
                <a:cs typeface="Arial" pitchFamily="34" charset="0"/>
              </a:rPr>
              <a:t>. boat shows, marina events, on-the-water demos, “Ready, Set, Wear It” events, etc.)</a:t>
            </a:r>
            <a:br>
              <a:rPr lang="en-US" sz="1000" spc="-40" dirty="0">
                <a:latin typeface="Arial" pitchFamily="34" charset="0"/>
                <a:cs typeface="Arial" pitchFamily="34" charset="0"/>
              </a:rPr>
            </a:br>
            <a:endParaRPr lang="en-US" sz="400" spc="-40" dirty="0">
              <a:latin typeface="Arial" pitchFamily="34" charset="0"/>
              <a:cs typeface="Arial" pitchFamily="34" charset="0"/>
            </a:endParaRPr>
          </a:p>
          <a:p>
            <a:pPr>
              <a:spcBef>
                <a:spcPts val="400"/>
              </a:spcBef>
              <a:buFontTx/>
              <a:buNone/>
            </a:pPr>
            <a:r>
              <a:rPr lang="en-US" sz="1000" dirty="0">
                <a:latin typeface="Arial" pitchFamily="34" charset="0"/>
                <a:cs typeface="Arial" pitchFamily="34" charset="0"/>
              </a:rPr>
              <a:t>“Boat Notes”</a:t>
            </a:r>
          </a:p>
          <a:p>
            <a:pPr>
              <a:spcBef>
                <a:spcPts val="1000"/>
              </a:spcBef>
              <a:buFontTx/>
              <a:buNone/>
            </a:pPr>
            <a:r>
              <a:rPr lang="en-US" sz="1000" dirty="0">
                <a:latin typeface="Arial" pitchFamily="34" charset="0"/>
                <a:cs typeface="Arial" pitchFamily="34" charset="0"/>
              </a:rPr>
              <a:t>None of these</a:t>
            </a:r>
          </a:p>
          <a:p>
            <a:pPr>
              <a:spcBef>
                <a:spcPts val="1200"/>
              </a:spcBef>
              <a:buFontTx/>
              <a:buNone/>
            </a:pPr>
            <a:r>
              <a:rPr lang="en-US" sz="1000" dirty="0">
                <a:latin typeface="Arial" pitchFamily="34" charset="0"/>
                <a:cs typeface="Arial" pitchFamily="34" charset="0"/>
              </a:rPr>
              <a:t>Don’t know / Don’t recall</a:t>
            </a:r>
          </a:p>
          <a:p>
            <a:pPr>
              <a:spcBef>
                <a:spcPts val="1200"/>
              </a:spcBef>
              <a:buFontTx/>
              <a:buNone/>
            </a:pPr>
            <a:r>
              <a:rPr lang="en-US" sz="1000" dirty="0">
                <a:latin typeface="Arial" pitchFamily="34" charset="0"/>
                <a:cs typeface="Arial" pitchFamily="34" charset="0"/>
              </a:rPr>
              <a:t/>
            </a:r>
            <a:br>
              <a:rPr lang="en-US" sz="1000" dirty="0">
                <a:latin typeface="Arial" pitchFamily="34" charset="0"/>
                <a:cs typeface="Arial" pitchFamily="34" charset="0"/>
              </a:rPr>
            </a:br>
            <a:endParaRPr lang="en-US" sz="1000" dirty="0">
              <a:latin typeface="Arial" pitchFamily="34" charset="0"/>
              <a:cs typeface="Arial" pitchFamily="34" charset="0"/>
            </a:endParaRPr>
          </a:p>
        </p:txBody>
      </p:sp>
      <p:cxnSp>
        <p:nvCxnSpPr>
          <p:cNvPr id="17" name="Straight Connector 62"/>
          <p:cNvCxnSpPr>
            <a:cxnSpLocks noChangeShapeType="1"/>
          </p:cNvCxnSpPr>
          <p:nvPr/>
        </p:nvCxnSpPr>
        <p:spPr bwMode="auto">
          <a:xfrm>
            <a:off x="108288" y="3843824"/>
            <a:ext cx="8918601" cy="0"/>
          </a:xfrm>
          <a:prstGeom prst="line">
            <a:avLst/>
          </a:prstGeom>
          <a:noFill/>
          <a:ln w="9525" algn="ctr">
            <a:solidFill>
              <a:schemeClr val="tx1"/>
            </a:solidFill>
            <a:prstDash val="dash"/>
            <a:round/>
            <a:headEnd/>
            <a:tailEnd/>
          </a:ln>
        </p:spPr>
      </p:cxnSp>
      <p:cxnSp>
        <p:nvCxnSpPr>
          <p:cNvPr id="75" name="Straight Arrow Connector 73"/>
          <p:cNvCxnSpPr>
            <a:cxnSpLocks noChangeShapeType="1"/>
          </p:cNvCxnSpPr>
          <p:nvPr/>
        </p:nvCxnSpPr>
        <p:spPr bwMode="auto">
          <a:xfrm rot="16200000" flipV="1">
            <a:off x="5861907" y="2375434"/>
            <a:ext cx="216000" cy="1588"/>
          </a:xfrm>
          <a:prstGeom prst="straightConnector1">
            <a:avLst/>
          </a:prstGeom>
          <a:noFill/>
          <a:ln w="9525" algn="ctr">
            <a:solidFill>
              <a:schemeClr val="tx1"/>
            </a:solidFill>
            <a:round/>
            <a:headEnd/>
            <a:tailEnd type="arrow" w="med" len="med"/>
          </a:ln>
        </p:spPr>
      </p:cxnSp>
      <p:cxnSp>
        <p:nvCxnSpPr>
          <p:cNvPr id="76" name="Straight Arrow Connector 73"/>
          <p:cNvCxnSpPr>
            <a:cxnSpLocks noChangeShapeType="1"/>
          </p:cNvCxnSpPr>
          <p:nvPr/>
        </p:nvCxnSpPr>
        <p:spPr bwMode="auto">
          <a:xfrm rot="5400000">
            <a:off x="5838866" y="5572400"/>
            <a:ext cx="216000" cy="1588"/>
          </a:xfrm>
          <a:prstGeom prst="straightConnector1">
            <a:avLst/>
          </a:prstGeom>
          <a:noFill/>
          <a:ln w="9525" algn="ctr">
            <a:solidFill>
              <a:schemeClr val="tx1"/>
            </a:solidFill>
            <a:round/>
            <a:headEnd/>
            <a:tailEnd type="arrow" w="med" len="med"/>
          </a:ln>
        </p:spPr>
      </p:cxnSp>
      <p:cxnSp>
        <p:nvCxnSpPr>
          <p:cNvPr id="82" name="Straight Arrow Connector 73">
            <a:extLst>
              <a:ext uri="{FF2B5EF4-FFF2-40B4-BE49-F238E27FC236}">
                <a16:creationId xmlns="" xmlns:a16="http://schemas.microsoft.com/office/drawing/2014/main" id="{A4913187-E9B1-40CF-9F9E-EC7017449BDE}"/>
              </a:ext>
            </a:extLst>
          </p:cNvPr>
          <p:cNvCxnSpPr>
            <a:cxnSpLocks noChangeShapeType="1"/>
          </p:cNvCxnSpPr>
          <p:nvPr/>
        </p:nvCxnSpPr>
        <p:spPr bwMode="auto">
          <a:xfrm rot="16200000" flipV="1">
            <a:off x="5861405" y="3323593"/>
            <a:ext cx="216000" cy="1588"/>
          </a:xfrm>
          <a:prstGeom prst="straightConnector1">
            <a:avLst/>
          </a:prstGeom>
          <a:noFill/>
          <a:ln w="9525" algn="ctr">
            <a:solidFill>
              <a:schemeClr val="tx1"/>
            </a:solidFill>
            <a:round/>
            <a:headEnd/>
            <a:tailEnd type="arrow" w="med" len="med"/>
          </a:ln>
        </p:spPr>
      </p:cxnSp>
      <p:cxnSp>
        <p:nvCxnSpPr>
          <p:cNvPr id="62" name="Straight Arrow Connector 73">
            <a:extLst>
              <a:ext uri="{FF2B5EF4-FFF2-40B4-BE49-F238E27FC236}">
                <a16:creationId xmlns="" xmlns:a16="http://schemas.microsoft.com/office/drawing/2014/main" id="{E4ACB456-49B8-449D-9039-0D43DF17AFA4}"/>
              </a:ext>
            </a:extLst>
          </p:cNvPr>
          <p:cNvCxnSpPr>
            <a:cxnSpLocks noChangeShapeType="1"/>
          </p:cNvCxnSpPr>
          <p:nvPr/>
        </p:nvCxnSpPr>
        <p:spPr bwMode="auto">
          <a:xfrm rot="5400000" flipH="1" flipV="1">
            <a:off x="5988748" y="3314929"/>
            <a:ext cx="216000" cy="1588"/>
          </a:xfrm>
          <a:prstGeom prst="straightConnector1">
            <a:avLst/>
          </a:prstGeom>
          <a:noFill/>
          <a:ln w="19050" algn="ctr">
            <a:solidFill>
              <a:srgbClr val="00B050"/>
            </a:solidFill>
            <a:round/>
            <a:headEnd/>
            <a:tailEnd type="arrow" w="med" len="med"/>
          </a:ln>
        </p:spPr>
      </p:cxnSp>
      <p:cxnSp>
        <p:nvCxnSpPr>
          <p:cNvPr id="63" name="Straight Arrow Connector 73">
            <a:extLst>
              <a:ext uri="{FF2B5EF4-FFF2-40B4-BE49-F238E27FC236}">
                <a16:creationId xmlns="" xmlns:a16="http://schemas.microsoft.com/office/drawing/2014/main" id="{A82C7E41-4290-47C8-B329-8E0577132F3D}"/>
              </a:ext>
            </a:extLst>
          </p:cNvPr>
          <p:cNvCxnSpPr>
            <a:cxnSpLocks noChangeShapeType="1"/>
          </p:cNvCxnSpPr>
          <p:nvPr/>
        </p:nvCxnSpPr>
        <p:spPr bwMode="auto">
          <a:xfrm rot="16200000" flipH="1">
            <a:off x="3880750" y="3041021"/>
            <a:ext cx="216000" cy="1588"/>
          </a:xfrm>
          <a:prstGeom prst="straightConnector1">
            <a:avLst/>
          </a:prstGeom>
          <a:noFill/>
          <a:ln w="19050" algn="ctr">
            <a:solidFill>
              <a:srgbClr val="00B050"/>
            </a:solidFill>
            <a:prstDash val="solid"/>
            <a:round/>
            <a:headEnd/>
            <a:tailEnd type="arrow" w="med" len="med"/>
          </a:ln>
        </p:spPr>
      </p:cxnSp>
      <p:cxnSp>
        <p:nvCxnSpPr>
          <p:cNvPr id="64" name="Straight Arrow Connector 73">
            <a:extLst>
              <a:ext uri="{FF2B5EF4-FFF2-40B4-BE49-F238E27FC236}">
                <a16:creationId xmlns="" xmlns:a16="http://schemas.microsoft.com/office/drawing/2014/main" id="{EDD6C01B-ABDA-4209-A38D-35940834B37B}"/>
              </a:ext>
            </a:extLst>
          </p:cNvPr>
          <p:cNvCxnSpPr>
            <a:cxnSpLocks noChangeShapeType="1"/>
          </p:cNvCxnSpPr>
          <p:nvPr/>
        </p:nvCxnSpPr>
        <p:spPr bwMode="auto">
          <a:xfrm rot="5400000" flipH="1" flipV="1">
            <a:off x="5989395" y="2369345"/>
            <a:ext cx="216000" cy="1588"/>
          </a:xfrm>
          <a:prstGeom prst="straightConnector1">
            <a:avLst/>
          </a:prstGeom>
          <a:noFill/>
          <a:ln w="19050" algn="ctr">
            <a:solidFill>
              <a:srgbClr val="00B050"/>
            </a:solidFill>
            <a:round/>
            <a:headEnd/>
            <a:tailEnd type="arrow" w="med" len="med"/>
          </a:ln>
        </p:spPr>
      </p:cxnSp>
      <p:cxnSp>
        <p:nvCxnSpPr>
          <p:cNvPr id="67" name="Straight Arrow Connector 73">
            <a:extLst>
              <a:ext uri="{FF2B5EF4-FFF2-40B4-BE49-F238E27FC236}">
                <a16:creationId xmlns="" xmlns:a16="http://schemas.microsoft.com/office/drawing/2014/main" id="{C3EB5E9B-FFD7-4282-B2EE-323B08A1F91A}"/>
              </a:ext>
            </a:extLst>
          </p:cNvPr>
          <p:cNvCxnSpPr>
            <a:cxnSpLocks noChangeShapeType="1"/>
          </p:cNvCxnSpPr>
          <p:nvPr/>
        </p:nvCxnSpPr>
        <p:spPr bwMode="auto">
          <a:xfrm rot="16200000" flipH="1">
            <a:off x="5962557" y="5572400"/>
            <a:ext cx="216000" cy="1588"/>
          </a:xfrm>
          <a:prstGeom prst="straightConnector1">
            <a:avLst/>
          </a:prstGeom>
          <a:noFill/>
          <a:ln w="19050" algn="ctr">
            <a:solidFill>
              <a:srgbClr val="00B050"/>
            </a:solidFill>
            <a:round/>
            <a:headEnd/>
            <a:tailEnd type="arrow" w="med" len="med"/>
          </a:ln>
        </p:spPr>
      </p:cxnSp>
      <p:cxnSp>
        <p:nvCxnSpPr>
          <p:cNvPr id="70" name="Straight Arrow Connector 73">
            <a:extLst>
              <a:ext uri="{FF2B5EF4-FFF2-40B4-BE49-F238E27FC236}">
                <a16:creationId xmlns="" xmlns:a16="http://schemas.microsoft.com/office/drawing/2014/main" id="{3A0D2A4E-886C-472C-93F7-C0CB1DEF839D}"/>
              </a:ext>
            </a:extLst>
          </p:cNvPr>
          <p:cNvCxnSpPr>
            <a:cxnSpLocks noChangeShapeType="1"/>
          </p:cNvCxnSpPr>
          <p:nvPr/>
        </p:nvCxnSpPr>
        <p:spPr bwMode="auto">
          <a:xfrm rot="16200000" flipV="1">
            <a:off x="5864657" y="2120775"/>
            <a:ext cx="216000" cy="1588"/>
          </a:xfrm>
          <a:prstGeom prst="straightConnector1">
            <a:avLst/>
          </a:prstGeom>
          <a:noFill/>
          <a:ln w="9525" algn="ctr">
            <a:solidFill>
              <a:schemeClr val="tx1"/>
            </a:solidFill>
            <a:round/>
            <a:headEnd/>
            <a:tailEnd type="arrow" w="med" len="med"/>
          </a:ln>
        </p:spPr>
      </p:cxnSp>
      <p:cxnSp>
        <p:nvCxnSpPr>
          <p:cNvPr id="74" name="Straight Arrow Connector 73">
            <a:extLst>
              <a:ext uri="{FF2B5EF4-FFF2-40B4-BE49-F238E27FC236}">
                <a16:creationId xmlns="" xmlns:a16="http://schemas.microsoft.com/office/drawing/2014/main" id="{C831632C-2AC3-41A4-A3BB-3C6274D3195B}"/>
              </a:ext>
            </a:extLst>
          </p:cNvPr>
          <p:cNvCxnSpPr>
            <a:cxnSpLocks noChangeShapeType="1"/>
          </p:cNvCxnSpPr>
          <p:nvPr/>
        </p:nvCxnSpPr>
        <p:spPr bwMode="auto">
          <a:xfrm rot="5400000" flipH="1" flipV="1">
            <a:off x="5992145" y="2114686"/>
            <a:ext cx="216000" cy="1588"/>
          </a:xfrm>
          <a:prstGeom prst="straightConnector1">
            <a:avLst/>
          </a:prstGeom>
          <a:noFill/>
          <a:ln w="19050" algn="ctr">
            <a:solidFill>
              <a:srgbClr val="00B050"/>
            </a:solidFill>
            <a:round/>
            <a:headEnd/>
            <a:tailEnd type="arrow" w="med" len="med"/>
          </a:ln>
        </p:spPr>
      </p:cxnSp>
      <p:cxnSp>
        <p:nvCxnSpPr>
          <p:cNvPr id="77" name="Straight Arrow Connector 73">
            <a:extLst>
              <a:ext uri="{FF2B5EF4-FFF2-40B4-BE49-F238E27FC236}">
                <a16:creationId xmlns="" xmlns:a16="http://schemas.microsoft.com/office/drawing/2014/main" id="{3B87A7A3-ABF6-45D6-A4AB-2DFDE101ABED}"/>
              </a:ext>
            </a:extLst>
          </p:cNvPr>
          <p:cNvCxnSpPr>
            <a:cxnSpLocks noChangeShapeType="1"/>
          </p:cNvCxnSpPr>
          <p:nvPr/>
        </p:nvCxnSpPr>
        <p:spPr bwMode="auto">
          <a:xfrm rot="5400000" flipH="1" flipV="1">
            <a:off x="3763310" y="5536776"/>
            <a:ext cx="216000" cy="1588"/>
          </a:xfrm>
          <a:prstGeom prst="straightConnector1">
            <a:avLst/>
          </a:prstGeom>
          <a:noFill/>
          <a:ln w="19050" algn="ctr">
            <a:solidFill>
              <a:srgbClr val="00B050"/>
            </a:solidFill>
            <a:round/>
            <a:headEnd/>
            <a:tailEnd type="arrow" w="med" len="med"/>
          </a:ln>
        </p:spPr>
      </p:cxnSp>
      <p:cxnSp>
        <p:nvCxnSpPr>
          <p:cNvPr id="78" name="Straight Arrow Connector 73">
            <a:extLst>
              <a:ext uri="{FF2B5EF4-FFF2-40B4-BE49-F238E27FC236}">
                <a16:creationId xmlns="" xmlns:a16="http://schemas.microsoft.com/office/drawing/2014/main" id="{8BF334D5-F8E0-41F3-9CA8-56DC7D031266}"/>
              </a:ext>
            </a:extLst>
          </p:cNvPr>
          <p:cNvCxnSpPr>
            <a:cxnSpLocks noChangeShapeType="1"/>
          </p:cNvCxnSpPr>
          <p:nvPr/>
        </p:nvCxnSpPr>
        <p:spPr bwMode="auto">
          <a:xfrm rot="16200000" flipH="1">
            <a:off x="3880380" y="3347988"/>
            <a:ext cx="216000" cy="1588"/>
          </a:xfrm>
          <a:prstGeom prst="straightConnector1">
            <a:avLst/>
          </a:prstGeom>
          <a:noFill/>
          <a:ln w="19050" algn="ctr">
            <a:solidFill>
              <a:srgbClr val="00B050"/>
            </a:solidFill>
            <a:prstDash val="sysDot"/>
            <a:round/>
            <a:headEnd/>
            <a:tailEnd type="arrow" w="med" len="med"/>
          </a:ln>
        </p:spPr>
      </p:cxnSp>
      <p:cxnSp>
        <p:nvCxnSpPr>
          <p:cNvPr id="79" name="Straight Arrow Connector 73">
            <a:extLst>
              <a:ext uri="{FF2B5EF4-FFF2-40B4-BE49-F238E27FC236}">
                <a16:creationId xmlns="" xmlns:a16="http://schemas.microsoft.com/office/drawing/2014/main" id="{7D484029-D25E-41B1-8BB7-FBEB2422D7B8}"/>
              </a:ext>
            </a:extLst>
          </p:cNvPr>
          <p:cNvCxnSpPr>
            <a:cxnSpLocks noChangeShapeType="1"/>
          </p:cNvCxnSpPr>
          <p:nvPr/>
        </p:nvCxnSpPr>
        <p:spPr bwMode="auto">
          <a:xfrm rot="16200000" flipH="1">
            <a:off x="3455309" y="4915360"/>
            <a:ext cx="216000" cy="1588"/>
          </a:xfrm>
          <a:prstGeom prst="straightConnector1">
            <a:avLst/>
          </a:prstGeom>
          <a:noFill/>
          <a:ln w="19050" algn="ctr">
            <a:solidFill>
              <a:srgbClr val="00B050"/>
            </a:solidFill>
            <a:prstDash val="sysDot"/>
            <a:round/>
            <a:headEnd/>
            <a:tailEnd type="arrow" w="med" len="med"/>
          </a:ln>
        </p:spPr>
      </p:cxnSp>
      <p:cxnSp>
        <p:nvCxnSpPr>
          <p:cNvPr id="83" name="Straight Arrow Connector 73">
            <a:extLst>
              <a:ext uri="{FF2B5EF4-FFF2-40B4-BE49-F238E27FC236}">
                <a16:creationId xmlns="" xmlns:a16="http://schemas.microsoft.com/office/drawing/2014/main" id="{993F0502-A20D-451E-A4BC-6E185E8FB373}"/>
              </a:ext>
            </a:extLst>
          </p:cNvPr>
          <p:cNvCxnSpPr>
            <a:cxnSpLocks noChangeShapeType="1"/>
          </p:cNvCxnSpPr>
          <p:nvPr/>
        </p:nvCxnSpPr>
        <p:spPr bwMode="auto">
          <a:xfrm rot="16200000" flipH="1">
            <a:off x="3286786" y="5210443"/>
            <a:ext cx="216000" cy="1588"/>
          </a:xfrm>
          <a:prstGeom prst="straightConnector1">
            <a:avLst/>
          </a:prstGeom>
          <a:noFill/>
          <a:ln w="19050" algn="ctr">
            <a:solidFill>
              <a:srgbClr val="00B050"/>
            </a:solidFill>
            <a:prstDash val="solid"/>
            <a:round/>
            <a:headEnd/>
            <a:tailEnd type="arrow" w="med" len="med"/>
          </a:ln>
        </p:spPr>
      </p:cxnSp>
      <p:cxnSp>
        <p:nvCxnSpPr>
          <p:cNvPr id="84" name="Straight Arrow Connector 73">
            <a:extLst>
              <a:ext uri="{FF2B5EF4-FFF2-40B4-BE49-F238E27FC236}">
                <a16:creationId xmlns="" xmlns:a16="http://schemas.microsoft.com/office/drawing/2014/main" id="{06EA7AAD-38D8-41D5-AD00-26DD4E8AE746}"/>
              </a:ext>
            </a:extLst>
          </p:cNvPr>
          <p:cNvCxnSpPr>
            <a:cxnSpLocks noChangeShapeType="1"/>
          </p:cNvCxnSpPr>
          <p:nvPr/>
        </p:nvCxnSpPr>
        <p:spPr bwMode="auto">
          <a:xfrm rot="16200000" flipH="1">
            <a:off x="4022219" y="2716821"/>
            <a:ext cx="216000" cy="1588"/>
          </a:xfrm>
          <a:prstGeom prst="straightConnector1">
            <a:avLst/>
          </a:prstGeom>
          <a:noFill/>
          <a:ln w="19050" algn="ctr">
            <a:solidFill>
              <a:srgbClr val="00B050"/>
            </a:solidFill>
            <a:prstDash val="solid"/>
            <a:round/>
            <a:headEnd/>
            <a:tailEnd type="arrow" w="med" len="med"/>
          </a:ln>
        </p:spPr>
      </p:cxnSp>
      <p:cxnSp>
        <p:nvCxnSpPr>
          <p:cNvPr id="85" name="Straight Arrow Connector 73">
            <a:extLst>
              <a:ext uri="{FF2B5EF4-FFF2-40B4-BE49-F238E27FC236}">
                <a16:creationId xmlns="" xmlns:a16="http://schemas.microsoft.com/office/drawing/2014/main" id="{CE6DD96D-7B30-47A3-8892-56CEC8791085}"/>
              </a:ext>
            </a:extLst>
          </p:cNvPr>
          <p:cNvCxnSpPr>
            <a:cxnSpLocks noChangeShapeType="1"/>
          </p:cNvCxnSpPr>
          <p:nvPr/>
        </p:nvCxnSpPr>
        <p:spPr bwMode="auto">
          <a:xfrm rot="16200000" flipH="1">
            <a:off x="4648546" y="2409387"/>
            <a:ext cx="216000" cy="1588"/>
          </a:xfrm>
          <a:prstGeom prst="straightConnector1">
            <a:avLst/>
          </a:prstGeom>
          <a:noFill/>
          <a:ln w="19050" algn="ctr">
            <a:solidFill>
              <a:srgbClr val="00B050"/>
            </a:solidFill>
            <a:prstDash val="solid"/>
            <a:round/>
            <a:headEnd/>
            <a:tailEnd type="arrow" w="med" len="med"/>
          </a:ln>
        </p:spPr>
      </p:cxnSp>
      <p:cxnSp>
        <p:nvCxnSpPr>
          <p:cNvPr id="86" name="Straight Arrow Connector 73">
            <a:extLst>
              <a:ext uri="{FF2B5EF4-FFF2-40B4-BE49-F238E27FC236}">
                <a16:creationId xmlns="" xmlns:a16="http://schemas.microsoft.com/office/drawing/2014/main" id="{0E4B10A1-ABC2-4609-9188-FBA3BF9B1713}"/>
              </a:ext>
            </a:extLst>
          </p:cNvPr>
          <p:cNvCxnSpPr>
            <a:cxnSpLocks noChangeShapeType="1"/>
          </p:cNvCxnSpPr>
          <p:nvPr/>
        </p:nvCxnSpPr>
        <p:spPr bwMode="auto">
          <a:xfrm rot="16200000" flipH="1">
            <a:off x="5439754" y="2123191"/>
            <a:ext cx="216000" cy="1588"/>
          </a:xfrm>
          <a:prstGeom prst="straightConnector1">
            <a:avLst/>
          </a:prstGeom>
          <a:noFill/>
          <a:ln w="19050" algn="ctr">
            <a:solidFill>
              <a:srgbClr val="00B050"/>
            </a:solidFill>
            <a:prstDash val="solid"/>
            <a:round/>
            <a:headEnd/>
            <a:tailEnd type="arrow" w="med" len="med"/>
          </a:ln>
        </p:spPr>
      </p:cxnSp>
      <p:cxnSp>
        <p:nvCxnSpPr>
          <p:cNvPr id="87" name="Straight Arrow Connector 73">
            <a:extLst>
              <a:ext uri="{FF2B5EF4-FFF2-40B4-BE49-F238E27FC236}">
                <a16:creationId xmlns="" xmlns:a16="http://schemas.microsoft.com/office/drawing/2014/main" id="{02A381F3-F264-43E6-8E59-CE82691EAC4C}"/>
              </a:ext>
            </a:extLst>
          </p:cNvPr>
          <p:cNvCxnSpPr>
            <a:cxnSpLocks noChangeShapeType="1"/>
          </p:cNvCxnSpPr>
          <p:nvPr/>
        </p:nvCxnSpPr>
        <p:spPr bwMode="auto">
          <a:xfrm rot="5400000">
            <a:off x="3758426" y="3725876"/>
            <a:ext cx="216000" cy="1588"/>
          </a:xfrm>
          <a:prstGeom prst="straightConnector1">
            <a:avLst/>
          </a:prstGeom>
          <a:noFill/>
          <a:ln w="9525" algn="ctr">
            <a:solidFill>
              <a:schemeClr val="tx1"/>
            </a:solidFill>
            <a:prstDash val="dash"/>
            <a:round/>
            <a:headEnd/>
            <a:tailEnd type="arrow" w="med" len="med"/>
          </a:ln>
        </p:spPr>
      </p:cxnSp>
      <p:cxnSp>
        <p:nvCxnSpPr>
          <p:cNvPr id="88" name="Straight Arrow Connector 73">
            <a:extLst>
              <a:ext uri="{FF2B5EF4-FFF2-40B4-BE49-F238E27FC236}">
                <a16:creationId xmlns="" xmlns:a16="http://schemas.microsoft.com/office/drawing/2014/main" id="{043DAA7B-FB77-450C-922D-ED6D9AB6017D}"/>
              </a:ext>
            </a:extLst>
          </p:cNvPr>
          <p:cNvCxnSpPr>
            <a:cxnSpLocks noChangeShapeType="1"/>
          </p:cNvCxnSpPr>
          <p:nvPr/>
        </p:nvCxnSpPr>
        <p:spPr bwMode="auto">
          <a:xfrm rot="16200000" flipH="1">
            <a:off x="3885795" y="3723549"/>
            <a:ext cx="216000" cy="1588"/>
          </a:xfrm>
          <a:prstGeom prst="straightConnector1">
            <a:avLst/>
          </a:prstGeom>
          <a:noFill/>
          <a:ln w="19050" algn="ctr">
            <a:solidFill>
              <a:srgbClr val="00B050"/>
            </a:solidFill>
            <a:prstDash val="solid"/>
            <a:round/>
            <a:headEnd/>
            <a:tailEnd type="arrow" w="med" len="med"/>
          </a:ln>
        </p:spPr>
      </p:cxnSp>
      <p:cxnSp>
        <p:nvCxnSpPr>
          <p:cNvPr id="89" name="Straight Arrow Connector 73">
            <a:extLst>
              <a:ext uri="{FF2B5EF4-FFF2-40B4-BE49-F238E27FC236}">
                <a16:creationId xmlns="" xmlns:a16="http://schemas.microsoft.com/office/drawing/2014/main" id="{E5D99598-8FE5-4CA3-B3EF-D54A4B818094}"/>
              </a:ext>
            </a:extLst>
          </p:cNvPr>
          <p:cNvCxnSpPr>
            <a:cxnSpLocks noChangeShapeType="1"/>
          </p:cNvCxnSpPr>
          <p:nvPr/>
        </p:nvCxnSpPr>
        <p:spPr bwMode="auto">
          <a:xfrm rot="16200000" flipH="1">
            <a:off x="3590098" y="5832642"/>
            <a:ext cx="216000" cy="1588"/>
          </a:xfrm>
          <a:prstGeom prst="straightConnector1">
            <a:avLst/>
          </a:prstGeom>
          <a:noFill/>
          <a:ln w="9525" algn="ctr">
            <a:solidFill>
              <a:schemeClr val="tx1"/>
            </a:solidFill>
            <a:prstDash val="dash"/>
            <a:round/>
            <a:headEnd/>
            <a:tailEnd type="arrow" w="med" len="med"/>
          </a:ln>
        </p:spPr>
      </p:cxnSp>
      <p:sp>
        <p:nvSpPr>
          <p:cNvPr id="4" name="Slide Number Placeholder 3"/>
          <p:cNvSpPr>
            <a:spLocks noGrp="1"/>
          </p:cNvSpPr>
          <p:nvPr>
            <p:ph type="sldNum" sz="quarter" idx="12"/>
          </p:nvPr>
        </p:nvSpPr>
        <p:spPr>
          <a:xfrm>
            <a:off x="8561015" y="6556375"/>
            <a:ext cx="576064" cy="365125"/>
          </a:xfrm>
        </p:spPr>
        <p:txBody>
          <a:bodyPr/>
          <a:lstStyle/>
          <a:p>
            <a:fld id="{5857359A-ACC2-4AC8-94CA-842605F06C6B}" type="slidenum">
              <a:rPr lang="en-US" smtClean="0"/>
              <a:pPr/>
              <a:t>36</a:t>
            </a:fld>
            <a:endParaRPr lang="en-US"/>
          </a:p>
        </p:txBody>
      </p:sp>
      <p:cxnSp>
        <p:nvCxnSpPr>
          <p:cNvPr id="26" name="Straight Arrow Connector 48"/>
          <p:cNvCxnSpPr>
            <a:cxnSpLocks noChangeShapeType="1"/>
          </p:cNvCxnSpPr>
          <p:nvPr/>
        </p:nvCxnSpPr>
        <p:spPr bwMode="auto">
          <a:xfrm rot="16200000" flipH="1">
            <a:off x="8312409" y="3644797"/>
            <a:ext cx="216000" cy="1587"/>
          </a:xfrm>
          <a:prstGeom prst="straightConnector1">
            <a:avLst/>
          </a:prstGeom>
          <a:noFill/>
          <a:ln w="9525" algn="ctr">
            <a:solidFill>
              <a:schemeClr val="tx1"/>
            </a:solidFill>
            <a:prstDash val="solid"/>
            <a:round/>
            <a:headEnd/>
            <a:tailEnd type="arrow" w="med" len="med"/>
          </a:ln>
        </p:spPr>
      </p:cxnSp>
      <p:cxnSp>
        <p:nvCxnSpPr>
          <p:cNvPr id="27" name="Straight Arrow Connector 48"/>
          <p:cNvCxnSpPr>
            <a:cxnSpLocks noChangeShapeType="1"/>
          </p:cNvCxnSpPr>
          <p:nvPr/>
        </p:nvCxnSpPr>
        <p:spPr bwMode="auto">
          <a:xfrm rot="5400000" flipH="1" flipV="1">
            <a:off x="8310819" y="2139198"/>
            <a:ext cx="216000" cy="1587"/>
          </a:xfrm>
          <a:prstGeom prst="straightConnector1">
            <a:avLst/>
          </a:prstGeom>
          <a:noFill/>
          <a:ln w="9525" algn="ctr">
            <a:solidFill>
              <a:schemeClr val="tx1"/>
            </a:solidFill>
            <a:prstDash val="dash"/>
            <a:round/>
            <a:headEnd/>
            <a:tailEnd type="arrow" w="med" len="med"/>
          </a:ln>
        </p:spPr>
      </p:cxnSp>
      <p:cxnSp>
        <p:nvCxnSpPr>
          <p:cNvPr id="28" name="Straight Arrow Connector 48"/>
          <p:cNvCxnSpPr>
            <a:cxnSpLocks noChangeShapeType="1"/>
          </p:cNvCxnSpPr>
          <p:nvPr/>
        </p:nvCxnSpPr>
        <p:spPr bwMode="auto">
          <a:xfrm>
            <a:off x="8392386" y="4190403"/>
            <a:ext cx="1587" cy="216000"/>
          </a:xfrm>
          <a:prstGeom prst="straightConnector1">
            <a:avLst/>
          </a:prstGeom>
          <a:noFill/>
          <a:ln w="9525" algn="ctr">
            <a:solidFill>
              <a:schemeClr val="tx1"/>
            </a:solidFill>
            <a:prstDash val="solid"/>
            <a:round/>
            <a:headEnd/>
            <a:tailEnd type="arrow" w="med" len="med"/>
          </a:ln>
        </p:spPr>
      </p:cxnSp>
      <p:cxnSp>
        <p:nvCxnSpPr>
          <p:cNvPr id="29" name="Straight Arrow Connector 48"/>
          <p:cNvCxnSpPr>
            <a:cxnSpLocks noChangeShapeType="1"/>
          </p:cNvCxnSpPr>
          <p:nvPr/>
        </p:nvCxnSpPr>
        <p:spPr bwMode="auto">
          <a:xfrm>
            <a:off x="8392386" y="4841154"/>
            <a:ext cx="0" cy="216000"/>
          </a:xfrm>
          <a:prstGeom prst="straightConnector1">
            <a:avLst/>
          </a:prstGeom>
          <a:noFill/>
          <a:ln w="9525" algn="ctr">
            <a:solidFill>
              <a:schemeClr val="tx1"/>
            </a:solidFill>
            <a:prstDash val="solid"/>
            <a:round/>
            <a:headEnd/>
            <a:tailEnd type="arrow" w="med" len="med"/>
          </a:ln>
        </p:spPr>
      </p:cxnSp>
      <p:cxnSp>
        <p:nvCxnSpPr>
          <p:cNvPr id="31" name="Straight Arrow Connector 73"/>
          <p:cNvCxnSpPr>
            <a:cxnSpLocks noChangeShapeType="1"/>
          </p:cNvCxnSpPr>
          <p:nvPr/>
        </p:nvCxnSpPr>
        <p:spPr bwMode="auto">
          <a:xfrm rot="5400000">
            <a:off x="8310831" y="5872110"/>
            <a:ext cx="216000" cy="1588"/>
          </a:xfrm>
          <a:prstGeom prst="straightConnector1">
            <a:avLst/>
          </a:prstGeom>
          <a:noFill/>
          <a:ln w="9525" algn="ctr">
            <a:solidFill>
              <a:schemeClr val="tx1"/>
            </a:solidFill>
            <a:round/>
            <a:headEnd/>
            <a:tailEnd type="arrow" w="med" len="med"/>
          </a:ln>
        </p:spPr>
      </p:cxnSp>
      <p:cxnSp>
        <p:nvCxnSpPr>
          <p:cNvPr id="32" name="Straight Arrow Connector 73"/>
          <p:cNvCxnSpPr>
            <a:cxnSpLocks noChangeShapeType="1"/>
          </p:cNvCxnSpPr>
          <p:nvPr/>
        </p:nvCxnSpPr>
        <p:spPr bwMode="auto">
          <a:xfrm rot="5400000">
            <a:off x="8288220" y="4633244"/>
            <a:ext cx="216000" cy="1588"/>
          </a:xfrm>
          <a:prstGeom prst="straightConnector1">
            <a:avLst/>
          </a:prstGeom>
          <a:noFill/>
          <a:ln w="9525" algn="ctr">
            <a:solidFill>
              <a:schemeClr val="tx1"/>
            </a:solidFill>
            <a:round/>
            <a:headEnd/>
            <a:tailEnd type="arrow" w="med" len="med"/>
          </a:ln>
        </p:spPr>
      </p:cxnSp>
      <p:cxnSp>
        <p:nvCxnSpPr>
          <p:cNvPr id="33" name="Straight Arrow Connector 73"/>
          <p:cNvCxnSpPr>
            <a:cxnSpLocks noChangeShapeType="1"/>
          </p:cNvCxnSpPr>
          <p:nvPr/>
        </p:nvCxnSpPr>
        <p:spPr bwMode="auto">
          <a:xfrm rot="5400000">
            <a:off x="7774536" y="5529841"/>
            <a:ext cx="216000" cy="1588"/>
          </a:xfrm>
          <a:prstGeom prst="straightConnector1">
            <a:avLst/>
          </a:prstGeom>
          <a:noFill/>
          <a:ln w="9525" algn="ctr">
            <a:solidFill>
              <a:schemeClr val="tx1"/>
            </a:solidFill>
            <a:round/>
            <a:headEnd/>
            <a:tailEnd type="arrow" w="med" len="med"/>
          </a:ln>
        </p:spPr>
      </p:cxnSp>
      <p:cxnSp>
        <p:nvCxnSpPr>
          <p:cNvPr id="34" name="Straight Arrow Connector 73"/>
          <p:cNvCxnSpPr>
            <a:cxnSpLocks noChangeShapeType="1"/>
          </p:cNvCxnSpPr>
          <p:nvPr/>
        </p:nvCxnSpPr>
        <p:spPr bwMode="auto">
          <a:xfrm rot="5400000">
            <a:off x="7774536" y="5874525"/>
            <a:ext cx="216000" cy="1588"/>
          </a:xfrm>
          <a:prstGeom prst="straightConnector1">
            <a:avLst/>
          </a:prstGeom>
          <a:noFill/>
          <a:ln w="9525" algn="ctr">
            <a:solidFill>
              <a:schemeClr val="tx1"/>
            </a:solidFill>
            <a:round/>
            <a:headEnd/>
            <a:tailEnd type="arrow" w="med" len="med"/>
          </a:ln>
        </p:spPr>
      </p:cxnSp>
      <p:cxnSp>
        <p:nvCxnSpPr>
          <p:cNvPr id="35" name="Straight Arrow Connector 73"/>
          <p:cNvCxnSpPr>
            <a:cxnSpLocks noChangeShapeType="1"/>
          </p:cNvCxnSpPr>
          <p:nvPr/>
        </p:nvCxnSpPr>
        <p:spPr bwMode="auto">
          <a:xfrm rot="16200000" flipV="1">
            <a:off x="7764635" y="4281104"/>
            <a:ext cx="216000" cy="1588"/>
          </a:xfrm>
          <a:prstGeom prst="straightConnector1">
            <a:avLst/>
          </a:prstGeom>
          <a:noFill/>
          <a:ln w="9525" algn="ctr">
            <a:solidFill>
              <a:schemeClr val="tx1"/>
            </a:solidFill>
            <a:round/>
            <a:headEnd/>
            <a:tailEnd type="arrow" w="med" len="med"/>
          </a:ln>
        </p:spPr>
      </p:cxnSp>
      <p:cxnSp>
        <p:nvCxnSpPr>
          <p:cNvPr id="36" name="Straight Arrow Connector 73"/>
          <p:cNvCxnSpPr>
            <a:cxnSpLocks noChangeShapeType="1"/>
          </p:cNvCxnSpPr>
          <p:nvPr/>
        </p:nvCxnSpPr>
        <p:spPr bwMode="auto">
          <a:xfrm rot="16200000" flipV="1">
            <a:off x="7762500" y="3638801"/>
            <a:ext cx="216000" cy="1588"/>
          </a:xfrm>
          <a:prstGeom prst="straightConnector1">
            <a:avLst/>
          </a:prstGeom>
          <a:noFill/>
          <a:ln w="9525" algn="ctr">
            <a:solidFill>
              <a:schemeClr val="tx1"/>
            </a:solidFill>
            <a:round/>
            <a:headEnd/>
            <a:tailEnd type="arrow" w="med" len="med"/>
          </a:ln>
        </p:spPr>
      </p:cxnSp>
      <p:cxnSp>
        <p:nvCxnSpPr>
          <p:cNvPr id="37" name="Straight Arrow Connector 73"/>
          <p:cNvCxnSpPr>
            <a:cxnSpLocks noChangeShapeType="1"/>
          </p:cNvCxnSpPr>
          <p:nvPr/>
        </p:nvCxnSpPr>
        <p:spPr bwMode="auto">
          <a:xfrm rot="16200000" flipV="1">
            <a:off x="7762500" y="3319449"/>
            <a:ext cx="216000" cy="1588"/>
          </a:xfrm>
          <a:prstGeom prst="straightConnector1">
            <a:avLst/>
          </a:prstGeom>
          <a:noFill/>
          <a:ln w="9525" algn="ctr">
            <a:solidFill>
              <a:schemeClr val="tx1"/>
            </a:solidFill>
            <a:round/>
            <a:headEnd/>
            <a:tailEnd type="arrow" w="med" len="med"/>
          </a:ln>
        </p:spPr>
      </p:cxnSp>
      <p:cxnSp>
        <p:nvCxnSpPr>
          <p:cNvPr id="40" name="Straight Arrow Connector 73"/>
          <p:cNvCxnSpPr>
            <a:cxnSpLocks noChangeShapeType="1"/>
          </p:cNvCxnSpPr>
          <p:nvPr/>
        </p:nvCxnSpPr>
        <p:spPr bwMode="auto">
          <a:xfrm rot="16200000" flipV="1">
            <a:off x="7762499" y="2416653"/>
            <a:ext cx="216000" cy="1588"/>
          </a:xfrm>
          <a:prstGeom prst="straightConnector1">
            <a:avLst/>
          </a:prstGeom>
          <a:noFill/>
          <a:ln w="9525" algn="ctr">
            <a:solidFill>
              <a:schemeClr val="tx1"/>
            </a:solidFill>
            <a:round/>
            <a:headEnd/>
            <a:tailEnd type="arrow" w="med" len="med"/>
          </a:ln>
        </p:spPr>
      </p:cxnSp>
      <p:cxnSp>
        <p:nvCxnSpPr>
          <p:cNvPr id="41" name="Straight Arrow Connector 73"/>
          <p:cNvCxnSpPr>
            <a:cxnSpLocks noChangeShapeType="1"/>
          </p:cNvCxnSpPr>
          <p:nvPr/>
        </p:nvCxnSpPr>
        <p:spPr bwMode="auto">
          <a:xfrm rot="16200000" flipV="1">
            <a:off x="7762499" y="2125741"/>
            <a:ext cx="216000" cy="1588"/>
          </a:xfrm>
          <a:prstGeom prst="straightConnector1">
            <a:avLst/>
          </a:prstGeom>
          <a:noFill/>
          <a:ln w="9525" algn="ctr">
            <a:solidFill>
              <a:schemeClr val="tx1"/>
            </a:solidFill>
            <a:round/>
            <a:headEnd/>
            <a:tailEnd type="arrow" w="med" len="med"/>
          </a:ln>
        </p:spPr>
      </p:cxnSp>
      <p:cxnSp>
        <p:nvCxnSpPr>
          <p:cNvPr id="42" name="Straight Arrow Connector 73"/>
          <p:cNvCxnSpPr>
            <a:cxnSpLocks noChangeShapeType="1"/>
          </p:cNvCxnSpPr>
          <p:nvPr/>
        </p:nvCxnSpPr>
        <p:spPr bwMode="auto">
          <a:xfrm rot="16200000" flipV="1">
            <a:off x="7772948" y="4880493"/>
            <a:ext cx="216000" cy="1588"/>
          </a:xfrm>
          <a:prstGeom prst="straightConnector1">
            <a:avLst/>
          </a:prstGeom>
          <a:noFill/>
          <a:ln w="9525" algn="ctr">
            <a:solidFill>
              <a:schemeClr val="tx1"/>
            </a:solidFill>
            <a:round/>
            <a:headEnd/>
            <a:tailEnd type="arrow" w="med" len="med"/>
          </a:ln>
        </p:spPr>
      </p:cxnSp>
      <p:cxnSp>
        <p:nvCxnSpPr>
          <p:cNvPr id="47" name="Straight Arrow Connector 73"/>
          <p:cNvCxnSpPr>
            <a:cxnSpLocks noChangeShapeType="1"/>
          </p:cNvCxnSpPr>
          <p:nvPr/>
        </p:nvCxnSpPr>
        <p:spPr bwMode="auto">
          <a:xfrm rot="5400000">
            <a:off x="7124608" y="3383347"/>
            <a:ext cx="216000" cy="1588"/>
          </a:xfrm>
          <a:prstGeom prst="straightConnector1">
            <a:avLst/>
          </a:prstGeom>
          <a:noFill/>
          <a:ln w="19050" algn="ctr">
            <a:solidFill>
              <a:srgbClr val="00B050"/>
            </a:solidFill>
            <a:round/>
            <a:headEnd/>
            <a:tailEnd type="arrow" w="med" len="med"/>
          </a:ln>
        </p:spPr>
      </p:cxnSp>
      <p:cxnSp>
        <p:nvCxnSpPr>
          <p:cNvPr id="55" name="Straight Arrow Connector 48"/>
          <p:cNvCxnSpPr>
            <a:cxnSpLocks noChangeShapeType="1"/>
          </p:cNvCxnSpPr>
          <p:nvPr/>
        </p:nvCxnSpPr>
        <p:spPr bwMode="auto">
          <a:xfrm rot="16200000" flipH="1">
            <a:off x="7135051" y="2130356"/>
            <a:ext cx="216000" cy="1587"/>
          </a:xfrm>
          <a:prstGeom prst="straightConnector1">
            <a:avLst/>
          </a:prstGeom>
          <a:noFill/>
          <a:ln w="19050" algn="ctr">
            <a:solidFill>
              <a:srgbClr val="00B050"/>
            </a:solidFill>
            <a:prstDash val="sysDot"/>
            <a:round/>
            <a:headEnd/>
            <a:tailEnd type="arrow" w="med" len="med"/>
          </a:ln>
        </p:spPr>
      </p:cxnSp>
      <p:cxnSp>
        <p:nvCxnSpPr>
          <p:cNvPr id="65" name="Straight Arrow Connector 48"/>
          <p:cNvCxnSpPr>
            <a:cxnSpLocks noChangeShapeType="1"/>
          </p:cNvCxnSpPr>
          <p:nvPr/>
        </p:nvCxnSpPr>
        <p:spPr bwMode="auto">
          <a:xfrm>
            <a:off x="7221592" y="4188807"/>
            <a:ext cx="1587" cy="216000"/>
          </a:xfrm>
          <a:prstGeom prst="straightConnector1">
            <a:avLst/>
          </a:prstGeom>
          <a:noFill/>
          <a:ln w="19050" algn="ctr">
            <a:solidFill>
              <a:srgbClr val="00B050"/>
            </a:solidFill>
            <a:prstDash val="solid"/>
            <a:round/>
            <a:headEnd/>
            <a:tailEnd type="arrow" w="med" len="med"/>
          </a:ln>
        </p:spPr>
      </p:cxnSp>
      <p:cxnSp>
        <p:nvCxnSpPr>
          <p:cNvPr id="66" name="Straight Arrow Connector 73">
            <a:extLst>
              <a:ext uri="{FF2B5EF4-FFF2-40B4-BE49-F238E27FC236}">
                <a16:creationId xmlns="" xmlns:a16="http://schemas.microsoft.com/office/drawing/2014/main" id="{05007ED0-8DE4-4ECC-B5EC-74986EBF3C7F}"/>
              </a:ext>
            </a:extLst>
          </p:cNvPr>
          <p:cNvCxnSpPr>
            <a:cxnSpLocks noChangeShapeType="1"/>
          </p:cNvCxnSpPr>
          <p:nvPr/>
        </p:nvCxnSpPr>
        <p:spPr bwMode="auto">
          <a:xfrm rot="5400000">
            <a:off x="6501424" y="3390827"/>
            <a:ext cx="216000" cy="1588"/>
          </a:xfrm>
          <a:prstGeom prst="straightConnector1">
            <a:avLst/>
          </a:prstGeom>
          <a:noFill/>
          <a:ln w="9525" algn="ctr">
            <a:solidFill>
              <a:schemeClr val="tx1"/>
            </a:solidFill>
            <a:round/>
            <a:headEnd/>
            <a:tailEnd type="arrow" w="med" len="med"/>
          </a:ln>
        </p:spPr>
      </p:cxnSp>
      <p:cxnSp>
        <p:nvCxnSpPr>
          <p:cNvPr id="68" name="Straight Arrow Connector 48">
            <a:extLst>
              <a:ext uri="{FF2B5EF4-FFF2-40B4-BE49-F238E27FC236}">
                <a16:creationId xmlns="" xmlns:a16="http://schemas.microsoft.com/office/drawing/2014/main" id="{8C115CE1-7736-4AD9-8E6D-712E58F1E239}"/>
              </a:ext>
            </a:extLst>
          </p:cNvPr>
          <p:cNvCxnSpPr>
            <a:cxnSpLocks noChangeShapeType="1"/>
          </p:cNvCxnSpPr>
          <p:nvPr/>
        </p:nvCxnSpPr>
        <p:spPr bwMode="auto">
          <a:xfrm rot="16200000" flipH="1">
            <a:off x="6523103" y="2132156"/>
            <a:ext cx="216000" cy="1587"/>
          </a:xfrm>
          <a:prstGeom prst="straightConnector1">
            <a:avLst/>
          </a:prstGeom>
          <a:noFill/>
          <a:ln w="9525" algn="ctr">
            <a:solidFill>
              <a:schemeClr val="tx1"/>
            </a:solidFill>
            <a:prstDash val="dash"/>
            <a:round/>
            <a:headEnd/>
            <a:tailEnd type="arrow" w="med" len="med"/>
          </a:ln>
        </p:spPr>
      </p:cxnSp>
      <p:cxnSp>
        <p:nvCxnSpPr>
          <p:cNvPr id="81" name="Straight Arrow Connector 48">
            <a:extLst>
              <a:ext uri="{FF2B5EF4-FFF2-40B4-BE49-F238E27FC236}">
                <a16:creationId xmlns="" xmlns:a16="http://schemas.microsoft.com/office/drawing/2014/main" id="{F729C944-ADBE-457F-8547-64C81CDDF3F6}"/>
              </a:ext>
            </a:extLst>
          </p:cNvPr>
          <p:cNvCxnSpPr>
            <a:cxnSpLocks noChangeShapeType="1"/>
          </p:cNvCxnSpPr>
          <p:nvPr/>
        </p:nvCxnSpPr>
        <p:spPr bwMode="auto">
          <a:xfrm>
            <a:off x="6556587" y="4482701"/>
            <a:ext cx="1587" cy="216000"/>
          </a:xfrm>
          <a:prstGeom prst="straightConnector1">
            <a:avLst/>
          </a:prstGeom>
          <a:noFill/>
          <a:ln w="9525" algn="ctr">
            <a:solidFill>
              <a:schemeClr val="tx1"/>
            </a:solidFill>
            <a:prstDash val="solid"/>
            <a:round/>
            <a:headEnd/>
            <a:tailEnd type="arrow" w="med" len="med"/>
          </a:ln>
        </p:spPr>
      </p:cxnSp>
    </p:spTree>
    <p:extLst>
      <p:ext uri="{BB962C8B-B14F-4D97-AF65-F5344CB8AC3E}">
        <p14:creationId xmlns:p14="http://schemas.microsoft.com/office/powerpoint/2010/main" val="1619784778"/>
      </p:ext>
    </p:extLst>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Object 4">
            <a:extLst>
              <a:ext uri="{FF2B5EF4-FFF2-40B4-BE49-F238E27FC236}">
                <a16:creationId xmlns="" xmlns:a16="http://schemas.microsoft.com/office/drawing/2014/main" id="{36995AD8-E6D8-43FC-87D9-4E9C8F7AC048}"/>
              </a:ext>
            </a:extLst>
          </p:cNvPr>
          <p:cNvGraphicFramePr>
            <a:graphicFrameLocks noChangeAspect="1"/>
          </p:cNvGraphicFramePr>
          <p:nvPr>
            <p:extLst>
              <p:ext uri="{D42A27DB-BD31-4B8C-83A1-F6EECF244321}">
                <p14:modId xmlns:p14="http://schemas.microsoft.com/office/powerpoint/2010/main" val="2328774079"/>
              </p:ext>
            </p:extLst>
          </p:nvPr>
        </p:nvGraphicFramePr>
        <p:xfrm>
          <a:off x="459542" y="1595273"/>
          <a:ext cx="5768975" cy="4572072"/>
        </p:xfrm>
        <a:graphic>
          <a:graphicData uri="http://schemas.openxmlformats.org/presentationml/2006/ole">
            <mc:AlternateContent xmlns:mc="http://schemas.openxmlformats.org/markup-compatibility/2006">
              <mc:Choice xmlns:v="urn:schemas-microsoft-com:vml" Requires="v">
                <p:oleObj spid="_x0000_s117565" name="Worksheet" r:id="rId4" imgW="3972001" imgH="3152826" progId="Excel.Sheet.8">
                  <p:embed/>
                </p:oleObj>
              </mc:Choice>
              <mc:Fallback>
                <p:oleObj name="Worksheet" r:id="rId4" imgW="3972001" imgH="3152826" progId="Excel.Sheet.8">
                  <p:embed/>
                  <p:pic>
                    <p:nvPicPr>
                      <p:cNvPr id="50" name="Object 4"/>
                      <p:cNvPicPr>
                        <a:picLocks noChangeAspect="1" noChangeArrowheads="1"/>
                      </p:cNvPicPr>
                      <p:nvPr/>
                    </p:nvPicPr>
                    <p:blipFill>
                      <a:blip r:embed="rId5"/>
                      <a:srcRect l="3552" b="621"/>
                      <a:stretch>
                        <a:fillRect/>
                      </a:stretch>
                    </p:blipFill>
                    <p:spPr bwMode="auto">
                      <a:xfrm>
                        <a:off x="459542" y="1595273"/>
                        <a:ext cx="5768975" cy="4572072"/>
                      </a:xfrm>
                      <a:prstGeom prst="rect">
                        <a:avLst/>
                      </a:prstGeom>
                      <a:noFill/>
                      <a:ln>
                        <a:noFill/>
                      </a:ln>
                      <a:effectLst/>
                      <a:extLst/>
                    </p:spPr>
                  </p:pic>
                </p:oleObj>
              </mc:Fallback>
            </mc:AlternateContent>
          </a:graphicData>
        </a:graphic>
      </p:graphicFrame>
      <p:sp>
        <p:nvSpPr>
          <p:cNvPr id="64" name="TextBox 52">
            <a:extLst>
              <a:ext uri="{FF2B5EF4-FFF2-40B4-BE49-F238E27FC236}">
                <a16:creationId xmlns="" xmlns:a16="http://schemas.microsoft.com/office/drawing/2014/main" id="{BB395EC9-E5FF-4E79-B81D-1379683C52E7}"/>
              </a:ext>
            </a:extLst>
          </p:cNvPr>
          <p:cNvSpPr txBox="1">
            <a:spLocks noChangeArrowheads="1"/>
          </p:cNvSpPr>
          <p:nvPr/>
        </p:nvSpPr>
        <p:spPr bwMode="auto">
          <a:xfrm>
            <a:off x="3338678" y="4499727"/>
            <a:ext cx="392113"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9</a:t>
            </a:r>
            <a:endParaRPr lang="en-US" sz="1000" b="1" dirty="0">
              <a:latin typeface="Arial" pitchFamily="34" charset="0"/>
              <a:cs typeface="Arial" pitchFamily="34" charset="0"/>
            </a:endParaRPr>
          </a:p>
        </p:txBody>
      </p:sp>
      <p:sp>
        <p:nvSpPr>
          <p:cNvPr id="65" name="TextBox 40">
            <a:extLst>
              <a:ext uri="{FF2B5EF4-FFF2-40B4-BE49-F238E27FC236}">
                <a16:creationId xmlns="" xmlns:a16="http://schemas.microsoft.com/office/drawing/2014/main" id="{37909266-A3FE-4E2C-81B2-727F7F74AF84}"/>
              </a:ext>
            </a:extLst>
          </p:cNvPr>
          <p:cNvSpPr txBox="1">
            <a:spLocks noChangeArrowheads="1"/>
          </p:cNvSpPr>
          <p:nvPr/>
        </p:nvSpPr>
        <p:spPr bwMode="auto">
          <a:xfrm>
            <a:off x="3312626" y="4810024"/>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8</a:t>
            </a:r>
          </a:p>
        </p:txBody>
      </p:sp>
      <p:sp>
        <p:nvSpPr>
          <p:cNvPr id="66" name="TextBox 56">
            <a:extLst>
              <a:ext uri="{FF2B5EF4-FFF2-40B4-BE49-F238E27FC236}">
                <a16:creationId xmlns="" xmlns:a16="http://schemas.microsoft.com/office/drawing/2014/main" id="{E6B1A254-BEFB-48A6-A787-139A37CA5F88}"/>
              </a:ext>
            </a:extLst>
          </p:cNvPr>
          <p:cNvSpPr txBox="1">
            <a:spLocks noChangeArrowheads="1"/>
          </p:cNvSpPr>
          <p:nvPr/>
        </p:nvSpPr>
        <p:spPr bwMode="auto">
          <a:xfrm>
            <a:off x="3422567" y="4188035"/>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12</a:t>
            </a:r>
          </a:p>
        </p:txBody>
      </p:sp>
      <p:sp>
        <p:nvSpPr>
          <p:cNvPr id="67" name="TextBox 58">
            <a:extLst>
              <a:ext uri="{FF2B5EF4-FFF2-40B4-BE49-F238E27FC236}">
                <a16:creationId xmlns="" xmlns:a16="http://schemas.microsoft.com/office/drawing/2014/main" id="{C27CA319-22EF-40F8-BCD6-293860245CCE}"/>
              </a:ext>
            </a:extLst>
          </p:cNvPr>
          <p:cNvSpPr txBox="1">
            <a:spLocks noChangeArrowheads="1"/>
          </p:cNvSpPr>
          <p:nvPr/>
        </p:nvSpPr>
        <p:spPr bwMode="auto">
          <a:xfrm>
            <a:off x="3666711" y="2938816"/>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20</a:t>
            </a:r>
          </a:p>
        </p:txBody>
      </p:sp>
      <p:sp>
        <p:nvSpPr>
          <p:cNvPr id="68" name="TextBox 59">
            <a:extLst>
              <a:ext uri="{FF2B5EF4-FFF2-40B4-BE49-F238E27FC236}">
                <a16:creationId xmlns="" xmlns:a16="http://schemas.microsoft.com/office/drawing/2014/main" id="{CF764ECA-1B4C-4886-AA1B-65CFD6119DF4}"/>
              </a:ext>
            </a:extLst>
          </p:cNvPr>
          <p:cNvSpPr txBox="1">
            <a:spLocks noChangeArrowheads="1"/>
          </p:cNvSpPr>
          <p:nvPr/>
        </p:nvSpPr>
        <p:spPr bwMode="auto">
          <a:xfrm>
            <a:off x="3548607" y="3565745"/>
            <a:ext cx="392113"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16</a:t>
            </a:r>
          </a:p>
        </p:txBody>
      </p:sp>
      <p:sp>
        <p:nvSpPr>
          <p:cNvPr id="69" name="TextBox 62">
            <a:extLst>
              <a:ext uri="{FF2B5EF4-FFF2-40B4-BE49-F238E27FC236}">
                <a16:creationId xmlns="" xmlns:a16="http://schemas.microsoft.com/office/drawing/2014/main" id="{2D44B5C8-9161-4054-9539-47CA1AA922EB}"/>
              </a:ext>
            </a:extLst>
          </p:cNvPr>
          <p:cNvSpPr txBox="1">
            <a:spLocks noChangeArrowheads="1"/>
          </p:cNvSpPr>
          <p:nvPr/>
        </p:nvSpPr>
        <p:spPr bwMode="auto">
          <a:xfrm>
            <a:off x="4452941" y="2305713"/>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45</a:t>
            </a:r>
          </a:p>
        </p:txBody>
      </p:sp>
      <p:sp>
        <p:nvSpPr>
          <p:cNvPr id="70" name="TextBox 52">
            <a:extLst>
              <a:ext uri="{FF2B5EF4-FFF2-40B4-BE49-F238E27FC236}">
                <a16:creationId xmlns="" xmlns:a16="http://schemas.microsoft.com/office/drawing/2014/main" id="{A600E23B-BDFE-4128-BD6D-C39C844069F1}"/>
              </a:ext>
            </a:extLst>
          </p:cNvPr>
          <p:cNvSpPr txBox="1">
            <a:spLocks noChangeArrowheads="1"/>
          </p:cNvSpPr>
          <p:nvPr/>
        </p:nvSpPr>
        <p:spPr bwMode="auto">
          <a:xfrm>
            <a:off x="3148875" y="5106614"/>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a:t>
            </a:r>
          </a:p>
        </p:txBody>
      </p:sp>
      <p:sp>
        <p:nvSpPr>
          <p:cNvPr id="71" name="TextBox 57">
            <a:extLst>
              <a:ext uri="{FF2B5EF4-FFF2-40B4-BE49-F238E27FC236}">
                <a16:creationId xmlns="" xmlns:a16="http://schemas.microsoft.com/office/drawing/2014/main" id="{3A6F3C7E-3995-4731-818B-378B8127ED43}"/>
              </a:ext>
            </a:extLst>
          </p:cNvPr>
          <p:cNvSpPr txBox="1">
            <a:spLocks noChangeArrowheads="1"/>
          </p:cNvSpPr>
          <p:nvPr/>
        </p:nvSpPr>
        <p:spPr bwMode="auto">
          <a:xfrm>
            <a:off x="3549859" y="5419157"/>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17</a:t>
            </a:r>
          </a:p>
        </p:txBody>
      </p:sp>
      <p:sp>
        <p:nvSpPr>
          <p:cNvPr id="72" name="TextBox 59">
            <a:extLst>
              <a:ext uri="{FF2B5EF4-FFF2-40B4-BE49-F238E27FC236}">
                <a16:creationId xmlns="" xmlns:a16="http://schemas.microsoft.com/office/drawing/2014/main" id="{4FA2B5F4-5478-4C72-8FB3-C8D200567C7C}"/>
              </a:ext>
            </a:extLst>
          </p:cNvPr>
          <p:cNvSpPr txBox="1">
            <a:spLocks noChangeArrowheads="1"/>
          </p:cNvSpPr>
          <p:nvPr/>
        </p:nvSpPr>
        <p:spPr bwMode="auto">
          <a:xfrm>
            <a:off x="3382593" y="5741985"/>
            <a:ext cx="392113"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11</a:t>
            </a:r>
            <a:endParaRPr lang="en-US" sz="1000" dirty="0">
              <a:latin typeface="Arial" pitchFamily="34" charset="0"/>
              <a:cs typeface="Arial" pitchFamily="34" charset="0"/>
            </a:endParaRPr>
          </a:p>
        </p:txBody>
      </p:sp>
      <p:sp>
        <p:nvSpPr>
          <p:cNvPr id="73" name="TextBox 57">
            <a:extLst>
              <a:ext uri="{FF2B5EF4-FFF2-40B4-BE49-F238E27FC236}">
                <a16:creationId xmlns="" xmlns:a16="http://schemas.microsoft.com/office/drawing/2014/main" id="{3120BE2B-D167-45A8-9D32-761E7CA67F4B}"/>
              </a:ext>
            </a:extLst>
          </p:cNvPr>
          <p:cNvSpPr txBox="1">
            <a:spLocks noChangeArrowheads="1"/>
          </p:cNvSpPr>
          <p:nvPr/>
        </p:nvSpPr>
        <p:spPr bwMode="auto">
          <a:xfrm>
            <a:off x="3666577" y="3253242"/>
            <a:ext cx="392113" cy="246062"/>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20</a:t>
            </a:r>
            <a:endParaRPr lang="en-US" sz="1000" dirty="0">
              <a:latin typeface="Arial" pitchFamily="34" charset="0"/>
              <a:cs typeface="Arial" pitchFamily="34" charset="0"/>
            </a:endParaRPr>
          </a:p>
        </p:txBody>
      </p:sp>
      <p:sp>
        <p:nvSpPr>
          <p:cNvPr id="74" name="TextBox 40">
            <a:extLst>
              <a:ext uri="{FF2B5EF4-FFF2-40B4-BE49-F238E27FC236}">
                <a16:creationId xmlns="" xmlns:a16="http://schemas.microsoft.com/office/drawing/2014/main" id="{006C6DFE-5DF5-480B-B1DA-8D33EF7C3F60}"/>
              </a:ext>
            </a:extLst>
          </p:cNvPr>
          <p:cNvSpPr txBox="1">
            <a:spLocks noChangeArrowheads="1"/>
          </p:cNvSpPr>
          <p:nvPr/>
        </p:nvSpPr>
        <p:spPr bwMode="auto">
          <a:xfrm>
            <a:off x="3422727" y="3872910"/>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12</a:t>
            </a:r>
            <a:endParaRPr lang="en-US" sz="1000" b="1" dirty="0">
              <a:latin typeface="Arial" pitchFamily="34" charset="0"/>
              <a:cs typeface="Arial" pitchFamily="34" charset="0"/>
            </a:endParaRPr>
          </a:p>
        </p:txBody>
      </p:sp>
      <p:sp>
        <p:nvSpPr>
          <p:cNvPr id="75" name="TextBox 59">
            <a:extLst>
              <a:ext uri="{FF2B5EF4-FFF2-40B4-BE49-F238E27FC236}">
                <a16:creationId xmlns="" xmlns:a16="http://schemas.microsoft.com/office/drawing/2014/main" id="{C1DA1DDB-EEDB-4DD8-A7FD-6425B1666EC7}"/>
              </a:ext>
            </a:extLst>
          </p:cNvPr>
          <p:cNvSpPr txBox="1">
            <a:spLocks noChangeArrowheads="1"/>
          </p:cNvSpPr>
          <p:nvPr/>
        </p:nvSpPr>
        <p:spPr bwMode="auto">
          <a:xfrm>
            <a:off x="3825203" y="2625199"/>
            <a:ext cx="392113"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25</a:t>
            </a:r>
            <a:endParaRPr lang="en-US" sz="1000" dirty="0">
              <a:latin typeface="Arial" pitchFamily="34" charset="0"/>
              <a:cs typeface="Arial" pitchFamily="34" charset="0"/>
            </a:endParaRPr>
          </a:p>
        </p:txBody>
      </p:sp>
      <p:sp>
        <p:nvSpPr>
          <p:cNvPr id="76" name="TextBox 26">
            <a:extLst>
              <a:ext uri="{FF2B5EF4-FFF2-40B4-BE49-F238E27FC236}">
                <a16:creationId xmlns="" xmlns:a16="http://schemas.microsoft.com/office/drawing/2014/main" id="{24E44E6D-E09F-4AD6-AF19-1876AD98573A}"/>
              </a:ext>
            </a:extLst>
          </p:cNvPr>
          <p:cNvSpPr txBox="1">
            <a:spLocks noChangeArrowheads="1"/>
          </p:cNvSpPr>
          <p:nvPr/>
        </p:nvSpPr>
        <p:spPr bwMode="auto">
          <a:xfrm>
            <a:off x="93489" y="2060495"/>
            <a:ext cx="2844927" cy="4106850"/>
          </a:xfrm>
          <a:prstGeom prst="rect">
            <a:avLst/>
          </a:prstGeom>
          <a:solidFill>
            <a:schemeClr val="bg1"/>
          </a:solidFill>
          <a:ln w="9525">
            <a:noFill/>
            <a:miter lim="800000"/>
            <a:headEnd/>
            <a:tailEnd/>
          </a:ln>
        </p:spPr>
        <p:txBody>
          <a:bodyPr wrap="square">
            <a:noAutofit/>
          </a:bodyPr>
          <a:lstStyle/>
          <a:p>
            <a:pPr>
              <a:spcBef>
                <a:spcPts val="600"/>
              </a:spcBef>
              <a:spcAft>
                <a:spcPts val="400"/>
              </a:spcAft>
              <a:buFontTx/>
              <a:buNone/>
            </a:pPr>
            <a:r>
              <a:rPr lang="en-CA" sz="1000" dirty="0">
                <a:latin typeface="Arial" pitchFamily="34" charset="0"/>
                <a:cs typeface="Arial" pitchFamily="34" charset="0"/>
              </a:rPr>
              <a:t>All Sources </a:t>
            </a:r>
            <a:r>
              <a:rPr lang="en-CA" sz="1000" b="1" dirty="0">
                <a:latin typeface="Arial" pitchFamily="34" charset="0"/>
                <a:cs typeface="Arial" pitchFamily="34" charset="0"/>
              </a:rPr>
              <a:t>(Net)</a:t>
            </a:r>
            <a:endParaRPr lang="en-US" sz="1000" b="1" dirty="0">
              <a:latin typeface="Arial" pitchFamily="34" charset="0"/>
              <a:cs typeface="Arial" pitchFamily="34" charset="0"/>
            </a:endParaRPr>
          </a:p>
          <a:p>
            <a:pPr>
              <a:spcBef>
                <a:spcPts val="600"/>
              </a:spcBef>
              <a:spcAft>
                <a:spcPts val="400"/>
              </a:spcAft>
              <a:buFontTx/>
              <a:buNone/>
            </a:pPr>
            <a:r>
              <a:rPr lang="en-US" sz="1000" dirty="0">
                <a:latin typeface="Arial" pitchFamily="34" charset="0"/>
                <a:cs typeface="Arial" pitchFamily="34" charset="0"/>
              </a:rPr>
              <a:t>Advertising / PSAs </a:t>
            </a:r>
            <a:r>
              <a:rPr lang="en-US" sz="1000" b="1" dirty="0">
                <a:latin typeface="Arial" pitchFamily="34" charset="0"/>
                <a:cs typeface="Arial" pitchFamily="34" charset="0"/>
              </a:rPr>
              <a:t>(Net)</a:t>
            </a:r>
          </a:p>
          <a:p>
            <a:pPr>
              <a:spcBef>
                <a:spcPts val="600"/>
              </a:spcBef>
              <a:spcAft>
                <a:spcPts val="400"/>
              </a:spcAft>
            </a:pPr>
            <a:r>
              <a:rPr lang="en-US" sz="1000" dirty="0">
                <a:latin typeface="Arial" pitchFamily="34" charset="0"/>
                <a:cs typeface="Arial" pitchFamily="34" charset="0"/>
              </a:rPr>
              <a:t>Word of Mouth &amp; Spokespeople </a:t>
            </a:r>
            <a:r>
              <a:rPr lang="en-US" sz="1000" b="1" dirty="0">
                <a:latin typeface="Arial" pitchFamily="34" charset="0"/>
                <a:cs typeface="Arial" pitchFamily="34" charset="0"/>
              </a:rPr>
              <a:t>(Net)</a:t>
            </a:r>
          </a:p>
          <a:p>
            <a:pPr>
              <a:spcBef>
                <a:spcPts val="900"/>
              </a:spcBef>
              <a:spcAft>
                <a:spcPts val="400"/>
              </a:spcAft>
            </a:pPr>
            <a:r>
              <a:rPr lang="en-US" sz="1000" dirty="0">
                <a:latin typeface="Arial" pitchFamily="34" charset="0"/>
                <a:cs typeface="Arial" pitchFamily="34" charset="0"/>
              </a:rPr>
              <a:t>News Coverage  </a:t>
            </a:r>
            <a:r>
              <a:rPr lang="en-US" sz="1000" b="1" dirty="0">
                <a:latin typeface="Arial" pitchFamily="34" charset="0"/>
                <a:cs typeface="Arial" pitchFamily="34" charset="0"/>
              </a:rPr>
              <a:t>(Net)</a:t>
            </a:r>
          </a:p>
          <a:p>
            <a:pPr>
              <a:spcBef>
                <a:spcPts val="900"/>
              </a:spcBef>
              <a:spcAft>
                <a:spcPts val="400"/>
              </a:spcAft>
            </a:pPr>
            <a:r>
              <a:rPr lang="en-US" sz="1000" dirty="0">
                <a:latin typeface="Arial" pitchFamily="34" charset="0"/>
                <a:cs typeface="Arial" pitchFamily="34" charset="0"/>
              </a:rPr>
              <a:t>Online Websites &amp; Social Media </a:t>
            </a:r>
            <a:r>
              <a:rPr lang="en-US" sz="1000" b="1" dirty="0">
                <a:latin typeface="Arial" pitchFamily="34" charset="0"/>
                <a:cs typeface="Arial" pitchFamily="34" charset="0"/>
              </a:rPr>
              <a:t>(Net)</a:t>
            </a:r>
            <a:endParaRPr lang="en-US" sz="100" b="1" dirty="0">
              <a:latin typeface="Arial" pitchFamily="34" charset="0"/>
              <a:cs typeface="Arial" pitchFamily="34" charset="0"/>
            </a:endParaRPr>
          </a:p>
          <a:p>
            <a:pPr>
              <a:spcBef>
                <a:spcPts val="700"/>
              </a:spcBef>
              <a:spcAft>
                <a:spcPts val="800"/>
              </a:spcAft>
            </a:pPr>
            <a:r>
              <a:rPr lang="en-US" sz="1000" dirty="0">
                <a:latin typeface="Arial" pitchFamily="34" charset="0"/>
                <a:cs typeface="Arial" pitchFamily="34" charset="0"/>
              </a:rPr>
              <a:t>Posters </a:t>
            </a:r>
            <a:r>
              <a:rPr lang="en-US" sz="1000" b="1" dirty="0">
                <a:latin typeface="Arial" pitchFamily="34" charset="0"/>
                <a:cs typeface="Arial" pitchFamily="34" charset="0"/>
              </a:rPr>
              <a:t>(Net)</a:t>
            </a:r>
            <a:br>
              <a:rPr lang="en-US" sz="1000" b="1" dirty="0">
                <a:latin typeface="Arial" pitchFamily="34" charset="0"/>
                <a:cs typeface="Arial" pitchFamily="34" charset="0"/>
              </a:rPr>
            </a:br>
            <a:endParaRPr lang="en-US" sz="100" b="1" dirty="0">
              <a:latin typeface="Arial" pitchFamily="34" charset="0"/>
              <a:cs typeface="Arial" pitchFamily="34" charset="0"/>
            </a:endParaRPr>
          </a:p>
          <a:p>
            <a:pPr>
              <a:spcBef>
                <a:spcPts val="600"/>
              </a:spcBef>
            </a:pPr>
            <a:r>
              <a:rPr lang="en-US" sz="1000" dirty="0">
                <a:latin typeface="Arial" pitchFamily="34" charset="0"/>
                <a:cs typeface="Arial" pitchFamily="34" charset="0"/>
              </a:rPr>
              <a:t>Training Sessions re boating/water safety </a:t>
            </a:r>
            <a:r>
              <a:rPr lang="en-US" sz="1000" b="1" dirty="0">
                <a:latin typeface="Arial" pitchFamily="34" charset="0"/>
                <a:cs typeface="Arial" pitchFamily="34" charset="0"/>
              </a:rPr>
              <a:t>(Net)</a:t>
            </a:r>
          </a:p>
          <a:p>
            <a:pPr>
              <a:spcBef>
                <a:spcPts val="600"/>
              </a:spcBef>
            </a:pPr>
            <a:r>
              <a:rPr lang="en-US" sz="1000" dirty="0">
                <a:latin typeface="Arial" pitchFamily="34" charset="0"/>
                <a:cs typeface="Arial" pitchFamily="34" charset="0"/>
              </a:rPr>
              <a:t>In a TV program/documentary, </a:t>
            </a:r>
            <a:r>
              <a:rPr lang="en-US" sz="1000" dirty="0" err="1">
                <a:latin typeface="Arial" pitchFamily="34" charset="0"/>
                <a:cs typeface="Arial" pitchFamily="34" charset="0"/>
              </a:rPr>
              <a:t>eg</a:t>
            </a:r>
            <a:r>
              <a:rPr lang="en-US" sz="1000" dirty="0">
                <a:latin typeface="Arial" pitchFamily="34" charset="0"/>
                <a:cs typeface="Arial" pitchFamily="34" charset="0"/>
              </a:rPr>
              <a:t>. “Cold Water Boot Camp”, etc.</a:t>
            </a:r>
          </a:p>
          <a:p>
            <a:pPr>
              <a:spcBef>
                <a:spcPts val="600"/>
              </a:spcBef>
            </a:pPr>
            <a:r>
              <a:rPr lang="en-US" sz="1000" dirty="0">
                <a:latin typeface="Arial" pitchFamily="34" charset="0"/>
                <a:cs typeface="Arial" pitchFamily="34" charset="0"/>
              </a:rPr>
              <a:t>Brochures or pamphlets re boating/water safety</a:t>
            </a:r>
          </a:p>
          <a:p>
            <a:pPr>
              <a:spcBef>
                <a:spcPts val="600"/>
              </a:spcBef>
              <a:buFontTx/>
              <a:buNone/>
            </a:pPr>
            <a:r>
              <a:rPr lang="en-US" sz="1000" spc="-40" dirty="0">
                <a:latin typeface="Arial" pitchFamily="34" charset="0"/>
                <a:cs typeface="Arial" pitchFamily="34" charset="0"/>
              </a:rPr>
              <a:t>At an event (</a:t>
            </a:r>
            <a:r>
              <a:rPr lang="en-US" sz="1000" spc="-40" dirty="0" err="1">
                <a:latin typeface="Arial" pitchFamily="34" charset="0"/>
                <a:cs typeface="Arial" pitchFamily="34" charset="0"/>
              </a:rPr>
              <a:t>eg</a:t>
            </a:r>
            <a:r>
              <a:rPr lang="en-US" sz="1000" spc="-40" dirty="0">
                <a:latin typeface="Arial" pitchFamily="34" charset="0"/>
                <a:cs typeface="Arial" pitchFamily="34" charset="0"/>
              </a:rPr>
              <a:t>. boat shows, marina events, on-the-water demos, “Ready, Set, Wear It” events, etc.)</a:t>
            </a:r>
            <a:br>
              <a:rPr lang="en-US" sz="1000" spc="-40" dirty="0">
                <a:latin typeface="Arial" pitchFamily="34" charset="0"/>
                <a:cs typeface="Arial" pitchFamily="34" charset="0"/>
              </a:rPr>
            </a:br>
            <a:endParaRPr lang="en-US" sz="400" spc="-40" dirty="0">
              <a:latin typeface="Arial" pitchFamily="34" charset="0"/>
              <a:cs typeface="Arial" pitchFamily="34" charset="0"/>
            </a:endParaRPr>
          </a:p>
          <a:p>
            <a:pPr>
              <a:spcBef>
                <a:spcPts val="400"/>
              </a:spcBef>
              <a:buFontTx/>
              <a:buNone/>
            </a:pPr>
            <a:r>
              <a:rPr lang="en-US" sz="1000" dirty="0">
                <a:latin typeface="Arial" pitchFamily="34" charset="0"/>
                <a:cs typeface="Arial" pitchFamily="34" charset="0"/>
              </a:rPr>
              <a:t>“Boat Notes”</a:t>
            </a:r>
          </a:p>
          <a:p>
            <a:pPr>
              <a:spcBef>
                <a:spcPts val="1000"/>
              </a:spcBef>
              <a:buFontTx/>
              <a:buNone/>
            </a:pPr>
            <a:r>
              <a:rPr lang="en-US" sz="1000" dirty="0">
                <a:latin typeface="Arial" pitchFamily="34" charset="0"/>
                <a:cs typeface="Arial" pitchFamily="34" charset="0"/>
              </a:rPr>
              <a:t>None of these</a:t>
            </a:r>
          </a:p>
          <a:p>
            <a:pPr>
              <a:spcBef>
                <a:spcPts val="1200"/>
              </a:spcBef>
              <a:buFontTx/>
              <a:buNone/>
            </a:pPr>
            <a:r>
              <a:rPr lang="en-US" sz="1000" dirty="0">
                <a:latin typeface="Arial" pitchFamily="34" charset="0"/>
                <a:cs typeface="Arial" pitchFamily="34" charset="0"/>
              </a:rPr>
              <a:t>Don’t know / Don’t recall</a:t>
            </a:r>
          </a:p>
          <a:p>
            <a:pPr>
              <a:spcBef>
                <a:spcPts val="1200"/>
              </a:spcBef>
              <a:buFontTx/>
              <a:buNone/>
            </a:pPr>
            <a:r>
              <a:rPr lang="en-US" sz="1000" dirty="0">
                <a:latin typeface="Arial" pitchFamily="34" charset="0"/>
                <a:cs typeface="Arial" pitchFamily="34" charset="0"/>
              </a:rPr>
              <a:t/>
            </a:r>
            <a:br>
              <a:rPr lang="en-US" sz="1000" dirty="0">
                <a:latin typeface="Arial" pitchFamily="34" charset="0"/>
                <a:cs typeface="Arial" pitchFamily="34" charset="0"/>
              </a:rPr>
            </a:br>
            <a:endParaRPr lang="en-US" sz="1000" dirty="0">
              <a:latin typeface="Arial" pitchFamily="34" charset="0"/>
              <a:cs typeface="Arial" pitchFamily="34" charset="0"/>
            </a:endParaRPr>
          </a:p>
        </p:txBody>
      </p:sp>
      <p:cxnSp>
        <p:nvCxnSpPr>
          <p:cNvPr id="77" name="Straight Arrow Connector 73">
            <a:extLst>
              <a:ext uri="{FF2B5EF4-FFF2-40B4-BE49-F238E27FC236}">
                <a16:creationId xmlns="" xmlns:a16="http://schemas.microsoft.com/office/drawing/2014/main" id="{D2D87E67-EC61-4994-B84B-09D544343F7B}"/>
              </a:ext>
            </a:extLst>
          </p:cNvPr>
          <p:cNvCxnSpPr>
            <a:cxnSpLocks noChangeShapeType="1"/>
          </p:cNvCxnSpPr>
          <p:nvPr/>
        </p:nvCxnSpPr>
        <p:spPr bwMode="auto">
          <a:xfrm rot="16200000" flipH="1">
            <a:off x="3880750" y="3041021"/>
            <a:ext cx="216000" cy="1588"/>
          </a:xfrm>
          <a:prstGeom prst="straightConnector1">
            <a:avLst/>
          </a:prstGeom>
          <a:noFill/>
          <a:ln w="19050" algn="ctr">
            <a:solidFill>
              <a:srgbClr val="00B050"/>
            </a:solidFill>
            <a:prstDash val="solid"/>
            <a:round/>
            <a:headEnd/>
            <a:tailEnd type="arrow" w="med" len="med"/>
          </a:ln>
        </p:spPr>
      </p:cxnSp>
      <p:cxnSp>
        <p:nvCxnSpPr>
          <p:cNvPr id="78" name="Straight Arrow Connector 73">
            <a:extLst>
              <a:ext uri="{FF2B5EF4-FFF2-40B4-BE49-F238E27FC236}">
                <a16:creationId xmlns="" xmlns:a16="http://schemas.microsoft.com/office/drawing/2014/main" id="{0D435E5A-BA43-41F9-B658-AB8DFA8250B7}"/>
              </a:ext>
            </a:extLst>
          </p:cNvPr>
          <p:cNvCxnSpPr>
            <a:cxnSpLocks noChangeShapeType="1"/>
          </p:cNvCxnSpPr>
          <p:nvPr/>
        </p:nvCxnSpPr>
        <p:spPr bwMode="auto">
          <a:xfrm rot="5400000" flipH="1" flipV="1">
            <a:off x="3763310" y="5543600"/>
            <a:ext cx="216000" cy="1588"/>
          </a:xfrm>
          <a:prstGeom prst="straightConnector1">
            <a:avLst/>
          </a:prstGeom>
          <a:noFill/>
          <a:ln w="19050" algn="ctr">
            <a:solidFill>
              <a:srgbClr val="00B050"/>
            </a:solidFill>
            <a:round/>
            <a:headEnd/>
            <a:tailEnd type="arrow" w="med" len="med"/>
          </a:ln>
        </p:spPr>
      </p:cxnSp>
      <p:cxnSp>
        <p:nvCxnSpPr>
          <p:cNvPr id="79" name="Straight Arrow Connector 73">
            <a:extLst>
              <a:ext uri="{FF2B5EF4-FFF2-40B4-BE49-F238E27FC236}">
                <a16:creationId xmlns="" xmlns:a16="http://schemas.microsoft.com/office/drawing/2014/main" id="{3BFA3143-D9E2-4F89-9228-EF229233B248}"/>
              </a:ext>
            </a:extLst>
          </p:cNvPr>
          <p:cNvCxnSpPr>
            <a:cxnSpLocks noChangeShapeType="1"/>
          </p:cNvCxnSpPr>
          <p:nvPr/>
        </p:nvCxnSpPr>
        <p:spPr bwMode="auto">
          <a:xfrm rot="16200000" flipH="1">
            <a:off x="3880380" y="3347988"/>
            <a:ext cx="216000" cy="1588"/>
          </a:xfrm>
          <a:prstGeom prst="straightConnector1">
            <a:avLst/>
          </a:prstGeom>
          <a:noFill/>
          <a:ln w="19050" algn="ctr">
            <a:solidFill>
              <a:srgbClr val="00B050"/>
            </a:solidFill>
            <a:prstDash val="sysDot"/>
            <a:round/>
            <a:headEnd/>
            <a:tailEnd type="arrow" w="med" len="med"/>
          </a:ln>
        </p:spPr>
      </p:cxnSp>
      <p:cxnSp>
        <p:nvCxnSpPr>
          <p:cNvPr id="80" name="Straight Arrow Connector 73">
            <a:extLst>
              <a:ext uri="{FF2B5EF4-FFF2-40B4-BE49-F238E27FC236}">
                <a16:creationId xmlns="" xmlns:a16="http://schemas.microsoft.com/office/drawing/2014/main" id="{02477B80-C3C7-4BFD-B97C-9F9A90E05FD3}"/>
              </a:ext>
            </a:extLst>
          </p:cNvPr>
          <p:cNvCxnSpPr>
            <a:cxnSpLocks noChangeShapeType="1"/>
          </p:cNvCxnSpPr>
          <p:nvPr/>
        </p:nvCxnSpPr>
        <p:spPr bwMode="auto">
          <a:xfrm rot="16200000" flipH="1">
            <a:off x="3455309" y="4915360"/>
            <a:ext cx="216000" cy="1588"/>
          </a:xfrm>
          <a:prstGeom prst="straightConnector1">
            <a:avLst/>
          </a:prstGeom>
          <a:noFill/>
          <a:ln w="19050" algn="ctr">
            <a:solidFill>
              <a:srgbClr val="00B050"/>
            </a:solidFill>
            <a:prstDash val="sysDot"/>
            <a:round/>
            <a:headEnd/>
            <a:tailEnd type="arrow" w="med" len="med"/>
          </a:ln>
        </p:spPr>
      </p:cxnSp>
      <p:cxnSp>
        <p:nvCxnSpPr>
          <p:cNvPr id="95" name="Straight Arrow Connector 73">
            <a:extLst>
              <a:ext uri="{FF2B5EF4-FFF2-40B4-BE49-F238E27FC236}">
                <a16:creationId xmlns="" xmlns:a16="http://schemas.microsoft.com/office/drawing/2014/main" id="{5F9006AB-D519-4EEF-9558-38F7D581F273}"/>
              </a:ext>
            </a:extLst>
          </p:cNvPr>
          <p:cNvCxnSpPr>
            <a:cxnSpLocks noChangeShapeType="1"/>
          </p:cNvCxnSpPr>
          <p:nvPr/>
        </p:nvCxnSpPr>
        <p:spPr bwMode="auto">
          <a:xfrm rot="16200000" flipH="1">
            <a:off x="3286786" y="5210443"/>
            <a:ext cx="216000" cy="1588"/>
          </a:xfrm>
          <a:prstGeom prst="straightConnector1">
            <a:avLst/>
          </a:prstGeom>
          <a:noFill/>
          <a:ln w="19050" algn="ctr">
            <a:solidFill>
              <a:srgbClr val="00B050"/>
            </a:solidFill>
            <a:prstDash val="solid"/>
            <a:round/>
            <a:headEnd/>
            <a:tailEnd type="arrow" w="med" len="med"/>
          </a:ln>
        </p:spPr>
      </p:cxnSp>
      <p:cxnSp>
        <p:nvCxnSpPr>
          <p:cNvPr id="98" name="Straight Arrow Connector 73">
            <a:extLst>
              <a:ext uri="{FF2B5EF4-FFF2-40B4-BE49-F238E27FC236}">
                <a16:creationId xmlns="" xmlns:a16="http://schemas.microsoft.com/office/drawing/2014/main" id="{F07CB7F6-594F-4B16-A6AB-7015B130F27E}"/>
              </a:ext>
            </a:extLst>
          </p:cNvPr>
          <p:cNvCxnSpPr>
            <a:cxnSpLocks noChangeShapeType="1"/>
          </p:cNvCxnSpPr>
          <p:nvPr/>
        </p:nvCxnSpPr>
        <p:spPr bwMode="auto">
          <a:xfrm rot="16200000" flipH="1">
            <a:off x="4022219" y="2716821"/>
            <a:ext cx="216000" cy="1588"/>
          </a:xfrm>
          <a:prstGeom prst="straightConnector1">
            <a:avLst/>
          </a:prstGeom>
          <a:noFill/>
          <a:ln w="19050" algn="ctr">
            <a:solidFill>
              <a:srgbClr val="00B050"/>
            </a:solidFill>
            <a:prstDash val="solid"/>
            <a:round/>
            <a:headEnd/>
            <a:tailEnd type="arrow" w="med" len="med"/>
          </a:ln>
        </p:spPr>
      </p:cxnSp>
      <p:cxnSp>
        <p:nvCxnSpPr>
          <p:cNvPr id="99" name="Straight Arrow Connector 73">
            <a:extLst>
              <a:ext uri="{FF2B5EF4-FFF2-40B4-BE49-F238E27FC236}">
                <a16:creationId xmlns="" xmlns:a16="http://schemas.microsoft.com/office/drawing/2014/main" id="{B993DECF-7E8A-4DE4-8765-A93E4D28664E}"/>
              </a:ext>
            </a:extLst>
          </p:cNvPr>
          <p:cNvCxnSpPr>
            <a:cxnSpLocks noChangeShapeType="1"/>
          </p:cNvCxnSpPr>
          <p:nvPr/>
        </p:nvCxnSpPr>
        <p:spPr bwMode="auto">
          <a:xfrm rot="16200000" flipH="1">
            <a:off x="4648546" y="2409387"/>
            <a:ext cx="216000" cy="1588"/>
          </a:xfrm>
          <a:prstGeom prst="straightConnector1">
            <a:avLst/>
          </a:prstGeom>
          <a:noFill/>
          <a:ln w="19050" algn="ctr">
            <a:solidFill>
              <a:srgbClr val="00B050"/>
            </a:solidFill>
            <a:prstDash val="solid"/>
            <a:round/>
            <a:headEnd/>
            <a:tailEnd type="arrow" w="med" len="med"/>
          </a:ln>
        </p:spPr>
      </p:cxnSp>
      <p:cxnSp>
        <p:nvCxnSpPr>
          <p:cNvPr id="103" name="Straight Arrow Connector 73">
            <a:extLst>
              <a:ext uri="{FF2B5EF4-FFF2-40B4-BE49-F238E27FC236}">
                <a16:creationId xmlns="" xmlns:a16="http://schemas.microsoft.com/office/drawing/2014/main" id="{925A2DFA-93D1-4627-908B-6310616F302C}"/>
              </a:ext>
            </a:extLst>
          </p:cNvPr>
          <p:cNvCxnSpPr>
            <a:cxnSpLocks noChangeShapeType="1"/>
          </p:cNvCxnSpPr>
          <p:nvPr/>
        </p:nvCxnSpPr>
        <p:spPr bwMode="auto">
          <a:xfrm rot="5400000">
            <a:off x="3758426" y="3725876"/>
            <a:ext cx="216000" cy="1588"/>
          </a:xfrm>
          <a:prstGeom prst="straightConnector1">
            <a:avLst/>
          </a:prstGeom>
          <a:noFill/>
          <a:ln w="9525" algn="ctr">
            <a:solidFill>
              <a:schemeClr val="tx1"/>
            </a:solidFill>
            <a:prstDash val="dash"/>
            <a:round/>
            <a:headEnd/>
            <a:tailEnd type="arrow" w="med" len="med"/>
          </a:ln>
        </p:spPr>
      </p:cxnSp>
      <p:cxnSp>
        <p:nvCxnSpPr>
          <p:cNvPr id="104" name="Straight Arrow Connector 73">
            <a:extLst>
              <a:ext uri="{FF2B5EF4-FFF2-40B4-BE49-F238E27FC236}">
                <a16:creationId xmlns="" xmlns:a16="http://schemas.microsoft.com/office/drawing/2014/main" id="{46ABACD4-5EA3-436B-9876-11452B29A2B7}"/>
              </a:ext>
            </a:extLst>
          </p:cNvPr>
          <p:cNvCxnSpPr>
            <a:cxnSpLocks noChangeShapeType="1"/>
          </p:cNvCxnSpPr>
          <p:nvPr/>
        </p:nvCxnSpPr>
        <p:spPr bwMode="auto">
          <a:xfrm rot="16200000" flipH="1">
            <a:off x="3885795" y="3716725"/>
            <a:ext cx="216000" cy="1588"/>
          </a:xfrm>
          <a:prstGeom prst="straightConnector1">
            <a:avLst/>
          </a:prstGeom>
          <a:noFill/>
          <a:ln w="19050" algn="ctr">
            <a:solidFill>
              <a:srgbClr val="00B050"/>
            </a:solidFill>
            <a:prstDash val="solid"/>
            <a:round/>
            <a:headEnd/>
            <a:tailEnd type="arrow" w="med" len="med"/>
          </a:ln>
        </p:spPr>
      </p:cxnSp>
      <p:cxnSp>
        <p:nvCxnSpPr>
          <p:cNvPr id="105" name="Straight Arrow Connector 73">
            <a:extLst>
              <a:ext uri="{FF2B5EF4-FFF2-40B4-BE49-F238E27FC236}">
                <a16:creationId xmlns="" xmlns:a16="http://schemas.microsoft.com/office/drawing/2014/main" id="{0F14D7C6-C4B5-42B5-A709-FBDDC0235E22}"/>
              </a:ext>
            </a:extLst>
          </p:cNvPr>
          <p:cNvCxnSpPr>
            <a:cxnSpLocks noChangeShapeType="1"/>
          </p:cNvCxnSpPr>
          <p:nvPr/>
        </p:nvCxnSpPr>
        <p:spPr bwMode="auto">
          <a:xfrm rot="16200000" flipH="1">
            <a:off x="3590098" y="5832642"/>
            <a:ext cx="216000" cy="1588"/>
          </a:xfrm>
          <a:prstGeom prst="straightConnector1">
            <a:avLst/>
          </a:prstGeom>
          <a:noFill/>
          <a:ln w="9525" algn="ctr">
            <a:solidFill>
              <a:schemeClr val="tx1"/>
            </a:solidFill>
            <a:prstDash val="dash"/>
            <a:round/>
            <a:headEnd/>
            <a:tailEnd type="arrow" w="med" len="med"/>
          </a:ln>
        </p:spPr>
      </p:cxnSp>
      <p:sp>
        <p:nvSpPr>
          <p:cNvPr id="2" name="Title 1"/>
          <p:cNvSpPr>
            <a:spLocks noGrp="1"/>
          </p:cNvSpPr>
          <p:nvPr>
            <p:ph type="title"/>
          </p:nvPr>
        </p:nvSpPr>
        <p:spPr>
          <a:xfrm>
            <a:off x="1468073" y="0"/>
            <a:ext cx="7474592" cy="1052736"/>
          </a:xfrm>
        </p:spPr>
        <p:txBody>
          <a:bodyPr>
            <a:normAutofit/>
          </a:bodyPr>
          <a:lstStyle/>
          <a:p>
            <a:r>
              <a:rPr lang="en-CA" sz="1800" dirty="0"/>
              <a:t>Lower sources of awareness for boaters 18-34 </a:t>
            </a:r>
            <a:r>
              <a:rPr lang="en-CA" sz="1800" dirty="0" err="1"/>
              <a:t>yrs</a:t>
            </a:r>
            <a:r>
              <a:rPr lang="en-CA" sz="1800" dirty="0"/>
              <a:t>, including somewhat less from on-line websites &amp; social media, posters, training sessions, TV programs and Boat Notes</a:t>
            </a:r>
            <a:endParaRPr lang="en-US" sz="18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37</a:t>
            </a:fld>
            <a:endParaRPr lang="en-US" dirty="0"/>
          </a:p>
        </p:txBody>
      </p:sp>
      <p:sp>
        <p:nvSpPr>
          <p:cNvPr id="8" name="Text Box 1916"/>
          <p:cNvSpPr txBox="1">
            <a:spLocks noChangeArrowheads="1"/>
          </p:cNvSpPr>
          <p:nvPr/>
        </p:nvSpPr>
        <p:spPr bwMode="auto">
          <a:xfrm>
            <a:off x="114300" y="6507163"/>
            <a:ext cx="8343900" cy="350837"/>
          </a:xfrm>
          <a:prstGeom prst="rect">
            <a:avLst/>
          </a:prstGeom>
          <a:noFill/>
          <a:ln w="9525">
            <a:noFill/>
            <a:miter lim="800000"/>
            <a:headEnd/>
            <a:tailEnd/>
          </a:ln>
        </p:spPr>
        <p:txBody>
          <a:bodyPr anchor="ctr" anchorCtr="0">
            <a:noAutofit/>
          </a:bodyPr>
          <a:lstStyle/>
          <a:p>
            <a:pPr>
              <a:buFontTx/>
              <a:buNone/>
            </a:pPr>
            <a:r>
              <a:rPr lang="en-US" sz="900" dirty="0">
                <a:latin typeface="Arial" pitchFamily="34" charset="0"/>
                <a:cs typeface="Arial" pitchFamily="34" charset="0"/>
              </a:rPr>
              <a:t>6. Which of the following are ways you have seen or heard about safe boating messages recently?</a:t>
            </a:r>
          </a:p>
        </p:txBody>
      </p:sp>
      <p:sp>
        <p:nvSpPr>
          <p:cNvPr id="60" name="Rectangle 232"/>
          <p:cNvSpPr>
            <a:spLocks noChangeArrowheads="1"/>
          </p:cNvSpPr>
          <p:nvPr/>
        </p:nvSpPr>
        <p:spPr bwMode="auto">
          <a:xfrm>
            <a:off x="1468073" y="1418507"/>
            <a:ext cx="4532556" cy="457200"/>
          </a:xfrm>
          <a:prstGeom prst="rect">
            <a:avLst/>
          </a:prstGeom>
          <a:noFill/>
          <a:ln w="9525">
            <a:noFill/>
            <a:miter lim="800000"/>
            <a:headEnd/>
            <a:tailEnd/>
          </a:ln>
        </p:spPr>
        <p:txBody>
          <a:bodyPr/>
          <a:lstStyle/>
          <a:p>
            <a:pPr algn="ctr" eaLnBrk="1" hangingPunct="1">
              <a:spcBef>
                <a:spcPct val="0"/>
              </a:spcBef>
              <a:buFontTx/>
              <a:buNone/>
            </a:pPr>
            <a:r>
              <a:rPr lang="en-US" sz="1100" b="1" dirty="0">
                <a:latin typeface="Arial" pitchFamily="34" charset="0"/>
                <a:cs typeface="Arial" pitchFamily="34" charset="0"/>
              </a:rPr>
              <a:t>Sources of Awareness for Safe Boating Messages – May 2018 </a:t>
            </a:r>
            <a:br>
              <a:rPr lang="en-US" sz="1100" b="1" dirty="0">
                <a:latin typeface="Arial" pitchFamily="34" charset="0"/>
                <a:cs typeface="Arial" pitchFamily="34" charset="0"/>
              </a:rPr>
            </a:br>
            <a:r>
              <a:rPr lang="en-US" sz="1100" b="1" dirty="0">
                <a:latin typeface="Arial" pitchFamily="34" charset="0"/>
                <a:cs typeface="Arial" pitchFamily="34" charset="0"/>
              </a:rPr>
              <a:t>% of total boaters (n = 509)</a:t>
            </a:r>
            <a:endParaRPr lang="en-US" sz="1100" dirty="0">
              <a:latin typeface="Arial" pitchFamily="34" charset="0"/>
              <a:cs typeface="Arial"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97177092"/>
              </p:ext>
            </p:extLst>
          </p:nvPr>
        </p:nvGraphicFramePr>
        <p:xfrm>
          <a:off x="6559165" y="1288043"/>
          <a:ext cx="2227848" cy="4680746"/>
        </p:xfrm>
        <a:graphic>
          <a:graphicData uri="http://schemas.openxmlformats.org/drawingml/2006/table">
            <a:tbl>
              <a:tblPr>
                <a:tableStyleId>{5C22544A-7EE6-4342-B048-85BDC9FD1C3A}</a:tableStyleId>
              </a:tblPr>
              <a:tblGrid>
                <a:gridCol w="752654">
                  <a:extLst>
                    <a:ext uri="{9D8B030D-6E8A-4147-A177-3AD203B41FA5}">
                      <a16:colId xmlns="" xmlns:a16="http://schemas.microsoft.com/office/drawing/2014/main" val="20000"/>
                    </a:ext>
                  </a:extLst>
                </a:gridCol>
                <a:gridCol w="751963">
                  <a:extLst>
                    <a:ext uri="{9D8B030D-6E8A-4147-A177-3AD203B41FA5}">
                      <a16:colId xmlns="" xmlns:a16="http://schemas.microsoft.com/office/drawing/2014/main" val="20001"/>
                    </a:ext>
                  </a:extLst>
                </a:gridCol>
                <a:gridCol w="723231">
                  <a:extLst>
                    <a:ext uri="{9D8B030D-6E8A-4147-A177-3AD203B41FA5}">
                      <a16:colId xmlns="" xmlns:a16="http://schemas.microsoft.com/office/drawing/2014/main" val="20002"/>
                    </a:ext>
                  </a:extLst>
                </a:gridCol>
              </a:tblGrid>
              <a:tr h="236291">
                <a:tc gridSpan="3">
                  <a:txBody>
                    <a:bodyPr/>
                    <a:lstStyle/>
                    <a:p>
                      <a:pPr algn="ctr"/>
                      <a:r>
                        <a:rPr lang="en-CA" sz="1000" b="1" u="none" dirty="0">
                          <a:latin typeface="Arial" panose="020B0604020202020204" pitchFamily="34" charset="0"/>
                          <a:cs typeface="Arial" panose="020B0604020202020204" pitchFamily="34" charset="0"/>
                        </a:rPr>
                        <a:t>By Age</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900" b="1" u="none"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CA" sz="900" b="1" u="none"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26114">
                <a:tc>
                  <a:txBody>
                    <a:bodyPr/>
                    <a:lstStyle/>
                    <a:p>
                      <a:pPr algn="ctr"/>
                      <a:r>
                        <a:rPr lang="en-CA" sz="800" b="1" u="none" dirty="0">
                          <a:latin typeface="Arial" panose="020B0604020202020204" pitchFamily="34" charset="0"/>
                          <a:cs typeface="Arial" panose="020B0604020202020204" pitchFamily="34" charset="0"/>
                        </a:rPr>
                        <a:t>18-34</a:t>
                      </a:r>
                      <a:br>
                        <a:rPr lang="en-CA" sz="800" b="1" u="none" dirty="0">
                          <a:latin typeface="Arial" panose="020B0604020202020204" pitchFamily="34" charset="0"/>
                          <a:cs typeface="Arial" panose="020B0604020202020204" pitchFamily="34" charset="0"/>
                        </a:rPr>
                      </a:br>
                      <a:r>
                        <a:rPr lang="en-CA" sz="800" b="1" u="none" dirty="0">
                          <a:latin typeface="Arial" panose="020B0604020202020204" pitchFamily="34" charset="0"/>
                          <a:cs typeface="Arial" panose="020B0604020202020204" pitchFamily="34" charset="0"/>
                        </a:rPr>
                        <a:t>(169)</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CA" sz="800" b="1" u="none" dirty="0">
                          <a:latin typeface="Arial" panose="020B0604020202020204" pitchFamily="34" charset="0"/>
                          <a:cs typeface="Arial" panose="020B0604020202020204" pitchFamily="34" charset="0"/>
                        </a:rPr>
                        <a:t>35-54</a:t>
                      </a:r>
                      <a:br>
                        <a:rPr lang="en-CA" sz="800" b="1" u="none" dirty="0">
                          <a:latin typeface="Arial" panose="020B0604020202020204" pitchFamily="34" charset="0"/>
                          <a:cs typeface="Arial" panose="020B0604020202020204" pitchFamily="34" charset="0"/>
                        </a:rPr>
                      </a:br>
                      <a:r>
                        <a:rPr lang="en-CA" sz="800" b="1" u="none" dirty="0">
                          <a:latin typeface="Arial" panose="020B0604020202020204" pitchFamily="34" charset="0"/>
                          <a:cs typeface="Arial" panose="020B0604020202020204" pitchFamily="34" charset="0"/>
                        </a:rPr>
                        <a:t>(194)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CA" sz="800" b="1" u="none" dirty="0">
                          <a:latin typeface="Arial" panose="020B0604020202020204" pitchFamily="34" charset="0"/>
                          <a:cs typeface="Arial" panose="020B0604020202020204" pitchFamily="34" charset="0"/>
                        </a:rPr>
                        <a:t>55+</a:t>
                      </a:r>
                      <a:br>
                        <a:rPr lang="en-CA" sz="800" b="1" u="none" dirty="0">
                          <a:latin typeface="Arial" panose="020B0604020202020204" pitchFamily="34" charset="0"/>
                          <a:cs typeface="Arial" panose="020B0604020202020204" pitchFamily="34" charset="0"/>
                        </a:rPr>
                      </a:br>
                      <a:r>
                        <a:rPr lang="en-CA" sz="800" b="1" u="none" dirty="0">
                          <a:latin typeface="Arial" panose="020B0604020202020204" pitchFamily="34" charset="0"/>
                          <a:cs typeface="Arial" panose="020B0604020202020204" pitchFamily="34" charset="0"/>
                        </a:rPr>
                        <a:t>(146)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92576">
                <a:tc>
                  <a:txBody>
                    <a:bodyPr/>
                    <a:lstStyle/>
                    <a:p>
                      <a:pPr algn="ctr"/>
                      <a:r>
                        <a:rPr lang="en-CA" sz="1000" b="0" dirty="0">
                          <a:latin typeface="Arial" panose="020B0604020202020204" pitchFamily="34" charset="0"/>
                          <a:cs typeface="Arial" panose="020B0604020202020204" pitchFamily="34" charset="0"/>
                        </a:rPr>
                        <a:t>76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925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0" dirty="0">
                          <a:latin typeface="Arial" panose="020B0604020202020204" pitchFamily="34" charset="0"/>
                          <a:cs typeface="Arial" panose="020B0604020202020204" pitchFamily="34" charset="0"/>
                        </a:rPr>
                        <a:t>51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0" dirty="0">
                          <a:latin typeface="Arial" panose="020B0604020202020204" pitchFamily="34" charset="0"/>
                          <a:cs typeface="Arial" panose="020B0604020202020204" pitchFamily="34" charset="0"/>
                        </a:rPr>
                        <a:t>38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0" dirty="0">
                          <a:latin typeface="Arial" panose="020B0604020202020204" pitchFamily="34" charset="0"/>
                          <a:cs typeface="Arial" panose="020B0604020202020204" pitchFamily="34" charset="0"/>
                        </a:rPr>
                        <a:t>47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17655">
                <a:tc>
                  <a:txBody>
                    <a:bodyPr/>
                    <a:lstStyle/>
                    <a:p>
                      <a:pPr algn="ctr"/>
                      <a:r>
                        <a:rPr lang="en-CA" sz="1000" b="0" dirty="0">
                          <a:latin typeface="Arial" panose="020B0604020202020204" pitchFamily="34" charset="0"/>
                          <a:cs typeface="Arial" panose="020B0604020202020204" pitchFamily="34" charset="0"/>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00935">
                <a:tc>
                  <a:txBody>
                    <a:bodyPr/>
                    <a:lstStyle/>
                    <a:p>
                      <a:pPr algn="ctr"/>
                      <a:r>
                        <a:rPr lang="en-CA" sz="1000" b="0" dirty="0">
                          <a:latin typeface="Arial" panose="020B0604020202020204" pitchFamily="34" charset="0"/>
                          <a:cs typeface="Arial" panose="020B0604020202020204" pitchFamily="34" charset="0"/>
                        </a:rPr>
                        <a:t>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67498">
                <a:tc>
                  <a:txBody>
                    <a:bodyPr/>
                    <a:lstStyle/>
                    <a:p>
                      <a:pPr algn="ctr">
                        <a:spcBef>
                          <a:spcPts val="600"/>
                        </a:spcBef>
                      </a:pPr>
                      <a:r>
                        <a:rPr lang="en-CA" sz="1000" b="0" dirty="0">
                          <a:latin typeface="Arial" panose="020B0604020202020204" pitchFamily="34" charset="0"/>
                          <a:cs typeface="Arial" panose="020B0604020202020204" pitchFamily="34" charset="0"/>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CA" sz="1000" b="0" dirty="0">
                          <a:latin typeface="Arial" panose="020B0604020202020204" pitchFamily="34" charset="0"/>
                          <a:cs typeface="Arial" panose="020B0604020202020204" pitchFamily="34" charset="0"/>
                        </a:rPr>
                        <a:t>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CA" sz="1000" b="0" dirty="0">
                          <a:latin typeface="Arial" panose="020B0604020202020204" pitchFamily="34" charset="0"/>
                          <a:cs typeface="Arial" panose="020B0604020202020204" pitchFamily="34" charset="0"/>
                        </a:rPr>
                        <a:t>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176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0" dirty="0">
                          <a:latin typeface="Arial" panose="020B0604020202020204" pitchFamily="34" charset="0"/>
                          <a:cs typeface="Arial" panose="020B0604020202020204" pitchFamily="34" charset="0"/>
                        </a:rPr>
                        <a:t>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84216">
                <a:tc>
                  <a:txBody>
                    <a:bodyPr/>
                    <a:lstStyle/>
                    <a:p>
                      <a:pPr algn="ctr"/>
                      <a:r>
                        <a:rPr lang="en-CA" sz="1000" b="0" dirty="0">
                          <a:latin typeface="Arial" panose="020B0604020202020204" pitchFamily="34" charset="0"/>
                          <a:cs typeface="Arial" panose="020B0604020202020204" pitchFamily="34" charset="0"/>
                        </a:rPr>
                        <a:t>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0" dirty="0">
                          <a:latin typeface="Arial" panose="020B0604020202020204" pitchFamily="34" charset="0"/>
                          <a:cs typeface="Arial" panose="020B0604020202020204" pitchFamily="34" charset="0"/>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09295">
                <a:tc>
                  <a:txBody>
                    <a:bodyPr/>
                    <a:lstStyle/>
                    <a:p>
                      <a:pPr algn="ctr"/>
                      <a:r>
                        <a:rPr lang="en-CA" sz="1000" b="0" dirty="0">
                          <a:latin typeface="Arial" panose="020B0604020202020204" pitchFamily="34" charset="0"/>
                          <a:cs typeface="Arial" panose="020B0604020202020204" pitchFamily="34" charset="0"/>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326013">
                <a:tc>
                  <a:txBody>
                    <a:bodyPr/>
                    <a:lstStyle/>
                    <a:p>
                      <a:pPr algn="ctr"/>
                      <a:r>
                        <a:rPr lang="en-CA" sz="1000" b="0" dirty="0">
                          <a:latin typeface="Arial" panose="020B0604020202020204" pitchFamily="34" charset="0"/>
                          <a:cs typeface="Arial" panose="020B0604020202020204" pitchFamily="34"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326013">
                <a:tc>
                  <a:txBody>
                    <a:bodyPr/>
                    <a:lstStyle/>
                    <a:p>
                      <a:pPr algn="ctr"/>
                      <a:r>
                        <a:rPr lang="en-CA" sz="1000" b="0" dirty="0">
                          <a:latin typeface="Arial" panose="020B0604020202020204" pitchFamily="34" charset="0"/>
                          <a:cs typeface="Arial" panose="020B0604020202020204" pitchFamily="34" charset="0"/>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339944">
                <a:tc>
                  <a:txBody>
                    <a:bodyPr/>
                    <a:lstStyle/>
                    <a:p>
                      <a:pPr algn="ctr">
                        <a:spcBef>
                          <a:spcPts val="600"/>
                        </a:spcBef>
                      </a:pPr>
                      <a:r>
                        <a:rPr lang="en-CA" sz="1000" b="0" dirty="0">
                          <a:latin typeface="Arial" panose="020B0604020202020204" pitchFamily="34" charset="0"/>
                          <a:cs typeface="Arial" panose="020B0604020202020204" pitchFamily="34"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Bef>
                          <a:spcPts val="600"/>
                        </a:spcBef>
                      </a:pPr>
                      <a:r>
                        <a:rPr lang="en-CA" sz="1000" b="0" dirty="0">
                          <a:latin typeface="Arial" panose="020B0604020202020204" pitchFamily="34" charset="0"/>
                          <a:cs typeface="Arial" panose="020B0604020202020204"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Bef>
                          <a:spcPts val="600"/>
                        </a:spcBef>
                      </a:pPr>
                      <a:r>
                        <a:rPr lang="en-CA" sz="1000" b="0" dirty="0">
                          <a:latin typeface="Arial" panose="020B0604020202020204" pitchFamily="34" charset="0"/>
                          <a:cs typeface="Arial" panose="020B0604020202020204" pitchFamily="34"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92576">
                <a:tc>
                  <a:txBody>
                    <a:bodyPr/>
                    <a:lstStyle/>
                    <a:p>
                      <a:pPr algn="ctr"/>
                      <a:r>
                        <a:rPr lang="en-CA" sz="1000" b="0" dirty="0">
                          <a:latin typeface="Arial" panose="020B0604020202020204" pitchFamily="34" charset="0"/>
                          <a:cs typeface="Arial" panose="020B0604020202020204" pitchFamily="34" charset="0"/>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36291">
                <a:tc>
                  <a:txBody>
                    <a:bodyPr/>
                    <a:lstStyle/>
                    <a:p>
                      <a:pPr algn="ctr"/>
                      <a:r>
                        <a:rPr lang="en-CA" sz="1000" b="0" dirty="0">
                          <a:latin typeface="Arial" panose="020B0604020202020204" pitchFamily="34" charset="0"/>
                          <a:cs typeface="Arial" panose="020B0604020202020204" pitchFamily="34" charset="0"/>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cxnSp>
        <p:nvCxnSpPr>
          <p:cNvPr id="40" name="Straight Connector 62"/>
          <p:cNvCxnSpPr>
            <a:cxnSpLocks noChangeShapeType="1"/>
          </p:cNvCxnSpPr>
          <p:nvPr/>
        </p:nvCxnSpPr>
        <p:spPr bwMode="auto">
          <a:xfrm>
            <a:off x="91987" y="3826384"/>
            <a:ext cx="8726435" cy="0"/>
          </a:xfrm>
          <a:prstGeom prst="line">
            <a:avLst/>
          </a:prstGeom>
          <a:noFill/>
          <a:ln w="9525" algn="ctr">
            <a:solidFill>
              <a:schemeClr val="tx1"/>
            </a:solidFill>
            <a:prstDash val="dash"/>
            <a:round/>
            <a:headEnd/>
            <a:tailEnd/>
          </a:ln>
        </p:spPr>
      </p:cxnSp>
      <p:sp>
        <p:nvSpPr>
          <p:cNvPr id="52" name="TextBox 49"/>
          <p:cNvSpPr txBox="1">
            <a:spLocks noChangeArrowheads="1"/>
          </p:cNvSpPr>
          <p:nvPr/>
        </p:nvSpPr>
        <p:spPr bwMode="auto">
          <a:xfrm>
            <a:off x="5151356" y="1628243"/>
            <a:ext cx="879721" cy="369332"/>
          </a:xfrm>
          <a:prstGeom prst="rect">
            <a:avLst/>
          </a:prstGeom>
          <a:noFill/>
          <a:ln w="9525">
            <a:noFill/>
            <a:miter lim="800000"/>
            <a:headEnd/>
            <a:tailEnd/>
          </a:ln>
        </p:spPr>
        <p:txBody>
          <a:bodyPr wrap="square">
            <a:spAutoFit/>
          </a:bodyPr>
          <a:lstStyle/>
          <a:p>
            <a:pPr algn="ctr">
              <a:buFontTx/>
              <a:buNone/>
            </a:pPr>
            <a:r>
              <a:rPr lang="en-US" sz="900" b="1" dirty="0">
                <a:latin typeface="Arial" pitchFamily="34" charset="0"/>
                <a:cs typeface="Arial" pitchFamily="34" charset="0"/>
                <a:sym typeface="Symbol" pitchFamily="18" charset="2"/>
              </a:rPr>
              <a:t>Total</a:t>
            </a:r>
          </a:p>
          <a:p>
            <a:pPr algn="ctr">
              <a:buFontTx/>
              <a:buNone/>
            </a:pPr>
            <a:r>
              <a:rPr lang="en-US" sz="900" b="1" u="sng" dirty="0">
                <a:latin typeface="Arial" pitchFamily="34" charset="0"/>
                <a:cs typeface="Arial" pitchFamily="34" charset="0"/>
                <a:sym typeface="Symbol" pitchFamily="18" charset="2"/>
              </a:rPr>
              <a:t>Boaters</a:t>
            </a:r>
            <a:endParaRPr lang="en-US" sz="900" u="sng" dirty="0">
              <a:latin typeface="Arial" pitchFamily="34" charset="0"/>
              <a:cs typeface="Arial" pitchFamily="34" charset="0"/>
            </a:endParaRPr>
          </a:p>
        </p:txBody>
      </p:sp>
      <p:sp>
        <p:nvSpPr>
          <p:cNvPr id="62" name="Text Box 170">
            <a:extLst>
              <a:ext uri="{FF2B5EF4-FFF2-40B4-BE49-F238E27FC236}">
                <a16:creationId xmlns="" xmlns:a16="http://schemas.microsoft.com/office/drawing/2014/main" id="{423E2B4B-7484-464E-A63F-9E2D78600F6D}"/>
              </a:ext>
            </a:extLst>
          </p:cNvPr>
          <p:cNvSpPr txBox="1">
            <a:spLocks noChangeArrowheads="1"/>
          </p:cNvSpPr>
          <p:nvPr/>
        </p:nvSpPr>
        <p:spPr bwMode="auto">
          <a:xfrm>
            <a:off x="446567" y="1101570"/>
            <a:ext cx="4704789" cy="261610"/>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More training programs and TV programs recall for 35-54 yrs.</a:t>
            </a:r>
          </a:p>
        </p:txBody>
      </p:sp>
      <p:sp>
        <p:nvSpPr>
          <p:cNvPr id="106" name="TextBox 62">
            <a:extLst>
              <a:ext uri="{FF2B5EF4-FFF2-40B4-BE49-F238E27FC236}">
                <a16:creationId xmlns="" xmlns:a16="http://schemas.microsoft.com/office/drawing/2014/main" id="{02D2FC92-7F91-4613-87C5-41E5028B18B3}"/>
              </a:ext>
            </a:extLst>
          </p:cNvPr>
          <p:cNvSpPr txBox="1">
            <a:spLocks noChangeArrowheads="1"/>
          </p:cNvSpPr>
          <p:nvPr/>
        </p:nvSpPr>
        <p:spPr bwMode="auto">
          <a:xfrm>
            <a:off x="5241390" y="2021605"/>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72</a:t>
            </a:r>
          </a:p>
        </p:txBody>
      </p:sp>
      <p:cxnSp>
        <p:nvCxnSpPr>
          <p:cNvPr id="107" name="Straight Arrow Connector 73">
            <a:extLst>
              <a:ext uri="{FF2B5EF4-FFF2-40B4-BE49-F238E27FC236}">
                <a16:creationId xmlns="" xmlns:a16="http://schemas.microsoft.com/office/drawing/2014/main" id="{00144934-48EE-471F-B8B3-7552B2DAA0ED}"/>
              </a:ext>
            </a:extLst>
          </p:cNvPr>
          <p:cNvCxnSpPr>
            <a:cxnSpLocks noChangeShapeType="1"/>
          </p:cNvCxnSpPr>
          <p:nvPr/>
        </p:nvCxnSpPr>
        <p:spPr bwMode="auto">
          <a:xfrm rot="16200000" flipH="1">
            <a:off x="6980629" y="2159032"/>
            <a:ext cx="216000" cy="1588"/>
          </a:xfrm>
          <a:prstGeom prst="straightConnector1">
            <a:avLst/>
          </a:prstGeom>
          <a:noFill/>
          <a:ln w="9525" algn="ctr">
            <a:solidFill>
              <a:schemeClr val="tx1"/>
            </a:solidFill>
            <a:prstDash val="dash"/>
            <a:round/>
            <a:headEnd/>
            <a:tailEnd type="arrow" w="med" len="med"/>
          </a:ln>
        </p:spPr>
      </p:cxnSp>
      <p:cxnSp>
        <p:nvCxnSpPr>
          <p:cNvPr id="108" name="Straight Arrow Connector 73">
            <a:extLst>
              <a:ext uri="{FF2B5EF4-FFF2-40B4-BE49-F238E27FC236}">
                <a16:creationId xmlns="" xmlns:a16="http://schemas.microsoft.com/office/drawing/2014/main" id="{DC017D74-6B27-472B-A8CA-F7731F799AEC}"/>
              </a:ext>
            </a:extLst>
          </p:cNvPr>
          <p:cNvCxnSpPr>
            <a:cxnSpLocks noChangeShapeType="1"/>
          </p:cNvCxnSpPr>
          <p:nvPr/>
        </p:nvCxnSpPr>
        <p:spPr bwMode="auto">
          <a:xfrm rot="16200000" flipH="1">
            <a:off x="7032883" y="3340095"/>
            <a:ext cx="216000" cy="1588"/>
          </a:xfrm>
          <a:prstGeom prst="straightConnector1">
            <a:avLst/>
          </a:prstGeom>
          <a:noFill/>
          <a:ln w="9525" algn="ctr">
            <a:solidFill>
              <a:schemeClr val="tx1"/>
            </a:solidFill>
            <a:prstDash val="dash"/>
            <a:round/>
            <a:headEnd/>
            <a:tailEnd type="arrow" w="med" len="med"/>
          </a:ln>
        </p:spPr>
      </p:cxnSp>
      <p:cxnSp>
        <p:nvCxnSpPr>
          <p:cNvPr id="109" name="Straight Arrow Connector 73">
            <a:extLst>
              <a:ext uri="{FF2B5EF4-FFF2-40B4-BE49-F238E27FC236}">
                <a16:creationId xmlns="" xmlns:a16="http://schemas.microsoft.com/office/drawing/2014/main" id="{13AEFC80-66C1-4355-A3FE-18F21A5895F8}"/>
              </a:ext>
            </a:extLst>
          </p:cNvPr>
          <p:cNvCxnSpPr>
            <a:cxnSpLocks noChangeShapeType="1"/>
          </p:cNvCxnSpPr>
          <p:nvPr/>
        </p:nvCxnSpPr>
        <p:spPr bwMode="auto">
          <a:xfrm rot="16200000" flipH="1">
            <a:off x="7032883" y="3616320"/>
            <a:ext cx="216000" cy="1588"/>
          </a:xfrm>
          <a:prstGeom prst="straightConnector1">
            <a:avLst/>
          </a:prstGeom>
          <a:noFill/>
          <a:ln w="9525" algn="ctr">
            <a:solidFill>
              <a:schemeClr val="tx1"/>
            </a:solidFill>
            <a:prstDash val="dash"/>
            <a:round/>
            <a:headEnd/>
            <a:tailEnd type="arrow" w="med" len="med"/>
          </a:ln>
        </p:spPr>
      </p:cxnSp>
      <p:cxnSp>
        <p:nvCxnSpPr>
          <p:cNvPr id="110" name="Straight Arrow Connector 73">
            <a:extLst>
              <a:ext uri="{FF2B5EF4-FFF2-40B4-BE49-F238E27FC236}">
                <a16:creationId xmlns="" xmlns:a16="http://schemas.microsoft.com/office/drawing/2014/main" id="{5BB61536-EB20-4C2B-A75F-7C5B94E9180F}"/>
              </a:ext>
            </a:extLst>
          </p:cNvPr>
          <p:cNvCxnSpPr>
            <a:cxnSpLocks noChangeShapeType="1"/>
          </p:cNvCxnSpPr>
          <p:nvPr/>
        </p:nvCxnSpPr>
        <p:spPr bwMode="auto">
          <a:xfrm rot="16200000" flipH="1">
            <a:off x="7032883" y="3959220"/>
            <a:ext cx="216000" cy="1588"/>
          </a:xfrm>
          <a:prstGeom prst="straightConnector1">
            <a:avLst/>
          </a:prstGeom>
          <a:noFill/>
          <a:ln w="9525" algn="ctr">
            <a:solidFill>
              <a:schemeClr val="tx1"/>
            </a:solidFill>
            <a:prstDash val="dash"/>
            <a:round/>
            <a:headEnd/>
            <a:tailEnd type="arrow" w="med" len="med"/>
          </a:ln>
        </p:spPr>
      </p:cxnSp>
      <p:cxnSp>
        <p:nvCxnSpPr>
          <p:cNvPr id="111" name="Straight Arrow Connector 73">
            <a:extLst>
              <a:ext uri="{FF2B5EF4-FFF2-40B4-BE49-F238E27FC236}">
                <a16:creationId xmlns="" xmlns:a16="http://schemas.microsoft.com/office/drawing/2014/main" id="{08631AAD-C6DE-4E6F-9B01-E0DC6EA4289F}"/>
              </a:ext>
            </a:extLst>
          </p:cNvPr>
          <p:cNvCxnSpPr>
            <a:cxnSpLocks noChangeShapeType="1"/>
          </p:cNvCxnSpPr>
          <p:nvPr/>
        </p:nvCxnSpPr>
        <p:spPr bwMode="auto">
          <a:xfrm rot="16200000" flipH="1">
            <a:off x="7035584" y="4235445"/>
            <a:ext cx="216000" cy="1588"/>
          </a:xfrm>
          <a:prstGeom prst="straightConnector1">
            <a:avLst/>
          </a:prstGeom>
          <a:noFill/>
          <a:ln w="9525" algn="ctr">
            <a:solidFill>
              <a:schemeClr val="tx1"/>
            </a:solidFill>
            <a:prstDash val="dash"/>
            <a:round/>
            <a:headEnd/>
            <a:tailEnd type="arrow" w="med" len="med"/>
          </a:ln>
        </p:spPr>
      </p:cxnSp>
      <p:cxnSp>
        <p:nvCxnSpPr>
          <p:cNvPr id="112" name="Straight Arrow Connector 73">
            <a:extLst>
              <a:ext uri="{FF2B5EF4-FFF2-40B4-BE49-F238E27FC236}">
                <a16:creationId xmlns="" xmlns:a16="http://schemas.microsoft.com/office/drawing/2014/main" id="{AFED4734-1075-42C2-A70B-BE91B349E3AF}"/>
              </a:ext>
            </a:extLst>
          </p:cNvPr>
          <p:cNvCxnSpPr>
            <a:cxnSpLocks noChangeShapeType="1"/>
          </p:cNvCxnSpPr>
          <p:nvPr/>
        </p:nvCxnSpPr>
        <p:spPr bwMode="auto">
          <a:xfrm rot="16200000" flipH="1">
            <a:off x="7042408" y="5187945"/>
            <a:ext cx="216000" cy="1588"/>
          </a:xfrm>
          <a:prstGeom prst="straightConnector1">
            <a:avLst/>
          </a:prstGeom>
          <a:noFill/>
          <a:ln w="9525" algn="ctr">
            <a:solidFill>
              <a:schemeClr val="tx1"/>
            </a:solidFill>
            <a:prstDash val="dash"/>
            <a:round/>
            <a:headEnd/>
            <a:tailEnd type="arrow" w="med" len="med"/>
          </a:ln>
        </p:spPr>
      </p:cxnSp>
      <p:cxnSp>
        <p:nvCxnSpPr>
          <p:cNvPr id="113" name="Straight Arrow Connector 73">
            <a:extLst>
              <a:ext uri="{FF2B5EF4-FFF2-40B4-BE49-F238E27FC236}">
                <a16:creationId xmlns="" xmlns:a16="http://schemas.microsoft.com/office/drawing/2014/main" id="{CC986B2A-2540-44CE-9B55-7633D29BDBC8}"/>
              </a:ext>
            </a:extLst>
          </p:cNvPr>
          <p:cNvCxnSpPr>
            <a:cxnSpLocks noChangeShapeType="1"/>
          </p:cNvCxnSpPr>
          <p:nvPr/>
        </p:nvCxnSpPr>
        <p:spPr bwMode="auto">
          <a:xfrm rot="5400000" flipH="1" flipV="1">
            <a:off x="7042408" y="5823045"/>
            <a:ext cx="216000" cy="1588"/>
          </a:xfrm>
          <a:prstGeom prst="straightConnector1">
            <a:avLst/>
          </a:prstGeom>
          <a:noFill/>
          <a:ln w="9525" algn="ctr">
            <a:solidFill>
              <a:schemeClr val="tx1"/>
            </a:solidFill>
            <a:prstDash val="dash"/>
            <a:round/>
            <a:headEnd/>
            <a:tailEnd type="arrow" w="med" len="med"/>
          </a:ln>
        </p:spPr>
      </p:cxnSp>
      <p:cxnSp>
        <p:nvCxnSpPr>
          <p:cNvPr id="114" name="Straight Arrow Connector 73">
            <a:extLst>
              <a:ext uri="{FF2B5EF4-FFF2-40B4-BE49-F238E27FC236}">
                <a16:creationId xmlns="" xmlns:a16="http://schemas.microsoft.com/office/drawing/2014/main" id="{3BBE3260-62FE-4D7B-82D5-68DB54FB010D}"/>
              </a:ext>
            </a:extLst>
          </p:cNvPr>
          <p:cNvCxnSpPr>
            <a:cxnSpLocks noChangeShapeType="1"/>
          </p:cNvCxnSpPr>
          <p:nvPr/>
        </p:nvCxnSpPr>
        <p:spPr bwMode="auto">
          <a:xfrm rot="5400000" flipH="1" flipV="1">
            <a:off x="7764523" y="5517906"/>
            <a:ext cx="216000" cy="1588"/>
          </a:xfrm>
          <a:prstGeom prst="straightConnector1">
            <a:avLst/>
          </a:prstGeom>
          <a:noFill/>
          <a:ln w="9525" algn="ctr">
            <a:solidFill>
              <a:schemeClr val="tx1"/>
            </a:solidFill>
            <a:prstDash val="dash"/>
            <a:round/>
            <a:headEnd/>
            <a:tailEnd type="arrow" w="med" len="med"/>
          </a:ln>
        </p:spPr>
      </p:cxnSp>
      <p:cxnSp>
        <p:nvCxnSpPr>
          <p:cNvPr id="115" name="Straight Arrow Connector 73">
            <a:extLst>
              <a:ext uri="{FF2B5EF4-FFF2-40B4-BE49-F238E27FC236}">
                <a16:creationId xmlns="" xmlns:a16="http://schemas.microsoft.com/office/drawing/2014/main" id="{6BA837FA-87FC-4F5B-98C5-BA2E20E70163}"/>
              </a:ext>
            </a:extLst>
          </p:cNvPr>
          <p:cNvCxnSpPr>
            <a:cxnSpLocks noChangeShapeType="1"/>
          </p:cNvCxnSpPr>
          <p:nvPr/>
        </p:nvCxnSpPr>
        <p:spPr bwMode="auto">
          <a:xfrm rot="16200000" flipH="1">
            <a:off x="7769759" y="5816554"/>
            <a:ext cx="216000" cy="1588"/>
          </a:xfrm>
          <a:prstGeom prst="straightConnector1">
            <a:avLst/>
          </a:prstGeom>
          <a:noFill/>
          <a:ln w="9525" algn="ctr">
            <a:solidFill>
              <a:schemeClr val="tx1"/>
            </a:solidFill>
            <a:prstDash val="solid"/>
            <a:round/>
            <a:headEnd/>
            <a:tailEnd type="arrow" w="med" len="med"/>
          </a:ln>
        </p:spPr>
      </p:cxnSp>
      <p:cxnSp>
        <p:nvCxnSpPr>
          <p:cNvPr id="116" name="Straight Arrow Connector 73">
            <a:extLst>
              <a:ext uri="{FF2B5EF4-FFF2-40B4-BE49-F238E27FC236}">
                <a16:creationId xmlns="" xmlns:a16="http://schemas.microsoft.com/office/drawing/2014/main" id="{9E05884E-971B-4217-925A-B324D112763C}"/>
              </a:ext>
            </a:extLst>
          </p:cNvPr>
          <p:cNvCxnSpPr>
            <a:cxnSpLocks noChangeShapeType="1"/>
          </p:cNvCxnSpPr>
          <p:nvPr/>
        </p:nvCxnSpPr>
        <p:spPr bwMode="auto">
          <a:xfrm rot="5400000" flipH="1" flipV="1">
            <a:off x="8501577" y="5526363"/>
            <a:ext cx="216000" cy="1588"/>
          </a:xfrm>
          <a:prstGeom prst="straightConnector1">
            <a:avLst/>
          </a:prstGeom>
          <a:noFill/>
          <a:ln w="9525" algn="ctr">
            <a:solidFill>
              <a:schemeClr val="tx1"/>
            </a:solidFill>
            <a:prstDash val="dash"/>
            <a:round/>
            <a:headEnd/>
            <a:tailEnd type="arrow" w="med" len="med"/>
          </a:ln>
        </p:spPr>
      </p:cxnSp>
      <p:cxnSp>
        <p:nvCxnSpPr>
          <p:cNvPr id="117" name="Straight Arrow Connector 73">
            <a:extLst>
              <a:ext uri="{FF2B5EF4-FFF2-40B4-BE49-F238E27FC236}">
                <a16:creationId xmlns="" xmlns:a16="http://schemas.microsoft.com/office/drawing/2014/main" id="{4C6AF397-7277-48F3-A326-3C3C20AF3C19}"/>
              </a:ext>
            </a:extLst>
          </p:cNvPr>
          <p:cNvCxnSpPr>
            <a:cxnSpLocks noChangeShapeType="1"/>
          </p:cNvCxnSpPr>
          <p:nvPr/>
        </p:nvCxnSpPr>
        <p:spPr bwMode="auto">
          <a:xfrm rot="16200000" flipH="1">
            <a:off x="8499989" y="4878002"/>
            <a:ext cx="216000" cy="1588"/>
          </a:xfrm>
          <a:prstGeom prst="straightConnector1">
            <a:avLst/>
          </a:prstGeom>
          <a:noFill/>
          <a:ln w="9525" algn="ctr">
            <a:solidFill>
              <a:schemeClr val="tx1"/>
            </a:solidFill>
            <a:prstDash val="dash"/>
            <a:round/>
            <a:headEnd/>
            <a:tailEnd type="arrow" w="med" len="med"/>
          </a:ln>
        </p:spPr>
      </p:cxnSp>
      <p:cxnSp>
        <p:nvCxnSpPr>
          <p:cNvPr id="118" name="Straight Arrow Connector 73">
            <a:extLst>
              <a:ext uri="{FF2B5EF4-FFF2-40B4-BE49-F238E27FC236}">
                <a16:creationId xmlns="" xmlns:a16="http://schemas.microsoft.com/office/drawing/2014/main" id="{4B996BAC-4B7F-4CF7-9B68-5A6A32C0C161}"/>
              </a:ext>
            </a:extLst>
          </p:cNvPr>
          <p:cNvCxnSpPr>
            <a:cxnSpLocks noChangeShapeType="1"/>
          </p:cNvCxnSpPr>
          <p:nvPr/>
        </p:nvCxnSpPr>
        <p:spPr bwMode="auto">
          <a:xfrm rot="5400000" flipH="1" flipV="1">
            <a:off x="8499989" y="4522820"/>
            <a:ext cx="216000" cy="1588"/>
          </a:xfrm>
          <a:prstGeom prst="straightConnector1">
            <a:avLst/>
          </a:prstGeom>
          <a:noFill/>
          <a:ln w="9525" algn="ctr">
            <a:solidFill>
              <a:schemeClr val="tx1"/>
            </a:solidFill>
            <a:prstDash val="dash"/>
            <a:round/>
            <a:headEnd/>
            <a:tailEnd type="arrow" w="med" len="med"/>
          </a:ln>
        </p:spPr>
      </p:cxnSp>
      <p:cxnSp>
        <p:nvCxnSpPr>
          <p:cNvPr id="119" name="Straight Arrow Connector 73">
            <a:extLst>
              <a:ext uri="{FF2B5EF4-FFF2-40B4-BE49-F238E27FC236}">
                <a16:creationId xmlns="" xmlns:a16="http://schemas.microsoft.com/office/drawing/2014/main" id="{920E11FE-C4F1-4EF1-A28B-F7256E799710}"/>
              </a:ext>
            </a:extLst>
          </p:cNvPr>
          <p:cNvCxnSpPr>
            <a:cxnSpLocks noChangeShapeType="1"/>
          </p:cNvCxnSpPr>
          <p:nvPr/>
        </p:nvCxnSpPr>
        <p:spPr bwMode="auto">
          <a:xfrm rot="16200000" flipH="1">
            <a:off x="8499989" y="3973284"/>
            <a:ext cx="216000" cy="1588"/>
          </a:xfrm>
          <a:prstGeom prst="straightConnector1">
            <a:avLst/>
          </a:prstGeom>
          <a:noFill/>
          <a:ln w="9525" algn="ctr">
            <a:solidFill>
              <a:schemeClr val="tx1"/>
            </a:solidFill>
            <a:prstDash val="solid"/>
            <a:round/>
            <a:headEnd/>
            <a:tailEnd type="arrow" w="med" len="med"/>
          </a:ln>
        </p:spPr>
      </p:cxnSp>
      <p:cxnSp>
        <p:nvCxnSpPr>
          <p:cNvPr id="120" name="Straight Arrow Connector 73">
            <a:extLst>
              <a:ext uri="{FF2B5EF4-FFF2-40B4-BE49-F238E27FC236}">
                <a16:creationId xmlns="" xmlns:a16="http://schemas.microsoft.com/office/drawing/2014/main" id="{FDA2CDDD-B80F-4F6F-A1D5-5DCE7E25B3E5}"/>
              </a:ext>
            </a:extLst>
          </p:cNvPr>
          <p:cNvCxnSpPr>
            <a:cxnSpLocks noChangeShapeType="1"/>
          </p:cNvCxnSpPr>
          <p:nvPr/>
        </p:nvCxnSpPr>
        <p:spPr bwMode="auto">
          <a:xfrm rot="5400000" flipH="1" flipV="1">
            <a:off x="7769759" y="4244769"/>
            <a:ext cx="216000" cy="1588"/>
          </a:xfrm>
          <a:prstGeom prst="straightConnector1">
            <a:avLst/>
          </a:prstGeom>
          <a:noFill/>
          <a:ln w="9525" algn="ctr">
            <a:solidFill>
              <a:schemeClr val="tx1"/>
            </a:solidFill>
            <a:prstDash val="solid"/>
            <a:round/>
            <a:headEnd/>
            <a:tailEnd type="arrow" w="med" len="med"/>
          </a:ln>
        </p:spPr>
      </p:cxnSp>
      <p:cxnSp>
        <p:nvCxnSpPr>
          <p:cNvPr id="121" name="Straight Arrow Connector 73">
            <a:extLst>
              <a:ext uri="{FF2B5EF4-FFF2-40B4-BE49-F238E27FC236}">
                <a16:creationId xmlns="" xmlns:a16="http://schemas.microsoft.com/office/drawing/2014/main" id="{B13342BE-3635-4FF2-96E4-1846F616836B}"/>
              </a:ext>
            </a:extLst>
          </p:cNvPr>
          <p:cNvCxnSpPr>
            <a:cxnSpLocks noChangeShapeType="1"/>
          </p:cNvCxnSpPr>
          <p:nvPr/>
        </p:nvCxnSpPr>
        <p:spPr bwMode="auto">
          <a:xfrm rot="5400000" flipH="1" flipV="1">
            <a:off x="7770553" y="3984719"/>
            <a:ext cx="216000" cy="1588"/>
          </a:xfrm>
          <a:prstGeom prst="straightConnector1">
            <a:avLst/>
          </a:prstGeom>
          <a:noFill/>
          <a:ln w="9525" algn="ctr">
            <a:solidFill>
              <a:schemeClr val="tx1"/>
            </a:solidFill>
            <a:prstDash val="solid"/>
            <a:round/>
            <a:headEnd/>
            <a:tailEnd type="arrow" w="med" len="med"/>
          </a:ln>
        </p:spPr>
      </p:cxnSp>
      <p:cxnSp>
        <p:nvCxnSpPr>
          <p:cNvPr id="122" name="Straight Arrow Connector 73">
            <a:extLst>
              <a:ext uri="{FF2B5EF4-FFF2-40B4-BE49-F238E27FC236}">
                <a16:creationId xmlns="" xmlns:a16="http://schemas.microsoft.com/office/drawing/2014/main" id="{C6B10F7D-DFB9-4B2F-A170-5659E4E14CAB}"/>
              </a:ext>
            </a:extLst>
          </p:cNvPr>
          <p:cNvCxnSpPr>
            <a:cxnSpLocks noChangeShapeType="1"/>
          </p:cNvCxnSpPr>
          <p:nvPr/>
        </p:nvCxnSpPr>
        <p:spPr bwMode="auto">
          <a:xfrm rot="5400000" flipH="1" flipV="1">
            <a:off x="7042408" y="4876206"/>
            <a:ext cx="216000" cy="1588"/>
          </a:xfrm>
          <a:prstGeom prst="straightConnector1">
            <a:avLst/>
          </a:prstGeom>
          <a:noFill/>
          <a:ln w="9525" algn="ctr">
            <a:solidFill>
              <a:schemeClr val="tx1"/>
            </a:solidFill>
            <a:prstDash val="dash"/>
            <a:round/>
            <a:headEnd/>
            <a:tailEnd type="arrow" w="med" len="med"/>
          </a:ln>
        </p:spPr>
      </p:cxnSp>
      <p:cxnSp>
        <p:nvCxnSpPr>
          <p:cNvPr id="123" name="Straight Arrow Connector 73">
            <a:extLst>
              <a:ext uri="{FF2B5EF4-FFF2-40B4-BE49-F238E27FC236}">
                <a16:creationId xmlns="" xmlns:a16="http://schemas.microsoft.com/office/drawing/2014/main" id="{13F39ECE-1DE3-4DEB-8969-1DC08BE1A4B2}"/>
              </a:ext>
            </a:extLst>
          </p:cNvPr>
          <p:cNvCxnSpPr>
            <a:cxnSpLocks noChangeShapeType="1"/>
          </p:cNvCxnSpPr>
          <p:nvPr/>
        </p:nvCxnSpPr>
        <p:spPr bwMode="auto">
          <a:xfrm rot="5400000" flipH="1" flipV="1">
            <a:off x="7777710" y="3377695"/>
            <a:ext cx="216000" cy="1588"/>
          </a:xfrm>
          <a:prstGeom prst="straightConnector1">
            <a:avLst/>
          </a:prstGeom>
          <a:noFill/>
          <a:ln w="9525" algn="ctr">
            <a:solidFill>
              <a:schemeClr val="tx1"/>
            </a:solidFill>
            <a:prstDash val="dash"/>
            <a:round/>
            <a:headEnd/>
            <a:tailEnd type="arrow" w="med" len="med"/>
          </a:ln>
        </p:spPr>
      </p:cxnSp>
      <p:cxnSp>
        <p:nvCxnSpPr>
          <p:cNvPr id="124" name="Straight Arrow Connector 73">
            <a:extLst>
              <a:ext uri="{FF2B5EF4-FFF2-40B4-BE49-F238E27FC236}">
                <a16:creationId xmlns="" xmlns:a16="http://schemas.microsoft.com/office/drawing/2014/main" id="{FB6476BD-EC82-4E78-9E5F-2013FD0B39E2}"/>
              </a:ext>
            </a:extLst>
          </p:cNvPr>
          <p:cNvCxnSpPr>
            <a:cxnSpLocks noChangeShapeType="1"/>
          </p:cNvCxnSpPr>
          <p:nvPr/>
        </p:nvCxnSpPr>
        <p:spPr bwMode="auto">
          <a:xfrm rot="16200000" flipH="1">
            <a:off x="7776122" y="3655871"/>
            <a:ext cx="216000" cy="1588"/>
          </a:xfrm>
          <a:prstGeom prst="straightConnector1">
            <a:avLst/>
          </a:prstGeom>
          <a:noFill/>
          <a:ln w="9525" algn="ctr">
            <a:solidFill>
              <a:schemeClr val="tx1"/>
            </a:solidFill>
            <a:prstDash val="dash"/>
            <a:round/>
            <a:headEnd/>
            <a:tailEnd type="arrow" w="med" len="med"/>
          </a:ln>
        </p:spPr>
      </p:cxnSp>
      <p:cxnSp>
        <p:nvCxnSpPr>
          <p:cNvPr id="125" name="Straight Arrow Connector 73">
            <a:extLst>
              <a:ext uri="{FF2B5EF4-FFF2-40B4-BE49-F238E27FC236}">
                <a16:creationId xmlns="" xmlns:a16="http://schemas.microsoft.com/office/drawing/2014/main" id="{070BACD4-3E34-4E49-BFA2-5F36310E64E2}"/>
              </a:ext>
            </a:extLst>
          </p:cNvPr>
          <p:cNvCxnSpPr>
            <a:cxnSpLocks noChangeShapeType="1"/>
          </p:cNvCxnSpPr>
          <p:nvPr/>
        </p:nvCxnSpPr>
        <p:spPr bwMode="auto">
          <a:xfrm rot="5400000" flipH="1" flipV="1">
            <a:off x="8499989" y="3066521"/>
            <a:ext cx="216000" cy="1588"/>
          </a:xfrm>
          <a:prstGeom prst="straightConnector1">
            <a:avLst/>
          </a:prstGeom>
          <a:noFill/>
          <a:ln w="9525" algn="ctr">
            <a:solidFill>
              <a:schemeClr val="tx1"/>
            </a:solidFill>
            <a:prstDash val="dash"/>
            <a:round/>
            <a:headEnd/>
            <a:tailEnd type="arrow" w="med" len="med"/>
          </a:ln>
        </p:spPr>
      </p:cxnSp>
      <p:cxnSp>
        <p:nvCxnSpPr>
          <p:cNvPr id="126" name="Straight Arrow Connector 73">
            <a:extLst>
              <a:ext uri="{FF2B5EF4-FFF2-40B4-BE49-F238E27FC236}">
                <a16:creationId xmlns="" xmlns:a16="http://schemas.microsoft.com/office/drawing/2014/main" id="{38483B13-FE8B-4B35-B9A9-D417DB877380}"/>
              </a:ext>
            </a:extLst>
          </p:cNvPr>
          <p:cNvCxnSpPr>
            <a:cxnSpLocks noChangeShapeType="1"/>
          </p:cNvCxnSpPr>
          <p:nvPr/>
        </p:nvCxnSpPr>
        <p:spPr bwMode="auto">
          <a:xfrm rot="5400000" flipH="1" flipV="1">
            <a:off x="8499989" y="2183550"/>
            <a:ext cx="216000" cy="1588"/>
          </a:xfrm>
          <a:prstGeom prst="straightConnector1">
            <a:avLst/>
          </a:prstGeom>
          <a:noFill/>
          <a:ln w="9525" algn="ctr">
            <a:solidFill>
              <a:schemeClr val="tx1"/>
            </a:solidFill>
            <a:prstDash val="solid"/>
            <a:round/>
            <a:headEnd/>
            <a:tailEnd type="arrow" w="med" len="med"/>
          </a:ln>
        </p:spPr>
      </p:cxnSp>
      <p:sp>
        <p:nvSpPr>
          <p:cNvPr id="56" name="TextBox 58">
            <a:extLst>
              <a:ext uri="{FF2B5EF4-FFF2-40B4-BE49-F238E27FC236}">
                <a16:creationId xmlns="" xmlns:a16="http://schemas.microsoft.com/office/drawing/2014/main" id="{A25DCF5B-E17C-4D1E-A76C-C350EE844A1C}"/>
              </a:ext>
            </a:extLst>
          </p:cNvPr>
          <p:cNvSpPr txBox="1">
            <a:spLocks noChangeArrowheads="1"/>
          </p:cNvSpPr>
          <p:nvPr/>
        </p:nvSpPr>
        <p:spPr bwMode="auto">
          <a:xfrm>
            <a:off x="7552400" y="2033652"/>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57" name="TextBox 58">
            <a:extLst>
              <a:ext uri="{FF2B5EF4-FFF2-40B4-BE49-F238E27FC236}">
                <a16:creationId xmlns="" xmlns:a16="http://schemas.microsoft.com/office/drawing/2014/main" id="{A25DCF5B-E17C-4D1E-A76C-C350EE844A1C}"/>
              </a:ext>
            </a:extLst>
          </p:cNvPr>
          <p:cNvSpPr txBox="1">
            <a:spLocks noChangeArrowheads="1"/>
          </p:cNvSpPr>
          <p:nvPr/>
        </p:nvSpPr>
        <p:spPr bwMode="auto">
          <a:xfrm>
            <a:off x="7558763" y="2331931"/>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A25DCF5B-E17C-4D1E-A76C-C350EE844A1C}"/>
              </a:ext>
            </a:extLst>
          </p:cNvPr>
          <p:cNvSpPr txBox="1">
            <a:spLocks noChangeArrowheads="1"/>
          </p:cNvSpPr>
          <p:nvPr/>
        </p:nvSpPr>
        <p:spPr bwMode="auto">
          <a:xfrm>
            <a:off x="7540294" y="3534613"/>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61" name="Oval 29">
            <a:extLst>
              <a:ext uri="{FF2B5EF4-FFF2-40B4-BE49-F238E27FC236}">
                <a16:creationId xmlns="" xmlns:a16="http://schemas.microsoft.com/office/drawing/2014/main" id="{6C984649-A7E5-4427-ABDA-6439F9B334A7}"/>
              </a:ext>
            </a:extLst>
          </p:cNvPr>
          <p:cNvSpPr>
            <a:spLocks noChangeArrowheads="1"/>
          </p:cNvSpPr>
          <p:nvPr/>
        </p:nvSpPr>
        <p:spPr bwMode="auto">
          <a:xfrm>
            <a:off x="8260016" y="2964340"/>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81" name="TextBox 58">
            <a:extLst>
              <a:ext uri="{FF2B5EF4-FFF2-40B4-BE49-F238E27FC236}">
                <a16:creationId xmlns="" xmlns:a16="http://schemas.microsoft.com/office/drawing/2014/main" id="{4CCB5D44-165C-4C9B-843B-A9B2840D85AC}"/>
              </a:ext>
            </a:extLst>
          </p:cNvPr>
          <p:cNvSpPr txBox="1">
            <a:spLocks noChangeArrowheads="1"/>
          </p:cNvSpPr>
          <p:nvPr/>
        </p:nvSpPr>
        <p:spPr bwMode="auto">
          <a:xfrm>
            <a:off x="8283758" y="3839619"/>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83" name="Oval 29">
            <a:extLst>
              <a:ext uri="{FF2B5EF4-FFF2-40B4-BE49-F238E27FC236}">
                <a16:creationId xmlns="" xmlns:a16="http://schemas.microsoft.com/office/drawing/2014/main" id="{4833B779-F2A1-4E17-BD4F-63E5B4067CB3}"/>
              </a:ext>
            </a:extLst>
          </p:cNvPr>
          <p:cNvSpPr>
            <a:spLocks noChangeArrowheads="1"/>
          </p:cNvSpPr>
          <p:nvPr/>
        </p:nvSpPr>
        <p:spPr bwMode="auto">
          <a:xfrm>
            <a:off x="6781424" y="3856104"/>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84" name="Oval 29">
            <a:extLst>
              <a:ext uri="{FF2B5EF4-FFF2-40B4-BE49-F238E27FC236}">
                <a16:creationId xmlns="" xmlns:a16="http://schemas.microsoft.com/office/drawing/2014/main" id="{4833B779-F2A1-4E17-BD4F-63E5B4067CB3}"/>
              </a:ext>
            </a:extLst>
          </p:cNvPr>
          <p:cNvSpPr>
            <a:spLocks noChangeArrowheads="1"/>
          </p:cNvSpPr>
          <p:nvPr/>
        </p:nvSpPr>
        <p:spPr bwMode="auto">
          <a:xfrm>
            <a:off x="8267044" y="4439614"/>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85" name="Oval 29">
            <a:extLst>
              <a:ext uri="{FF2B5EF4-FFF2-40B4-BE49-F238E27FC236}">
                <a16:creationId xmlns="" xmlns:a16="http://schemas.microsoft.com/office/drawing/2014/main" id="{4833B779-F2A1-4E17-BD4F-63E5B4067CB3}"/>
              </a:ext>
            </a:extLst>
          </p:cNvPr>
          <p:cNvSpPr>
            <a:spLocks noChangeArrowheads="1"/>
          </p:cNvSpPr>
          <p:nvPr/>
        </p:nvSpPr>
        <p:spPr bwMode="auto">
          <a:xfrm>
            <a:off x="6781424" y="4777246"/>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86" name="Oval 29">
            <a:extLst>
              <a:ext uri="{FF2B5EF4-FFF2-40B4-BE49-F238E27FC236}">
                <a16:creationId xmlns="" xmlns:a16="http://schemas.microsoft.com/office/drawing/2014/main" id="{6C984649-A7E5-4427-ABDA-6439F9B334A7}"/>
              </a:ext>
            </a:extLst>
          </p:cNvPr>
          <p:cNvSpPr>
            <a:spLocks noChangeArrowheads="1"/>
          </p:cNvSpPr>
          <p:nvPr/>
        </p:nvSpPr>
        <p:spPr bwMode="auto">
          <a:xfrm>
            <a:off x="7523285" y="5423411"/>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87" name="TextBox 86">
            <a:extLst>
              <a:ext uri="{FF2B5EF4-FFF2-40B4-BE49-F238E27FC236}">
                <a16:creationId xmlns="" xmlns:a16="http://schemas.microsoft.com/office/drawing/2014/main" id="{A25DCF5B-E17C-4D1E-A76C-C350EE844A1C}"/>
              </a:ext>
            </a:extLst>
          </p:cNvPr>
          <p:cNvSpPr txBox="1">
            <a:spLocks noChangeArrowheads="1"/>
          </p:cNvSpPr>
          <p:nvPr/>
        </p:nvSpPr>
        <p:spPr bwMode="auto">
          <a:xfrm>
            <a:off x="6812627" y="5411403"/>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101" name="Straight Arrow Connector 73">
            <a:extLst>
              <a:ext uri="{FF2B5EF4-FFF2-40B4-BE49-F238E27FC236}">
                <a16:creationId xmlns="" xmlns:a16="http://schemas.microsoft.com/office/drawing/2014/main" id="{4B249195-74EB-4D38-AEFD-DDFD831F78C9}"/>
              </a:ext>
            </a:extLst>
          </p:cNvPr>
          <p:cNvCxnSpPr>
            <a:cxnSpLocks noChangeShapeType="1"/>
          </p:cNvCxnSpPr>
          <p:nvPr/>
        </p:nvCxnSpPr>
        <p:spPr bwMode="auto">
          <a:xfrm rot="16200000" flipH="1">
            <a:off x="5439754" y="2123191"/>
            <a:ext cx="216000" cy="1588"/>
          </a:xfrm>
          <a:prstGeom prst="straightConnector1">
            <a:avLst/>
          </a:prstGeom>
          <a:noFill/>
          <a:ln w="19050" algn="ctr">
            <a:solidFill>
              <a:srgbClr val="00B050"/>
            </a:solidFill>
            <a:prstDash val="solid"/>
            <a:round/>
            <a:headEnd/>
            <a:tailEnd type="arrow" w="med" len="med"/>
          </a:ln>
        </p:spPr>
      </p:cxnSp>
    </p:spTree>
    <p:extLst>
      <p:ext uri="{BB962C8B-B14F-4D97-AF65-F5344CB8AC3E}">
        <p14:creationId xmlns:p14="http://schemas.microsoft.com/office/powerpoint/2010/main" val="23329231"/>
      </p:ext>
    </p:extLst>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7710" cy="1052736"/>
          </a:xfrm>
        </p:spPr>
        <p:txBody>
          <a:bodyPr>
            <a:normAutofit/>
          </a:bodyPr>
          <a:lstStyle/>
          <a:p>
            <a:r>
              <a:rPr lang="en-CA" dirty="0"/>
              <a:t>Advertising awareness on par with Spring 2016 overall and </a:t>
            </a:r>
            <a:r>
              <a:rPr lang="en-CA" dirty="0" smtClean="0"/>
              <a:t>for </a:t>
            </a:r>
            <a:r>
              <a:rPr lang="en-CA" dirty="0"/>
              <a:t>most ad types; however higher Outdoor advertising awareness in Spring 2018.</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38</a:t>
            </a:fld>
            <a:endParaRPr lang="en-US"/>
          </a:p>
        </p:txBody>
      </p:sp>
      <p:sp>
        <p:nvSpPr>
          <p:cNvPr id="8" name="Text Box 1916"/>
          <p:cNvSpPr txBox="1">
            <a:spLocks noChangeArrowheads="1"/>
          </p:cNvSpPr>
          <p:nvPr/>
        </p:nvSpPr>
        <p:spPr bwMode="auto">
          <a:xfrm>
            <a:off x="114300" y="6507163"/>
            <a:ext cx="8343900" cy="350837"/>
          </a:xfrm>
          <a:prstGeom prst="rect">
            <a:avLst/>
          </a:prstGeom>
          <a:noFill/>
          <a:ln w="9525">
            <a:noFill/>
            <a:miter lim="800000"/>
            <a:headEnd/>
            <a:tailEnd/>
          </a:ln>
        </p:spPr>
        <p:txBody>
          <a:bodyPr anchor="ctr" anchorCtr="0">
            <a:noAutofit/>
          </a:bodyPr>
          <a:lstStyle/>
          <a:p>
            <a:pPr>
              <a:buFontTx/>
              <a:buNone/>
            </a:pPr>
            <a:r>
              <a:rPr lang="en-US" sz="900" dirty="0">
                <a:latin typeface="Arial" pitchFamily="34" charset="0"/>
                <a:cs typeface="Arial" pitchFamily="34" charset="0"/>
              </a:rPr>
              <a:t>6. Which of the following are ways you have seen or heard about safe boating messages recently?</a:t>
            </a:r>
          </a:p>
        </p:txBody>
      </p:sp>
      <p:graphicFrame>
        <p:nvGraphicFramePr>
          <p:cNvPr id="50" name="Object 4"/>
          <p:cNvGraphicFramePr>
            <a:graphicFrameLocks noChangeAspect="1"/>
          </p:cNvGraphicFramePr>
          <p:nvPr>
            <p:extLst>
              <p:ext uri="{D42A27DB-BD31-4B8C-83A1-F6EECF244321}">
                <p14:modId xmlns:p14="http://schemas.microsoft.com/office/powerpoint/2010/main" val="887767469"/>
              </p:ext>
            </p:extLst>
          </p:nvPr>
        </p:nvGraphicFramePr>
        <p:xfrm>
          <a:off x="1085850" y="1955956"/>
          <a:ext cx="5759786" cy="4209464"/>
        </p:xfrm>
        <a:graphic>
          <a:graphicData uri="http://schemas.openxmlformats.org/presentationml/2006/ole">
            <mc:AlternateContent xmlns:mc="http://schemas.openxmlformats.org/markup-compatibility/2006">
              <mc:Choice xmlns:v="urn:schemas-microsoft-com:vml" Requires="v">
                <p:oleObj spid="_x0000_s118580" name="Worksheet" r:id="rId4" imgW="3972001" imgH="2028902" progId="Excel.Sheet.8">
                  <p:embed/>
                </p:oleObj>
              </mc:Choice>
              <mc:Fallback>
                <p:oleObj name="Worksheet" r:id="rId4" imgW="3972001" imgH="2028902" progId="Excel.Sheet.8">
                  <p:embed/>
                  <p:pic>
                    <p:nvPicPr>
                      <p:cNvPr id="0" name=""/>
                      <p:cNvPicPr>
                        <a:picLocks noChangeAspect="1" noChangeArrowheads="1"/>
                      </p:cNvPicPr>
                      <p:nvPr/>
                    </p:nvPicPr>
                    <p:blipFill>
                      <a:blip r:embed="rId5"/>
                      <a:srcRect l="3552" b="621"/>
                      <a:stretch>
                        <a:fillRect/>
                      </a:stretch>
                    </p:blipFill>
                    <p:spPr bwMode="auto">
                      <a:xfrm>
                        <a:off x="1085850" y="1955956"/>
                        <a:ext cx="5759786" cy="4209464"/>
                      </a:xfrm>
                      <a:prstGeom prst="rect">
                        <a:avLst/>
                      </a:prstGeom>
                      <a:noFill/>
                      <a:ln>
                        <a:noFill/>
                      </a:ln>
                      <a:effectLst/>
                      <a:extLst/>
                    </p:spPr>
                  </p:pic>
                </p:oleObj>
              </mc:Fallback>
            </mc:AlternateContent>
          </a:graphicData>
        </a:graphic>
      </p:graphicFrame>
      <p:sp>
        <p:nvSpPr>
          <p:cNvPr id="51" name="TextBox 26"/>
          <p:cNvSpPr txBox="1">
            <a:spLocks noChangeArrowheads="1"/>
          </p:cNvSpPr>
          <p:nvPr/>
        </p:nvSpPr>
        <p:spPr bwMode="auto">
          <a:xfrm>
            <a:off x="337846" y="2360970"/>
            <a:ext cx="2334668" cy="3861593"/>
          </a:xfrm>
          <a:prstGeom prst="rect">
            <a:avLst/>
          </a:prstGeom>
          <a:solidFill>
            <a:srgbClr val="FFFFFF"/>
          </a:solidFill>
          <a:ln w="9525">
            <a:noFill/>
            <a:miter lim="800000"/>
            <a:headEnd/>
            <a:tailEnd/>
          </a:ln>
        </p:spPr>
        <p:txBody>
          <a:bodyPr wrap="square">
            <a:noAutofit/>
          </a:bodyPr>
          <a:lstStyle/>
          <a:p>
            <a:pPr>
              <a:spcBef>
                <a:spcPts val="1800"/>
              </a:spcBef>
              <a:buFontTx/>
              <a:buNone/>
            </a:pPr>
            <a:r>
              <a:rPr lang="en-CA" sz="1200" b="1" dirty="0">
                <a:latin typeface="Arial" pitchFamily="34" charset="0"/>
                <a:cs typeface="Arial" pitchFamily="34" charset="0"/>
              </a:rPr>
              <a:t>Advertising / PSAs (Net)</a:t>
            </a:r>
            <a:endParaRPr lang="en-US" sz="1200" b="1" dirty="0">
              <a:latin typeface="Arial" pitchFamily="34" charset="0"/>
              <a:cs typeface="Arial" pitchFamily="34" charset="0"/>
            </a:endParaRPr>
          </a:p>
          <a:p>
            <a:pPr marL="171450" indent="-171450">
              <a:spcBef>
                <a:spcPts val="1800"/>
              </a:spcBef>
              <a:buFontTx/>
              <a:buChar char="-"/>
            </a:pPr>
            <a:r>
              <a:rPr lang="en-US" sz="1100" dirty="0">
                <a:latin typeface="Arial" pitchFamily="34" charset="0"/>
                <a:cs typeface="Arial" pitchFamily="34" charset="0"/>
              </a:rPr>
              <a:t>TV ads/PSAs</a:t>
            </a:r>
          </a:p>
          <a:p>
            <a:pPr marL="171450" indent="-171450">
              <a:spcBef>
                <a:spcPts val="1500"/>
              </a:spcBef>
              <a:buFontTx/>
              <a:buChar char="-"/>
            </a:pPr>
            <a:r>
              <a:rPr lang="en-US" sz="1100" dirty="0">
                <a:latin typeface="Arial" pitchFamily="34" charset="0"/>
                <a:cs typeface="Arial" pitchFamily="34" charset="0"/>
              </a:rPr>
              <a:t>Radio ads/PSAs</a:t>
            </a:r>
          </a:p>
          <a:p>
            <a:pPr marL="171450" indent="-171450">
              <a:spcBef>
                <a:spcPts val="1600"/>
              </a:spcBef>
              <a:buFontTx/>
              <a:buChar char="-"/>
            </a:pPr>
            <a:r>
              <a:rPr lang="en-US" sz="1100" dirty="0">
                <a:latin typeface="Arial" pitchFamily="34" charset="0"/>
                <a:cs typeface="Arial" pitchFamily="34" charset="0"/>
              </a:rPr>
              <a:t>Ads on internet/websites</a:t>
            </a:r>
          </a:p>
          <a:p>
            <a:pPr marL="171450" indent="-171450">
              <a:spcBef>
                <a:spcPts val="1400"/>
              </a:spcBef>
              <a:buFontTx/>
              <a:buChar char="-"/>
            </a:pPr>
            <a:r>
              <a:rPr lang="en-US" sz="1100" dirty="0">
                <a:latin typeface="Arial" pitchFamily="34" charset="0"/>
                <a:cs typeface="Arial" pitchFamily="34" charset="0"/>
              </a:rPr>
              <a:t>Magazine ads</a:t>
            </a:r>
          </a:p>
          <a:p>
            <a:pPr marL="171450" indent="-171450">
              <a:spcBef>
                <a:spcPts val="1500"/>
              </a:spcBef>
              <a:buFontTx/>
              <a:buChar char="-"/>
            </a:pPr>
            <a:r>
              <a:rPr lang="en-US" sz="1100" dirty="0">
                <a:latin typeface="Arial" pitchFamily="34" charset="0"/>
                <a:cs typeface="Arial" pitchFamily="34" charset="0"/>
              </a:rPr>
              <a:t>Newspaper ads</a:t>
            </a:r>
          </a:p>
          <a:p>
            <a:pPr marL="171450" indent="-171450">
              <a:spcBef>
                <a:spcPts val="1800"/>
              </a:spcBef>
              <a:buFontTx/>
              <a:buChar char="-"/>
            </a:pPr>
            <a:r>
              <a:rPr lang="en-US" sz="1100" dirty="0">
                <a:latin typeface="Arial" pitchFamily="34" charset="0"/>
                <a:cs typeface="Arial" pitchFamily="34" charset="0"/>
              </a:rPr>
              <a:t>Outdoor (Net)</a:t>
            </a:r>
          </a:p>
          <a:p>
            <a:pPr marL="360363" lvl="1" indent="-171450">
              <a:spcBef>
                <a:spcPts val="1400"/>
              </a:spcBef>
              <a:buFontTx/>
              <a:buChar char="-"/>
            </a:pPr>
            <a:r>
              <a:rPr lang="en-US" sz="1100" dirty="0">
                <a:latin typeface="Arial" pitchFamily="34" charset="0"/>
                <a:cs typeface="Arial" pitchFamily="34" charset="0"/>
              </a:rPr>
              <a:t>Large outdoor billboards</a:t>
            </a:r>
          </a:p>
          <a:p>
            <a:pPr marL="360363" lvl="1" indent="-171450">
              <a:spcBef>
                <a:spcPts val="800"/>
              </a:spcBef>
              <a:buFontTx/>
              <a:buChar char="-"/>
            </a:pPr>
            <a:r>
              <a:rPr lang="en-US" sz="1100" dirty="0">
                <a:latin typeface="Arial" pitchFamily="34" charset="0"/>
                <a:cs typeface="Arial" pitchFamily="34" charset="0"/>
              </a:rPr>
              <a:t>Paths/pkg lots, malls, transit shelters, bus stops</a:t>
            </a:r>
          </a:p>
          <a:p>
            <a:pPr marL="360363" lvl="1" indent="-171450">
              <a:spcBef>
                <a:spcPts val="1200"/>
              </a:spcBef>
              <a:buFontTx/>
              <a:buChar char="-"/>
            </a:pPr>
            <a:r>
              <a:rPr lang="en-US" sz="1100" dirty="0">
                <a:latin typeface="Arial" pitchFamily="34" charset="0"/>
                <a:cs typeface="Arial" pitchFamily="34" charset="0"/>
              </a:rPr>
              <a:t>In buses/subways/streetcars</a:t>
            </a:r>
          </a:p>
        </p:txBody>
      </p:sp>
      <p:sp>
        <p:nvSpPr>
          <p:cNvPr id="54" name="TextBox 56"/>
          <p:cNvSpPr txBox="1">
            <a:spLocks noChangeArrowheads="1"/>
          </p:cNvSpPr>
          <p:nvPr/>
        </p:nvSpPr>
        <p:spPr bwMode="auto">
          <a:xfrm>
            <a:off x="3128384" y="4235961"/>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9</a:t>
            </a:r>
          </a:p>
        </p:txBody>
      </p:sp>
      <p:sp>
        <p:nvSpPr>
          <p:cNvPr id="55" name="TextBox 57"/>
          <p:cNvSpPr txBox="1">
            <a:spLocks noChangeArrowheads="1"/>
          </p:cNvSpPr>
          <p:nvPr/>
        </p:nvSpPr>
        <p:spPr bwMode="auto">
          <a:xfrm>
            <a:off x="3165284" y="3506433"/>
            <a:ext cx="392113"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10</a:t>
            </a:r>
            <a:endParaRPr lang="en-US" sz="1000" dirty="0">
              <a:latin typeface="Arial" pitchFamily="34" charset="0"/>
              <a:cs typeface="Arial" pitchFamily="34" charset="0"/>
            </a:endParaRPr>
          </a:p>
        </p:txBody>
      </p:sp>
      <p:sp>
        <p:nvSpPr>
          <p:cNvPr id="56" name="TextBox 58"/>
          <p:cNvSpPr txBox="1">
            <a:spLocks noChangeArrowheads="1"/>
          </p:cNvSpPr>
          <p:nvPr/>
        </p:nvSpPr>
        <p:spPr bwMode="auto">
          <a:xfrm>
            <a:off x="3090846" y="3860336"/>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8</a:t>
            </a:r>
          </a:p>
        </p:txBody>
      </p:sp>
      <p:sp>
        <p:nvSpPr>
          <p:cNvPr id="57" name="TextBox 59"/>
          <p:cNvSpPr txBox="1">
            <a:spLocks noChangeArrowheads="1"/>
          </p:cNvSpPr>
          <p:nvPr/>
        </p:nvSpPr>
        <p:spPr bwMode="auto">
          <a:xfrm>
            <a:off x="3307257" y="3122594"/>
            <a:ext cx="392113"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14</a:t>
            </a:r>
          </a:p>
        </p:txBody>
      </p:sp>
      <p:sp>
        <p:nvSpPr>
          <p:cNvPr id="58" name="TextBox 62"/>
          <p:cNvSpPr txBox="1">
            <a:spLocks noChangeArrowheads="1"/>
          </p:cNvSpPr>
          <p:nvPr/>
        </p:nvSpPr>
        <p:spPr bwMode="auto">
          <a:xfrm>
            <a:off x="3904770" y="2758902"/>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30</a:t>
            </a:r>
            <a:endParaRPr lang="en-US" sz="1000" dirty="0">
              <a:latin typeface="Arial" pitchFamily="34" charset="0"/>
              <a:cs typeface="Arial" pitchFamily="34" charset="0"/>
            </a:endParaRPr>
          </a:p>
        </p:txBody>
      </p:sp>
      <p:sp>
        <p:nvSpPr>
          <p:cNvPr id="59" name="TextBox 62"/>
          <p:cNvSpPr txBox="1">
            <a:spLocks noChangeArrowheads="1"/>
          </p:cNvSpPr>
          <p:nvPr/>
        </p:nvSpPr>
        <p:spPr bwMode="auto">
          <a:xfrm>
            <a:off x="4497569" y="2398048"/>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45</a:t>
            </a:r>
            <a:endParaRPr lang="en-US" sz="1000" dirty="0">
              <a:latin typeface="Arial" pitchFamily="34" charset="0"/>
              <a:cs typeface="Arial" pitchFamily="34" charset="0"/>
            </a:endParaRPr>
          </a:p>
        </p:txBody>
      </p:sp>
      <p:sp>
        <p:nvSpPr>
          <p:cNvPr id="60" name="Rectangle 232"/>
          <p:cNvSpPr>
            <a:spLocks noChangeArrowheads="1"/>
          </p:cNvSpPr>
          <p:nvPr/>
        </p:nvSpPr>
        <p:spPr bwMode="auto">
          <a:xfrm>
            <a:off x="2056338" y="1529006"/>
            <a:ext cx="4368800" cy="457200"/>
          </a:xfrm>
          <a:prstGeom prst="rect">
            <a:avLst/>
          </a:prstGeom>
          <a:noFill/>
          <a:ln w="9525">
            <a:noFill/>
            <a:miter lim="800000"/>
            <a:headEnd/>
            <a:tailEnd/>
          </a:ln>
        </p:spPr>
        <p:txBody>
          <a:bodyPr/>
          <a:lstStyle/>
          <a:p>
            <a:pPr algn="ctr" eaLnBrk="1" hangingPunct="1">
              <a:spcBef>
                <a:spcPct val="0"/>
              </a:spcBef>
              <a:buFontTx/>
              <a:buNone/>
            </a:pPr>
            <a:r>
              <a:rPr lang="en-US" sz="1100" b="1" dirty="0">
                <a:latin typeface="Arial" pitchFamily="34" charset="0"/>
                <a:cs typeface="Arial" pitchFamily="34" charset="0"/>
              </a:rPr>
              <a:t>Sources of Awareness for Safe Boating Messages</a:t>
            </a:r>
          </a:p>
          <a:p>
            <a:pPr algn="ctr" eaLnBrk="1" hangingPunct="1">
              <a:spcBef>
                <a:spcPct val="0"/>
              </a:spcBef>
              <a:buFontTx/>
              <a:buNone/>
            </a:pPr>
            <a:r>
              <a:rPr lang="en-US" sz="1100" b="1" dirty="0">
                <a:latin typeface="Arial" pitchFamily="34" charset="0"/>
                <a:cs typeface="Arial" pitchFamily="34" charset="0"/>
              </a:rPr>
              <a:t>% of total boaters (n = 509)</a:t>
            </a:r>
            <a:endParaRPr lang="en-US" sz="1100" dirty="0">
              <a:latin typeface="Arial" pitchFamily="34" charset="0"/>
              <a:cs typeface="Arial" pitchFamily="34" charset="0"/>
            </a:endParaRPr>
          </a:p>
        </p:txBody>
      </p:sp>
      <p:sp>
        <p:nvSpPr>
          <p:cNvPr id="18" name="TextBox 56"/>
          <p:cNvSpPr txBox="1">
            <a:spLocks noChangeArrowheads="1"/>
          </p:cNvSpPr>
          <p:nvPr/>
        </p:nvSpPr>
        <p:spPr bwMode="auto">
          <a:xfrm>
            <a:off x="3241540" y="4596765"/>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12</a:t>
            </a:r>
          </a:p>
        </p:txBody>
      </p:sp>
      <p:cxnSp>
        <p:nvCxnSpPr>
          <p:cNvPr id="16" name="Straight Connector 62"/>
          <p:cNvCxnSpPr>
            <a:cxnSpLocks noChangeShapeType="1"/>
          </p:cNvCxnSpPr>
          <p:nvPr/>
        </p:nvCxnSpPr>
        <p:spPr bwMode="auto">
          <a:xfrm>
            <a:off x="310788" y="3429924"/>
            <a:ext cx="8495367" cy="0"/>
          </a:xfrm>
          <a:prstGeom prst="line">
            <a:avLst/>
          </a:prstGeom>
          <a:noFill/>
          <a:ln w="9525" algn="ctr">
            <a:solidFill>
              <a:schemeClr val="tx1"/>
            </a:solidFill>
            <a:prstDash val="dash"/>
            <a:round/>
            <a:headEnd/>
            <a:tailEnd/>
          </a:ln>
        </p:spPr>
      </p:cxnSp>
      <p:sp>
        <p:nvSpPr>
          <p:cNvPr id="20" name="TextBox 49"/>
          <p:cNvSpPr txBox="1">
            <a:spLocks noChangeArrowheads="1"/>
          </p:cNvSpPr>
          <p:nvPr/>
        </p:nvSpPr>
        <p:spPr bwMode="auto">
          <a:xfrm>
            <a:off x="4239733" y="2049767"/>
            <a:ext cx="969635"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May 2018</a:t>
            </a:r>
            <a:endParaRPr lang="en-US" sz="1100" b="1" u="sng" dirty="0">
              <a:latin typeface="Arial" pitchFamily="34" charset="0"/>
              <a:cs typeface="Arial" pitchFamily="34" charset="0"/>
            </a:endParaRPr>
          </a:p>
        </p:txBody>
      </p:sp>
      <p:sp>
        <p:nvSpPr>
          <p:cNvPr id="38" name="TextBox 56">
            <a:extLst>
              <a:ext uri="{FF2B5EF4-FFF2-40B4-BE49-F238E27FC236}">
                <a16:creationId xmlns="" xmlns:a16="http://schemas.microsoft.com/office/drawing/2014/main" id="{2FCB6C6F-DDB1-4B5F-96FD-9F6337E59644}"/>
              </a:ext>
            </a:extLst>
          </p:cNvPr>
          <p:cNvSpPr txBox="1">
            <a:spLocks noChangeArrowheads="1"/>
          </p:cNvSpPr>
          <p:nvPr/>
        </p:nvSpPr>
        <p:spPr bwMode="auto">
          <a:xfrm>
            <a:off x="2979861" y="4981183"/>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a:t>
            </a:r>
          </a:p>
        </p:txBody>
      </p:sp>
      <p:sp>
        <p:nvSpPr>
          <p:cNvPr id="41" name="TextBox 56">
            <a:extLst>
              <a:ext uri="{FF2B5EF4-FFF2-40B4-BE49-F238E27FC236}">
                <a16:creationId xmlns="" xmlns:a16="http://schemas.microsoft.com/office/drawing/2014/main" id="{B7DFF010-8E5D-4D39-8F41-41F3ECA31D75}"/>
              </a:ext>
            </a:extLst>
          </p:cNvPr>
          <p:cNvSpPr txBox="1">
            <a:spLocks noChangeArrowheads="1"/>
          </p:cNvSpPr>
          <p:nvPr/>
        </p:nvSpPr>
        <p:spPr bwMode="auto">
          <a:xfrm>
            <a:off x="3049672" y="5343985"/>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a:t>
            </a:r>
          </a:p>
        </p:txBody>
      </p:sp>
      <p:sp>
        <p:nvSpPr>
          <p:cNvPr id="42" name="TextBox 56">
            <a:extLst>
              <a:ext uri="{FF2B5EF4-FFF2-40B4-BE49-F238E27FC236}">
                <a16:creationId xmlns="" xmlns:a16="http://schemas.microsoft.com/office/drawing/2014/main" id="{38D5E0A0-F69C-4D85-B2F5-999CCDD9A4C7}"/>
              </a:ext>
            </a:extLst>
          </p:cNvPr>
          <p:cNvSpPr txBox="1">
            <a:spLocks noChangeArrowheads="1"/>
          </p:cNvSpPr>
          <p:nvPr/>
        </p:nvSpPr>
        <p:spPr bwMode="auto">
          <a:xfrm>
            <a:off x="2976507" y="5718996"/>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a:t>
            </a:r>
          </a:p>
        </p:txBody>
      </p:sp>
      <p:graphicFrame>
        <p:nvGraphicFramePr>
          <p:cNvPr id="35" name="Table 34">
            <a:extLst>
              <a:ext uri="{FF2B5EF4-FFF2-40B4-BE49-F238E27FC236}">
                <a16:creationId xmlns="" xmlns:a16="http://schemas.microsoft.com/office/drawing/2014/main" id="{A759C05A-7087-4156-955C-4D625EED3139}"/>
              </a:ext>
            </a:extLst>
          </p:cNvPr>
          <p:cNvGraphicFramePr>
            <a:graphicFrameLocks noGrp="1"/>
          </p:cNvGraphicFramePr>
          <p:nvPr>
            <p:extLst>
              <p:ext uri="{D42A27DB-BD31-4B8C-83A1-F6EECF244321}">
                <p14:modId xmlns:p14="http://schemas.microsoft.com/office/powerpoint/2010/main" val="522401739"/>
              </p:ext>
            </p:extLst>
          </p:nvPr>
        </p:nvGraphicFramePr>
        <p:xfrm>
          <a:off x="5256713" y="1886179"/>
          <a:ext cx="3590224" cy="4047896"/>
        </p:xfrm>
        <a:graphic>
          <a:graphicData uri="http://schemas.openxmlformats.org/drawingml/2006/table">
            <a:tbl>
              <a:tblPr firstRow="1" bandRow="1">
                <a:tableStyleId>{5C22544A-7EE6-4342-B048-85BDC9FD1C3A}</a:tableStyleId>
              </a:tblPr>
              <a:tblGrid>
                <a:gridCol w="612000">
                  <a:extLst>
                    <a:ext uri="{9D8B030D-6E8A-4147-A177-3AD203B41FA5}">
                      <a16:colId xmlns="" xmlns:a16="http://schemas.microsoft.com/office/drawing/2014/main" val="894046149"/>
                    </a:ext>
                  </a:extLst>
                </a:gridCol>
                <a:gridCol w="612000">
                  <a:extLst>
                    <a:ext uri="{9D8B030D-6E8A-4147-A177-3AD203B41FA5}">
                      <a16:colId xmlns="" xmlns:a16="http://schemas.microsoft.com/office/drawing/2014/main" val="567668867"/>
                    </a:ext>
                  </a:extLst>
                </a:gridCol>
                <a:gridCol w="612000">
                  <a:extLst>
                    <a:ext uri="{9D8B030D-6E8A-4147-A177-3AD203B41FA5}">
                      <a16:colId xmlns="" xmlns:a16="http://schemas.microsoft.com/office/drawing/2014/main" val="321934977"/>
                    </a:ext>
                  </a:extLst>
                </a:gridCol>
                <a:gridCol w="674224">
                  <a:extLst>
                    <a:ext uri="{9D8B030D-6E8A-4147-A177-3AD203B41FA5}">
                      <a16:colId xmlns="" xmlns:a16="http://schemas.microsoft.com/office/drawing/2014/main" val="844419314"/>
                    </a:ext>
                  </a:extLst>
                </a:gridCol>
                <a:gridCol w="540000">
                  <a:extLst>
                    <a:ext uri="{9D8B030D-6E8A-4147-A177-3AD203B41FA5}">
                      <a16:colId xmlns="" xmlns:a16="http://schemas.microsoft.com/office/drawing/2014/main" val="3723087399"/>
                    </a:ext>
                  </a:extLst>
                </a:gridCol>
                <a:gridCol w="540000">
                  <a:extLst>
                    <a:ext uri="{9D8B030D-6E8A-4147-A177-3AD203B41FA5}">
                      <a16:colId xmlns="" xmlns:a16="http://schemas.microsoft.com/office/drawing/2014/main" val="3516991048"/>
                    </a:ext>
                  </a:extLst>
                </a:gridCol>
              </a:tblGrid>
              <a:tr h="396852">
                <a:tc>
                  <a:txBody>
                    <a:bodyPr/>
                    <a:lstStyle/>
                    <a:p>
                      <a:pPr algn="ctr"/>
                      <a:r>
                        <a:rPr lang="en-CA" sz="1100" u="sng" dirty="0">
                          <a:solidFill>
                            <a:schemeClr val="tx1"/>
                          </a:solidFill>
                          <a:latin typeface="Arial" panose="020B0604020202020204" pitchFamily="34" charset="0"/>
                          <a:cs typeface="Arial" panose="020B0604020202020204"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May 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Aug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2013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21914938"/>
                  </a:ext>
                </a:extLst>
              </a:tr>
              <a:tr h="316001">
                <a:tc>
                  <a:txBody>
                    <a:bodyPr/>
                    <a:lstStyle/>
                    <a:p>
                      <a:pPr algn="ctr"/>
                      <a:r>
                        <a:rPr lang="en-CA" sz="1000" b="0" dirty="0">
                          <a:solidFill>
                            <a:schemeClr val="tx1"/>
                          </a:solidFill>
                          <a:latin typeface="Arial" panose="020B0604020202020204" pitchFamily="34" charset="0"/>
                          <a:cs typeface="Arial" panose="020B0604020202020204" pitchFamily="34" charset="0"/>
                        </a:rPr>
                        <a:t>55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45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46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49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42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44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24162920"/>
                  </a:ext>
                </a:extLst>
              </a:tr>
              <a:tr h="371475">
                <a:tc>
                  <a:txBody>
                    <a:bodyPr/>
                    <a:lstStyle/>
                    <a:p>
                      <a:pPr algn="ctr"/>
                      <a:r>
                        <a:rPr lang="en-CA" sz="1000" b="0" dirty="0">
                          <a:latin typeface="Arial" panose="020B0604020202020204" pitchFamily="34" charset="0"/>
                          <a:cs typeface="Arial" panose="020B0604020202020204" pitchFamily="34" charset="0"/>
                        </a:rPr>
                        <a:t>34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30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31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31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34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67934878"/>
                  </a:ext>
                </a:extLst>
              </a:tr>
              <a:tr h="390525">
                <a:tc>
                  <a:txBody>
                    <a:bodyPr/>
                    <a:lstStyle/>
                    <a:p>
                      <a:pPr algn="ctr"/>
                      <a:r>
                        <a:rPr lang="en-CA" sz="1000" b="0" dirty="0">
                          <a:solidFill>
                            <a:schemeClr val="tx1"/>
                          </a:solidFill>
                          <a:latin typeface="Arial" panose="020B0604020202020204" pitchFamily="34" charset="0"/>
                          <a:cs typeface="Arial" panose="020B0604020202020204"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44368510"/>
                  </a:ext>
                </a:extLst>
              </a:tr>
              <a:tr h="371475">
                <a:tc>
                  <a:txBody>
                    <a:bodyPr/>
                    <a:lstStyle/>
                    <a:p>
                      <a:pPr algn="ct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53975239"/>
                  </a:ext>
                </a:extLst>
              </a:tr>
              <a:tr h="333375">
                <a:tc>
                  <a:txBody>
                    <a:bodyPr/>
                    <a:lstStyle/>
                    <a:p>
                      <a:pPr algn="ctr"/>
                      <a:r>
                        <a:rPr lang="en-CA" sz="1000" b="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8923182"/>
                  </a:ext>
                </a:extLst>
              </a:tr>
              <a:tr h="409575">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68531337"/>
                  </a:ext>
                </a:extLst>
              </a:tr>
              <a:tr h="323850">
                <a:tc>
                  <a:txBody>
                    <a:bodyPr/>
                    <a:lstStyle/>
                    <a:p>
                      <a:pPr algn="ctr"/>
                      <a:r>
                        <a:rPr lang="en-CA" sz="1000" b="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87711065"/>
                  </a:ext>
                </a:extLst>
              </a:tr>
              <a:tr h="390525">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8821742"/>
                  </a:ext>
                </a:extLst>
              </a:tr>
              <a:tr h="361950">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66602072"/>
                  </a:ext>
                </a:extLst>
              </a:tr>
              <a:tr h="352425">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11089372"/>
                  </a:ext>
                </a:extLst>
              </a:tr>
            </a:tbl>
          </a:graphicData>
        </a:graphic>
      </p:graphicFrame>
      <p:cxnSp>
        <p:nvCxnSpPr>
          <p:cNvPr id="21" name="Straight Arrow Connector 73"/>
          <p:cNvCxnSpPr>
            <a:cxnSpLocks noChangeShapeType="1"/>
          </p:cNvCxnSpPr>
          <p:nvPr/>
        </p:nvCxnSpPr>
        <p:spPr bwMode="auto">
          <a:xfrm rot="5400000">
            <a:off x="8079256" y="2858156"/>
            <a:ext cx="216000" cy="1588"/>
          </a:xfrm>
          <a:prstGeom prst="straightConnector1">
            <a:avLst/>
          </a:prstGeom>
          <a:noFill/>
          <a:ln w="9525" algn="ctr">
            <a:solidFill>
              <a:schemeClr val="tx1"/>
            </a:solidFill>
            <a:round/>
            <a:headEnd/>
            <a:tailEnd type="arrow" w="med" len="med"/>
          </a:ln>
        </p:spPr>
      </p:cxnSp>
      <p:cxnSp>
        <p:nvCxnSpPr>
          <p:cNvPr id="22" name="Straight Arrow Connector 73"/>
          <p:cNvCxnSpPr>
            <a:cxnSpLocks noChangeShapeType="1"/>
          </p:cNvCxnSpPr>
          <p:nvPr/>
        </p:nvCxnSpPr>
        <p:spPr bwMode="auto">
          <a:xfrm rot="16200000" flipV="1">
            <a:off x="7455674" y="2858806"/>
            <a:ext cx="216000" cy="1588"/>
          </a:xfrm>
          <a:prstGeom prst="straightConnector1">
            <a:avLst/>
          </a:prstGeom>
          <a:noFill/>
          <a:ln w="9525" algn="ctr">
            <a:solidFill>
              <a:schemeClr val="tx1"/>
            </a:solidFill>
            <a:round/>
            <a:headEnd/>
            <a:tailEnd type="arrow" w="med" len="med"/>
          </a:ln>
        </p:spPr>
      </p:cxnSp>
      <p:cxnSp>
        <p:nvCxnSpPr>
          <p:cNvPr id="25" name="Straight Arrow Connector 73"/>
          <p:cNvCxnSpPr>
            <a:cxnSpLocks noChangeShapeType="1"/>
          </p:cNvCxnSpPr>
          <p:nvPr/>
        </p:nvCxnSpPr>
        <p:spPr bwMode="auto">
          <a:xfrm rot="16200000" flipV="1">
            <a:off x="7458850" y="3229472"/>
            <a:ext cx="216000" cy="1588"/>
          </a:xfrm>
          <a:prstGeom prst="straightConnector1">
            <a:avLst/>
          </a:prstGeom>
          <a:noFill/>
          <a:ln w="9525" algn="ctr">
            <a:solidFill>
              <a:schemeClr val="tx1"/>
            </a:solidFill>
            <a:round/>
            <a:headEnd/>
            <a:tailEnd type="arrow" w="med" len="med"/>
          </a:ln>
        </p:spPr>
      </p:cxnSp>
      <p:cxnSp>
        <p:nvCxnSpPr>
          <p:cNvPr id="26" name="Straight Arrow Connector 73"/>
          <p:cNvCxnSpPr>
            <a:cxnSpLocks noChangeShapeType="1"/>
          </p:cNvCxnSpPr>
          <p:nvPr/>
        </p:nvCxnSpPr>
        <p:spPr bwMode="auto">
          <a:xfrm rot="16200000" flipV="1">
            <a:off x="7457262" y="2458424"/>
            <a:ext cx="216000" cy="1588"/>
          </a:xfrm>
          <a:prstGeom prst="straightConnector1">
            <a:avLst/>
          </a:prstGeom>
          <a:noFill/>
          <a:ln w="9525" algn="ctr">
            <a:solidFill>
              <a:schemeClr val="tx1"/>
            </a:solidFill>
            <a:round/>
            <a:headEnd/>
            <a:tailEnd type="arrow" w="med" len="med"/>
          </a:ln>
        </p:spPr>
      </p:cxnSp>
      <p:cxnSp>
        <p:nvCxnSpPr>
          <p:cNvPr id="37" name="Straight Arrow Connector 73">
            <a:extLst>
              <a:ext uri="{FF2B5EF4-FFF2-40B4-BE49-F238E27FC236}">
                <a16:creationId xmlns="" xmlns:a16="http://schemas.microsoft.com/office/drawing/2014/main" id="{398172EF-AAC6-47C0-B988-05B2026FBC7E}"/>
              </a:ext>
            </a:extLst>
          </p:cNvPr>
          <p:cNvCxnSpPr>
            <a:cxnSpLocks noChangeShapeType="1"/>
          </p:cNvCxnSpPr>
          <p:nvPr/>
        </p:nvCxnSpPr>
        <p:spPr bwMode="auto">
          <a:xfrm rot="16200000" flipV="1">
            <a:off x="7465827" y="3609177"/>
            <a:ext cx="216000" cy="1588"/>
          </a:xfrm>
          <a:prstGeom prst="straightConnector1">
            <a:avLst/>
          </a:prstGeom>
          <a:noFill/>
          <a:ln w="9525" algn="ctr">
            <a:solidFill>
              <a:schemeClr val="tx1"/>
            </a:solidFill>
            <a:round/>
            <a:headEnd/>
            <a:tailEnd type="arrow" w="med" len="med"/>
          </a:ln>
        </p:spPr>
      </p:cxnSp>
      <p:cxnSp>
        <p:nvCxnSpPr>
          <p:cNvPr id="39" name="Straight Arrow Connector 73">
            <a:extLst>
              <a:ext uri="{FF2B5EF4-FFF2-40B4-BE49-F238E27FC236}">
                <a16:creationId xmlns="" xmlns:a16="http://schemas.microsoft.com/office/drawing/2014/main" id="{3CE573D6-33AB-4BC6-A4B1-A611FFC1CE51}"/>
              </a:ext>
            </a:extLst>
          </p:cNvPr>
          <p:cNvCxnSpPr>
            <a:cxnSpLocks noChangeShapeType="1"/>
          </p:cNvCxnSpPr>
          <p:nvPr/>
        </p:nvCxnSpPr>
        <p:spPr bwMode="auto">
          <a:xfrm rot="16200000" flipV="1">
            <a:off x="5719228" y="2466872"/>
            <a:ext cx="216000" cy="1588"/>
          </a:xfrm>
          <a:prstGeom prst="straightConnector1">
            <a:avLst/>
          </a:prstGeom>
          <a:noFill/>
          <a:ln w="19050" algn="ctr">
            <a:solidFill>
              <a:srgbClr val="00B050"/>
            </a:solidFill>
            <a:round/>
            <a:headEnd/>
            <a:tailEnd type="arrow" w="med" len="med"/>
          </a:ln>
        </p:spPr>
      </p:cxnSp>
      <p:cxnSp>
        <p:nvCxnSpPr>
          <p:cNvPr id="40" name="Straight Arrow Connector 73">
            <a:extLst>
              <a:ext uri="{FF2B5EF4-FFF2-40B4-BE49-F238E27FC236}">
                <a16:creationId xmlns="" xmlns:a16="http://schemas.microsoft.com/office/drawing/2014/main" id="{40325477-B3A7-46BF-A79E-44B02BAB68BA}"/>
              </a:ext>
            </a:extLst>
          </p:cNvPr>
          <p:cNvCxnSpPr>
            <a:cxnSpLocks noChangeShapeType="1"/>
          </p:cNvCxnSpPr>
          <p:nvPr/>
        </p:nvCxnSpPr>
        <p:spPr bwMode="auto">
          <a:xfrm rot="16200000" flipV="1">
            <a:off x="5719707" y="3219938"/>
            <a:ext cx="216000" cy="1588"/>
          </a:xfrm>
          <a:prstGeom prst="straightConnector1">
            <a:avLst/>
          </a:prstGeom>
          <a:noFill/>
          <a:ln w="19050" algn="ctr">
            <a:solidFill>
              <a:srgbClr val="00B050"/>
            </a:solidFill>
            <a:prstDash val="sysDot"/>
            <a:round/>
            <a:headEnd/>
            <a:tailEnd type="arrow" w="med" len="med"/>
          </a:ln>
        </p:spPr>
      </p:cxnSp>
      <p:cxnSp>
        <p:nvCxnSpPr>
          <p:cNvPr id="33" name="Straight Arrow Connector 73">
            <a:extLst>
              <a:ext uri="{FF2B5EF4-FFF2-40B4-BE49-F238E27FC236}">
                <a16:creationId xmlns="" xmlns:a16="http://schemas.microsoft.com/office/drawing/2014/main" id="{418BD358-5210-42FC-B6B1-C4333B23DBE7}"/>
              </a:ext>
            </a:extLst>
          </p:cNvPr>
          <p:cNvCxnSpPr>
            <a:cxnSpLocks noChangeShapeType="1"/>
          </p:cNvCxnSpPr>
          <p:nvPr/>
        </p:nvCxnSpPr>
        <p:spPr bwMode="auto">
          <a:xfrm rot="5400000" flipH="1" flipV="1">
            <a:off x="5604225" y="3227767"/>
            <a:ext cx="216000" cy="1588"/>
          </a:xfrm>
          <a:prstGeom prst="straightConnector1">
            <a:avLst/>
          </a:prstGeom>
          <a:noFill/>
          <a:ln w="9525" algn="ctr">
            <a:solidFill>
              <a:schemeClr val="tx1"/>
            </a:solidFill>
            <a:round/>
            <a:headEnd/>
            <a:tailEnd type="arrow" w="med" len="med"/>
          </a:ln>
        </p:spPr>
      </p:cxnSp>
      <p:cxnSp>
        <p:nvCxnSpPr>
          <p:cNvPr id="34" name="Straight Arrow Connector 73">
            <a:extLst>
              <a:ext uri="{FF2B5EF4-FFF2-40B4-BE49-F238E27FC236}">
                <a16:creationId xmlns="" xmlns:a16="http://schemas.microsoft.com/office/drawing/2014/main" id="{E4CA40D1-CCCE-4955-90DB-C1F177E1F546}"/>
              </a:ext>
            </a:extLst>
          </p:cNvPr>
          <p:cNvCxnSpPr>
            <a:cxnSpLocks noChangeShapeType="1"/>
          </p:cNvCxnSpPr>
          <p:nvPr/>
        </p:nvCxnSpPr>
        <p:spPr bwMode="auto">
          <a:xfrm rot="5400000" flipH="1" flipV="1">
            <a:off x="5600622" y="2471898"/>
            <a:ext cx="216000" cy="1588"/>
          </a:xfrm>
          <a:prstGeom prst="straightConnector1">
            <a:avLst/>
          </a:prstGeom>
          <a:noFill/>
          <a:ln w="9525" algn="ctr">
            <a:solidFill>
              <a:schemeClr val="tx1"/>
            </a:solidFill>
            <a:round/>
            <a:headEnd/>
            <a:tailEnd type="arrow" w="med" len="med"/>
          </a:ln>
        </p:spPr>
      </p:cxnSp>
      <p:cxnSp>
        <p:nvCxnSpPr>
          <p:cNvPr id="27" name="Straight Arrow Connector 73"/>
          <p:cNvCxnSpPr>
            <a:cxnSpLocks noChangeShapeType="1"/>
          </p:cNvCxnSpPr>
          <p:nvPr/>
        </p:nvCxnSpPr>
        <p:spPr bwMode="auto">
          <a:xfrm rot="5400000">
            <a:off x="6190391" y="4696963"/>
            <a:ext cx="216000" cy="1588"/>
          </a:xfrm>
          <a:prstGeom prst="straightConnector1">
            <a:avLst/>
          </a:prstGeom>
          <a:noFill/>
          <a:ln w="9525" algn="ctr">
            <a:solidFill>
              <a:schemeClr val="tx1"/>
            </a:solidFill>
            <a:round/>
            <a:headEnd/>
            <a:tailEnd type="arrow" w="med" len="med"/>
          </a:ln>
        </p:spPr>
      </p:cxnSp>
      <p:cxnSp>
        <p:nvCxnSpPr>
          <p:cNvPr id="28" name="Straight Arrow Connector 73"/>
          <p:cNvCxnSpPr>
            <a:cxnSpLocks noChangeShapeType="1"/>
          </p:cNvCxnSpPr>
          <p:nvPr/>
        </p:nvCxnSpPr>
        <p:spPr bwMode="auto">
          <a:xfrm rot="5400000">
            <a:off x="6212848" y="3636309"/>
            <a:ext cx="216000" cy="1588"/>
          </a:xfrm>
          <a:prstGeom prst="straightConnector1">
            <a:avLst/>
          </a:prstGeom>
          <a:noFill/>
          <a:ln w="9525" algn="ctr">
            <a:solidFill>
              <a:schemeClr val="tx1"/>
            </a:solidFill>
            <a:round/>
            <a:headEnd/>
            <a:tailEnd type="arrow" w="med" len="med"/>
          </a:ln>
        </p:spPr>
      </p:cxnSp>
      <p:cxnSp>
        <p:nvCxnSpPr>
          <p:cNvPr id="29" name="Straight Arrow Connector 73"/>
          <p:cNvCxnSpPr>
            <a:cxnSpLocks noChangeShapeType="1"/>
          </p:cNvCxnSpPr>
          <p:nvPr/>
        </p:nvCxnSpPr>
        <p:spPr bwMode="auto">
          <a:xfrm rot="5400000">
            <a:off x="6817398" y="3264497"/>
            <a:ext cx="216000" cy="1588"/>
          </a:xfrm>
          <a:prstGeom prst="straightConnector1">
            <a:avLst/>
          </a:prstGeom>
          <a:noFill/>
          <a:ln w="19050" algn="ctr">
            <a:solidFill>
              <a:srgbClr val="00B050"/>
            </a:solidFill>
            <a:round/>
            <a:headEnd/>
            <a:tailEnd type="arrow" w="med" len="med"/>
          </a:ln>
        </p:spPr>
      </p:cxnSp>
      <p:cxnSp>
        <p:nvCxnSpPr>
          <p:cNvPr id="30" name="Straight Arrow Connector 73"/>
          <p:cNvCxnSpPr>
            <a:cxnSpLocks noChangeShapeType="1"/>
          </p:cNvCxnSpPr>
          <p:nvPr/>
        </p:nvCxnSpPr>
        <p:spPr bwMode="auto">
          <a:xfrm rot="5400000">
            <a:off x="6813877" y="3626385"/>
            <a:ext cx="216000" cy="1588"/>
          </a:xfrm>
          <a:prstGeom prst="straightConnector1">
            <a:avLst/>
          </a:prstGeom>
          <a:noFill/>
          <a:ln w="19050" algn="ctr">
            <a:solidFill>
              <a:srgbClr val="00B050"/>
            </a:solidFill>
            <a:round/>
            <a:headEnd/>
            <a:tailEnd type="arrow" w="med" len="med"/>
          </a:ln>
        </p:spPr>
      </p:cxnSp>
      <p:cxnSp>
        <p:nvCxnSpPr>
          <p:cNvPr id="43" name="Straight Arrow Connector 73">
            <a:extLst>
              <a:ext uri="{FF2B5EF4-FFF2-40B4-BE49-F238E27FC236}">
                <a16:creationId xmlns="" xmlns:a16="http://schemas.microsoft.com/office/drawing/2014/main" id="{92724B5C-C44E-4F5A-8123-24393F9C0395}"/>
              </a:ext>
            </a:extLst>
          </p:cNvPr>
          <p:cNvCxnSpPr>
            <a:cxnSpLocks noChangeShapeType="1"/>
          </p:cNvCxnSpPr>
          <p:nvPr/>
        </p:nvCxnSpPr>
        <p:spPr bwMode="auto">
          <a:xfrm rot="16200000" flipV="1">
            <a:off x="3448466" y="4684191"/>
            <a:ext cx="216000" cy="1588"/>
          </a:xfrm>
          <a:prstGeom prst="straightConnector1">
            <a:avLst/>
          </a:prstGeom>
          <a:noFill/>
          <a:ln w="9525" algn="ctr">
            <a:solidFill>
              <a:schemeClr val="tx1"/>
            </a:solidFill>
            <a:round/>
            <a:headEnd/>
            <a:tailEnd type="arrow" w="med" len="med"/>
          </a:ln>
        </p:spPr>
      </p:cxnSp>
      <p:cxnSp>
        <p:nvCxnSpPr>
          <p:cNvPr id="44" name="Straight Arrow Connector 73">
            <a:extLst>
              <a:ext uri="{FF2B5EF4-FFF2-40B4-BE49-F238E27FC236}">
                <a16:creationId xmlns="" xmlns:a16="http://schemas.microsoft.com/office/drawing/2014/main" id="{613BCC9E-759A-458A-A864-737B5AFE7F6D}"/>
              </a:ext>
            </a:extLst>
          </p:cNvPr>
          <p:cNvCxnSpPr>
            <a:cxnSpLocks noChangeShapeType="1"/>
          </p:cNvCxnSpPr>
          <p:nvPr/>
        </p:nvCxnSpPr>
        <p:spPr bwMode="auto">
          <a:xfrm rot="16200000" flipH="1">
            <a:off x="3234133" y="3959568"/>
            <a:ext cx="216000" cy="1588"/>
          </a:xfrm>
          <a:prstGeom prst="straightConnector1">
            <a:avLst/>
          </a:prstGeom>
          <a:noFill/>
          <a:ln w="19050" algn="ctr">
            <a:solidFill>
              <a:srgbClr val="00B050"/>
            </a:solidFill>
            <a:prstDash val="sysDot"/>
            <a:round/>
            <a:headEnd/>
            <a:tailEnd type="arrow" w="med" len="med"/>
          </a:ln>
        </p:spPr>
      </p:cxnSp>
      <p:cxnSp>
        <p:nvCxnSpPr>
          <p:cNvPr id="45" name="Straight Arrow Connector 73">
            <a:extLst>
              <a:ext uri="{FF2B5EF4-FFF2-40B4-BE49-F238E27FC236}">
                <a16:creationId xmlns="" xmlns:a16="http://schemas.microsoft.com/office/drawing/2014/main" id="{08F64C15-AE76-44B0-B316-E20A999738C9}"/>
              </a:ext>
            </a:extLst>
          </p:cNvPr>
          <p:cNvCxnSpPr>
            <a:cxnSpLocks noChangeShapeType="1"/>
          </p:cNvCxnSpPr>
          <p:nvPr/>
        </p:nvCxnSpPr>
        <p:spPr bwMode="auto">
          <a:xfrm rot="16200000" flipH="1">
            <a:off x="3524666" y="3244928"/>
            <a:ext cx="216000" cy="1588"/>
          </a:xfrm>
          <a:prstGeom prst="straightConnector1">
            <a:avLst/>
          </a:prstGeom>
          <a:noFill/>
          <a:ln w="19050" algn="ctr">
            <a:solidFill>
              <a:srgbClr val="00B050"/>
            </a:solidFill>
            <a:round/>
            <a:headEnd/>
            <a:tailEnd type="arrow" w="med" len="med"/>
          </a:ln>
        </p:spPr>
      </p:cxnSp>
      <p:cxnSp>
        <p:nvCxnSpPr>
          <p:cNvPr id="46" name="Straight Arrow Connector 73">
            <a:extLst>
              <a:ext uri="{FF2B5EF4-FFF2-40B4-BE49-F238E27FC236}">
                <a16:creationId xmlns="" xmlns:a16="http://schemas.microsoft.com/office/drawing/2014/main" id="{834C4588-A18B-46B3-9F2A-60F071D7DA8F}"/>
              </a:ext>
            </a:extLst>
          </p:cNvPr>
          <p:cNvCxnSpPr>
            <a:cxnSpLocks noChangeShapeType="1"/>
          </p:cNvCxnSpPr>
          <p:nvPr/>
        </p:nvCxnSpPr>
        <p:spPr bwMode="auto">
          <a:xfrm rot="16200000" flipH="1">
            <a:off x="4724993" y="2498365"/>
            <a:ext cx="216000" cy="1588"/>
          </a:xfrm>
          <a:prstGeom prst="straightConnector1">
            <a:avLst/>
          </a:prstGeom>
          <a:noFill/>
          <a:ln w="19050" algn="ctr">
            <a:solidFill>
              <a:srgbClr val="00B050"/>
            </a:solidFill>
            <a:round/>
            <a:headEnd/>
            <a:tailEnd type="arrow" w="med" len="med"/>
          </a:ln>
        </p:spPr>
      </p:cxnSp>
      <p:cxnSp>
        <p:nvCxnSpPr>
          <p:cNvPr id="47" name="Straight Arrow Connector 73">
            <a:extLst>
              <a:ext uri="{FF2B5EF4-FFF2-40B4-BE49-F238E27FC236}">
                <a16:creationId xmlns="" xmlns:a16="http://schemas.microsoft.com/office/drawing/2014/main" id="{88AC35C8-249F-4381-850C-55799300D1B0}"/>
              </a:ext>
            </a:extLst>
          </p:cNvPr>
          <p:cNvCxnSpPr>
            <a:cxnSpLocks noChangeShapeType="1"/>
          </p:cNvCxnSpPr>
          <p:nvPr/>
        </p:nvCxnSpPr>
        <p:spPr bwMode="auto">
          <a:xfrm rot="16200000" flipH="1">
            <a:off x="4115884" y="2831932"/>
            <a:ext cx="216000" cy="1588"/>
          </a:xfrm>
          <a:prstGeom prst="straightConnector1">
            <a:avLst/>
          </a:prstGeom>
          <a:noFill/>
          <a:ln w="19050" algn="ctr">
            <a:solidFill>
              <a:srgbClr val="00B050"/>
            </a:solidFill>
            <a:prstDash val="sysDot"/>
            <a:round/>
            <a:headEnd/>
            <a:tailEnd type="arrow" w="med" len="med"/>
          </a:ln>
        </p:spPr>
      </p:cxnSp>
      <p:sp>
        <p:nvSpPr>
          <p:cNvPr id="48" name="Text Box 170">
            <a:extLst>
              <a:ext uri="{FF2B5EF4-FFF2-40B4-BE49-F238E27FC236}">
                <a16:creationId xmlns="" xmlns:a16="http://schemas.microsoft.com/office/drawing/2014/main" id="{E9D90051-EB4D-4A2A-B74B-90575E56C5AC}"/>
              </a:ext>
            </a:extLst>
          </p:cNvPr>
          <p:cNvSpPr txBox="1">
            <a:spLocks noChangeArrowheads="1"/>
          </p:cNvSpPr>
          <p:nvPr/>
        </p:nvSpPr>
        <p:spPr bwMode="auto">
          <a:xfrm>
            <a:off x="446567" y="1101570"/>
            <a:ext cx="8391176" cy="430887"/>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Somewhat higher ad awareness for New Boaters than Total Boaters sourced from Outdoor ads (17% for New Boaters), Posters (23%) and magazine ads (13%); and lower awareness of TV ads (23%), </a:t>
            </a:r>
          </a:p>
        </p:txBody>
      </p:sp>
    </p:spTree>
    <p:extLst>
      <p:ext uri="{BB962C8B-B14F-4D97-AF65-F5344CB8AC3E}">
        <p14:creationId xmlns:p14="http://schemas.microsoft.com/office/powerpoint/2010/main" val="2706416727"/>
      </p:ext>
    </p:extLst>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4"/>
          <p:cNvGraphicFramePr>
            <a:graphicFrameLocks noChangeAspect="1"/>
          </p:cNvGraphicFramePr>
          <p:nvPr>
            <p:extLst>
              <p:ext uri="{D42A27DB-BD31-4B8C-83A1-F6EECF244321}">
                <p14:modId xmlns:p14="http://schemas.microsoft.com/office/powerpoint/2010/main" val="4250497114"/>
              </p:ext>
            </p:extLst>
          </p:nvPr>
        </p:nvGraphicFramePr>
        <p:xfrm>
          <a:off x="1378178" y="2336573"/>
          <a:ext cx="6718300" cy="3661454"/>
        </p:xfrm>
        <a:graphic>
          <a:graphicData uri="http://schemas.openxmlformats.org/presentationml/2006/ole">
            <mc:AlternateContent xmlns:mc="http://schemas.openxmlformats.org/markup-compatibility/2006">
              <mc:Choice xmlns:v="urn:schemas-microsoft-com:vml" Requires="v">
                <p:oleObj spid="_x0000_s119601" name="Worksheet" r:id="rId4" imgW="4895770" imgH="1771727" progId="Excel.Sheet.8">
                  <p:embed/>
                </p:oleObj>
              </mc:Choice>
              <mc:Fallback>
                <p:oleObj name="Worksheet" r:id="rId4" imgW="4895770" imgH="1771727" progId="Excel.Sheet.8">
                  <p:embed/>
                  <p:pic>
                    <p:nvPicPr>
                      <p:cNvPr id="0" name=""/>
                      <p:cNvPicPr>
                        <a:picLocks noChangeAspect="1" noChangeArrowheads="1"/>
                      </p:cNvPicPr>
                      <p:nvPr/>
                    </p:nvPicPr>
                    <p:blipFill>
                      <a:blip r:embed="rId5"/>
                      <a:srcRect l="3552" b="621"/>
                      <a:stretch>
                        <a:fillRect/>
                      </a:stretch>
                    </p:blipFill>
                    <p:spPr bwMode="auto">
                      <a:xfrm>
                        <a:off x="1378178" y="2336573"/>
                        <a:ext cx="6718300" cy="3661454"/>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413166" y="0"/>
            <a:ext cx="7730834" cy="1052736"/>
          </a:xfrm>
        </p:spPr>
        <p:txBody>
          <a:bodyPr>
            <a:normAutofit/>
          </a:bodyPr>
          <a:lstStyle/>
          <a:p>
            <a:r>
              <a:rPr lang="en-CA" dirty="0"/>
              <a:t>News Coverage in Spring 2018 unchanged vs. Spring 2016. Seasonal decreases vs August 2017, as expected.</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39</a:t>
            </a:fld>
            <a:endParaRPr lang="en-US"/>
          </a:p>
        </p:txBody>
      </p:sp>
      <p:sp>
        <p:nvSpPr>
          <p:cNvPr id="8" name="Text Box 1916"/>
          <p:cNvSpPr txBox="1">
            <a:spLocks noChangeArrowheads="1"/>
          </p:cNvSpPr>
          <p:nvPr/>
        </p:nvSpPr>
        <p:spPr bwMode="auto">
          <a:xfrm>
            <a:off x="114300" y="6507163"/>
            <a:ext cx="8343900" cy="350837"/>
          </a:xfrm>
          <a:prstGeom prst="rect">
            <a:avLst/>
          </a:prstGeom>
          <a:noFill/>
          <a:ln w="9525">
            <a:noFill/>
            <a:miter lim="800000"/>
            <a:headEnd/>
            <a:tailEnd/>
          </a:ln>
        </p:spPr>
        <p:txBody>
          <a:bodyPr anchor="ctr" anchorCtr="0">
            <a:noAutofit/>
          </a:bodyPr>
          <a:lstStyle/>
          <a:p>
            <a:pPr>
              <a:buFontTx/>
              <a:buNone/>
            </a:pPr>
            <a:r>
              <a:rPr lang="en-US" sz="900" dirty="0">
                <a:latin typeface="Arial" pitchFamily="34" charset="0"/>
                <a:cs typeface="Arial" pitchFamily="34" charset="0"/>
              </a:rPr>
              <a:t>6. Which of the following are ways you have seen or heard about safe boating messages recently?</a:t>
            </a:r>
          </a:p>
        </p:txBody>
      </p:sp>
      <p:sp>
        <p:nvSpPr>
          <p:cNvPr id="51" name="TextBox 26"/>
          <p:cNvSpPr txBox="1">
            <a:spLocks noChangeArrowheads="1"/>
          </p:cNvSpPr>
          <p:nvPr/>
        </p:nvSpPr>
        <p:spPr bwMode="auto">
          <a:xfrm>
            <a:off x="701749" y="2762157"/>
            <a:ext cx="2616920" cy="3155755"/>
          </a:xfrm>
          <a:prstGeom prst="rect">
            <a:avLst/>
          </a:prstGeom>
          <a:solidFill>
            <a:srgbClr val="FFFFFF"/>
          </a:solidFill>
          <a:ln w="9525">
            <a:noFill/>
            <a:miter lim="800000"/>
            <a:headEnd/>
            <a:tailEnd/>
          </a:ln>
        </p:spPr>
        <p:txBody>
          <a:bodyPr wrap="square">
            <a:noAutofit/>
          </a:bodyPr>
          <a:lstStyle/>
          <a:p>
            <a:pPr>
              <a:spcBef>
                <a:spcPts val="1800"/>
              </a:spcBef>
              <a:buFontTx/>
              <a:buNone/>
            </a:pPr>
            <a:r>
              <a:rPr lang="en-CA" sz="1200" b="1" dirty="0">
                <a:latin typeface="Arial" pitchFamily="34" charset="0"/>
                <a:cs typeface="Arial" pitchFamily="34" charset="0"/>
              </a:rPr>
              <a:t>News Coverage (Net)</a:t>
            </a:r>
            <a:endParaRPr lang="en-US" sz="1200" b="1" dirty="0">
              <a:latin typeface="Arial" pitchFamily="34" charset="0"/>
              <a:cs typeface="Arial" pitchFamily="34" charset="0"/>
            </a:endParaRPr>
          </a:p>
          <a:p>
            <a:pPr marL="171450" indent="-171450">
              <a:spcBef>
                <a:spcPts val="800"/>
              </a:spcBef>
              <a:buFontTx/>
              <a:buChar char="-"/>
            </a:pPr>
            <a:r>
              <a:rPr lang="en-US" sz="1200" dirty="0">
                <a:latin typeface="Arial" pitchFamily="34" charset="0"/>
                <a:cs typeface="Arial" pitchFamily="34" charset="0"/>
              </a:rPr>
              <a:t>News coverage including TV, radio or newspaper</a:t>
            </a:r>
          </a:p>
          <a:p>
            <a:pPr marL="171450" indent="-171450">
              <a:spcBef>
                <a:spcPts val="800"/>
              </a:spcBef>
              <a:buFontTx/>
              <a:buChar char="-"/>
            </a:pPr>
            <a:r>
              <a:rPr lang="en-US" sz="1200" dirty="0">
                <a:latin typeface="Arial" pitchFamily="34" charset="0"/>
                <a:cs typeface="Arial" pitchFamily="34" charset="0"/>
              </a:rPr>
              <a:t>Daily &amp; community newspapers, magazine print articles</a:t>
            </a:r>
          </a:p>
          <a:p>
            <a:pPr marL="171450" indent="-171450">
              <a:spcBef>
                <a:spcPts val="800"/>
              </a:spcBef>
              <a:buFontTx/>
              <a:buChar char="-"/>
            </a:pPr>
            <a:r>
              <a:rPr lang="en-US" sz="1200" dirty="0">
                <a:latin typeface="Arial" pitchFamily="34" charset="0"/>
                <a:cs typeface="Arial" pitchFamily="34" charset="0"/>
              </a:rPr>
              <a:t>Online e-newspapers, </a:t>
            </a:r>
            <a:br>
              <a:rPr lang="en-US" sz="1200" dirty="0">
                <a:latin typeface="Arial" pitchFamily="34" charset="0"/>
                <a:cs typeface="Arial" pitchFamily="34" charset="0"/>
              </a:rPr>
            </a:br>
            <a:r>
              <a:rPr lang="en-US" sz="1200" dirty="0">
                <a:latin typeface="Arial" pitchFamily="34" charset="0"/>
                <a:cs typeface="Arial" pitchFamily="34" charset="0"/>
              </a:rPr>
              <a:t>e-magazines or e-newsletters</a:t>
            </a:r>
          </a:p>
          <a:p>
            <a:pPr>
              <a:spcBef>
                <a:spcPts val="1800"/>
              </a:spcBef>
              <a:buFontTx/>
              <a:buNone/>
            </a:pPr>
            <a:r>
              <a:rPr lang="en-CA" sz="1200" b="1" dirty="0">
                <a:latin typeface="Arial" pitchFamily="34" charset="0"/>
                <a:cs typeface="Arial" pitchFamily="34" charset="0"/>
              </a:rPr>
              <a:t>Posters (Net)</a:t>
            </a:r>
            <a:endParaRPr lang="en-US" sz="1200" b="1" dirty="0">
              <a:latin typeface="Arial" pitchFamily="34" charset="0"/>
              <a:cs typeface="Arial" pitchFamily="34" charset="0"/>
            </a:endParaRPr>
          </a:p>
          <a:p>
            <a:pPr marL="171450" indent="-171450">
              <a:spcBef>
                <a:spcPts val="1800"/>
              </a:spcBef>
              <a:buFontTx/>
              <a:buChar char="-"/>
            </a:pPr>
            <a:r>
              <a:rPr lang="en-US" sz="1200" dirty="0">
                <a:latin typeface="Arial" pitchFamily="34" charset="0"/>
                <a:cs typeface="Arial" pitchFamily="34" charset="0"/>
              </a:rPr>
              <a:t>Posters at marinas</a:t>
            </a:r>
          </a:p>
          <a:p>
            <a:pPr marL="171450" indent="-171450">
              <a:spcBef>
                <a:spcPts val="2400"/>
              </a:spcBef>
              <a:buFontTx/>
              <a:buChar char="-"/>
            </a:pPr>
            <a:r>
              <a:rPr lang="en-US" sz="1200" dirty="0">
                <a:latin typeface="Arial" pitchFamily="34" charset="0"/>
                <a:cs typeface="Arial" pitchFamily="34" charset="0"/>
              </a:rPr>
              <a:t>Posters at retail stores</a:t>
            </a:r>
          </a:p>
          <a:p>
            <a:pPr marL="171450" indent="-171450">
              <a:spcBef>
                <a:spcPts val="1800"/>
              </a:spcBef>
              <a:buFontTx/>
              <a:buChar char="-"/>
            </a:pPr>
            <a:endParaRPr lang="en-US" sz="1200" dirty="0">
              <a:latin typeface="Arial" pitchFamily="34" charset="0"/>
              <a:cs typeface="Arial" pitchFamily="34" charset="0"/>
            </a:endParaRPr>
          </a:p>
        </p:txBody>
      </p:sp>
      <p:sp>
        <p:nvSpPr>
          <p:cNvPr id="54" name="TextBox 56"/>
          <p:cNvSpPr txBox="1">
            <a:spLocks noChangeArrowheads="1"/>
          </p:cNvSpPr>
          <p:nvPr/>
        </p:nvSpPr>
        <p:spPr bwMode="auto">
          <a:xfrm>
            <a:off x="3617392" y="5483273"/>
            <a:ext cx="392112" cy="246062"/>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6</a:t>
            </a:r>
            <a:endParaRPr lang="en-US" sz="1000" dirty="0">
              <a:latin typeface="Arial" pitchFamily="34" charset="0"/>
              <a:cs typeface="Arial" pitchFamily="34" charset="0"/>
            </a:endParaRPr>
          </a:p>
        </p:txBody>
      </p:sp>
      <p:sp>
        <p:nvSpPr>
          <p:cNvPr id="55" name="TextBox 57"/>
          <p:cNvSpPr txBox="1">
            <a:spLocks noChangeArrowheads="1"/>
          </p:cNvSpPr>
          <p:nvPr/>
        </p:nvSpPr>
        <p:spPr bwMode="auto">
          <a:xfrm>
            <a:off x="4055409" y="4596844"/>
            <a:ext cx="392113" cy="246062"/>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16</a:t>
            </a:r>
            <a:endParaRPr lang="en-US" sz="1000" dirty="0">
              <a:latin typeface="Arial" pitchFamily="34" charset="0"/>
              <a:cs typeface="Arial" pitchFamily="34" charset="0"/>
            </a:endParaRPr>
          </a:p>
        </p:txBody>
      </p:sp>
      <p:sp>
        <p:nvSpPr>
          <p:cNvPr id="56" name="TextBox 58"/>
          <p:cNvSpPr txBox="1">
            <a:spLocks noChangeArrowheads="1"/>
          </p:cNvSpPr>
          <p:nvPr/>
        </p:nvSpPr>
        <p:spPr bwMode="auto">
          <a:xfrm>
            <a:off x="3925097" y="5037243"/>
            <a:ext cx="392113"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13</a:t>
            </a:r>
            <a:endParaRPr lang="en-US" sz="1000" dirty="0">
              <a:latin typeface="Arial" pitchFamily="34" charset="0"/>
              <a:cs typeface="Arial" pitchFamily="34" charset="0"/>
            </a:endParaRPr>
          </a:p>
        </p:txBody>
      </p:sp>
      <p:sp>
        <p:nvSpPr>
          <p:cNvPr id="57" name="TextBox 59"/>
          <p:cNvSpPr txBox="1">
            <a:spLocks noChangeArrowheads="1"/>
          </p:cNvSpPr>
          <p:nvPr/>
        </p:nvSpPr>
        <p:spPr bwMode="auto">
          <a:xfrm>
            <a:off x="3746645" y="3678372"/>
            <a:ext cx="392113"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9</a:t>
            </a:r>
            <a:endParaRPr lang="en-US" sz="1000" dirty="0">
              <a:latin typeface="Arial" pitchFamily="34" charset="0"/>
              <a:cs typeface="Arial" pitchFamily="34" charset="0"/>
            </a:endParaRPr>
          </a:p>
        </p:txBody>
      </p:sp>
      <p:sp>
        <p:nvSpPr>
          <p:cNvPr id="58" name="TextBox 62"/>
          <p:cNvSpPr txBox="1">
            <a:spLocks noChangeArrowheads="1"/>
          </p:cNvSpPr>
          <p:nvPr/>
        </p:nvSpPr>
        <p:spPr bwMode="auto">
          <a:xfrm>
            <a:off x="3875435" y="3222553"/>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12</a:t>
            </a:r>
            <a:endParaRPr lang="en-US" sz="1000" dirty="0">
              <a:latin typeface="Arial" pitchFamily="34" charset="0"/>
              <a:cs typeface="Arial" pitchFamily="34" charset="0"/>
            </a:endParaRPr>
          </a:p>
        </p:txBody>
      </p:sp>
      <p:sp>
        <p:nvSpPr>
          <p:cNvPr id="59" name="TextBox 62"/>
          <p:cNvSpPr txBox="1">
            <a:spLocks noChangeArrowheads="1"/>
          </p:cNvSpPr>
          <p:nvPr/>
        </p:nvSpPr>
        <p:spPr bwMode="auto">
          <a:xfrm>
            <a:off x="4242755" y="2802944"/>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20</a:t>
            </a:r>
            <a:endParaRPr lang="en-US" sz="1000" dirty="0">
              <a:latin typeface="Arial" pitchFamily="34" charset="0"/>
              <a:cs typeface="Arial" pitchFamily="34" charset="0"/>
            </a:endParaRPr>
          </a:p>
        </p:txBody>
      </p:sp>
      <p:sp>
        <p:nvSpPr>
          <p:cNvPr id="60" name="Rectangle 232"/>
          <p:cNvSpPr>
            <a:spLocks noChangeArrowheads="1"/>
          </p:cNvSpPr>
          <p:nvPr/>
        </p:nvSpPr>
        <p:spPr bwMode="auto">
          <a:xfrm>
            <a:off x="2056338" y="1746256"/>
            <a:ext cx="4368800" cy="457200"/>
          </a:xfrm>
          <a:prstGeom prst="rect">
            <a:avLst/>
          </a:prstGeom>
          <a:noFill/>
          <a:ln w="9525">
            <a:noFill/>
            <a:miter lim="800000"/>
            <a:headEnd/>
            <a:tailEnd/>
          </a:ln>
        </p:spPr>
        <p:txBody>
          <a:bodyPr/>
          <a:lstStyle/>
          <a:p>
            <a:pPr algn="ctr" eaLnBrk="1" hangingPunct="1">
              <a:spcBef>
                <a:spcPct val="0"/>
              </a:spcBef>
              <a:buFontTx/>
              <a:buNone/>
            </a:pPr>
            <a:r>
              <a:rPr lang="en-US" sz="1100" b="1" dirty="0">
                <a:latin typeface="Arial" pitchFamily="34" charset="0"/>
                <a:cs typeface="Arial" pitchFamily="34" charset="0"/>
              </a:rPr>
              <a:t>Sources of Awareness for Safe Boating Messages</a:t>
            </a:r>
          </a:p>
          <a:p>
            <a:pPr algn="ctr" eaLnBrk="1" hangingPunct="1">
              <a:spcBef>
                <a:spcPct val="0"/>
              </a:spcBef>
              <a:buFontTx/>
              <a:buNone/>
            </a:pPr>
            <a:r>
              <a:rPr lang="en-US" sz="1100" b="1" dirty="0">
                <a:latin typeface="Arial" pitchFamily="34" charset="0"/>
                <a:cs typeface="Arial" pitchFamily="34" charset="0"/>
              </a:rPr>
              <a:t>% of total boaters (n = 509)</a:t>
            </a:r>
            <a:endParaRPr lang="en-US" sz="1100" dirty="0">
              <a:latin typeface="Arial" pitchFamily="34" charset="0"/>
              <a:cs typeface="Arial" pitchFamily="34" charset="0"/>
            </a:endParaRPr>
          </a:p>
        </p:txBody>
      </p:sp>
      <p:cxnSp>
        <p:nvCxnSpPr>
          <p:cNvPr id="16" name="Straight Connector 62"/>
          <p:cNvCxnSpPr>
            <a:cxnSpLocks noChangeShapeType="1"/>
          </p:cNvCxnSpPr>
          <p:nvPr/>
        </p:nvCxnSpPr>
        <p:spPr bwMode="auto">
          <a:xfrm>
            <a:off x="716119" y="4462384"/>
            <a:ext cx="8121624" cy="0"/>
          </a:xfrm>
          <a:prstGeom prst="line">
            <a:avLst/>
          </a:prstGeom>
          <a:noFill/>
          <a:ln w="9525" algn="ctr">
            <a:solidFill>
              <a:schemeClr val="tx1"/>
            </a:solidFill>
            <a:prstDash val="dash"/>
            <a:round/>
            <a:headEnd/>
            <a:tailEnd/>
          </a:ln>
        </p:spPr>
      </p:cxnSp>
      <p:sp>
        <p:nvSpPr>
          <p:cNvPr id="18" name="TextBox 49"/>
          <p:cNvSpPr txBox="1">
            <a:spLocks noChangeArrowheads="1"/>
          </p:cNvSpPr>
          <p:nvPr/>
        </p:nvSpPr>
        <p:spPr bwMode="auto">
          <a:xfrm>
            <a:off x="4191240" y="2352750"/>
            <a:ext cx="837494"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May 2018</a:t>
            </a:r>
            <a:endParaRPr lang="en-US" sz="1100" b="1" u="sng" dirty="0">
              <a:latin typeface="Arial" pitchFamily="34" charset="0"/>
              <a:cs typeface="Arial" pitchFamily="34" charset="0"/>
            </a:endParaRPr>
          </a:p>
        </p:txBody>
      </p:sp>
      <p:sp>
        <p:nvSpPr>
          <p:cNvPr id="42" name="TextBox 56">
            <a:extLst>
              <a:ext uri="{FF2B5EF4-FFF2-40B4-BE49-F238E27FC236}">
                <a16:creationId xmlns="" xmlns:a16="http://schemas.microsoft.com/office/drawing/2014/main" id="{226950AC-6ED9-402F-90C9-7A36FFA6FCE3}"/>
              </a:ext>
            </a:extLst>
          </p:cNvPr>
          <p:cNvSpPr txBox="1">
            <a:spLocks noChangeArrowheads="1"/>
          </p:cNvSpPr>
          <p:nvPr/>
        </p:nvSpPr>
        <p:spPr bwMode="auto">
          <a:xfrm>
            <a:off x="3571941" y="4134938"/>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a:t>
            </a:r>
          </a:p>
        </p:txBody>
      </p:sp>
      <p:graphicFrame>
        <p:nvGraphicFramePr>
          <p:cNvPr id="37" name="Table 36">
            <a:extLst>
              <a:ext uri="{FF2B5EF4-FFF2-40B4-BE49-F238E27FC236}">
                <a16:creationId xmlns="" xmlns:a16="http://schemas.microsoft.com/office/drawing/2014/main" id="{C8FBA215-AADA-45E1-912A-CAE21D62C1E6}"/>
              </a:ext>
            </a:extLst>
          </p:cNvPr>
          <p:cNvGraphicFramePr>
            <a:graphicFrameLocks noGrp="1"/>
          </p:cNvGraphicFramePr>
          <p:nvPr>
            <p:extLst>
              <p:ext uri="{D42A27DB-BD31-4B8C-83A1-F6EECF244321}">
                <p14:modId xmlns:p14="http://schemas.microsoft.com/office/powerpoint/2010/main" val="1423285782"/>
              </p:ext>
            </p:extLst>
          </p:nvPr>
        </p:nvGraphicFramePr>
        <p:xfrm>
          <a:off x="4976487" y="2171689"/>
          <a:ext cx="3590224" cy="3552836"/>
        </p:xfrm>
        <a:graphic>
          <a:graphicData uri="http://schemas.openxmlformats.org/drawingml/2006/table">
            <a:tbl>
              <a:tblPr firstRow="1" bandRow="1">
                <a:tableStyleId>{5C22544A-7EE6-4342-B048-85BDC9FD1C3A}</a:tableStyleId>
              </a:tblPr>
              <a:tblGrid>
                <a:gridCol w="612000">
                  <a:extLst>
                    <a:ext uri="{9D8B030D-6E8A-4147-A177-3AD203B41FA5}">
                      <a16:colId xmlns="" xmlns:a16="http://schemas.microsoft.com/office/drawing/2014/main" val="894046149"/>
                    </a:ext>
                  </a:extLst>
                </a:gridCol>
                <a:gridCol w="612000">
                  <a:extLst>
                    <a:ext uri="{9D8B030D-6E8A-4147-A177-3AD203B41FA5}">
                      <a16:colId xmlns="" xmlns:a16="http://schemas.microsoft.com/office/drawing/2014/main" val="567668867"/>
                    </a:ext>
                  </a:extLst>
                </a:gridCol>
                <a:gridCol w="612000">
                  <a:extLst>
                    <a:ext uri="{9D8B030D-6E8A-4147-A177-3AD203B41FA5}">
                      <a16:colId xmlns="" xmlns:a16="http://schemas.microsoft.com/office/drawing/2014/main" val="321934977"/>
                    </a:ext>
                  </a:extLst>
                </a:gridCol>
                <a:gridCol w="674224">
                  <a:extLst>
                    <a:ext uri="{9D8B030D-6E8A-4147-A177-3AD203B41FA5}">
                      <a16:colId xmlns="" xmlns:a16="http://schemas.microsoft.com/office/drawing/2014/main" val="844419314"/>
                    </a:ext>
                  </a:extLst>
                </a:gridCol>
                <a:gridCol w="540000">
                  <a:extLst>
                    <a:ext uri="{9D8B030D-6E8A-4147-A177-3AD203B41FA5}">
                      <a16:colId xmlns="" xmlns:a16="http://schemas.microsoft.com/office/drawing/2014/main" val="3723087399"/>
                    </a:ext>
                  </a:extLst>
                </a:gridCol>
                <a:gridCol w="540000">
                  <a:extLst>
                    <a:ext uri="{9D8B030D-6E8A-4147-A177-3AD203B41FA5}">
                      <a16:colId xmlns="" xmlns:a16="http://schemas.microsoft.com/office/drawing/2014/main" val="3516991048"/>
                    </a:ext>
                  </a:extLst>
                </a:gridCol>
              </a:tblGrid>
              <a:tr h="396852">
                <a:tc>
                  <a:txBody>
                    <a:bodyPr/>
                    <a:lstStyle/>
                    <a:p>
                      <a:pPr algn="ctr"/>
                      <a:r>
                        <a:rPr lang="en-CA" sz="1100" u="sng" dirty="0">
                          <a:solidFill>
                            <a:schemeClr val="tx1"/>
                          </a:solidFill>
                          <a:latin typeface="Arial" panose="020B0604020202020204" pitchFamily="34" charset="0"/>
                          <a:cs typeface="Arial" panose="020B0604020202020204"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May 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Aug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2013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21914938"/>
                  </a:ext>
                </a:extLst>
              </a:tr>
              <a:tr h="468641">
                <a:tc>
                  <a:txBody>
                    <a:bodyPr/>
                    <a:lstStyle/>
                    <a:p>
                      <a:pPr algn="ctr"/>
                      <a:r>
                        <a:rPr lang="en-CA" sz="1000" b="0" dirty="0">
                          <a:solidFill>
                            <a:schemeClr val="tx1"/>
                          </a:solidFill>
                          <a:latin typeface="Arial" panose="020B0604020202020204" pitchFamily="34" charset="0"/>
                          <a:cs typeface="Arial" panose="020B0604020202020204" pitchFamily="34" charset="0"/>
                        </a:rPr>
                        <a:t>27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24162920"/>
                  </a:ext>
                </a:extLst>
              </a:tr>
              <a:tr h="371475">
                <a:tc>
                  <a:txBody>
                    <a:bodyPr/>
                    <a:lstStyle/>
                    <a:p>
                      <a:pPr algn="ctr"/>
                      <a:r>
                        <a:rPr lang="en-CA" sz="1000" b="0" dirty="0">
                          <a:latin typeface="Arial" panose="020B0604020202020204" pitchFamily="34" charset="0"/>
                          <a:cs typeface="Arial" panose="020B0604020202020204"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67934878"/>
                  </a:ext>
                </a:extLst>
              </a:tr>
              <a:tr h="476250">
                <a:tc>
                  <a:txBody>
                    <a:bodyPr/>
                    <a:lstStyle/>
                    <a:p>
                      <a:pPr algn="ctr"/>
                      <a:r>
                        <a:rPr lang="en-CA" sz="1000" b="0" dirty="0">
                          <a:solidFill>
                            <a:schemeClr val="tx1"/>
                          </a:solidFill>
                          <a:latin typeface="Arial" panose="020B0604020202020204" pitchFamily="34" charset="0"/>
                          <a:cs typeface="Arial" panose="020B0604020202020204"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44368510"/>
                  </a:ext>
                </a:extLst>
              </a:tr>
              <a:tr h="476250">
                <a:tc>
                  <a:txBody>
                    <a:bodyPr/>
                    <a:lstStyle/>
                    <a:p>
                      <a:pPr algn="ctr"/>
                      <a:r>
                        <a:rPr lang="en-CA" sz="1000" b="0" dirty="0">
                          <a:solidFill>
                            <a:schemeClr val="tx1"/>
                          </a:solidFill>
                          <a:latin typeface="Arial" panose="020B0604020202020204" pitchFamily="34" charset="0"/>
                          <a:cs typeface="Arial" panose="020B0604020202020204" pitchFamily="34" charset="0"/>
                        </a:rPr>
                        <a:t>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53975239"/>
                  </a:ext>
                </a:extLst>
              </a:tr>
              <a:tr h="466725">
                <a:tc>
                  <a:txBody>
                    <a:bodyPr/>
                    <a:lstStyle/>
                    <a:p>
                      <a:pPr algn="ctr"/>
                      <a:r>
                        <a:rPr lang="en-CA" sz="1000" b="0" dirty="0">
                          <a:solidFill>
                            <a:schemeClr val="tx1"/>
                          </a:solidFill>
                          <a:latin typeface="Arial" panose="020B0604020202020204" pitchFamily="34" charset="0"/>
                          <a:cs typeface="Arial" panose="020B0604020202020204" pitchFamily="34" charset="0"/>
                        </a:rPr>
                        <a:t>23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68531337"/>
                  </a:ext>
                </a:extLst>
              </a:tr>
              <a:tr h="476250">
                <a:tc>
                  <a:txBody>
                    <a:bodyPr/>
                    <a:lstStyle/>
                    <a:p>
                      <a:pPr algn="ctr"/>
                      <a:r>
                        <a:rPr lang="en-CA" sz="1000" b="0" dirty="0">
                          <a:solidFill>
                            <a:schemeClr val="tx1"/>
                          </a:solidFill>
                          <a:latin typeface="Arial" panose="020B0604020202020204" pitchFamily="34" charset="0"/>
                          <a:cs typeface="Arial" panose="020B0604020202020204"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87711065"/>
                  </a:ext>
                </a:extLst>
              </a:tr>
              <a:tr h="390525">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8821742"/>
                  </a:ext>
                </a:extLst>
              </a:tr>
            </a:tbl>
          </a:graphicData>
        </a:graphic>
      </p:graphicFrame>
      <p:cxnSp>
        <p:nvCxnSpPr>
          <p:cNvPr id="20" name="Straight Arrow Connector 73"/>
          <p:cNvCxnSpPr>
            <a:cxnSpLocks noChangeShapeType="1"/>
          </p:cNvCxnSpPr>
          <p:nvPr/>
        </p:nvCxnSpPr>
        <p:spPr bwMode="auto">
          <a:xfrm rot="5400000">
            <a:off x="7785393" y="5581371"/>
            <a:ext cx="216000" cy="1588"/>
          </a:xfrm>
          <a:prstGeom prst="straightConnector1">
            <a:avLst/>
          </a:prstGeom>
          <a:noFill/>
          <a:ln w="9525" algn="ctr">
            <a:solidFill>
              <a:schemeClr val="tx1"/>
            </a:solidFill>
            <a:round/>
            <a:headEnd/>
            <a:tailEnd type="arrow" w="med" len="med"/>
          </a:ln>
        </p:spPr>
      </p:cxnSp>
      <p:cxnSp>
        <p:nvCxnSpPr>
          <p:cNvPr id="21" name="Straight Arrow Connector 73"/>
          <p:cNvCxnSpPr>
            <a:cxnSpLocks noChangeShapeType="1"/>
          </p:cNvCxnSpPr>
          <p:nvPr/>
        </p:nvCxnSpPr>
        <p:spPr bwMode="auto">
          <a:xfrm rot="5400000">
            <a:off x="7788855" y="5194329"/>
            <a:ext cx="216000" cy="1588"/>
          </a:xfrm>
          <a:prstGeom prst="straightConnector1">
            <a:avLst/>
          </a:prstGeom>
          <a:noFill/>
          <a:ln w="9525" algn="ctr">
            <a:solidFill>
              <a:schemeClr val="tx1"/>
            </a:solidFill>
            <a:round/>
            <a:headEnd/>
            <a:tailEnd type="arrow" w="med" len="med"/>
          </a:ln>
        </p:spPr>
      </p:cxnSp>
      <p:cxnSp>
        <p:nvCxnSpPr>
          <p:cNvPr id="22" name="Straight Arrow Connector 73"/>
          <p:cNvCxnSpPr>
            <a:cxnSpLocks noChangeShapeType="1"/>
          </p:cNvCxnSpPr>
          <p:nvPr/>
        </p:nvCxnSpPr>
        <p:spPr bwMode="auto">
          <a:xfrm rot="5400000">
            <a:off x="7795182" y="4723826"/>
            <a:ext cx="216000" cy="1588"/>
          </a:xfrm>
          <a:prstGeom prst="straightConnector1">
            <a:avLst/>
          </a:prstGeom>
          <a:noFill/>
          <a:ln w="9525" algn="ctr">
            <a:solidFill>
              <a:schemeClr val="tx1"/>
            </a:solidFill>
            <a:round/>
            <a:headEnd/>
            <a:tailEnd type="arrow" w="med" len="med"/>
          </a:ln>
        </p:spPr>
      </p:cxnSp>
      <p:cxnSp>
        <p:nvCxnSpPr>
          <p:cNvPr id="26" name="Straight Arrow Connector 73"/>
          <p:cNvCxnSpPr>
            <a:cxnSpLocks noChangeShapeType="1"/>
          </p:cNvCxnSpPr>
          <p:nvPr/>
        </p:nvCxnSpPr>
        <p:spPr bwMode="auto">
          <a:xfrm rot="16200000" flipV="1">
            <a:off x="7174895" y="5561034"/>
            <a:ext cx="216000" cy="1588"/>
          </a:xfrm>
          <a:prstGeom prst="straightConnector1">
            <a:avLst/>
          </a:prstGeom>
          <a:noFill/>
          <a:ln w="9525" algn="ctr">
            <a:solidFill>
              <a:schemeClr val="tx1"/>
            </a:solidFill>
            <a:round/>
            <a:headEnd/>
            <a:tailEnd type="arrow" w="med" len="med"/>
          </a:ln>
        </p:spPr>
      </p:cxnSp>
      <p:cxnSp>
        <p:nvCxnSpPr>
          <p:cNvPr id="27" name="Straight Arrow Connector 73"/>
          <p:cNvCxnSpPr>
            <a:cxnSpLocks noChangeShapeType="1"/>
          </p:cNvCxnSpPr>
          <p:nvPr/>
        </p:nvCxnSpPr>
        <p:spPr bwMode="auto">
          <a:xfrm rot="16200000" flipV="1">
            <a:off x="7182832" y="5166988"/>
            <a:ext cx="216000" cy="1588"/>
          </a:xfrm>
          <a:prstGeom prst="straightConnector1">
            <a:avLst/>
          </a:prstGeom>
          <a:noFill/>
          <a:ln w="9525" algn="ctr">
            <a:solidFill>
              <a:schemeClr val="tx1"/>
            </a:solidFill>
            <a:round/>
            <a:headEnd/>
            <a:tailEnd type="arrow" w="med" len="med"/>
          </a:ln>
        </p:spPr>
      </p:cxnSp>
      <p:cxnSp>
        <p:nvCxnSpPr>
          <p:cNvPr id="28" name="Straight Arrow Connector 73"/>
          <p:cNvCxnSpPr>
            <a:cxnSpLocks noChangeShapeType="1"/>
          </p:cNvCxnSpPr>
          <p:nvPr/>
        </p:nvCxnSpPr>
        <p:spPr bwMode="auto">
          <a:xfrm rot="16200000" flipV="1">
            <a:off x="7181244" y="4705745"/>
            <a:ext cx="216000" cy="1588"/>
          </a:xfrm>
          <a:prstGeom prst="straightConnector1">
            <a:avLst/>
          </a:prstGeom>
          <a:noFill/>
          <a:ln w="9525" algn="ctr">
            <a:solidFill>
              <a:schemeClr val="tx1"/>
            </a:solidFill>
            <a:round/>
            <a:headEnd/>
            <a:tailEnd type="arrow" w="med" len="med"/>
          </a:ln>
        </p:spPr>
      </p:cxnSp>
      <p:cxnSp>
        <p:nvCxnSpPr>
          <p:cNvPr id="47" name="Straight Arrow Connector 73"/>
          <p:cNvCxnSpPr>
            <a:cxnSpLocks noChangeShapeType="1"/>
          </p:cNvCxnSpPr>
          <p:nvPr/>
        </p:nvCxnSpPr>
        <p:spPr bwMode="auto">
          <a:xfrm rot="5400000">
            <a:off x="6543745" y="3320649"/>
            <a:ext cx="216000" cy="1588"/>
          </a:xfrm>
          <a:prstGeom prst="straightConnector1">
            <a:avLst/>
          </a:prstGeom>
          <a:noFill/>
          <a:ln w="19050" algn="ctr">
            <a:solidFill>
              <a:srgbClr val="00B050"/>
            </a:solidFill>
            <a:round/>
            <a:headEnd/>
            <a:tailEnd type="arrow" w="med" len="med"/>
          </a:ln>
        </p:spPr>
      </p:cxnSp>
      <p:cxnSp>
        <p:nvCxnSpPr>
          <p:cNvPr id="35" name="Straight Arrow Connector 73"/>
          <p:cNvCxnSpPr>
            <a:cxnSpLocks noChangeShapeType="1"/>
          </p:cNvCxnSpPr>
          <p:nvPr/>
        </p:nvCxnSpPr>
        <p:spPr bwMode="auto">
          <a:xfrm rot="16200000" flipV="1">
            <a:off x="6539354" y="5162288"/>
            <a:ext cx="216000" cy="1588"/>
          </a:xfrm>
          <a:prstGeom prst="straightConnector1">
            <a:avLst/>
          </a:prstGeom>
          <a:noFill/>
          <a:ln w="19050" algn="ctr">
            <a:solidFill>
              <a:srgbClr val="00B050"/>
            </a:solidFill>
            <a:prstDash val="sysDot"/>
            <a:round/>
            <a:headEnd/>
            <a:tailEnd type="arrow" w="med" len="med"/>
          </a:ln>
        </p:spPr>
      </p:cxnSp>
      <p:cxnSp>
        <p:nvCxnSpPr>
          <p:cNvPr id="36" name="Straight Arrow Connector 73"/>
          <p:cNvCxnSpPr>
            <a:cxnSpLocks noChangeShapeType="1"/>
          </p:cNvCxnSpPr>
          <p:nvPr/>
        </p:nvCxnSpPr>
        <p:spPr bwMode="auto">
          <a:xfrm rot="5400000">
            <a:off x="6545560" y="5573650"/>
            <a:ext cx="216000" cy="1588"/>
          </a:xfrm>
          <a:prstGeom prst="straightConnector1">
            <a:avLst/>
          </a:prstGeom>
          <a:noFill/>
          <a:ln w="19050" algn="ctr">
            <a:solidFill>
              <a:srgbClr val="00B050"/>
            </a:solidFill>
            <a:prstDash val="sysDot"/>
            <a:round/>
            <a:headEnd/>
            <a:tailEnd type="arrow" w="med" len="med"/>
          </a:ln>
        </p:spPr>
      </p:cxnSp>
      <p:cxnSp>
        <p:nvCxnSpPr>
          <p:cNvPr id="34" name="Straight Arrow Connector 73"/>
          <p:cNvCxnSpPr>
            <a:cxnSpLocks noChangeShapeType="1"/>
          </p:cNvCxnSpPr>
          <p:nvPr/>
        </p:nvCxnSpPr>
        <p:spPr bwMode="auto">
          <a:xfrm rot="5400000">
            <a:off x="5929069" y="3315378"/>
            <a:ext cx="216000" cy="1588"/>
          </a:xfrm>
          <a:prstGeom prst="straightConnector1">
            <a:avLst/>
          </a:prstGeom>
          <a:noFill/>
          <a:ln w="9525" algn="ctr">
            <a:solidFill>
              <a:schemeClr val="tx1"/>
            </a:solidFill>
            <a:round/>
            <a:headEnd/>
            <a:tailEnd type="arrow" w="med" len="med"/>
          </a:ln>
        </p:spPr>
      </p:cxnSp>
      <p:cxnSp>
        <p:nvCxnSpPr>
          <p:cNvPr id="33" name="Straight Arrow Connector 73"/>
          <p:cNvCxnSpPr>
            <a:cxnSpLocks noChangeShapeType="1"/>
          </p:cNvCxnSpPr>
          <p:nvPr/>
        </p:nvCxnSpPr>
        <p:spPr bwMode="auto">
          <a:xfrm rot="16200000" flipV="1">
            <a:off x="5309974" y="3276099"/>
            <a:ext cx="216000" cy="1588"/>
          </a:xfrm>
          <a:prstGeom prst="straightConnector1">
            <a:avLst/>
          </a:prstGeom>
          <a:noFill/>
          <a:ln w="19050" algn="ctr">
            <a:solidFill>
              <a:srgbClr val="00B050"/>
            </a:solidFill>
            <a:prstDash val="sysDot"/>
            <a:round/>
            <a:headEnd/>
            <a:tailEnd type="arrow" w="med" len="med"/>
          </a:ln>
        </p:spPr>
      </p:cxnSp>
      <p:cxnSp>
        <p:nvCxnSpPr>
          <p:cNvPr id="38" name="Straight Arrow Connector 73">
            <a:extLst>
              <a:ext uri="{FF2B5EF4-FFF2-40B4-BE49-F238E27FC236}">
                <a16:creationId xmlns="" xmlns:a16="http://schemas.microsoft.com/office/drawing/2014/main" id="{41589FE7-2A49-446B-B54C-28EB69FA99D6}"/>
              </a:ext>
            </a:extLst>
          </p:cNvPr>
          <p:cNvCxnSpPr>
            <a:cxnSpLocks noChangeShapeType="1"/>
          </p:cNvCxnSpPr>
          <p:nvPr/>
        </p:nvCxnSpPr>
        <p:spPr bwMode="auto">
          <a:xfrm rot="5400000">
            <a:off x="3890382" y="5608982"/>
            <a:ext cx="216000" cy="1588"/>
          </a:xfrm>
          <a:prstGeom prst="straightConnector1">
            <a:avLst/>
          </a:prstGeom>
          <a:noFill/>
          <a:ln w="19050" algn="ctr">
            <a:solidFill>
              <a:srgbClr val="00B050"/>
            </a:solidFill>
            <a:prstDash val="sysDot"/>
            <a:round/>
            <a:headEnd/>
            <a:tailEnd type="arrow" w="med" len="med"/>
          </a:ln>
        </p:spPr>
      </p:cxnSp>
      <p:cxnSp>
        <p:nvCxnSpPr>
          <p:cNvPr id="39" name="Straight Arrow Connector 73">
            <a:extLst>
              <a:ext uri="{FF2B5EF4-FFF2-40B4-BE49-F238E27FC236}">
                <a16:creationId xmlns="" xmlns:a16="http://schemas.microsoft.com/office/drawing/2014/main" id="{D841BB7F-7A21-49E9-8868-6C2212CF675F}"/>
              </a:ext>
            </a:extLst>
          </p:cNvPr>
          <p:cNvCxnSpPr>
            <a:cxnSpLocks noChangeShapeType="1"/>
          </p:cNvCxnSpPr>
          <p:nvPr/>
        </p:nvCxnSpPr>
        <p:spPr bwMode="auto">
          <a:xfrm rot="5400000">
            <a:off x="3757890" y="5598278"/>
            <a:ext cx="216000" cy="1588"/>
          </a:xfrm>
          <a:prstGeom prst="straightConnector1">
            <a:avLst/>
          </a:prstGeom>
          <a:noFill/>
          <a:ln w="9525" algn="ctr">
            <a:solidFill>
              <a:schemeClr val="tx1"/>
            </a:solidFill>
            <a:prstDash val="dash"/>
            <a:round/>
            <a:headEnd/>
            <a:tailEnd type="arrow" w="med" len="med"/>
          </a:ln>
        </p:spPr>
      </p:cxnSp>
      <p:cxnSp>
        <p:nvCxnSpPr>
          <p:cNvPr id="43" name="Straight Arrow Connector 73">
            <a:extLst>
              <a:ext uri="{FF2B5EF4-FFF2-40B4-BE49-F238E27FC236}">
                <a16:creationId xmlns="" xmlns:a16="http://schemas.microsoft.com/office/drawing/2014/main" id="{0C20EB58-2964-4EF7-B964-BAFA2703093C}"/>
              </a:ext>
            </a:extLst>
          </p:cNvPr>
          <p:cNvCxnSpPr>
            <a:cxnSpLocks noChangeShapeType="1"/>
          </p:cNvCxnSpPr>
          <p:nvPr/>
        </p:nvCxnSpPr>
        <p:spPr bwMode="auto">
          <a:xfrm rot="5400000">
            <a:off x="4386456" y="4712233"/>
            <a:ext cx="216000" cy="1588"/>
          </a:xfrm>
          <a:prstGeom prst="straightConnector1">
            <a:avLst/>
          </a:prstGeom>
          <a:noFill/>
          <a:ln w="19050" algn="ctr">
            <a:solidFill>
              <a:srgbClr val="00B050"/>
            </a:solidFill>
            <a:prstDash val="solid"/>
            <a:round/>
            <a:headEnd/>
            <a:tailEnd type="arrow" w="med" len="med"/>
          </a:ln>
        </p:spPr>
      </p:cxnSp>
      <p:cxnSp>
        <p:nvCxnSpPr>
          <p:cNvPr id="44" name="Straight Arrow Connector 73">
            <a:extLst>
              <a:ext uri="{FF2B5EF4-FFF2-40B4-BE49-F238E27FC236}">
                <a16:creationId xmlns="" xmlns:a16="http://schemas.microsoft.com/office/drawing/2014/main" id="{932CED06-1C44-415B-8EC2-06AB5018792E}"/>
              </a:ext>
            </a:extLst>
          </p:cNvPr>
          <p:cNvCxnSpPr>
            <a:cxnSpLocks noChangeShapeType="1"/>
          </p:cNvCxnSpPr>
          <p:nvPr/>
        </p:nvCxnSpPr>
        <p:spPr bwMode="auto">
          <a:xfrm rot="5400000">
            <a:off x="4253964" y="4701529"/>
            <a:ext cx="216000" cy="1588"/>
          </a:xfrm>
          <a:prstGeom prst="straightConnector1">
            <a:avLst/>
          </a:prstGeom>
          <a:noFill/>
          <a:ln w="9525" algn="ctr">
            <a:solidFill>
              <a:schemeClr val="tx1"/>
            </a:solidFill>
            <a:prstDash val="dash"/>
            <a:round/>
            <a:headEnd/>
            <a:tailEnd type="arrow" w="med" len="med"/>
          </a:ln>
        </p:spPr>
      </p:cxnSp>
      <p:cxnSp>
        <p:nvCxnSpPr>
          <p:cNvPr id="45" name="Straight Arrow Connector 73">
            <a:extLst>
              <a:ext uri="{FF2B5EF4-FFF2-40B4-BE49-F238E27FC236}">
                <a16:creationId xmlns="" xmlns:a16="http://schemas.microsoft.com/office/drawing/2014/main" id="{C973BB20-6FF2-4CC2-8006-69A981928242}"/>
              </a:ext>
            </a:extLst>
          </p:cNvPr>
          <p:cNvCxnSpPr>
            <a:cxnSpLocks noChangeShapeType="1"/>
          </p:cNvCxnSpPr>
          <p:nvPr/>
        </p:nvCxnSpPr>
        <p:spPr bwMode="auto">
          <a:xfrm rot="5400000">
            <a:off x="4131944" y="5160253"/>
            <a:ext cx="216000" cy="1588"/>
          </a:xfrm>
          <a:prstGeom prst="straightConnector1">
            <a:avLst/>
          </a:prstGeom>
          <a:noFill/>
          <a:ln w="19050" algn="ctr">
            <a:solidFill>
              <a:srgbClr val="00B050"/>
            </a:solidFill>
            <a:prstDash val="solid"/>
            <a:round/>
            <a:headEnd/>
            <a:tailEnd type="arrow" w="med" len="med"/>
          </a:ln>
        </p:spPr>
      </p:cxnSp>
      <p:cxnSp>
        <p:nvCxnSpPr>
          <p:cNvPr id="46" name="Straight Arrow Connector 73">
            <a:extLst>
              <a:ext uri="{FF2B5EF4-FFF2-40B4-BE49-F238E27FC236}">
                <a16:creationId xmlns="" xmlns:a16="http://schemas.microsoft.com/office/drawing/2014/main" id="{663898CC-6950-4D97-B786-F0ACE1BAB56F}"/>
              </a:ext>
            </a:extLst>
          </p:cNvPr>
          <p:cNvCxnSpPr>
            <a:cxnSpLocks noChangeShapeType="1"/>
          </p:cNvCxnSpPr>
          <p:nvPr/>
        </p:nvCxnSpPr>
        <p:spPr bwMode="auto">
          <a:xfrm rot="5400000">
            <a:off x="3895829" y="3788795"/>
            <a:ext cx="216000" cy="1588"/>
          </a:xfrm>
          <a:prstGeom prst="straightConnector1">
            <a:avLst/>
          </a:prstGeom>
          <a:noFill/>
          <a:ln w="19050" algn="ctr">
            <a:solidFill>
              <a:srgbClr val="00B050"/>
            </a:solidFill>
            <a:prstDash val="solid"/>
            <a:round/>
            <a:headEnd/>
            <a:tailEnd type="arrow" w="med" len="med"/>
          </a:ln>
        </p:spPr>
      </p:cxnSp>
      <p:cxnSp>
        <p:nvCxnSpPr>
          <p:cNvPr id="48" name="Straight Arrow Connector 73">
            <a:extLst>
              <a:ext uri="{FF2B5EF4-FFF2-40B4-BE49-F238E27FC236}">
                <a16:creationId xmlns="" xmlns:a16="http://schemas.microsoft.com/office/drawing/2014/main" id="{DF29EC25-03FC-4D66-91A7-6BB036CC3897}"/>
              </a:ext>
            </a:extLst>
          </p:cNvPr>
          <p:cNvCxnSpPr>
            <a:cxnSpLocks noChangeShapeType="1"/>
          </p:cNvCxnSpPr>
          <p:nvPr/>
        </p:nvCxnSpPr>
        <p:spPr bwMode="auto">
          <a:xfrm rot="5400000">
            <a:off x="4460034" y="2922419"/>
            <a:ext cx="216000" cy="1588"/>
          </a:xfrm>
          <a:prstGeom prst="straightConnector1">
            <a:avLst/>
          </a:prstGeom>
          <a:noFill/>
          <a:ln w="19050" algn="ctr">
            <a:solidFill>
              <a:srgbClr val="00B050"/>
            </a:solidFill>
            <a:prstDash val="solid"/>
            <a:round/>
            <a:headEnd/>
            <a:tailEnd type="arrow" w="med" len="med"/>
          </a:ln>
        </p:spPr>
      </p:cxnSp>
      <p:sp>
        <p:nvSpPr>
          <p:cNvPr id="49" name="Text Box 170">
            <a:extLst>
              <a:ext uri="{FF2B5EF4-FFF2-40B4-BE49-F238E27FC236}">
                <a16:creationId xmlns="" xmlns:a16="http://schemas.microsoft.com/office/drawing/2014/main" id="{E9D90051-EB4D-4A2A-B74B-90575E56C5AC}"/>
              </a:ext>
            </a:extLst>
          </p:cNvPr>
          <p:cNvSpPr txBox="1">
            <a:spLocks noChangeArrowheads="1"/>
          </p:cNvSpPr>
          <p:nvPr/>
        </p:nvSpPr>
        <p:spPr bwMode="auto">
          <a:xfrm>
            <a:off x="446567" y="1101570"/>
            <a:ext cx="8391176" cy="261610"/>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Somewhat less awareness sourced from Posters in Spring 2018 vs. Spring 2016, tracing to less retail store posters.</a:t>
            </a:r>
          </a:p>
        </p:txBody>
      </p:sp>
      <p:cxnSp>
        <p:nvCxnSpPr>
          <p:cNvPr id="40" name="Straight Arrow Connector 73">
            <a:extLst>
              <a:ext uri="{FF2B5EF4-FFF2-40B4-BE49-F238E27FC236}">
                <a16:creationId xmlns="" xmlns:a16="http://schemas.microsoft.com/office/drawing/2014/main" id="{663898CC-6950-4D97-B786-F0ACE1BAB56F}"/>
              </a:ext>
            </a:extLst>
          </p:cNvPr>
          <p:cNvCxnSpPr>
            <a:cxnSpLocks noChangeShapeType="1"/>
          </p:cNvCxnSpPr>
          <p:nvPr/>
        </p:nvCxnSpPr>
        <p:spPr bwMode="auto">
          <a:xfrm rot="5400000">
            <a:off x="4111182" y="3348874"/>
            <a:ext cx="216000" cy="1588"/>
          </a:xfrm>
          <a:prstGeom prst="straightConnector1">
            <a:avLst/>
          </a:prstGeom>
          <a:noFill/>
          <a:ln w="19050" algn="ctr">
            <a:solidFill>
              <a:srgbClr val="00B050"/>
            </a:solidFill>
            <a:prstDash val="solid"/>
            <a:round/>
            <a:headEnd/>
            <a:tailEnd type="arrow" w="med" len="med"/>
          </a:ln>
        </p:spPr>
      </p:cxnSp>
    </p:spTree>
    <p:extLst>
      <p:ext uri="{BB962C8B-B14F-4D97-AF65-F5344CB8AC3E}">
        <p14:creationId xmlns:p14="http://schemas.microsoft.com/office/powerpoint/2010/main" val="3646575577"/>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Research Objectives</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4</a:t>
            </a:fld>
            <a:endParaRPr lang="en-US"/>
          </a:p>
        </p:txBody>
      </p:sp>
      <p:sp>
        <p:nvSpPr>
          <p:cNvPr id="5" name="Text Box 5"/>
          <p:cNvSpPr txBox="1">
            <a:spLocks noChangeArrowheads="1"/>
          </p:cNvSpPr>
          <p:nvPr/>
        </p:nvSpPr>
        <p:spPr bwMode="auto">
          <a:xfrm>
            <a:off x="379413" y="1473200"/>
            <a:ext cx="8301037" cy="3816429"/>
          </a:xfrm>
          <a:prstGeom prst="rect">
            <a:avLst/>
          </a:prstGeom>
          <a:noFill/>
          <a:ln w="9525">
            <a:noFill/>
            <a:miter lim="800000"/>
            <a:headEnd/>
            <a:tailEnd/>
          </a:ln>
        </p:spPr>
        <p:txBody>
          <a:bodyPr>
            <a:spAutoFit/>
          </a:bodyPr>
          <a:lstStyle/>
          <a:p>
            <a:pPr marL="342900" indent="-342900">
              <a:spcAft>
                <a:spcPts val="1200"/>
              </a:spcAft>
              <a:buFont typeface="Arial" charset="0"/>
              <a:buAutoNum type="arabicPeriod"/>
            </a:pPr>
            <a:r>
              <a:rPr lang="en-US" b="1" dirty="0">
                <a:solidFill>
                  <a:schemeClr val="tx1"/>
                </a:solidFill>
                <a:latin typeface="Arial" pitchFamily="34" charset="0"/>
                <a:cs typeface="Arial" pitchFamily="34" charset="0"/>
              </a:rPr>
              <a:t>Measure &amp; track awareness of safe boating messages </a:t>
            </a:r>
            <a:r>
              <a:rPr lang="en-US" dirty="0">
                <a:solidFill>
                  <a:schemeClr val="tx1"/>
                </a:solidFill>
                <a:latin typeface="Arial" pitchFamily="34" charset="0"/>
                <a:cs typeface="Arial" pitchFamily="34" charset="0"/>
              </a:rPr>
              <a:t>communicated by the CSBC’s annual boating safety campaign</a:t>
            </a:r>
          </a:p>
          <a:p>
            <a:pPr marL="800100" lvl="1" indent="-342900">
              <a:spcAft>
                <a:spcPts val="1200"/>
              </a:spcAft>
              <a:buFont typeface="Arial" pitchFamily="34" charset="0"/>
              <a:buChar char="•"/>
            </a:pPr>
            <a:r>
              <a:rPr lang="en-US" sz="1600" dirty="0">
                <a:solidFill>
                  <a:schemeClr val="tx1"/>
                </a:solidFill>
                <a:latin typeface="Arial" pitchFamily="34" charset="0"/>
                <a:cs typeface="Arial" pitchFamily="34" charset="0"/>
              </a:rPr>
              <a:t>Identify how well specific campaign messages are being communicated, in the areas of “Wearing PFDs”, “drinking &amp; boating”, “preparedness”, “cold water” and “boating education”.</a:t>
            </a:r>
          </a:p>
          <a:p>
            <a:pPr marL="800100" lvl="1" indent="-342900">
              <a:spcAft>
                <a:spcPts val="1200"/>
              </a:spcAft>
              <a:buFont typeface="Arial" pitchFamily="34" charset="0"/>
              <a:buChar char="•"/>
            </a:pPr>
            <a:r>
              <a:rPr lang="en-US" sz="1600" dirty="0">
                <a:solidFill>
                  <a:schemeClr val="tx1"/>
                </a:solidFill>
                <a:latin typeface="Arial" pitchFamily="34" charset="0"/>
                <a:cs typeface="Arial" pitchFamily="34" charset="0"/>
              </a:rPr>
              <a:t>Identify who the campaign is reaching and opportunities to improve its reach &amp; impact.</a:t>
            </a:r>
          </a:p>
          <a:p>
            <a:pPr marL="800100" lvl="1" indent="-342900">
              <a:spcAft>
                <a:spcPts val="1200"/>
              </a:spcAft>
              <a:buFont typeface="Arial" pitchFamily="34" charset="0"/>
              <a:buChar char="•"/>
            </a:pPr>
            <a:r>
              <a:rPr lang="en-US" sz="1600" dirty="0">
                <a:latin typeface="Arial" pitchFamily="34" charset="0"/>
                <a:cs typeface="Arial" pitchFamily="34" charset="0"/>
              </a:rPr>
              <a:t>Aided awareness of selected </a:t>
            </a:r>
            <a:r>
              <a:rPr lang="en-US" sz="1600" dirty="0" smtClean="0">
                <a:latin typeface="Arial" pitchFamily="34" charset="0"/>
                <a:cs typeface="Arial" pitchFamily="34" charset="0"/>
              </a:rPr>
              <a:t>elements </a:t>
            </a:r>
            <a:r>
              <a:rPr lang="en-US" sz="1600" dirty="0" smtClean="0">
                <a:latin typeface="Arial" pitchFamily="34" charset="0"/>
                <a:cs typeface="Arial" pitchFamily="34" charset="0"/>
              </a:rPr>
              <a:t>– </a:t>
            </a:r>
            <a:r>
              <a:rPr lang="en-US" sz="1600" dirty="0">
                <a:latin typeface="Arial" pitchFamily="34" charset="0"/>
                <a:cs typeface="Arial" pitchFamily="34" charset="0"/>
              </a:rPr>
              <a:t>outdoor “Got Time” / “Tired of Waiting” Lifejacket </a:t>
            </a:r>
            <a:r>
              <a:rPr lang="en-US" sz="1600" dirty="0" smtClean="0">
                <a:latin typeface="Arial" pitchFamily="34" charset="0"/>
                <a:cs typeface="Arial" pitchFamily="34" charset="0"/>
              </a:rPr>
              <a:t>poster ads</a:t>
            </a:r>
            <a:r>
              <a:rPr lang="en-US" sz="1600" dirty="0">
                <a:latin typeface="Arial" pitchFamily="34" charset="0"/>
                <a:cs typeface="Arial" pitchFamily="34" charset="0"/>
              </a:rPr>
              <a:t>; and </a:t>
            </a:r>
            <a:r>
              <a:rPr lang="en-US" sz="1600" dirty="0" smtClean="0">
                <a:latin typeface="Arial" pitchFamily="34" charset="0"/>
                <a:cs typeface="Arial" pitchFamily="34" charset="0"/>
              </a:rPr>
              <a:t>outdoor “Start Boating this Summer” poster ads.</a:t>
            </a:r>
            <a:endParaRPr lang="en-US" sz="1600" dirty="0">
              <a:solidFill>
                <a:schemeClr val="tx1"/>
              </a:solidFill>
              <a:latin typeface="Arial" pitchFamily="34" charset="0"/>
              <a:cs typeface="Arial" pitchFamily="34" charset="0"/>
            </a:endParaRPr>
          </a:p>
          <a:p>
            <a:pPr marL="342900" indent="-342900">
              <a:spcAft>
                <a:spcPts val="1200"/>
              </a:spcAft>
              <a:buFont typeface="Arial" charset="0"/>
              <a:buAutoNum type="arabicPeriod"/>
            </a:pPr>
            <a:r>
              <a:rPr lang="en-US" b="1" dirty="0">
                <a:solidFill>
                  <a:schemeClr val="tx1"/>
                </a:solidFill>
                <a:latin typeface="Arial" pitchFamily="34" charset="0"/>
                <a:cs typeface="Arial" pitchFamily="34" charset="0"/>
              </a:rPr>
              <a:t>Measure &amp; track boating safety attitudes and behaviours </a:t>
            </a:r>
            <a:r>
              <a:rPr lang="en-US" dirty="0">
                <a:solidFill>
                  <a:schemeClr val="tx1"/>
                </a:solidFill>
                <a:latin typeface="Arial" pitchFamily="34" charset="0"/>
                <a:cs typeface="Arial" pitchFamily="34" charset="0"/>
              </a:rPr>
              <a:t>among Canadian boaters, and how they have been affected by awareness of the CSBC campaign messages.</a:t>
            </a:r>
          </a:p>
        </p:txBody>
      </p:sp>
    </p:spTree>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1" y="0"/>
            <a:ext cx="6767568" cy="1052736"/>
          </a:xfrm>
        </p:spPr>
        <p:txBody>
          <a:bodyPr>
            <a:normAutofit/>
          </a:bodyPr>
          <a:lstStyle/>
          <a:p>
            <a:r>
              <a:rPr lang="en-CA" dirty="0"/>
              <a:t>Overall Online awareness unchanged in Spring 2018 vs. Spring 2016, although lower awareness of SmartBoater.ca.</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40</a:t>
            </a:fld>
            <a:endParaRPr lang="en-US"/>
          </a:p>
        </p:txBody>
      </p:sp>
      <p:sp>
        <p:nvSpPr>
          <p:cNvPr id="8" name="Text Box 1916"/>
          <p:cNvSpPr txBox="1">
            <a:spLocks noChangeArrowheads="1"/>
          </p:cNvSpPr>
          <p:nvPr/>
        </p:nvSpPr>
        <p:spPr bwMode="auto">
          <a:xfrm>
            <a:off x="114300" y="6507163"/>
            <a:ext cx="8343900" cy="350837"/>
          </a:xfrm>
          <a:prstGeom prst="rect">
            <a:avLst/>
          </a:prstGeom>
          <a:noFill/>
          <a:ln w="9525">
            <a:noFill/>
            <a:miter lim="800000"/>
            <a:headEnd/>
            <a:tailEnd/>
          </a:ln>
        </p:spPr>
        <p:txBody>
          <a:bodyPr anchor="ctr" anchorCtr="0">
            <a:noAutofit/>
          </a:bodyPr>
          <a:lstStyle/>
          <a:p>
            <a:pPr>
              <a:buFontTx/>
              <a:buNone/>
            </a:pPr>
            <a:r>
              <a:rPr lang="en-US" sz="900" dirty="0">
                <a:latin typeface="Arial" pitchFamily="34" charset="0"/>
                <a:cs typeface="Arial" pitchFamily="34" charset="0"/>
              </a:rPr>
              <a:t>6. Which of the following are ways you have seen or heard about safe boating messages recently?</a:t>
            </a:r>
          </a:p>
        </p:txBody>
      </p:sp>
      <p:graphicFrame>
        <p:nvGraphicFramePr>
          <p:cNvPr id="50" name="Object 4"/>
          <p:cNvGraphicFramePr>
            <a:graphicFrameLocks noChangeAspect="1"/>
          </p:cNvGraphicFramePr>
          <p:nvPr>
            <p:extLst>
              <p:ext uri="{D42A27DB-BD31-4B8C-83A1-F6EECF244321}">
                <p14:modId xmlns:p14="http://schemas.microsoft.com/office/powerpoint/2010/main" val="282199899"/>
              </p:ext>
            </p:extLst>
          </p:nvPr>
        </p:nvGraphicFramePr>
        <p:xfrm>
          <a:off x="2408238" y="2519363"/>
          <a:ext cx="5918200" cy="3439889"/>
        </p:xfrm>
        <a:graphic>
          <a:graphicData uri="http://schemas.openxmlformats.org/presentationml/2006/ole">
            <mc:AlternateContent xmlns:mc="http://schemas.openxmlformats.org/markup-compatibility/2006">
              <mc:Choice xmlns:v="urn:schemas-microsoft-com:vml" Requires="v">
                <p:oleObj spid="_x0000_s120625" name="Worksheet" r:id="rId4" imgW="5162630" imgH="2314575" progId="Excel.Sheet.8">
                  <p:embed/>
                </p:oleObj>
              </mc:Choice>
              <mc:Fallback>
                <p:oleObj name="Worksheet" r:id="rId4" imgW="5162630" imgH="2314575" progId="Excel.Sheet.8">
                  <p:embed/>
                  <p:pic>
                    <p:nvPicPr>
                      <p:cNvPr id="0" name=""/>
                      <p:cNvPicPr>
                        <a:picLocks noChangeAspect="1" noChangeArrowheads="1"/>
                      </p:cNvPicPr>
                      <p:nvPr/>
                    </p:nvPicPr>
                    <p:blipFill>
                      <a:blip r:embed="rId5"/>
                      <a:srcRect l="3552" b="621"/>
                      <a:stretch>
                        <a:fillRect/>
                      </a:stretch>
                    </p:blipFill>
                    <p:spPr bwMode="auto">
                      <a:xfrm>
                        <a:off x="2408238" y="2519363"/>
                        <a:ext cx="5918200" cy="3439889"/>
                      </a:xfrm>
                      <a:prstGeom prst="rect">
                        <a:avLst/>
                      </a:prstGeom>
                      <a:noFill/>
                      <a:ln>
                        <a:noFill/>
                      </a:ln>
                      <a:effectLst/>
                      <a:extLst/>
                    </p:spPr>
                  </p:pic>
                </p:oleObj>
              </mc:Fallback>
            </mc:AlternateContent>
          </a:graphicData>
        </a:graphic>
      </p:graphicFrame>
      <p:sp>
        <p:nvSpPr>
          <p:cNvPr id="51" name="TextBox 26"/>
          <p:cNvSpPr txBox="1">
            <a:spLocks noChangeArrowheads="1"/>
          </p:cNvSpPr>
          <p:nvPr/>
        </p:nvSpPr>
        <p:spPr bwMode="auto">
          <a:xfrm>
            <a:off x="493295" y="2983704"/>
            <a:ext cx="2953369" cy="2875670"/>
          </a:xfrm>
          <a:prstGeom prst="rect">
            <a:avLst/>
          </a:prstGeom>
          <a:solidFill>
            <a:srgbClr val="FFFFFF"/>
          </a:solidFill>
          <a:ln w="9525">
            <a:noFill/>
            <a:miter lim="800000"/>
            <a:headEnd/>
            <a:tailEnd/>
          </a:ln>
        </p:spPr>
        <p:txBody>
          <a:bodyPr wrap="square">
            <a:noAutofit/>
          </a:bodyPr>
          <a:lstStyle/>
          <a:p>
            <a:pPr>
              <a:spcBef>
                <a:spcPts val="1800"/>
              </a:spcBef>
              <a:buFontTx/>
              <a:buNone/>
            </a:pPr>
            <a:r>
              <a:rPr lang="en-CA" sz="1200" b="1" dirty="0">
                <a:latin typeface="Arial" pitchFamily="34" charset="0"/>
                <a:cs typeface="Arial" pitchFamily="34" charset="0"/>
              </a:rPr>
              <a:t>Online Websites &amp; Social Media (Net)</a:t>
            </a:r>
            <a:endParaRPr lang="en-US" sz="1200" b="1" dirty="0">
              <a:latin typeface="Arial" pitchFamily="34" charset="0"/>
              <a:cs typeface="Arial" pitchFamily="34" charset="0"/>
            </a:endParaRPr>
          </a:p>
          <a:p>
            <a:pPr marL="171450" indent="-171450">
              <a:spcBef>
                <a:spcPts val="2400"/>
              </a:spcBef>
              <a:buFontTx/>
              <a:buChar char="-"/>
            </a:pPr>
            <a:r>
              <a:rPr lang="en-US" sz="1200" dirty="0">
                <a:latin typeface="Arial" pitchFamily="34" charset="0"/>
                <a:cs typeface="Arial" pitchFamily="34" charset="0"/>
              </a:rPr>
              <a:t>Social media (Facebook, Twitter, YouTube, etc.), other websites, etc.</a:t>
            </a:r>
          </a:p>
          <a:p>
            <a:pPr marL="171450" indent="-171450">
              <a:spcBef>
                <a:spcPts val="2400"/>
              </a:spcBef>
              <a:buFontTx/>
              <a:buChar char="-"/>
            </a:pPr>
            <a:r>
              <a:rPr lang="en-US" sz="1200" dirty="0">
                <a:latin typeface="Arial" pitchFamily="34" charset="0"/>
                <a:cs typeface="Arial" pitchFamily="34" charset="0"/>
              </a:rPr>
              <a:t>SmartBoater.ca website</a:t>
            </a:r>
          </a:p>
          <a:p>
            <a:pPr marL="171450" indent="-171450">
              <a:spcBef>
                <a:spcPts val="3200"/>
              </a:spcBef>
              <a:buFontTx/>
              <a:buChar char="-"/>
            </a:pPr>
            <a:r>
              <a:rPr lang="en-US" sz="1200" dirty="0">
                <a:latin typeface="Arial" pitchFamily="34" charset="0"/>
                <a:cs typeface="Arial" pitchFamily="34" charset="0"/>
              </a:rPr>
              <a:t>StartBoating.ca website</a:t>
            </a:r>
          </a:p>
          <a:p>
            <a:pPr marL="171450" indent="-171450">
              <a:spcBef>
                <a:spcPts val="3600"/>
              </a:spcBef>
              <a:buFontTx/>
              <a:buChar char="-"/>
            </a:pPr>
            <a:r>
              <a:rPr lang="en-US" sz="1200" dirty="0">
                <a:latin typeface="Arial" pitchFamily="34" charset="0"/>
                <a:cs typeface="Arial" pitchFamily="34" charset="0"/>
              </a:rPr>
              <a:t>Other boating or water safety websites</a:t>
            </a:r>
          </a:p>
        </p:txBody>
      </p:sp>
      <p:sp>
        <p:nvSpPr>
          <p:cNvPr id="55" name="TextBox 57"/>
          <p:cNvSpPr txBox="1">
            <a:spLocks noChangeArrowheads="1"/>
          </p:cNvSpPr>
          <p:nvPr/>
        </p:nvSpPr>
        <p:spPr bwMode="auto">
          <a:xfrm>
            <a:off x="3686743" y="5403526"/>
            <a:ext cx="392113" cy="246062"/>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a:t>
            </a:r>
            <a:endParaRPr lang="en-US" sz="1000" dirty="0">
              <a:latin typeface="Arial" pitchFamily="34" charset="0"/>
              <a:cs typeface="Arial" pitchFamily="34" charset="0"/>
            </a:endParaRPr>
          </a:p>
        </p:txBody>
      </p:sp>
      <p:sp>
        <p:nvSpPr>
          <p:cNvPr id="57" name="TextBox 59"/>
          <p:cNvSpPr txBox="1">
            <a:spLocks noChangeArrowheads="1"/>
          </p:cNvSpPr>
          <p:nvPr/>
        </p:nvSpPr>
        <p:spPr bwMode="auto">
          <a:xfrm>
            <a:off x="3738884" y="4201012"/>
            <a:ext cx="392113"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a:t>
            </a:r>
          </a:p>
        </p:txBody>
      </p:sp>
      <p:sp>
        <p:nvSpPr>
          <p:cNvPr id="58" name="TextBox 62"/>
          <p:cNvSpPr txBox="1">
            <a:spLocks noChangeArrowheads="1"/>
          </p:cNvSpPr>
          <p:nvPr/>
        </p:nvSpPr>
        <p:spPr bwMode="auto">
          <a:xfrm>
            <a:off x="3962722" y="3611098"/>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10</a:t>
            </a:r>
          </a:p>
        </p:txBody>
      </p:sp>
      <p:sp>
        <p:nvSpPr>
          <p:cNvPr id="59" name="TextBox 62"/>
          <p:cNvSpPr txBox="1">
            <a:spLocks noChangeArrowheads="1"/>
          </p:cNvSpPr>
          <p:nvPr/>
        </p:nvSpPr>
        <p:spPr bwMode="auto">
          <a:xfrm>
            <a:off x="4438525" y="2994002"/>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20</a:t>
            </a:r>
          </a:p>
        </p:txBody>
      </p:sp>
      <p:sp>
        <p:nvSpPr>
          <p:cNvPr id="60" name="Rectangle 232"/>
          <p:cNvSpPr>
            <a:spLocks noChangeArrowheads="1"/>
          </p:cNvSpPr>
          <p:nvPr/>
        </p:nvSpPr>
        <p:spPr bwMode="auto">
          <a:xfrm>
            <a:off x="2056338" y="1984356"/>
            <a:ext cx="4368800" cy="457200"/>
          </a:xfrm>
          <a:prstGeom prst="rect">
            <a:avLst/>
          </a:prstGeom>
          <a:noFill/>
          <a:ln w="9525">
            <a:noFill/>
            <a:miter lim="800000"/>
            <a:headEnd/>
            <a:tailEnd/>
          </a:ln>
        </p:spPr>
        <p:txBody>
          <a:bodyPr/>
          <a:lstStyle/>
          <a:p>
            <a:pPr algn="ctr" eaLnBrk="1" hangingPunct="1">
              <a:spcBef>
                <a:spcPct val="0"/>
              </a:spcBef>
              <a:buFontTx/>
              <a:buNone/>
            </a:pPr>
            <a:r>
              <a:rPr lang="en-US" sz="1100" b="1" dirty="0">
                <a:latin typeface="Arial" pitchFamily="34" charset="0"/>
                <a:cs typeface="Arial" pitchFamily="34" charset="0"/>
              </a:rPr>
              <a:t>Sources of Awareness for Safe Boating Messages</a:t>
            </a:r>
          </a:p>
          <a:p>
            <a:pPr algn="ctr" eaLnBrk="1" hangingPunct="1">
              <a:spcBef>
                <a:spcPct val="0"/>
              </a:spcBef>
              <a:buFontTx/>
              <a:buNone/>
            </a:pPr>
            <a:r>
              <a:rPr lang="en-US" sz="1100" b="1" dirty="0">
                <a:latin typeface="Arial" pitchFamily="34" charset="0"/>
                <a:cs typeface="Arial" pitchFamily="34" charset="0"/>
              </a:rPr>
              <a:t>% of total boaters (n = 509)</a:t>
            </a:r>
            <a:endParaRPr lang="en-US" sz="1100" dirty="0">
              <a:latin typeface="Arial" pitchFamily="34" charset="0"/>
              <a:cs typeface="Arial" pitchFamily="34" charset="0"/>
            </a:endParaRPr>
          </a:p>
        </p:txBody>
      </p:sp>
      <p:sp>
        <p:nvSpPr>
          <p:cNvPr id="14" name="TextBox 49"/>
          <p:cNvSpPr txBox="1">
            <a:spLocks noChangeArrowheads="1"/>
          </p:cNvSpPr>
          <p:nvPr/>
        </p:nvSpPr>
        <p:spPr bwMode="auto">
          <a:xfrm>
            <a:off x="4291420" y="2557294"/>
            <a:ext cx="873279" cy="26035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May 2018</a:t>
            </a:r>
            <a:endParaRPr lang="en-US" sz="1100" b="1" u="sng" dirty="0">
              <a:latin typeface="Arial" pitchFamily="34" charset="0"/>
              <a:cs typeface="Arial" pitchFamily="34" charset="0"/>
            </a:endParaRPr>
          </a:p>
        </p:txBody>
      </p:sp>
      <p:sp>
        <p:nvSpPr>
          <p:cNvPr id="31" name="TextBox 57">
            <a:extLst>
              <a:ext uri="{FF2B5EF4-FFF2-40B4-BE49-F238E27FC236}">
                <a16:creationId xmlns="" xmlns:a16="http://schemas.microsoft.com/office/drawing/2014/main" id="{D9B34F0A-1CFE-4159-934E-7DB60EF624A9}"/>
              </a:ext>
            </a:extLst>
          </p:cNvPr>
          <p:cNvSpPr txBox="1">
            <a:spLocks noChangeArrowheads="1"/>
          </p:cNvSpPr>
          <p:nvPr/>
        </p:nvSpPr>
        <p:spPr bwMode="auto">
          <a:xfrm>
            <a:off x="3656340" y="4810205"/>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a:t>
            </a:r>
          </a:p>
        </p:txBody>
      </p:sp>
      <p:graphicFrame>
        <p:nvGraphicFramePr>
          <p:cNvPr id="38" name="Table 37">
            <a:extLst>
              <a:ext uri="{FF2B5EF4-FFF2-40B4-BE49-F238E27FC236}">
                <a16:creationId xmlns="" xmlns:a16="http://schemas.microsoft.com/office/drawing/2014/main" id="{06E6D0CD-4EA3-484C-A34C-9E8753E8A0D9}"/>
              </a:ext>
            </a:extLst>
          </p:cNvPr>
          <p:cNvGraphicFramePr>
            <a:graphicFrameLocks noGrp="1"/>
          </p:cNvGraphicFramePr>
          <p:nvPr>
            <p:extLst>
              <p:ext uri="{D42A27DB-BD31-4B8C-83A1-F6EECF244321}">
                <p14:modId xmlns:p14="http://schemas.microsoft.com/office/powerpoint/2010/main" val="3306255534"/>
              </p:ext>
            </p:extLst>
          </p:nvPr>
        </p:nvGraphicFramePr>
        <p:xfrm>
          <a:off x="5251246" y="2398368"/>
          <a:ext cx="3590224" cy="3262961"/>
        </p:xfrm>
        <a:graphic>
          <a:graphicData uri="http://schemas.openxmlformats.org/drawingml/2006/table">
            <a:tbl>
              <a:tblPr firstRow="1" bandRow="1">
                <a:tableStyleId>{5C22544A-7EE6-4342-B048-85BDC9FD1C3A}</a:tableStyleId>
              </a:tblPr>
              <a:tblGrid>
                <a:gridCol w="612000">
                  <a:extLst>
                    <a:ext uri="{9D8B030D-6E8A-4147-A177-3AD203B41FA5}">
                      <a16:colId xmlns="" xmlns:a16="http://schemas.microsoft.com/office/drawing/2014/main" val="894046149"/>
                    </a:ext>
                  </a:extLst>
                </a:gridCol>
                <a:gridCol w="612000">
                  <a:extLst>
                    <a:ext uri="{9D8B030D-6E8A-4147-A177-3AD203B41FA5}">
                      <a16:colId xmlns="" xmlns:a16="http://schemas.microsoft.com/office/drawing/2014/main" val="567668867"/>
                    </a:ext>
                  </a:extLst>
                </a:gridCol>
                <a:gridCol w="612000">
                  <a:extLst>
                    <a:ext uri="{9D8B030D-6E8A-4147-A177-3AD203B41FA5}">
                      <a16:colId xmlns="" xmlns:a16="http://schemas.microsoft.com/office/drawing/2014/main" val="321934977"/>
                    </a:ext>
                  </a:extLst>
                </a:gridCol>
                <a:gridCol w="674224">
                  <a:extLst>
                    <a:ext uri="{9D8B030D-6E8A-4147-A177-3AD203B41FA5}">
                      <a16:colId xmlns="" xmlns:a16="http://schemas.microsoft.com/office/drawing/2014/main" val="844419314"/>
                    </a:ext>
                  </a:extLst>
                </a:gridCol>
                <a:gridCol w="540000">
                  <a:extLst>
                    <a:ext uri="{9D8B030D-6E8A-4147-A177-3AD203B41FA5}">
                      <a16:colId xmlns="" xmlns:a16="http://schemas.microsoft.com/office/drawing/2014/main" val="3723087399"/>
                    </a:ext>
                  </a:extLst>
                </a:gridCol>
                <a:gridCol w="540000">
                  <a:extLst>
                    <a:ext uri="{9D8B030D-6E8A-4147-A177-3AD203B41FA5}">
                      <a16:colId xmlns="" xmlns:a16="http://schemas.microsoft.com/office/drawing/2014/main" val="3516991048"/>
                    </a:ext>
                  </a:extLst>
                </a:gridCol>
              </a:tblGrid>
              <a:tr h="396852">
                <a:tc>
                  <a:txBody>
                    <a:bodyPr/>
                    <a:lstStyle/>
                    <a:p>
                      <a:pPr algn="ctr"/>
                      <a:r>
                        <a:rPr lang="en-CA" sz="1100" u="sng" dirty="0">
                          <a:solidFill>
                            <a:schemeClr val="tx1"/>
                          </a:solidFill>
                          <a:latin typeface="Arial" panose="020B0604020202020204" pitchFamily="34" charset="0"/>
                          <a:cs typeface="Arial" panose="020B0604020202020204"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May 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Aug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2013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21914938"/>
                  </a:ext>
                </a:extLst>
              </a:tr>
              <a:tr h="423438">
                <a:tc>
                  <a:txBody>
                    <a:bodyPr/>
                    <a:lstStyle/>
                    <a:p>
                      <a:pPr algn="ctr"/>
                      <a:r>
                        <a:rPr lang="en-CA" sz="1000" b="0" dirty="0">
                          <a:solidFill>
                            <a:schemeClr val="tx1"/>
                          </a:solidFill>
                          <a:latin typeface="Arial" panose="020B0604020202020204" pitchFamily="34" charset="0"/>
                          <a:cs typeface="Arial" panose="020B0604020202020204"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24162920"/>
                  </a:ext>
                </a:extLst>
              </a:tr>
              <a:tr h="615808">
                <a:tc>
                  <a:txBody>
                    <a:bodyPr/>
                    <a:lstStyle/>
                    <a:p>
                      <a:pPr algn="ctr"/>
                      <a:r>
                        <a:rPr lang="en-CA" sz="1000" b="0" dirty="0">
                          <a:latin typeface="Arial" panose="020B0604020202020204" pitchFamily="34" charset="0"/>
                          <a:cs typeface="Arial" panose="020B0604020202020204" pitchFamily="34" charset="0"/>
                        </a:rPr>
                        <a:t>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67934878"/>
                  </a:ext>
                </a:extLst>
              </a:tr>
              <a:tr h="564543">
                <a:tc>
                  <a:txBody>
                    <a:bodyPr/>
                    <a:lstStyle/>
                    <a:p>
                      <a:pPr algn="ctr"/>
                      <a:r>
                        <a:rPr lang="en-CA" sz="1000" b="0" dirty="0">
                          <a:solidFill>
                            <a:schemeClr val="tx1"/>
                          </a:solidFill>
                          <a:latin typeface="Arial" panose="020B0604020202020204" pitchFamily="34" charset="0"/>
                          <a:cs typeface="Arial" panose="020B0604020202020204" pitchFamily="34" charset="0"/>
                        </a:rPr>
                        <a:t>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44368510"/>
                  </a:ext>
                </a:extLst>
              </a:tr>
              <a:tr h="604299">
                <a:tc>
                  <a:txBody>
                    <a:bodyPr/>
                    <a:lstStyle/>
                    <a:p>
                      <a:pPr algn="ctr"/>
                      <a:r>
                        <a:rPr lang="en-CA" sz="1000" b="0" dirty="0">
                          <a:solidFill>
                            <a:schemeClr val="tx1"/>
                          </a:solidFill>
                          <a:latin typeface="Arial" panose="020B0604020202020204" pitchFamily="34" charset="0"/>
                          <a:cs typeface="Arial" panose="020B0604020202020204" pitchFamily="34" charset="0"/>
                        </a:rPr>
                        <a:t>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53975239"/>
                  </a:ext>
                </a:extLst>
              </a:tr>
              <a:tr h="628153">
                <a:tc>
                  <a:txBody>
                    <a:bodyPr/>
                    <a:lstStyle/>
                    <a:p>
                      <a:pPr algn="ctr"/>
                      <a:r>
                        <a:rPr lang="en-CA" sz="1000" b="0" dirty="0">
                          <a:solidFill>
                            <a:schemeClr val="tx1"/>
                          </a:solidFill>
                          <a:latin typeface="Arial" panose="020B0604020202020204" pitchFamily="34" charset="0"/>
                          <a:cs typeface="Arial" panose="020B0604020202020204" pitchFamily="34"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68531337"/>
                  </a:ext>
                </a:extLst>
              </a:tr>
            </a:tbl>
          </a:graphicData>
        </a:graphic>
      </p:graphicFrame>
      <p:cxnSp>
        <p:nvCxnSpPr>
          <p:cNvPr id="15" name="Straight Arrow Connector 73"/>
          <p:cNvCxnSpPr>
            <a:cxnSpLocks noChangeShapeType="1"/>
          </p:cNvCxnSpPr>
          <p:nvPr/>
        </p:nvCxnSpPr>
        <p:spPr bwMode="auto">
          <a:xfrm rot="5400000">
            <a:off x="8039023" y="4278945"/>
            <a:ext cx="216000" cy="1588"/>
          </a:xfrm>
          <a:prstGeom prst="straightConnector1">
            <a:avLst/>
          </a:prstGeom>
          <a:noFill/>
          <a:ln w="9525" algn="ctr">
            <a:solidFill>
              <a:schemeClr val="tx1"/>
            </a:solidFill>
            <a:round/>
            <a:headEnd/>
            <a:tailEnd type="arrow" w="med" len="med"/>
          </a:ln>
        </p:spPr>
      </p:cxnSp>
      <p:cxnSp>
        <p:nvCxnSpPr>
          <p:cNvPr id="24" name="Straight Arrow Connector 73"/>
          <p:cNvCxnSpPr>
            <a:cxnSpLocks noChangeShapeType="1"/>
          </p:cNvCxnSpPr>
          <p:nvPr/>
        </p:nvCxnSpPr>
        <p:spPr bwMode="auto">
          <a:xfrm rot="5400000">
            <a:off x="6231870" y="3144270"/>
            <a:ext cx="216000" cy="1588"/>
          </a:xfrm>
          <a:prstGeom prst="straightConnector1">
            <a:avLst/>
          </a:prstGeom>
          <a:noFill/>
          <a:ln w="9525" algn="ctr">
            <a:solidFill>
              <a:schemeClr val="tx1"/>
            </a:solidFill>
            <a:round/>
            <a:headEnd/>
            <a:tailEnd type="arrow" w="med" len="med"/>
          </a:ln>
        </p:spPr>
      </p:cxnSp>
      <p:cxnSp>
        <p:nvCxnSpPr>
          <p:cNvPr id="25" name="Straight Arrow Connector 73"/>
          <p:cNvCxnSpPr>
            <a:cxnSpLocks noChangeShapeType="1"/>
          </p:cNvCxnSpPr>
          <p:nvPr/>
        </p:nvCxnSpPr>
        <p:spPr bwMode="auto">
          <a:xfrm rot="5400000">
            <a:off x="6230200" y="3743955"/>
            <a:ext cx="216000" cy="1588"/>
          </a:xfrm>
          <a:prstGeom prst="straightConnector1">
            <a:avLst/>
          </a:prstGeom>
          <a:noFill/>
          <a:ln w="9525" algn="ctr">
            <a:solidFill>
              <a:schemeClr val="tx1"/>
            </a:solidFill>
            <a:round/>
            <a:headEnd/>
            <a:tailEnd type="arrow" w="med" len="med"/>
          </a:ln>
        </p:spPr>
      </p:cxnSp>
      <p:cxnSp>
        <p:nvCxnSpPr>
          <p:cNvPr id="17" name="Straight Arrow Connector 73"/>
          <p:cNvCxnSpPr>
            <a:cxnSpLocks noChangeShapeType="1"/>
          </p:cNvCxnSpPr>
          <p:nvPr/>
        </p:nvCxnSpPr>
        <p:spPr bwMode="auto">
          <a:xfrm rot="16200000" flipV="1">
            <a:off x="7471544" y="3682924"/>
            <a:ext cx="216000" cy="1588"/>
          </a:xfrm>
          <a:prstGeom prst="straightConnector1">
            <a:avLst/>
          </a:prstGeom>
          <a:noFill/>
          <a:ln w="9525" algn="ctr">
            <a:solidFill>
              <a:schemeClr val="tx1"/>
            </a:solidFill>
            <a:round/>
            <a:headEnd/>
            <a:tailEnd type="arrow" w="med" len="med"/>
          </a:ln>
        </p:spPr>
      </p:cxnSp>
      <p:cxnSp>
        <p:nvCxnSpPr>
          <p:cNvPr id="18" name="Straight Arrow Connector 73"/>
          <p:cNvCxnSpPr>
            <a:cxnSpLocks noChangeShapeType="1"/>
          </p:cNvCxnSpPr>
          <p:nvPr/>
        </p:nvCxnSpPr>
        <p:spPr bwMode="auto">
          <a:xfrm rot="16200000" flipV="1">
            <a:off x="7473132" y="3094375"/>
            <a:ext cx="216000" cy="1588"/>
          </a:xfrm>
          <a:prstGeom prst="straightConnector1">
            <a:avLst/>
          </a:prstGeom>
          <a:noFill/>
          <a:ln w="9525" algn="ctr">
            <a:solidFill>
              <a:schemeClr val="tx1"/>
            </a:solidFill>
            <a:round/>
            <a:headEnd/>
            <a:tailEnd type="arrow" w="med" len="med"/>
          </a:ln>
        </p:spPr>
      </p:cxnSp>
      <p:cxnSp>
        <p:nvCxnSpPr>
          <p:cNvPr id="20" name="Straight Arrow Connector 73"/>
          <p:cNvCxnSpPr>
            <a:cxnSpLocks noChangeShapeType="1"/>
          </p:cNvCxnSpPr>
          <p:nvPr/>
        </p:nvCxnSpPr>
        <p:spPr bwMode="auto">
          <a:xfrm rot="16200000" flipV="1">
            <a:off x="7466769" y="4262971"/>
            <a:ext cx="216000" cy="1588"/>
          </a:xfrm>
          <a:prstGeom prst="straightConnector1">
            <a:avLst/>
          </a:prstGeom>
          <a:noFill/>
          <a:ln w="9525" algn="ctr">
            <a:solidFill>
              <a:schemeClr val="tx1"/>
            </a:solidFill>
            <a:round/>
            <a:headEnd/>
            <a:tailEnd type="arrow" w="med" len="med"/>
          </a:ln>
        </p:spPr>
      </p:cxnSp>
      <p:cxnSp>
        <p:nvCxnSpPr>
          <p:cNvPr id="21" name="Straight Arrow Connector 73"/>
          <p:cNvCxnSpPr>
            <a:cxnSpLocks noChangeShapeType="1"/>
          </p:cNvCxnSpPr>
          <p:nvPr/>
        </p:nvCxnSpPr>
        <p:spPr bwMode="auto">
          <a:xfrm rot="16200000" flipV="1">
            <a:off x="7469347" y="5511838"/>
            <a:ext cx="216000" cy="1588"/>
          </a:xfrm>
          <a:prstGeom prst="straightConnector1">
            <a:avLst/>
          </a:prstGeom>
          <a:noFill/>
          <a:ln w="9525" algn="ctr">
            <a:solidFill>
              <a:schemeClr val="tx1"/>
            </a:solidFill>
            <a:round/>
            <a:headEnd/>
            <a:tailEnd type="arrow" w="med" len="med"/>
          </a:ln>
        </p:spPr>
      </p:cxnSp>
      <p:cxnSp>
        <p:nvCxnSpPr>
          <p:cNvPr id="30" name="Straight Arrow Connector 73"/>
          <p:cNvCxnSpPr>
            <a:cxnSpLocks noChangeShapeType="1"/>
          </p:cNvCxnSpPr>
          <p:nvPr/>
        </p:nvCxnSpPr>
        <p:spPr bwMode="auto">
          <a:xfrm rot="5400000">
            <a:off x="6833208" y="3143738"/>
            <a:ext cx="216000" cy="1588"/>
          </a:xfrm>
          <a:prstGeom prst="straightConnector1">
            <a:avLst/>
          </a:prstGeom>
          <a:noFill/>
          <a:ln w="19050" algn="ctr">
            <a:solidFill>
              <a:srgbClr val="00B050"/>
            </a:solidFill>
            <a:round/>
            <a:headEnd/>
            <a:tailEnd type="arrow" w="med" len="med"/>
          </a:ln>
        </p:spPr>
      </p:cxnSp>
      <p:cxnSp>
        <p:nvCxnSpPr>
          <p:cNvPr id="32" name="Straight Arrow Connector 73"/>
          <p:cNvCxnSpPr>
            <a:cxnSpLocks noChangeShapeType="1"/>
          </p:cNvCxnSpPr>
          <p:nvPr/>
        </p:nvCxnSpPr>
        <p:spPr bwMode="auto">
          <a:xfrm rot="5400000">
            <a:off x="6827147" y="3758758"/>
            <a:ext cx="216000" cy="1588"/>
          </a:xfrm>
          <a:prstGeom prst="straightConnector1">
            <a:avLst/>
          </a:prstGeom>
          <a:noFill/>
          <a:ln w="19050" algn="ctr">
            <a:solidFill>
              <a:srgbClr val="00B050"/>
            </a:solidFill>
            <a:round/>
            <a:headEnd/>
            <a:tailEnd type="arrow" w="med" len="med"/>
          </a:ln>
        </p:spPr>
      </p:cxnSp>
      <p:cxnSp>
        <p:nvCxnSpPr>
          <p:cNvPr id="34" name="Straight Arrow Connector 73">
            <a:extLst>
              <a:ext uri="{FF2B5EF4-FFF2-40B4-BE49-F238E27FC236}">
                <a16:creationId xmlns="" xmlns:a16="http://schemas.microsoft.com/office/drawing/2014/main" id="{4382D164-89FC-4358-A3D2-8222F65315B9}"/>
              </a:ext>
            </a:extLst>
          </p:cNvPr>
          <p:cNvCxnSpPr>
            <a:cxnSpLocks noChangeShapeType="1"/>
          </p:cNvCxnSpPr>
          <p:nvPr/>
        </p:nvCxnSpPr>
        <p:spPr bwMode="auto">
          <a:xfrm rot="16200000" flipV="1">
            <a:off x="5620084" y="3105081"/>
            <a:ext cx="216000" cy="1588"/>
          </a:xfrm>
          <a:prstGeom prst="straightConnector1">
            <a:avLst/>
          </a:prstGeom>
          <a:noFill/>
          <a:ln w="9525" algn="ctr">
            <a:solidFill>
              <a:schemeClr val="tx1"/>
            </a:solidFill>
            <a:round/>
            <a:headEnd/>
            <a:tailEnd type="arrow" w="med" len="med"/>
          </a:ln>
        </p:spPr>
      </p:cxnSp>
      <p:cxnSp>
        <p:nvCxnSpPr>
          <p:cNvPr id="35" name="Straight Arrow Connector 73">
            <a:extLst>
              <a:ext uri="{FF2B5EF4-FFF2-40B4-BE49-F238E27FC236}">
                <a16:creationId xmlns="" xmlns:a16="http://schemas.microsoft.com/office/drawing/2014/main" id="{15E05C6A-5812-4ACE-8AA9-99BBE70815D4}"/>
              </a:ext>
            </a:extLst>
          </p:cNvPr>
          <p:cNvCxnSpPr>
            <a:cxnSpLocks noChangeShapeType="1"/>
          </p:cNvCxnSpPr>
          <p:nvPr/>
        </p:nvCxnSpPr>
        <p:spPr bwMode="auto">
          <a:xfrm rot="16200000" flipV="1">
            <a:off x="5611798" y="3735357"/>
            <a:ext cx="216000" cy="1588"/>
          </a:xfrm>
          <a:prstGeom prst="straightConnector1">
            <a:avLst/>
          </a:prstGeom>
          <a:noFill/>
          <a:ln w="9525" algn="ctr">
            <a:solidFill>
              <a:schemeClr val="tx1"/>
            </a:solidFill>
            <a:round/>
            <a:headEnd/>
            <a:tailEnd type="arrow" w="med" len="med"/>
          </a:ln>
        </p:spPr>
      </p:cxnSp>
      <p:cxnSp>
        <p:nvCxnSpPr>
          <p:cNvPr id="36" name="Straight Arrow Connector 73">
            <a:extLst>
              <a:ext uri="{FF2B5EF4-FFF2-40B4-BE49-F238E27FC236}">
                <a16:creationId xmlns="" xmlns:a16="http://schemas.microsoft.com/office/drawing/2014/main" id="{B9D58D7A-28B7-42DB-B80D-354E10FE3E6E}"/>
              </a:ext>
            </a:extLst>
          </p:cNvPr>
          <p:cNvCxnSpPr>
            <a:cxnSpLocks noChangeShapeType="1"/>
          </p:cNvCxnSpPr>
          <p:nvPr/>
        </p:nvCxnSpPr>
        <p:spPr bwMode="auto">
          <a:xfrm rot="5400000" flipH="1" flipV="1">
            <a:off x="5735686" y="3732282"/>
            <a:ext cx="216000" cy="1588"/>
          </a:xfrm>
          <a:prstGeom prst="straightConnector1">
            <a:avLst/>
          </a:prstGeom>
          <a:noFill/>
          <a:ln w="19050" algn="ctr">
            <a:solidFill>
              <a:srgbClr val="00B050"/>
            </a:solidFill>
            <a:round/>
            <a:headEnd/>
            <a:tailEnd type="arrow" w="med" len="med"/>
          </a:ln>
        </p:spPr>
      </p:cxnSp>
      <p:cxnSp>
        <p:nvCxnSpPr>
          <p:cNvPr id="37" name="Straight Arrow Connector 73">
            <a:extLst>
              <a:ext uri="{FF2B5EF4-FFF2-40B4-BE49-F238E27FC236}">
                <a16:creationId xmlns="" xmlns:a16="http://schemas.microsoft.com/office/drawing/2014/main" id="{B9981EFD-03CE-4175-BEC2-BC361CD8B04F}"/>
              </a:ext>
            </a:extLst>
          </p:cNvPr>
          <p:cNvCxnSpPr>
            <a:cxnSpLocks noChangeShapeType="1"/>
          </p:cNvCxnSpPr>
          <p:nvPr/>
        </p:nvCxnSpPr>
        <p:spPr bwMode="auto">
          <a:xfrm rot="5400000" flipH="1" flipV="1">
            <a:off x="5742487" y="3099626"/>
            <a:ext cx="216000" cy="1588"/>
          </a:xfrm>
          <a:prstGeom prst="straightConnector1">
            <a:avLst/>
          </a:prstGeom>
          <a:noFill/>
          <a:ln w="19050" algn="ctr">
            <a:solidFill>
              <a:srgbClr val="00B050"/>
            </a:solidFill>
            <a:round/>
            <a:headEnd/>
            <a:tailEnd type="arrow" w="med" len="med"/>
          </a:ln>
        </p:spPr>
      </p:cxnSp>
      <p:cxnSp>
        <p:nvCxnSpPr>
          <p:cNvPr id="39" name="Straight Arrow Connector 73">
            <a:extLst>
              <a:ext uri="{FF2B5EF4-FFF2-40B4-BE49-F238E27FC236}">
                <a16:creationId xmlns="" xmlns:a16="http://schemas.microsoft.com/office/drawing/2014/main" id="{E268D52B-1842-42FA-9BCE-5C647E1FB8FE}"/>
              </a:ext>
            </a:extLst>
          </p:cNvPr>
          <p:cNvCxnSpPr>
            <a:cxnSpLocks noChangeShapeType="1"/>
          </p:cNvCxnSpPr>
          <p:nvPr/>
        </p:nvCxnSpPr>
        <p:spPr bwMode="auto">
          <a:xfrm rot="5400000">
            <a:off x="4191138" y="3722757"/>
            <a:ext cx="216000" cy="1588"/>
          </a:xfrm>
          <a:prstGeom prst="straightConnector1">
            <a:avLst/>
          </a:prstGeom>
          <a:noFill/>
          <a:ln w="19050" algn="ctr">
            <a:solidFill>
              <a:srgbClr val="00B050"/>
            </a:solidFill>
            <a:round/>
            <a:headEnd/>
            <a:tailEnd type="arrow" w="med" len="med"/>
          </a:ln>
        </p:spPr>
      </p:cxnSp>
      <p:cxnSp>
        <p:nvCxnSpPr>
          <p:cNvPr id="40" name="Straight Arrow Connector 73">
            <a:extLst>
              <a:ext uri="{FF2B5EF4-FFF2-40B4-BE49-F238E27FC236}">
                <a16:creationId xmlns="" xmlns:a16="http://schemas.microsoft.com/office/drawing/2014/main" id="{DC139F2E-8407-4263-84A4-35517FF348B9}"/>
              </a:ext>
            </a:extLst>
          </p:cNvPr>
          <p:cNvCxnSpPr>
            <a:cxnSpLocks noChangeShapeType="1"/>
          </p:cNvCxnSpPr>
          <p:nvPr/>
        </p:nvCxnSpPr>
        <p:spPr bwMode="auto">
          <a:xfrm rot="5400000">
            <a:off x="4667388" y="3132207"/>
            <a:ext cx="216000" cy="1588"/>
          </a:xfrm>
          <a:prstGeom prst="straightConnector1">
            <a:avLst/>
          </a:prstGeom>
          <a:noFill/>
          <a:ln w="19050" algn="ctr">
            <a:solidFill>
              <a:srgbClr val="00B050"/>
            </a:solidFill>
            <a:round/>
            <a:headEnd/>
            <a:tailEnd type="arrow" w="med" len="med"/>
          </a:ln>
        </p:spPr>
      </p:cxnSp>
      <p:cxnSp>
        <p:nvCxnSpPr>
          <p:cNvPr id="41" name="Straight Arrow Connector 73">
            <a:extLst>
              <a:ext uri="{FF2B5EF4-FFF2-40B4-BE49-F238E27FC236}">
                <a16:creationId xmlns="" xmlns:a16="http://schemas.microsoft.com/office/drawing/2014/main" id="{DB50B2F1-4DD7-4212-9888-0DF3683B2520}"/>
              </a:ext>
            </a:extLst>
          </p:cNvPr>
          <p:cNvCxnSpPr>
            <a:cxnSpLocks noChangeShapeType="1"/>
          </p:cNvCxnSpPr>
          <p:nvPr/>
        </p:nvCxnSpPr>
        <p:spPr bwMode="auto">
          <a:xfrm rot="5400000">
            <a:off x="3805225" y="4932442"/>
            <a:ext cx="216000" cy="1588"/>
          </a:xfrm>
          <a:prstGeom prst="straightConnector1">
            <a:avLst/>
          </a:prstGeom>
          <a:noFill/>
          <a:ln w="19050" algn="ctr">
            <a:solidFill>
              <a:srgbClr val="00B050"/>
            </a:solidFill>
            <a:prstDash val="sysDot"/>
            <a:round/>
            <a:headEnd/>
            <a:tailEnd type="arrow" w="med" len="med"/>
          </a:ln>
        </p:spPr>
      </p:cxnSp>
      <p:cxnSp>
        <p:nvCxnSpPr>
          <p:cNvPr id="42" name="Straight Arrow Connector 73">
            <a:extLst>
              <a:ext uri="{FF2B5EF4-FFF2-40B4-BE49-F238E27FC236}">
                <a16:creationId xmlns="" xmlns:a16="http://schemas.microsoft.com/office/drawing/2014/main" id="{8F5F891A-D2DA-4F0D-980F-480ACAA26CC7}"/>
              </a:ext>
            </a:extLst>
          </p:cNvPr>
          <p:cNvCxnSpPr>
            <a:cxnSpLocks noChangeShapeType="1"/>
          </p:cNvCxnSpPr>
          <p:nvPr/>
        </p:nvCxnSpPr>
        <p:spPr bwMode="auto">
          <a:xfrm rot="5400000">
            <a:off x="3818912" y="5514836"/>
            <a:ext cx="216000" cy="1588"/>
          </a:xfrm>
          <a:prstGeom prst="straightConnector1">
            <a:avLst/>
          </a:prstGeom>
          <a:noFill/>
          <a:ln w="9525" algn="ctr">
            <a:solidFill>
              <a:schemeClr val="tx1"/>
            </a:solidFill>
            <a:prstDash val="dash"/>
            <a:round/>
            <a:headEnd/>
            <a:tailEnd type="arrow" w="med" len="med"/>
          </a:ln>
        </p:spPr>
      </p:cxnSp>
      <p:cxnSp>
        <p:nvCxnSpPr>
          <p:cNvPr id="43" name="Straight Arrow Connector 73">
            <a:extLst>
              <a:ext uri="{FF2B5EF4-FFF2-40B4-BE49-F238E27FC236}">
                <a16:creationId xmlns="" xmlns:a16="http://schemas.microsoft.com/office/drawing/2014/main" id="{99D4FD72-BA63-4C6E-A6DC-F39A4331E95B}"/>
              </a:ext>
            </a:extLst>
          </p:cNvPr>
          <p:cNvCxnSpPr>
            <a:cxnSpLocks noChangeShapeType="1"/>
          </p:cNvCxnSpPr>
          <p:nvPr/>
        </p:nvCxnSpPr>
        <p:spPr bwMode="auto">
          <a:xfrm rot="5400000">
            <a:off x="3865047" y="4337390"/>
            <a:ext cx="216000" cy="1588"/>
          </a:xfrm>
          <a:prstGeom prst="straightConnector1">
            <a:avLst/>
          </a:prstGeom>
          <a:noFill/>
          <a:ln w="9525" algn="ctr">
            <a:solidFill>
              <a:schemeClr val="tx1"/>
            </a:solidFill>
            <a:round/>
            <a:headEnd/>
            <a:tailEnd type="arrow" w="med" len="med"/>
          </a:ln>
        </p:spPr>
      </p:cxnSp>
      <p:sp>
        <p:nvSpPr>
          <p:cNvPr id="33" name="Text Box 170">
            <a:extLst>
              <a:ext uri="{FF2B5EF4-FFF2-40B4-BE49-F238E27FC236}">
                <a16:creationId xmlns="" xmlns:a16="http://schemas.microsoft.com/office/drawing/2014/main" id="{E9D90051-EB4D-4A2A-B74B-90575E56C5AC}"/>
              </a:ext>
            </a:extLst>
          </p:cNvPr>
          <p:cNvSpPr txBox="1">
            <a:spLocks noChangeArrowheads="1"/>
          </p:cNvSpPr>
          <p:nvPr/>
        </p:nvSpPr>
        <p:spPr bwMode="auto">
          <a:xfrm>
            <a:off x="446567" y="1101570"/>
            <a:ext cx="8391176" cy="430887"/>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Somewhat higher awareness sourced from StartBoating.ca website for Boaters Not Born in Canada (8%) than for total Boaters (3%)</a:t>
            </a:r>
          </a:p>
        </p:txBody>
      </p:sp>
    </p:spTree>
    <p:extLst>
      <p:ext uri="{BB962C8B-B14F-4D97-AF65-F5344CB8AC3E}">
        <p14:creationId xmlns:p14="http://schemas.microsoft.com/office/powerpoint/2010/main" val="2247926620"/>
      </p:ext>
    </p:extLst>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326" y="0"/>
            <a:ext cx="7679754" cy="1052736"/>
          </a:xfrm>
        </p:spPr>
        <p:txBody>
          <a:bodyPr>
            <a:normAutofit/>
          </a:bodyPr>
          <a:lstStyle/>
          <a:p>
            <a:r>
              <a:rPr lang="en-CA" dirty="0"/>
              <a:t>Seasonal decrease in awareness generated by Word of Mouth and Spokespeople as expected.</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41</a:t>
            </a:fld>
            <a:endParaRPr lang="en-US"/>
          </a:p>
        </p:txBody>
      </p:sp>
      <p:sp>
        <p:nvSpPr>
          <p:cNvPr id="8" name="Text Box 1916"/>
          <p:cNvSpPr txBox="1">
            <a:spLocks noChangeArrowheads="1"/>
          </p:cNvSpPr>
          <p:nvPr/>
        </p:nvSpPr>
        <p:spPr bwMode="auto">
          <a:xfrm>
            <a:off x="114300" y="6507163"/>
            <a:ext cx="8343900" cy="350837"/>
          </a:xfrm>
          <a:prstGeom prst="rect">
            <a:avLst/>
          </a:prstGeom>
          <a:noFill/>
          <a:ln w="9525">
            <a:noFill/>
            <a:miter lim="800000"/>
            <a:headEnd/>
            <a:tailEnd/>
          </a:ln>
        </p:spPr>
        <p:txBody>
          <a:bodyPr anchor="ctr" anchorCtr="0">
            <a:noAutofit/>
          </a:bodyPr>
          <a:lstStyle/>
          <a:p>
            <a:pPr>
              <a:buFontTx/>
              <a:buNone/>
            </a:pPr>
            <a:r>
              <a:rPr lang="en-US" sz="900" dirty="0">
                <a:latin typeface="Arial" pitchFamily="34" charset="0"/>
                <a:cs typeface="Arial" pitchFamily="34" charset="0"/>
              </a:rPr>
              <a:t>6. Which of the following are ways you have seen or heard about safe boating messages recently?</a:t>
            </a:r>
          </a:p>
        </p:txBody>
      </p:sp>
      <p:graphicFrame>
        <p:nvGraphicFramePr>
          <p:cNvPr id="50" name="Object 4"/>
          <p:cNvGraphicFramePr>
            <a:graphicFrameLocks noChangeAspect="1"/>
          </p:cNvGraphicFramePr>
          <p:nvPr>
            <p:extLst>
              <p:ext uri="{D42A27DB-BD31-4B8C-83A1-F6EECF244321}">
                <p14:modId xmlns:p14="http://schemas.microsoft.com/office/powerpoint/2010/main" val="2926949172"/>
              </p:ext>
            </p:extLst>
          </p:nvPr>
        </p:nvGraphicFramePr>
        <p:xfrm>
          <a:off x="2170426" y="2519363"/>
          <a:ext cx="6276975" cy="3287712"/>
        </p:xfrm>
        <a:graphic>
          <a:graphicData uri="http://schemas.openxmlformats.org/presentationml/2006/ole">
            <mc:AlternateContent xmlns:mc="http://schemas.openxmlformats.org/markup-compatibility/2006">
              <mc:Choice xmlns:v="urn:schemas-microsoft-com:vml" Requires="v">
                <p:oleObj spid="_x0000_s144845" name="Worksheet" r:id="rId4" imgW="5477030" imgH="3124329" progId="Excel.Sheet.8">
                  <p:embed/>
                </p:oleObj>
              </mc:Choice>
              <mc:Fallback>
                <p:oleObj name="Worksheet" r:id="rId4" imgW="5477030" imgH="3124329" progId="Excel.Sheet.8">
                  <p:embed/>
                  <p:pic>
                    <p:nvPicPr>
                      <p:cNvPr id="50" name="Object 4"/>
                      <p:cNvPicPr>
                        <a:picLocks noChangeAspect="1" noChangeArrowheads="1"/>
                      </p:cNvPicPr>
                      <p:nvPr/>
                    </p:nvPicPr>
                    <p:blipFill>
                      <a:blip r:embed="rId5"/>
                      <a:srcRect l="3552" b="621"/>
                      <a:stretch>
                        <a:fillRect/>
                      </a:stretch>
                    </p:blipFill>
                    <p:spPr bwMode="auto">
                      <a:xfrm>
                        <a:off x="2170426" y="2519363"/>
                        <a:ext cx="6276975" cy="3287712"/>
                      </a:xfrm>
                      <a:prstGeom prst="rect">
                        <a:avLst/>
                      </a:prstGeom>
                      <a:noFill/>
                      <a:ln>
                        <a:noFill/>
                      </a:ln>
                      <a:effectLst/>
                      <a:extLst/>
                    </p:spPr>
                  </p:pic>
                </p:oleObj>
              </mc:Fallback>
            </mc:AlternateContent>
          </a:graphicData>
        </a:graphic>
      </p:graphicFrame>
      <p:sp>
        <p:nvSpPr>
          <p:cNvPr id="51" name="TextBox 26"/>
          <p:cNvSpPr txBox="1">
            <a:spLocks noChangeArrowheads="1"/>
          </p:cNvSpPr>
          <p:nvPr/>
        </p:nvSpPr>
        <p:spPr bwMode="auto">
          <a:xfrm>
            <a:off x="216562" y="3019800"/>
            <a:ext cx="3037590" cy="2617756"/>
          </a:xfrm>
          <a:prstGeom prst="rect">
            <a:avLst/>
          </a:prstGeom>
          <a:solidFill>
            <a:srgbClr val="FFFFFF"/>
          </a:solidFill>
          <a:ln w="9525">
            <a:noFill/>
            <a:miter lim="800000"/>
            <a:headEnd/>
            <a:tailEnd/>
          </a:ln>
        </p:spPr>
        <p:txBody>
          <a:bodyPr wrap="square">
            <a:noAutofit/>
          </a:bodyPr>
          <a:lstStyle/>
          <a:p>
            <a:pPr>
              <a:spcBef>
                <a:spcPts val="1800"/>
              </a:spcBef>
              <a:buFontTx/>
              <a:buNone/>
            </a:pPr>
            <a:r>
              <a:rPr lang="en-CA" sz="1200" b="1" dirty="0">
                <a:latin typeface="Arial" pitchFamily="34" charset="0"/>
                <a:cs typeface="Arial" pitchFamily="34" charset="0"/>
              </a:rPr>
              <a:t>Word of Mouth &amp; Spokespeople (Net)</a:t>
            </a:r>
            <a:endParaRPr lang="en-US" sz="1200" b="1" dirty="0">
              <a:latin typeface="Arial" pitchFamily="34" charset="0"/>
              <a:cs typeface="Arial" pitchFamily="34" charset="0"/>
            </a:endParaRPr>
          </a:p>
          <a:p>
            <a:pPr marL="171450" indent="-171450">
              <a:spcBef>
                <a:spcPts val="4200"/>
              </a:spcBef>
              <a:buFontTx/>
              <a:buChar char="-"/>
            </a:pPr>
            <a:r>
              <a:rPr lang="en-US" sz="1200" dirty="0">
                <a:latin typeface="Arial" pitchFamily="34" charset="0"/>
                <a:cs typeface="Arial" pitchFamily="34" charset="0"/>
              </a:rPr>
              <a:t>Friends/family spoke about it</a:t>
            </a:r>
          </a:p>
          <a:p>
            <a:pPr marL="171450" indent="-171450">
              <a:spcBef>
                <a:spcPts val="4200"/>
              </a:spcBef>
              <a:buFontTx/>
              <a:buChar char="-"/>
            </a:pPr>
            <a:r>
              <a:rPr lang="en-US" sz="1200" dirty="0">
                <a:latin typeface="Arial" pitchFamily="34" charset="0"/>
                <a:cs typeface="Arial" pitchFamily="34" charset="0"/>
              </a:rPr>
              <a:t>Marina/retail store spoke about it</a:t>
            </a:r>
          </a:p>
          <a:p>
            <a:pPr marL="171450" indent="-171450">
              <a:spcBef>
                <a:spcPts val="4200"/>
              </a:spcBef>
              <a:buFontTx/>
              <a:buChar char="-"/>
            </a:pPr>
            <a:r>
              <a:rPr lang="en-US" sz="1200" dirty="0">
                <a:latin typeface="Arial" pitchFamily="34" charset="0"/>
                <a:cs typeface="Arial" pitchFamily="34" charset="0"/>
              </a:rPr>
              <a:t>Police/law enforcement spoke about it</a:t>
            </a:r>
          </a:p>
        </p:txBody>
      </p:sp>
      <p:sp>
        <p:nvSpPr>
          <p:cNvPr id="55" name="TextBox 57"/>
          <p:cNvSpPr txBox="1">
            <a:spLocks noChangeArrowheads="1"/>
          </p:cNvSpPr>
          <p:nvPr/>
        </p:nvSpPr>
        <p:spPr bwMode="auto">
          <a:xfrm>
            <a:off x="3641326" y="5227623"/>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a:t>
            </a:r>
          </a:p>
        </p:txBody>
      </p:sp>
      <p:sp>
        <p:nvSpPr>
          <p:cNvPr id="58" name="TextBox 62"/>
          <p:cNvSpPr txBox="1">
            <a:spLocks noChangeArrowheads="1"/>
          </p:cNvSpPr>
          <p:nvPr/>
        </p:nvSpPr>
        <p:spPr bwMode="auto">
          <a:xfrm>
            <a:off x="4279337" y="3779355"/>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19</a:t>
            </a:r>
          </a:p>
        </p:txBody>
      </p:sp>
      <p:sp>
        <p:nvSpPr>
          <p:cNvPr id="59" name="TextBox 62"/>
          <p:cNvSpPr txBox="1">
            <a:spLocks noChangeArrowheads="1"/>
          </p:cNvSpPr>
          <p:nvPr/>
        </p:nvSpPr>
        <p:spPr bwMode="auto">
          <a:xfrm>
            <a:off x="4577523" y="3028445"/>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25</a:t>
            </a:r>
          </a:p>
        </p:txBody>
      </p:sp>
      <p:sp>
        <p:nvSpPr>
          <p:cNvPr id="60" name="Rectangle 232"/>
          <p:cNvSpPr>
            <a:spLocks noChangeArrowheads="1"/>
          </p:cNvSpPr>
          <p:nvPr/>
        </p:nvSpPr>
        <p:spPr bwMode="auto">
          <a:xfrm>
            <a:off x="2056338" y="1984356"/>
            <a:ext cx="4368800" cy="457200"/>
          </a:xfrm>
          <a:prstGeom prst="rect">
            <a:avLst/>
          </a:prstGeom>
          <a:noFill/>
          <a:ln w="9525">
            <a:noFill/>
            <a:miter lim="800000"/>
            <a:headEnd/>
            <a:tailEnd/>
          </a:ln>
        </p:spPr>
        <p:txBody>
          <a:bodyPr/>
          <a:lstStyle/>
          <a:p>
            <a:pPr algn="ctr" eaLnBrk="1" hangingPunct="1">
              <a:spcBef>
                <a:spcPct val="0"/>
              </a:spcBef>
              <a:buFontTx/>
              <a:buNone/>
            </a:pPr>
            <a:r>
              <a:rPr lang="en-US" sz="1100" b="1" dirty="0">
                <a:latin typeface="Arial" pitchFamily="34" charset="0"/>
                <a:cs typeface="Arial" pitchFamily="34" charset="0"/>
              </a:rPr>
              <a:t>Sources of Awareness for Safe Boating Messages</a:t>
            </a:r>
          </a:p>
          <a:p>
            <a:pPr algn="ctr" eaLnBrk="1" hangingPunct="1">
              <a:spcBef>
                <a:spcPct val="0"/>
              </a:spcBef>
              <a:buFontTx/>
              <a:buNone/>
            </a:pPr>
            <a:r>
              <a:rPr lang="en-US" sz="1100" b="1" dirty="0">
                <a:latin typeface="Arial" pitchFamily="34" charset="0"/>
                <a:cs typeface="Arial" pitchFamily="34" charset="0"/>
              </a:rPr>
              <a:t>% of total boaters (n = 509)</a:t>
            </a:r>
            <a:endParaRPr lang="en-US" sz="1100" dirty="0">
              <a:latin typeface="Arial" pitchFamily="34" charset="0"/>
              <a:cs typeface="Arial" pitchFamily="34" charset="0"/>
            </a:endParaRPr>
          </a:p>
        </p:txBody>
      </p:sp>
      <p:sp>
        <p:nvSpPr>
          <p:cNvPr id="14" name="TextBox 49"/>
          <p:cNvSpPr txBox="1">
            <a:spLocks noChangeArrowheads="1"/>
          </p:cNvSpPr>
          <p:nvPr/>
        </p:nvSpPr>
        <p:spPr bwMode="auto">
          <a:xfrm>
            <a:off x="4462870" y="2557294"/>
            <a:ext cx="873279" cy="260350"/>
          </a:xfrm>
          <a:prstGeom prst="rect">
            <a:avLst/>
          </a:prstGeom>
          <a:noFill/>
          <a:ln w="9525">
            <a:noFill/>
            <a:miter lim="800000"/>
            <a:headEnd/>
            <a:tailEnd/>
          </a:ln>
        </p:spPr>
        <p:txBody>
          <a:bodyPr wrap="square">
            <a:spAutoFit/>
          </a:bodyPr>
          <a:lstStyle/>
          <a:p>
            <a:pPr>
              <a:buFontTx/>
              <a:buNone/>
            </a:pPr>
            <a:r>
              <a:rPr lang="en-US" sz="1050" b="1" u="sng" dirty="0">
                <a:latin typeface="Arial" pitchFamily="34" charset="0"/>
                <a:cs typeface="Arial" pitchFamily="34" charset="0"/>
                <a:sym typeface="Symbol" pitchFamily="18" charset="2"/>
              </a:rPr>
              <a:t>May 2018</a:t>
            </a:r>
            <a:endParaRPr lang="en-US" sz="1050" b="1" u="sng" dirty="0">
              <a:latin typeface="Arial" pitchFamily="34" charset="0"/>
              <a:cs typeface="Arial" pitchFamily="34" charset="0"/>
            </a:endParaRPr>
          </a:p>
        </p:txBody>
      </p:sp>
      <p:sp>
        <p:nvSpPr>
          <p:cNvPr id="31" name="TextBox 57">
            <a:extLst>
              <a:ext uri="{FF2B5EF4-FFF2-40B4-BE49-F238E27FC236}">
                <a16:creationId xmlns="" xmlns:a16="http://schemas.microsoft.com/office/drawing/2014/main" id="{D9B34F0A-1CFE-4159-934E-7DB60EF624A9}"/>
              </a:ext>
            </a:extLst>
          </p:cNvPr>
          <p:cNvSpPr txBox="1">
            <a:spLocks noChangeArrowheads="1"/>
          </p:cNvSpPr>
          <p:nvPr/>
        </p:nvSpPr>
        <p:spPr bwMode="auto">
          <a:xfrm>
            <a:off x="3637911" y="4483213"/>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a:t>
            </a:r>
          </a:p>
        </p:txBody>
      </p:sp>
      <p:graphicFrame>
        <p:nvGraphicFramePr>
          <p:cNvPr id="36" name="Table 35">
            <a:extLst>
              <a:ext uri="{FF2B5EF4-FFF2-40B4-BE49-F238E27FC236}">
                <a16:creationId xmlns="" xmlns:a16="http://schemas.microsoft.com/office/drawing/2014/main" id="{8A3E93A3-0661-4842-A588-A0DB23623616}"/>
              </a:ext>
            </a:extLst>
          </p:cNvPr>
          <p:cNvGraphicFramePr>
            <a:graphicFrameLocks noGrp="1"/>
          </p:cNvGraphicFramePr>
          <p:nvPr>
            <p:extLst>
              <p:ext uri="{D42A27DB-BD31-4B8C-83A1-F6EECF244321}">
                <p14:modId xmlns:p14="http://schemas.microsoft.com/office/powerpoint/2010/main" val="3146973233"/>
              </p:ext>
            </p:extLst>
          </p:nvPr>
        </p:nvGraphicFramePr>
        <p:xfrm>
          <a:off x="5302747" y="2398011"/>
          <a:ext cx="3024000" cy="3314993"/>
        </p:xfrm>
        <a:graphic>
          <a:graphicData uri="http://schemas.openxmlformats.org/drawingml/2006/table">
            <a:tbl>
              <a:tblPr firstRow="1" bandRow="1">
                <a:tableStyleId>{5C22544A-7EE6-4342-B048-85BDC9FD1C3A}</a:tableStyleId>
              </a:tblPr>
              <a:tblGrid>
                <a:gridCol w="504000">
                  <a:extLst>
                    <a:ext uri="{9D8B030D-6E8A-4147-A177-3AD203B41FA5}">
                      <a16:colId xmlns="" xmlns:a16="http://schemas.microsoft.com/office/drawing/2014/main" val="568100422"/>
                    </a:ext>
                  </a:extLst>
                </a:gridCol>
                <a:gridCol w="504000">
                  <a:extLst>
                    <a:ext uri="{9D8B030D-6E8A-4147-A177-3AD203B41FA5}">
                      <a16:colId xmlns="" xmlns:a16="http://schemas.microsoft.com/office/drawing/2014/main" val="567668867"/>
                    </a:ext>
                  </a:extLst>
                </a:gridCol>
                <a:gridCol w="504000">
                  <a:extLst>
                    <a:ext uri="{9D8B030D-6E8A-4147-A177-3AD203B41FA5}">
                      <a16:colId xmlns="" xmlns:a16="http://schemas.microsoft.com/office/drawing/2014/main" val="321934977"/>
                    </a:ext>
                  </a:extLst>
                </a:gridCol>
                <a:gridCol w="504000">
                  <a:extLst>
                    <a:ext uri="{9D8B030D-6E8A-4147-A177-3AD203B41FA5}">
                      <a16:colId xmlns="" xmlns:a16="http://schemas.microsoft.com/office/drawing/2014/main" val="844419314"/>
                    </a:ext>
                  </a:extLst>
                </a:gridCol>
                <a:gridCol w="504000">
                  <a:extLst>
                    <a:ext uri="{9D8B030D-6E8A-4147-A177-3AD203B41FA5}">
                      <a16:colId xmlns="" xmlns:a16="http://schemas.microsoft.com/office/drawing/2014/main" val="3723087399"/>
                    </a:ext>
                  </a:extLst>
                </a:gridCol>
                <a:gridCol w="504000">
                  <a:extLst>
                    <a:ext uri="{9D8B030D-6E8A-4147-A177-3AD203B41FA5}">
                      <a16:colId xmlns="" xmlns:a16="http://schemas.microsoft.com/office/drawing/2014/main" val="3516991048"/>
                    </a:ext>
                  </a:extLst>
                </a:gridCol>
              </a:tblGrid>
              <a:tr h="396852">
                <a:tc>
                  <a:txBody>
                    <a:bodyPr/>
                    <a:lstStyle/>
                    <a:p>
                      <a:pPr algn="ctr"/>
                      <a:r>
                        <a:rPr lang="en-CA" sz="1050" u="sng" dirty="0">
                          <a:solidFill>
                            <a:schemeClr val="tx1"/>
                          </a:solidFill>
                          <a:latin typeface="Arial" panose="020B0604020202020204" pitchFamily="34" charset="0"/>
                          <a:cs typeface="Arial" panose="020B0604020202020204"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u="sng" dirty="0">
                          <a:solidFill>
                            <a:schemeClr val="tx1"/>
                          </a:solidFill>
                          <a:latin typeface="Arial" panose="020B0604020202020204" pitchFamily="34" charset="0"/>
                          <a:cs typeface="Arial" panose="020B0604020202020204" pitchFamily="34" charset="0"/>
                        </a:rPr>
                        <a:t>May 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u="sng" dirty="0">
                          <a:solidFill>
                            <a:schemeClr val="tx1"/>
                          </a:solidFill>
                          <a:latin typeface="Arial" panose="020B0604020202020204" pitchFamily="34" charset="0"/>
                          <a:cs typeface="Arial" panose="020B0604020202020204" pitchFamily="34" charset="0"/>
                        </a:rPr>
                        <a:t>Aug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u="sng" dirty="0">
                          <a:solidFill>
                            <a:schemeClr val="tx1"/>
                          </a:solidFill>
                          <a:latin typeface="Arial" panose="020B0604020202020204" pitchFamily="34" charset="0"/>
                          <a:cs typeface="Arial" panose="020B0604020202020204"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u="sng" dirty="0">
                          <a:solidFill>
                            <a:schemeClr val="tx1"/>
                          </a:solidFill>
                          <a:latin typeface="Arial" panose="020B0604020202020204" pitchFamily="34" charset="0"/>
                          <a:cs typeface="Arial" panose="020B0604020202020204"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u="sng" dirty="0">
                          <a:solidFill>
                            <a:schemeClr val="tx1"/>
                          </a:solidFill>
                          <a:latin typeface="Arial" panose="020B0604020202020204" pitchFamily="34" charset="0"/>
                          <a:cs typeface="Arial" panose="020B0604020202020204" pitchFamily="34" charset="0"/>
                        </a:rPr>
                        <a:t>2013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21914938"/>
                  </a:ext>
                </a:extLst>
              </a:tr>
              <a:tr h="683160">
                <a:tc>
                  <a:txBody>
                    <a:bodyPr/>
                    <a:lstStyle/>
                    <a:p>
                      <a:pPr algn="ctr"/>
                      <a:r>
                        <a:rPr lang="en-CA" sz="1050" dirty="0">
                          <a:solidFill>
                            <a:schemeClr val="tx1"/>
                          </a:solidFill>
                          <a:latin typeface="Arial" panose="020B0604020202020204" pitchFamily="34" charset="0"/>
                          <a:cs typeface="Arial" panose="020B0604020202020204" pitchFamily="34" charset="0"/>
                        </a:rPr>
                        <a:t>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24162920"/>
                  </a:ext>
                </a:extLst>
              </a:tr>
              <a:tr h="819150">
                <a:tc>
                  <a:txBody>
                    <a:bodyPr/>
                    <a:lstStyle/>
                    <a:p>
                      <a:pPr algn="ctr"/>
                      <a:r>
                        <a:rPr lang="en-CA" sz="1050" dirty="0">
                          <a:solidFill>
                            <a:schemeClr val="tx1"/>
                          </a:solidFill>
                          <a:latin typeface="Arial" panose="020B0604020202020204" pitchFamily="34" charset="0"/>
                          <a:cs typeface="Arial" panose="020B0604020202020204" pitchFamily="34" charset="0"/>
                        </a:rPr>
                        <a:t>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67934878"/>
                  </a:ext>
                </a:extLst>
              </a:tr>
              <a:tr h="686832">
                <a:tc>
                  <a:txBody>
                    <a:bodyPr/>
                    <a:lstStyle/>
                    <a:p>
                      <a:pPr algn="ctr"/>
                      <a:r>
                        <a:rPr lang="en-CA" sz="1050" dirty="0">
                          <a:solidFill>
                            <a:schemeClr val="tx1"/>
                          </a:solidFill>
                          <a:latin typeface="Arial" panose="020B0604020202020204" pitchFamily="34" charset="0"/>
                          <a:cs typeface="Arial" panose="020B0604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44368510"/>
                  </a:ext>
                </a:extLst>
              </a:tr>
              <a:tr h="714371">
                <a:tc>
                  <a:txBody>
                    <a:bodyPr/>
                    <a:lstStyle/>
                    <a:p>
                      <a:pPr algn="ctr"/>
                      <a:r>
                        <a:rPr lang="en-CA" sz="1050" dirty="0">
                          <a:solidFill>
                            <a:schemeClr val="tx1"/>
                          </a:solidFill>
                          <a:latin typeface="Arial" panose="020B0604020202020204" pitchFamily="34" charset="0"/>
                          <a:cs typeface="Arial" panose="020B0604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53975239"/>
                  </a:ext>
                </a:extLst>
              </a:tr>
            </a:tbl>
          </a:graphicData>
        </a:graphic>
      </p:graphicFrame>
      <p:cxnSp>
        <p:nvCxnSpPr>
          <p:cNvPr id="37" name="Straight Arrow Connector 73">
            <a:extLst>
              <a:ext uri="{FF2B5EF4-FFF2-40B4-BE49-F238E27FC236}">
                <a16:creationId xmlns="" xmlns:a16="http://schemas.microsoft.com/office/drawing/2014/main" id="{CF389B3C-7187-46C5-86E0-3E0EEC0DFFBE}"/>
              </a:ext>
            </a:extLst>
          </p:cNvPr>
          <p:cNvCxnSpPr>
            <a:cxnSpLocks noChangeShapeType="1"/>
          </p:cNvCxnSpPr>
          <p:nvPr/>
        </p:nvCxnSpPr>
        <p:spPr bwMode="auto">
          <a:xfrm rot="16200000" flipV="1">
            <a:off x="7106515" y="3869815"/>
            <a:ext cx="216000" cy="1588"/>
          </a:xfrm>
          <a:prstGeom prst="straightConnector1">
            <a:avLst/>
          </a:prstGeom>
          <a:noFill/>
          <a:ln w="9525" algn="ctr">
            <a:solidFill>
              <a:schemeClr val="tx1"/>
            </a:solidFill>
            <a:round/>
            <a:headEnd/>
            <a:tailEnd type="arrow" w="med" len="med"/>
          </a:ln>
        </p:spPr>
      </p:cxnSp>
      <p:cxnSp>
        <p:nvCxnSpPr>
          <p:cNvPr id="15" name="Straight Arrow Connector 73">
            <a:extLst>
              <a:ext uri="{FF2B5EF4-FFF2-40B4-BE49-F238E27FC236}">
                <a16:creationId xmlns="" xmlns:a16="http://schemas.microsoft.com/office/drawing/2014/main" id="{D75FE8F8-9F1E-4DBF-A3E2-76A3B92D2964}"/>
              </a:ext>
            </a:extLst>
          </p:cNvPr>
          <p:cNvCxnSpPr>
            <a:cxnSpLocks noChangeShapeType="1"/>
          </p:cNvCxnSpPr>
          <p:nvPr/>
        </p:nvCxnSpPr>
        <p:spPr bwMode="auto">
          <a:xfrm rot="5400000">
            <a:off x="4799878" y="3132943"/>
            <a:ext cx="216000" cy="1588"/>
          </a:xfrm>
          <a:prstGeom prst="straightConnector1">
            <a:avLst/>
          </a:prstGeom>
          <a:noFill/>
          <a:ln w="19050" algn="ctr">
            <a:solidFill>
              <a:srgbClr val="00B050"/>
            </a:solidFill>
            <a:round/>
            <a:headEnd/>
            <a:tailEnd type="arrow" w="med" len="med"/>
          </a:ln>
        </p:spPr>
      </p:cxnSp>
      <p:cxnSp>
        <p:nvCxnSpPr>
          <p:cNvPr id="16" name="Straight Arrow Connector 73">
            <a:extLst>
              <a:ext uri="{FF2B5EF4-FFF2-40B4-BE49-F238E27FC236}">
                <a16:creationId xmlns="" xmlns:a16="http://schemas.microsoft.com/office/drawing/2014/main" id="{A3E2B20F-A8BA-408E-A67A-1A13C1D64398}"/>
              </a:ext>
            </a:extLst>
          </p:cNvPr>
          <p:cNvCxnSpPr>
            <a:cxnSpLocks noChangeShapeType="1"/>
          </p:cNvCxnSpPr>
          <p:nvPr/>
        </p:nvCxnSpPr>
        <p:spPr bwMode="auto">
          <a:xfrm rot="5400000">
            <a:off x="3781710" y="4594438"/>
            <a:ext cx="216000" cy="1588"/>
          </a:xfrm>
          <a:prstGeom prst="straightConnector1">
            <a:avLst/>
          </a:prstGeom>
          <a:noFill/>
          <a:ln w="19050" algn="ctr">
            <a:solidFill>
              <a:srgbClr val="00B050"/>
            </a:solidFill>
            <a:prstDash val="sysDot"/>
            <a:round/>
            <a:headEnd/>
            <a:tailEnd type="arrow" w="med" len="med"/>
          </a:ln>
        </p:spPr>
      </p:cxnSp>
    </p:spTree>
    <p:extLst>
      <p:ext uri="{BB962C8B-B14F-4D97-AF65-F5344CB8AC3E}">
        <p14:creationId xmlns:p14="http://schemas.microsoft.com/office/powerpoint/2010/main" val="761598424"/>
      </p:ext>
    </p:extLst>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4"/>
          <p:cNvGraphicFramePr>
            <a:graphicFrameLocks noChangeAspect="1"/>
          </p:cNvGraphicFramePr>
          <p:nvPr>
            <p:extLst>
              <p:ext uri="{D42A27DB-BD31-4B8C-83A1-F6EECF244321}">
                <p14:modId xmlns:p14="http://schemas.microsoft.com/office/powerpoint/2010/main" val="4250613060"/>
              </p:ext>
            </p:extLst>
          </p:nvPr>
        </p:nvGraphicFramePr>
        <p:xfrm>
          <a:off x="-722313" y="2384425"/>
          <a:ext cx="5735638" cy="3541502"/>
        </p:xfrm>
        <a:graphic>
          <a:graphicData uri="http://schemas.openxmlformats.org/presentationml/2006/ole">
            <mc:AlternateContent xmlns:mc="http://schemas.openxmlformats.org/markup-compatibility/2006">
              <mc:Choice xmlns:v="urn:schemas-microsoft-com:vml" Requires="v">
                <p:oleObj spid="_x0000_s147902" name="Worksheet" r:id="rId3" imgW="4810056" imgH="2828925" progId="Excel.Sheet.8">
                  <p:embed/>
                </p:oleObj>
              </mc:Choice>
              <mc:Fallback>
                <p:oleObj name="Worksheet" r:id="rId3" imgW="4810056" imgH="2828925" progId="Excel.Sheet.8">
                  <p:embed/>
                  <p:pic>
                    <p:nvPicPr>
                      <p:cNvPr id="50" name="Object 4"/>
                      <p:cNvPicPr>
                        <a:picLocks noChangeAspect="1" noChangeArrowheads="1"/>
                      </p:cNvPicPr>
                      <p:nvPr/>
                    </p:nvPicPr>
                    <p:blipFill>
                      <a:blip r:embed="rId4"/>
                      <a:srcRect l="3552" b="621"/>
                      <a:stretch>
                        <a:fillRect/>
                      </a:stretch>
                    </p:blipFill>
                    <p:spPr bwMode="auto">
                      <a:xfrm>
                        <a:off x="-722313" y="2384425"/>
                        <a:ext cx="5735638" cy="3541502"/>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637427" y="0"/>
            <a:ext cx="7437562" cy="1052736"/>
          </a:xfrm>
        </p:spPr>
        <p:txBody>
          <a:bodyPr>
            <a:noAutofit/>
          </a:bodyPr>
          <a:lstStyle/>
          <a:p>
            <a:r>
              <a:rPr lang="en-CA" sz="1700" dirty="0"/>
              <a:t>In Spring 2018, 23% of boaters say they had seen the CSBC “Got Time” &amp;/or “Tired of Waiting” Lifejacket Outdoor poster ads – similar to the August 2017 awareness level (24%) for “Tired of Waiting”.</a:t>
            </a:r>
            <a:endParaRPr lang="en-US" sz="1700" dirty="0"/>
          </a:p>
        </p:txBody>
      </p:sp>
      <p:sp>
        <p:nvSpPr>
          <p:cNvPr id="4" name="Slide Number Placeholder 3"/>
          <p:cNvSpPr>
            <a:spLocks noGrp="1"/>
          </p:cNvSpPr>
          <p:nvPr>
            <p:ph type="sldNum" sz="quarter" idx="12"/>
          </p:nvPr>
        </p:nvSpPr>
        <p:spPr>
          <a:xfrm>
            <a:off x="8561015" y="6556375"/>
            <a:ext cx="576064" cy="365125"/>
          </a:xfrm>
        </p:spPr>
        <p:txBody>
          <a:bodyPr/>
          <a:lstStyle/>
          <a:p>
            <a:fld id="{5857359A-ACC2-4AC8-94CA-842605F06C6B}" type="slidenum">
              <a:rPr lang="en-US" smtClean="0"/>
              <a:pPr/>
              <a:t>42</a:t>
            </a:fld>
            <a:endParaRPr lang="en-US"/>
          </a:p>
        </p:txBody>
      </p:sp>
      <p:sp>
        <p:nvSpPr>
          <p:cNvPr id="8" name="Text Box 1916"/>
          <p:cNvSpPr txBox="1">
            <a:spLocks noChangeArrowheads="1"/>
          </p:cNvSpPr>
          <p:nvPr/>
        </p:nvSpPr>
        <p:spPr bwMode="auto">
          <a:xfrm>
            <a:off x="114300" y="6507163"/>
            <a:ext cx="7298871" cy="350837"/>
          </a:xfrm>
          <a:prstGeom prst="rect">
            <a:avLst/>
          </a:prstGeom>
          <a:noFill/>
          <a:ln w="9525">
            <a:noFill/>
            <a:miter lim="800000"/>
            <a:headEnd/>
            <a:tailEnd/>
          </a:ln>
        </p:spPr>
        <p:txBody>
          <a:bodyPr anchor="ctr" anchorCtr="0">
            <a:noAutofit/>
          </a:bodyPr>
          <a:lstStyle/>
          <a:p>
            <a:pPr>
              <a:buFontTx/>
              <a:buNone/>
            </a:pPr>
            <a:r>
              <a:rPr lang="en-CA" sz="900" dirty="0">
                <a:latin typeface="Arial" pitchFamily="34" charset="0"/>
                <a:cs typeface="Arial" pitchFamily="34" charset="0"/>
              </a:rPr>
              <a:t>9. Below are two posters you may or may not have seen before. You may have seen these posters outdoors on streets/paths/parking lots or at transit shelters/bus stops. </a:t>
            </a:r>
            <a:r>
              <a:rPr lang="en-US" sz="900" dirty="0">
                <a:latin typeface="Arial" pitchFamily="34" charset="0"/>
                <a:cs typeface="Arial" pitchFamily="34" charset="0"/>
              </a:rPr>
              <a:t>Have you seen either or both of these posters before today?</a:t>
            </a:r>
          </a:p>
        </p:txBody>
      </p:sp>
      <p:sp>
        <p:nvSpPr>
          <p:cNvPr id="51" name="TextBox 26"/>
          <p:cNvSpPr txBox="1">
            <a:spLocks noChangeArrowheads="1"/>
          </p:cNvSpPr>
          <p:nvPr/>
        </p:nvSpPr>
        <p:spPr bwMode="auto">
          <a:xfrm>
            <a:off x="-693621" y="2682712"/>
            <a:ext cx="2483805" cy="3269140"/>
          </a:xfrm>
          <a:prstGeom prst="rect">
            <a:avLst/>
          </a:prstGeom>
          <a:solidFill>
            <a:srgbClr val="FFFFFF"/>
          </a:solidFill>
          <a:ln w="9525">
            <a:noFill/>
            <a:miter lim="800000"/>
            <a:headEnd/>
            <a:tailEnd/>
          </a:ln>
        </p:spPr>
        <p:txBody>
          <a:bodyPr wrap="square">
            <a:noAutofit/>
          </a:bodyPr>
          <a:lstStyle/>
          <a:p>
            <a:pPr algn="r">
              <a:spcBef>
                <a:spcPts val="600"/>
              </a:spcBef>
              <a:spcAft>
                <a:spcPts val="600"/>
              </a:spcAft>
              <a:buFontTx/>
              <a:buNone/>
            </a:pPr>
            <a:endParaRPr lang="en-US" sz="1000" dirty="0">
              <a:latin typeface="Arial" pitchFamily="34" charset="0"/>
              <a:cs typeface="Arial" pitchFamily="34" charset="0"/>
            </a:endParaRPr>
          </a:p>
          <a:p>
            <a:pPr algn="r">
              <a:spcBef>
                <a:spcPts val="600"/>
              </a:spcBef>
              <a:spcAft>
                <a:spcPts val="600"/>
              </a:spcAft>
              <a:buFontTx/>
              <a:buNone/>
            </a:pPr>
            <a:r>
              <a:rPr lang="en-US" sz="1000" dirty="0">
                <a:latin typeface="Arial" pitchFamily="34" charset="0"/>
                <a:cs typeface="Arial" pitchFamily="34" charset="0"/>
              </a:rPr>
              <a:t>Yes, definitely</a:t>
            </a:r>
            <a:endParaRPr lang="en-US" sz="1000" b="1" dirty="0">
              <a:latin typeface="Arial" pitchFamily="34" charset="0"/>
              <a:cs typeface="Arial" pitchFamily="34" charset="0"/>
            </a:endParaRPr>
          </a:p>
          <a:p>
            <a:pPr algn="r">
              <a:spcBef>
                <a:spcPts val="600"/>
              </a:spcBef>
              <a:spcAft>
                <a:spcPts val="600"/>
              </a:spcAft>
              <a:buFontTx/>
              <a:buNone/>
            </a:pPr>
            <a:endParaRPr lang="en-US" sz="1000" dirty="0">
              <a:latin typeface="Arial" pitchFamily="34" charset="0"/>
              <a:cs typeface="Arial" pitchFamily="34" charset="0"/>
            </a:endParaRPr>
          </a:p>
          <a:p>
            <a:pPr algn="r">
              <a:spcBef>
                <a:spcPts val="600"/>
              </a:spcBef>
              <a:spcAft>
                <a:spcPts val="600"/>
              </a:spcAft>
              <a:buFontTx/>
              <a:buNone/>
            </a:pPr>
            <a:endParaRPr lang="en-US" sz="1000" dirty="0">
              <a:latin typeface="Arial" pitchFamily="34" charset="0"/>
              <a:cs typeface="Arial" pitchFamily="34" charset="0"/>
            </a:endParaRPr>
          </a:p>
          <a:p>
            <a:pPr algn="r">
              <a:spcBef>
                <a:spcPts val="600"/>
              </a:spcBef>
              <a:spcAft>
                <a:spcPts val="600"/>
              </a:spcAft>
              <a:buFontTx/>
              <a:buNone/>
            </a:pPr>
            <a:endParaRPr lang="en-US" sz="1000" dirty="0">
              <a:latin typeface="Arial" pitchFamily="34" charset="0"/>
              <a:cs typeface="Arial" pitchFamily="34" charset="0"/>
            </a:endParaRPr>
          </a:p>
          <a:p>
            <a:pPr algn="r">
              <a:spcBef>
                <a:spcPts val="600"/>
              </a:spcBef>
              <a:spcAft>
                <a:spcPts val="600"/>
              </a:spcAft>
              <a:buFontTx/>
              <a:buNone/>
            </a:pPr>
            <a:r>
              <a:rPr lang="en-US" sz="1000" dirty="0">
                <a:latin typeface="Arial" pitchFamily="34" charset="0"/>
                <a:cs typeface="Arial" pitchFamily="34" charset="0"/>
              </a:rPr>
              <a:t>Yes, probably</a:t>
            </a:r>
            <a:endParaRPr lang="en-US" sz="1000" b="1" dirty="0">
              <a:latin typeface="Arial" pitchFamily="34" charset="0"/>
              <a:cs typeface="Arial" pitchFamily="34" charset="0"/>
            </a:endParaRPr>
          </a:p>
          <a:p>
            <a:pPr algn="r">
              <a:spcBef>
                <a:spcPts val="600"/>
              </a:spcBef>
              <a:spcAft>
                <a:spcPts val="600"/>
              </a:spcAft>
              <a:buFontTx/>
              <a:buNone/>
            </a:pPr>
            <a:endParaRPr lang="en-US" sz="1000" dirty="0">
              <a:latin typeface="Arial" pitchFamily="34" charset="0"/>
              <a:cs typeface="Arial" pitchFamily="34" charset="0"/>
            </a:endParaRPr>
          </a:p>
          <a:p>
            <a:pPr algn="r">
              <a:spcBef>
                <a:spcPts val="600"/>
              </a:spcBef>
              <a:spcAft>
                <a:spcPts val="600"/>
              </a:spcAft>
              <a:buFontTx/>
              <a:buNone/>
            </a:pPr>
            <a:endParaRPr lang="en-US" sz="1000" dirty="0">
              <a:latin typeface="Arial" pitchFamily="34" charset="0"/>
              <a:cs typeface="Arial" pitchFamily="34" charset="0"/>
            </a:endParaRPr>
          </a:p>
          <a:p>
            <a:pPr algn="r">
              <a:spcBef>
                <a:spcPts val="600"/>
              </a:spcBef>
              <a:spcAft>
                <a:spcPts val="600"/>
              </a:spcAft>
              <a:buFontTx/>
              <a:buNone/>
            </a:pPr>
            <a:r>
              <a:rPr lang="en-US" sz="1000" dirty="0">
                <a:latin typeface="Arial" pitchFamily="34" charset="0"/>
                <a:cs typeface="Arial" pitchFamily="34" charset="0"/>
              </a:rPr>
              <a:t>No</a:t>
            </a:r>
            <a:endParaRPr lang="en-US" sz="1000" b="1" dirty="0">
              <a:latin typeface="Arial" pitchFamily="34" charset="0"/>
              <a:cs typeface="Arial" pitchFamily="34" charset="0"/>
            </a:endParaRPr>
          </a:p>
          <a:p>
            <a:pPr algn="r">
              <a:spcBef>
                <a:spcPts val="600"/>
              </a:spcBef>
              <a:spcAft>
                <a:spcPts val="600"/>
              </a:spcAft>
            </a:pPr>
            <a:r>
              <a:rPr lang="en-US" sz="1000" dirty="0">
                <a:latin typeface="Arial" pitchFamily="34" charset="0"/>
                <a:cs typeface="Arial" pitchFamily="34" charset="0"/>
              </a:rPr>
              <a:t/>
            </a:r>
            <a:br>
              <a:rPr lang="en-US" sz="1000" dirty="0">
                <a:latin typeface="Arial" pitchFamily="34" charset="0"/>
                <a:cs typeface="Arial" pitchFamily="34" charset="0"/>
              </a:rPr>
            </a:br>
            <a:endParaRPr lang="en-US" sz="1000" dirty="0">
              <a:latin typeface="Arial" pitchFamily="34" charset="0"/>
              <a:cs typeface="Arial" pitchFamily="34" charset="0"/>
            </a:endParaRPr>
          </a:p>
        </p:txBody>
      </p:sp>
      <p:sp>
        <p:nvSpPr>
          <p:cNvPr id="57" name="TextBox 59"/>
          <p:cNvSpPr txBox="1">
            <a:spLocks noChangeArrowheads="1"/>
          </p:cNvSpPr>
          <p:nvPr/>
        </p:nvSpPr>
        <p:spPr bwMode="auto">
          <a:xfrm>
            <a:off x="2183135" y="3087935"/>
            <a:ext cx="392113"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10</a:t>
            </a:r>
          </a:p>
        </p:txBody>
      </p:sp>
      <p:sp>
        <p:nvSpPr>
          <p:cNvPr id="60" name="Rectangle 232"/>
          <p:cNvSpPr>
            <a:spLocks noChangeArrowheads="1"/>
          </p:cNvSpPr>
          <p:nvPr/>
        </p:nvSpPr>
        <p:spPr bwMode="auto">
          <a:xfrm>
            <a:off x="378048" y="2088270"/>
            <a:ext cx="5803262" cy="297292"/>
          </a:xfrm>
          <a:prstGeom prst="rect">
            <a:avLst/>
          </a:prstGeom>
          <a:noFill/>
          <a:ln w="9525">
            <a:noFill/>
            <a:miter lim="800000"/>
            <a:headEnd/>
            <a:tailEnd/>
          </a:ln>
        </p:spPr>
        <p:txBody>
          <a:bodyPr/>
          <a:lstStyle/>
          <a:p>
            <a:pPr algn="ctr" eaLnBrk="1" hangingPunct="1">
              <a:spcBef>
                <a:spcPct val="0"/>
              </a:spcBef>
              <a:buFontTx/>
              <a:buNone/>
            </a:pPr>
            <a:r>
              <a:rPr lang="en-US" sz="1100" b="1" dirty="0">
                <a:latin typeface="Arial" pitchFamily="34" charset="0"/>
                <a:cs typeface="Arial" pitchFamily="34" charset="0"/>
              </a:rPr>
              <a:t>“Got Time”/“Tired of Waiting” Poster Ads Awareness – % of Total Boaters (n = 509)</a:t>
            </a:r>
            <a:endParaRPr lang="en-US" sz="1100" dirty="0">
              <a:latin typeface="Arial" pitchFamily="34" charset="0"/>
              <a:cs typeface="Arial" pitchFamily="34" charset="0"/>
            </a:endParaRPr>
          </a:p>
        </p:txBody>
      </p:sp>
      <p:sp>
        <p:nvSpPr>
          <p:cNvPr id="55" name="TextBox 59"/>
          <p:cNvSpPr txBox="1">
            <a:spLocks noChangeArrowheads="1"/>
          </p:cNvSpPr>
          <p:nvPr/>
        </p:nvSpPr>
        <p:spPr bwMode="auto">
          <a:xfrm>
            <a:off x="2301135" y="4138001"/>
            <a:ext cx="392113"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14</a:t>
            </a:r>
          </a:p>
        </p:txBody>
      </p:sp>
      <p:sp>
        <p:nvSpPr>
          <p:cNvPr id="63" name="TextBox 59"/>
          <p:cNvSpPr txBox="1">
            <a:spLocks noChangeArrowheads="1"/>
          </p:cNvSpPr>
          <p:nvPr/>
        </p:nvSpPr>
        <p:spPr bwMode="auto">
          <a:xfrm>
            <a:off x="4257448" y="5165389"/>
            <a:ext cx="392113"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77</a:t>
            </a:r>
            <a:endParaRPr lang="en-US" sz="1000" dirty="0">
              <a:latin typeface="Arial" pitchFamily="34" charset="0"/>
              <a:cs typeface="Arial" pitchFamily="34" charset="0"/>
            </a:endParaRPr>
          </a:p>
        </p:txBody>
      </p:sp>
      <p:sp>
        <p:nvSpPr>
          <p:cNvPr id="64" name="Right Bracket 63"/>
          <p:cNvSpPr/>
          <p:nvPr/>
        </p:nvSpPr>
        <p:spPr>
          <a:xfrm>
            <a:off x="2815991" y="2989952"/>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2925012" y="3610829"/>
            <a:ext cx="843195" cy="307777"/>
          </a:xfrm>
          <a:prstGeom prst="rect">
            <a:avLst/>
          </a:prstGeom>
          <a:noFill/>
        </p:spPr>
        <p:txBody>
          <a:bodyPr wrap="square" rtlCol="0">
            <a:spAutoFit/>
          </a:bodyPr>
          <a:lstStyle/>
          <a:p>
            <a:r>
              <a:rPr lang="en-US" sz="1400" b="1" dirty="0"/>
              <a:t>23%  Yes</a:t>
            </a:r>
          </a:p>
        </p:txBody>
      </p:sp>
      <p:graphicFrame>
        <p:nvGraphicFramePr>
          <p:cNvPr id="66" name="Table 65"/>
          <p:cNvGraphicFramePr>
            <a:graphicFrameLocks noGrp="1"/>
          </p:cNvGraphicFramePr>
          <p:nvPr>
            <p:extLst>
              <p:ext uri="{D42A27DB-BD31-4B8C-83A1-F6EECF244321}">
                <p14:modId xmlns:p14="http://schemas.microsoft.com/office/powerpoint/2010/main" val="286788929"/>
              </p:ext>
            </p:extLst>
          </p:nvPr>
        </p:nvGraphicFramePr>
        <p:xfrm>
          <a:off x="6393801" y="1245846"/>
          <a:ext cx="2404504" cy="5166360"/>
        </p:xfrm>
        <a:graphic>
          <a:graphicData uri="http://schemas.openxmlformats.org/drawingml/2006/table">
            <a:tbl>
              <a:tblPr>
                <a:tableStyleId>{5C22544A-7EE6-4342-B048-85BDC9FD1C3A}</a:tableStyleId>
              </a:tblPr>
              <a:tblGrid>
                <a:gridCol w="1727617">
                  <a:extLst>
                    <a:ext uri="{9D8B030D-6E8A-4147-A177-3AD203B41FA5}">
                      <a16:colId xmlns="" xmlns:a16="http://schemas.microsoft.com/office/drawing/2014/main" val="20000"/>
                    </a:ext>
                  </a:extLst>
                </a:gridCol>
                <a:gridCol w="676887">
                  <a:extLst>
                    <a:ext uri="{9D8B030D-6E8A-4147-A177-3AD203B41FA5}">
                      <a16:colId xmlns="" xmlns:a16="http://schemas.microsoft.com/office/drawing/2014/main" val="20001"/>
                    </a:ext>
                  </a:extLst>
                </a:gridCol>
              </a:tblGrid>
              <a:tr h="455575">
                <a:tc>
                  <a:txBody>
                    <a:bodyPr/>
                    <a:lstStyle/>
                    <a:p>
                      <a:pPr algn="ctr"/>
                      <a:endParaRPr lang="en-CA" sz="700" b="1" u="sng"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u="none" dirty="0">
                          <a:solidFill>
                            <a:schemeClr val="tx1"/>
                          </a:solidFill>
                          <a:latin typeface="Arial" panose="020B0604020202020204" pitchFamily="34" charset="0"/>
                          <a:cs typeface="Arial" panose="020B0604020202020204" pitchFamily="34" charset="0"/>
                        </a:rPr>
                        <a:t>Net: Yes: Definitely</a:t>
                      </a:r>
                      <a:r>
                        <a:rPr lang="en-US" sz="800" b="1" u="none" baseline="0" dirty="0">
                          <a:solidFill>
                            <a:schemeClr val="tx1"/>
                          </a:solidFill>
                          <a:latin typeface="Arial" panose="020B0604020202020204" pitchFamily="34" charset="0"/>
                          <a:cs typeface="Arial" panose="020B0604020202020204" pitchFamily="34" charset="0"/>
                        </a:rPr>
                        <a:t> / probably</a:t>
                      </a:r>
                      <a:endParaRPr lang="en-CA" sz="800" b="1" u="none"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64460">
                <a:tc>
                  <a:txBody>
                    <a:bodyPr/>
                    <a:lstStyle/>
                    <a:p>
                      <a:pPr algn="l"/>
                      <a:r>
                        <a:rPr lang="en-CA" sz="900" b="0" dirty="0">
                          <a:solidFill>
                            <a:schemeClr val="tx1"/>
                          </a:solidFill>
                          <a:latin typeface="Arial" panose="020B0604020202020204" pitchFamily="34" charset="0"/>
                          <a:cs typeface="Arial" panose="020B0604020202020204" pitchFamily="34" charset="0"/>
                        </a:rPr>
                        <a:t>Total Boaters &amp; Interested Non-Boaters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0" dirty="0">
                          <a:solidFill>
                            <a:schemeClr val="tx1"/>
                          </a:solidFill>
                          <a:latin typeface="Arial" panose="020B0604020202020204" pitchFamily="34" charset="0"/>
                          <a:cs typeface="Arial" panose="020B0604020202020204" pitchFamily="34" charset="0"/>
                        </a:rPr>
                        <a:t>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77474834"/>
                  </a:ext>
                </a:extLst>
              </a:tr>
              <a:tr h="227788">
                <a:tc>
                  <a:txBody>
                    <a:bodyPr/>
                    <a:lstStyle/>
                    <a:p>
                      <a:pPr algn="l"/>
                      <a:r>
                        <a:rPr lang="en-CA" sz="900" b="0" dirty="0">
                          <a:solidFill>
                            <a:schemeClr val="tx1"/>
                          </a:solidFill>
                          <a:latin typeface="Arial" panose="020B0604020202020204" pitchFamily="34" charset="0"/>
                          <a:cs typeface="Arial" panose="020B0604020202020204" pitchFamily="34" charset="0"/>
                        </a:rPr>
                        <a:t>   Boaters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0" dirty="0">
                          <a:solidFill>
                            <a:schemeClr val="tx1"/>
                          </a:solidFill>
                          <a:latin typeface="Arial" panose="020B0604020202020204" pitchFamily="34" charset="0"/>
                          <a:cs typeface="Arial" panose="020B0604020202020204" pitchFamily="34" charset="0"/>
                        </a:rPr>
                        <a:t>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731845335"/>
                  </a:ext>
                </a:extLst>
              </a:tr>
              <a:tr h="227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900" b="0" dirty="0">
                          <a:solidFill>
                            <a:schemeClr val="tx1"/>
                          </a:solidFill>
                          <a:latin typeface="Arial" panose="020B0604020202020204" pitchFamily="34" charset="0"/>
                          <a:cs typeface="Arial" panose="020B0604020202020204" pitchFamily="34" charset="0"/>
                        </a:rPr>
                        <a:t>   Interested Non-Boaters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0" dirty="0">
                          <a:solidFill>
                            <a:schemeClr val="tx1"/>
                          </a:solidFill>
                          <a:latin typeface="Arial" panose="020B0604020202020204" pitchFamily="34" charset="0"/>
                          <a:cs typeface="Arial" panose="020B0604020202020204" pitchFamily="34" charset="0"/>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74479927"/>
                  </a:ext>
                </a:extLst>
              </a:tr>
              <a:tr h="227788">
                <a:tc>
                  <a:txBody>
                    <a:bodyPr/>
                    <a:lstStyle/>
                    <a:p>
                      <a:pPr algn="l"/>
                      <a:r>
                        <a:rPr lang="en-CA" sz="900" b="0" dirty="0">
                          <a:solidFill>
                            <a:schemeClr val="tx1"/>
                          </a:solidFill>
                          <a:latin typeface="Arial" panose="020B0604020202020204" pitchFamily="34" charset="0"/>
                          <a:cs typeface="Arial" panose="020B0604020202020204" pitchFamily="34" charset="0"/>
                        </a:rPr>
                        <a:t>New Boaters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91818590"/>
                  </a:ext>
                </a:extLst>
              </a:tr>
              <a:tr h="227788">
                <a:tc>
                  <a:txBody>
                    <a:bodyPr/>
                    <a:lstStyle/>
                    <a:p>
                      <a:pPr algn="l"/>
                      <a:r>
                        <a:rPr lang="en-CA" sz="900" b="0" dirty="0">
                          <a:solidFill>
                            <a:schemeClr val="tx1"/>
                          </a:solidFill>
                          <a:latin typeface="Arial" panose="020B0604020202020204" pitchFamily="34" charset="0"/>
                          <a:cs typeface="Arial" panose="020B0604020202020204" pitchFamily="34" charset="0"/>
                        </a:rPr>
                        <a:t>Born in Canada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0" dirty="0">
                          <a:solidFill>
                            <a:schemeClr val="tx1"/>
                          </a:solidFill>
                          <a:latin typeface="Arial" panose="020B0604020202020204" pitchFamily="34" charset="0"/>
                          <a:cs typeface="Arial" panose="020B0604020202020204" pitchFamily="34" charset="0"/>
                        </a:rPr>
                        <a:t>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55222307"/>
                  </a:ext>
                </a:extLst>
              </a:tr>
              <a:tr h="227788">
                <a:tc>
                  <a:txBody>
                    <a:bodyPr/>
                    <a:lstStyle/>
                    <a:p>
                      <a:pPr algn="l"/>
                      <a:r>
                        <a:rPr lang="en-CA" sz="900" b="0" dirty="0">
                          <a:solidFill>
                            <a:schemeClr val="tx1"/>
                          </a:solidFill>
                          <a:latin typeface="Arial" panose="020B0604020202020204" pitchFamily="34" charset="0"/>
                          <a:cs typeface="Arial" panose="020B0604020202020204" pitchFamily="34" charset="0"/>
                        </a:rPr>
                        <a:t>Not Born in Canada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0" dirty="0">
                          <a:solidFill>
                            <a:schemeClr val="tx1"/>
                          </a:solidFill>
                          <a:latin typeface="Arial" panose="020B0604020202020204" pitchFamily="34" charset="0"/>
                          <a:cs typeface="Arial" panose="020B0604020202020204" pitchFamily="34" charset="0"/>
                        </a:rPr>
                        <a:t>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138068827"/>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English</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19</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French</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14</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Male</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22</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Female</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14</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18</a:t>
                      </a:r>
                      <a:r>
                        <a:rPr lang="en-US" sz="900" b="0" baseline="0" dirty="0">
                          <a:solidFill>
                            <a:schemeClr val="tx1"/>
                          </a:solidFill>
                          <a:latin typeface="Arial" panose="020B0604020202020204" pitchFamily="34" charset="0"/>
                          <a:cs typeface="Arial" panose="020B0604020202020204" pitchFamily="34" charset="0"/>
                        </a:rPr>
                        <a:t> - 34</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28</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35 - 54</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15</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55+</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11</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Fishing</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26</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Pleasure</a:t>
                      </a:r>
                      <a:r>
                        <a:rPr lang="en-US" sz="900" b="0" baseline="0" dirty="0">
                          <a:solidFill>
                            <a:schemeClr val="tx1"/>
                          </a:solidFill>
                          <a:latin typeface="Arial" panose="020B0604020202020204" pitchFamily="34" charset="0"/>
                          <a:cs typeface="Arial" panose="020B0604020202020204" pitchFamily="34" charset="0"/>
                        </a:rPr>
                        <a:t> powerboating</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27</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Drivers of powerboats</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31</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Passengers</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23</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Ride PWC</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35</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Canoeing</a:t>
                      </a:r>
                      <a:r>
                        <a:rPr lang="en-US" sz="900" b="0" baseline="0" dirty="0">
                          <a:solidFill>
                            <a:schemeClr val="tx1"/>
                          </a:solidFill>
                          <a:latin typeface="Arial" panose="020B0604020202020204" pitchFamily="34" charset="0"/>
                          <a:cs typeface="Arial" panose="020B0604020202020204" pitchFamily="34" charset="0"/>
                        </a:rPr>
                        <a:t> &amp; kayaking</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28</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Sailing</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45</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bl>
          </a:graphicData>
        </a:graphic>
      </p:graphicFrame>
      <p:sp>
        <p:nvSpPr>
          <p:cNvPr id="15" name="Text Box 170"/>
          <p:cNvSpPr txBox="1">
            <a:spLocks noChangeArrowheads="1"/>
          </p:cNvSpPr>
          <p:nvPr/>
        </p:nvSpPr>
        <p:spPr bwMode="auto">
          <a:xfrm>
            <a:off x="446567" y="1101570"/>
            <a:ext cx="5462857" cy="702756"/>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Including almost half of New Boaters (47%).</a:t>
            </a:r>
          </a:p>
          <a:p>
            <a:pPr marL="177800" indent="-177800">
              <a:spcBef>
                <a:spcPct val="0"/>
              </a:spcBef>
              <a:spcAft>
                <a:spcPts val="400"/>
              </a:spcAft>
              <a:buFont typeface="Arial" pitchFamily="34" charset="0"/>
              <a:buChar char="•"/>
            </a:pPr>
            <a:r>
              <a:rPr lang="en-US" sz="1100" dirty="0">
                <a:latin typeface="Arial" pitchFamily="34" charset="0"/>
                <a:cs typeface="Arial" pitchFamily="34" charset="0"/>
              </a:rPr>
              <a:t>Strong awareness across most boating activity sub-groups and 18-34 yrs.</a:t>
            </a:r>
          </a:p>
          <a:p>
            <a:pPr marL="177800" indent="-177800">
              <a:spcBef>
                <a:spcPct val="0"/>
              </a:spcBef>
              <a:spcAft>
                <a:spcPts val="400"/>
              </a:spcAft>
              <a:buFont typeface="Arial" pitchFamily="34" charset="0"/>
              <a:buChar char="•"/>
            </a:pPr>
            <a:r>
              <a:rPr lang="en-US" sz="1100" dirty="0">
                <a:latin typeface="Arial" pitchFamily="34" charset="0"/>
                <a:cs typeface="Arial" pitchFamily="34" charset="0"/>
              </a:rPr>
              <a:t>Much lower awareness (9%) among Interested Non-Boaters.</a:t>
            </a:r>
          </a:p>
        </p:txBody>
      </p:sp>
      <p:sp>
        <p:nvSpPr>
          <p:cNvPr id="16" name="Oval 29"/>
          <p:cNvSpPr>
            <a:spLocks noChangeArrowheads="1"/>
          </p:cNvSpPr>
          <p:nvPr/>
        </p:nvSpPr>
        <p:spPr bwMode="auto">
          <a:xfrm>
            <a:off x="8329719" y="6170466"/>
            <a:ext cx="244944"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7" name="Oval 29"/>
          <p:cNvSpPr>
            <a:spLocks noChangeArrowheads="1"/>
          </p:cNvSpPr>
          <p:nvPr/>
        </p:nvSpPr>
        <p:spPr bwMode="auto">
          <a:xfrm>
            <a:off x="8329719" y="5043557"/>
            <a:ext cx="244944"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8" name="Oval 29"/>
          <p:cNvSpPr>
            <a:spLocks noChangeArrowheads="1"/>
          </p:cNvSpPr>
          <p:nvPr/>
        </p:nvSpPr>
        <p:spPr bwMode="auto">
          <a:xfrm>
            <a:off x="8329719" y="5268573"/>
            <a:ext cx="244944"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20" name="Oval 29"/>
          <p:cNvSpPr>
            <a:spLocks noChangeArrowheads="1"/>
          </p:cNvSpPr>
          <p:nvPr/>
        </p:nvSpPr>
        <p:spPr bwMode="auto">
          <a:xfrm>
            <a:off x="8329719" y="5711449"/>
            <a:ext cx="244944"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21" name="Oval 29">
            <a:extLst>
              <a:ext uri="{FF2B5EF4-FFF2-40B4-BE49-F238E27FC236}">
                <a16:creationId xmlns="" xmlns:a16="http://schemas.microsoft.com/office/drawing/2014/main" id="{E323C90B-A77A-4BE9-A073-039D504181EF}"/>
              </a:ext>
            </a:extLst>
          </p:cNvPr>
          <p:cNvSpPr>
            <a:spLocks noChangeArrowheads="1"/>
          </p:cNvSpPr>
          <p:nvPr/>
        </p:nvSpPr>
        <p:spPr bwMode="auto">
          <a:xfrm>
            <a:off x="8329719" y="4812891"/>
            <a:ext cx="244944"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28" name="Oval 29">
            <a:extLst>
              <a:ext uri="{FF2B5EF4-FFF2-40B4-BE49-F238E27FC236}">
                <a16:creationId xmlns="" xmlns:a16="http://schemas.microsoft.com/office/drawing/2014/main" id="{D9B0458D-F9D6-4EDE-BA20-D0892A442203}"/>
              </a:ext>
            </a:extLst>
          </p:cNvPr>
          <p:cNvSpPr>
            <a:spLocks noChangeArrowheads="1"/>
          </p:cNvSpPr>
          <p:nvPr/>
        </p:nvSpPr>
        <p:spPr bwMode="auto">
          <a:xfrm>
            <a:off x="8329719" y="2517613"/>
            <a:ext cx="244944"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29" name="TextBox 28">
            <a:extLst>
              <a:ext uri="{FF2B5EF4-FFF2-40B4-BE49-F238E27FC236}">
                <a16:creationId xmlns="" xmlns:a16="http://schemas.microsoft.com/office/drawing/2014/main" id="{08DB996B-D640-4646-B276-D229FC209631}"/>
              </a:ext>
            </a:extLst>
          </p:cNvPr>
          <p:cNvSpPr txBox="1">
            <a:spLocks noChangeArrowheads="1"/>
          </p:cNvSpPr>
          <p:nvPr/>
        </p:nvSpPr>
        <p:spPr bwMode="auto">
          <a:xfrm>
            <a:off x="8338761" y="2275956"/>
            <a:ext cx="247053" cy="233462"/>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1" name="TextBox 49">
            <a:extLst>
              <a:ext uri="{FF2B5EF4-FFF2-40B4-BE49-F238E27FC236}">
                <a16:creationId xmlns="" xmlns:a16="http://schemas.microsoft.com/office/drawing/2014/main" id="{12DD485B-63E7-4F55-9724-4016C335A921}"/>
              </a:ext>
            </a:extLst>
          </p:cNvPr>
          <p:cNvSpPr txBox="1">
            <a:spLocks noChangeArrowheads="1"/>
          </p:cNvSpPr>
          <p:nvPr/>
        </p:nvSpPr>
        <p:spPr bwMode="auto">
          <a:xfrm>
            <a:off x="3276133" y="2557293"/>
            <a:ext cx="873279" cy="260350"/>
          </a:xfrm>
          <a:prstGeom prst="rect">
            <a:avLst/>
          </a:prstGeom>
          <a:noFill/>
          <a:ln w="9525">
            <a:noFill/>
            <a:miter lim="800000"/>
            <a:headEnd/>
            <a:tailEnd/>
          </a:ln>
        </p:spPr>
        <p:txBody>
          <a:bodyPr wrap="square">
            <a:spAutoFit/>
          </a:bodyPr>
          <a:lstStyle/>
          <a:p>
            <a:pPr>
              <a:buFontTx/>
              <a:buNone/>
            </a:pPr>
            <a:r>
              <a:rPr lang="en-US" sz="1050" b="1" u="sng" dirty="0">
                <a:latin typeface="Arial" pitchFamily="34" charset="0"/>
                <a:cs typeface="Arial" pitchFamily="34" charset="0"/>
                <a:sym typeface="Symbol" pitchFamily="18" charset="2"/>
              </a:rPr>
              <a:t>May 2018</a:t>
            </a:r>
            <a:endParaRPr lang="en-US" sz="1050" b="1" u="sng" dirty="0">
              <a:latin typeface="Arial" pitchFamily="34" charset="0"/>
              <a:cs typeface="Arial" pitchFamily="34" charset="0"/>
            </a:endParaRPr>
          </a:p>
        </p:txBody>
      </p:sp>
      <p:sp>
        <p:nvSpPr>
          <p:cNvPr id="34" name="Oval 29">
            <a:extLst>
              <a:ext uri="{FF2B5EF4-FFF2-40B4-BE49-F238E27FC236}">
                <a16:creationId xmlns="" xmlns:a16="http://schemas.microsoft.com/office/drawing/2014/main" id="{E5F001C9-1A17-4850-B54B-ECA258F299C1}"/>
              </a:ext>
            </a:extLst>
          </p:cNvPr>
          <p:cNvSpPr>
            <a:spLocks noChangeArrowheads="1"/>
          </p:cNvSpPr>
          <p:nvPr/>
        </p:nvSpPr>
        <p:spPr bwMode="auto">
          <a:xfrm>
            <a:off x="8333510" y="5948291"/>
            <a:ext cx="244944"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26" name="TextBox 49">
            <a:extLst>
              <a:ext uri="{FF2B5EF4-FFF2-40B4-BE49-F238E27FC236}">
                <a16:creationId xmlns="" xmlns:a16="http://schemas.microsoft.com/office/drawing/2014/main" id="{6921B684-16C5-46B1-A8B8-2C83F69F9007}"/>
              </a:ext>
            </a:extLst>
          </p:cNvPr>
          <p:cNvSpPr txBox="1">
            <a:spLocks noChangeArrowheads="1"/>
          </p:cNvSpPr>
          <p:nvPr/>
        </p:nvSpPr>
        <p:spPr bwMode="auto">
          <a:xfrm>
            <a:off x="4946012" y="2572437"/>
            <a:ext cx="873279" cy="260350"/>
          </a:xfrm>
          <a:prstGeom prst="rect">
            <a:avLst/>
          </a:prstGeom>
          <a:noFill/>
          <a:ln w="9525">
            <a:noFill/>
            <a:miter lim="800000"/>
            <a:headEnd/>
            <a:tailEnd/>
          </a:ln>
        </p:spPr>
        <p:txBody>
          <a:bodyPr wrap="square">
            <a:spAutoFit/>
          </a:bodyPr>
          <a:lstStyle/>
          <a:p>
            <a:pPr>
              <a:buFontTx/>
              <a:buNone/>
            </a:pPr>
            <a:r>
              <a:rPr lang="en-US" sz="1050" b="1" u="sng" dirty="0">
                <a:latin typeface="Arial" pitchFamily="34" charset="0"/>
                <a:cs typeface="Arial" pitchFamily="34" charset="0"/>
                <a:sym typeface="Symbol" pitchFamily="18" charset="2"/>
              </a:rPr>
              <a:t>Aug 2017</a:t>
            </a:r>
            <a:endParaRPr lang="en-US" sz="1050" b="1" u="sng" dirty="0">
              <a:latin typeface="Arial" pitchFamily="34" charset="0"/>
              <a:cs typeface="Arial" pitchFamily="34" charset="0"/>
            </a:endParaRPr>
          </a:p>
        </p:txBody>
      </p:sp>
      <p:sp>
        <p:nvSpPr>
          <p:cNvPr id="30" name="TextBox 59">
            <a:extLst>
              <a:ext uri="{FF2B5EF4-FFF2-40B4-BE49-F238E27FC236}">
                <a16:creationId xmlns="" xmlns:a16="http://schemas.microsoft.com/office/drawing/2014/main" id="{9F0C5F87-5AEE-4996-857B-F8D2C10C0BB6}"/>
              </a:ext>
            </a:extLst>
          </p:cNvPr>
          <p:cNvSpPr txBox="1">
            <a:spLocks noChangeArrowheads="1"/>
          </p:cNvSpPr>
          <p:nvPr/>
        </p:nvSpPr>
        <p:spPr bwMode="auto">
          <a:xfrm>
            <a:off x="4971130" y="3087935"/>
            <a:ext cx="392113" cy="247650"/>
          </a:xfrm>
          <a:prstGeom prst="rect">
            <a:avLst/>
          </a:prstGeom>
          <a:noFill/>
          <a:ln w="9525">
            <a:noFill/>
            <a:miter lim="800000"/>
            <a:headEnd/>
            <a:tailEnd/>
          </a:ln>
        </p:spPr>
        <p:txBody>
          <a:bodyPr>
            <a:spAutoFit/>
          </a:bodyPr>
          <a:lstStyle/>
          <a:p>
            <a:pPr>
              <a:buFontTx/>
              <a:buNone/>
            </a:pPr>
            <a:r>
              <a:rPr lang="en-US" sz="1000" dirty="0">
                <a:latin typeface="Arial" pitchFamily="34" charset="0"/>
                <a:cs typeface="Arial" pitchFamily="34" charset="0"/>
              </a:rPr>
              <a:t>12</a:t>
            </a:r>
          </a:p>
        </p:txBody>
      </p:sp>
      <p:sp>
        <p:nvSpPr>
          <p:cNvPr id="32" name="TextBox 59">
            <a:extLst>
              <a:ext uri="{FF2B5EF4-FFF2-40B4-BE49-F238E27FC236}">
                <a16:creationId xmlns="" xmlns:a16="http://schemas.microsoft.com/office/drawing/2014/main" id="{DE539424-6C28-4121-982E-0C18269B3F89}"/>
              </a:ext>
            </a:extLst>
          </p:cNvPr>
          <p:cNvSpPr txBox="1">
            <a:spLocks noChangeArrowheads="1"/>
          </p:cNvSpPr>
          <p:nvPr/>
        </p:nvSpPr>
        <p:spPr bwMode="auto">
          <a:xfrm>
            <a:off x="4984079" y="4130906"/>
            <a:ext cx="392113" cy="247650"/>
          </a:xfrm>
          <a:prstGeom prst="rect">
            <a:avLst/>
          </a:prstGeom>
          <a:noFill/>
          <a:ln w="9525">
            <a:noFill/>
            <a:miter lim="800000"/>
            <a:headEnd/>
            <a:tailEnd/>
          </a:ln>
        </p:spPr>
        <p:txBody>
          <a:bodyPr>
            <a:spAutoFit/>
          </a:bodyPr>
          <a:lstStyle/>
          <a:p>
            <a:pPr>
              <a:buFontTx/>
              <a:buNone/>
            </a:pPr>
            <a:r>
              <a:rPr lang="en-US" sz="1000" dirty="0">
                <a:latin typeface="Arial" pitchFamily="34" charset="0"/>
                <a:cs typeface="Arial" pitchFamily="34" charset="0"/>
              </a:rPr>
              <a:t>12</a:t>
            </a:r>
          </a:p>
        </p:txBody>
      </p:sp>
      <p:sp>
        <p:nvSpPr>
          <p:cNvPr id="33" name="Right Bracket 32">
            <a:extLst>
              <a:ext uri="{FF2B5EF4-FFF2-40B4-BE49-F238E27FC236}">
                <a16:creationId xmlns="" xmlns:a16="http://schemas.microsoft.com/office/drawing/2014/main" id="{8441D91C-06CB-4943-B908-BB8CD2A4D6C4}"/>
              </a:ext>
            </a:extLst>
          </p:cNvPr>
          <p:cNvSpPr/>
          <p:nvPr/>
        </p:nvSpPr>
        <p:spPr>
          <a:xfrm>
            <a:off x="5241760" y="2982857"/>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 xmlns:a16="http://schemas.microsoft.com/office/drawing/2014/main" id="{AC046DE7-5F67-435E-83B7-E791F4A8ED8A}"/>
              </a:ext>
            </a:extLst>
          </p:cNvPr>
          <p:cNvSpPr txBox="1"/>
          <p:nvPr/>
        </p:nvSpPr>
        <p:spPr>
          <a:xfrm>
            <a:off x="5350781" y="3603734"/>
            <a:ext cx="843195" cy="307777"/>
          </a:xfrm>
          <a:prstGeom prst="rect">
            <a:avLst/>
          </a:prstGeom>
          <a:noFill/>
        </p:spPr>
        <p:txBody>
          <a:bodyPr wrap="square" rtlCol="0">
            <a:spAutoFit/>
          </a:bodyPr>
          <a:lstStyle/>
          <a:p>
            <a:r>
              <a:rPr lang="en-US" sz="1400" dirty="0"/>
              <a:t>24% </a:t>
            </a:r>
          </a:p>
        </p:txBody>
      </p:sp>
      <p:sp>
        <p:nvSpPr>
          <p:cNvPr id="36" name="TextBox 59">
            <a:extLst>
              <a:ext uri="{FF2B5EF4-FFF2-40B4-BE49-F238E27FC236}">
                <a16:creationId xmlns="" xmlns:a16="http://schemas.microsoft.com/office/drawing/2014/main" id="{DC45706A-8621-4735-83C3-B3504FAEB539}"/>
              </a:ext>
            </a:extLst>
          </p:cNvPr>
          <p:cNvSpPr txBox="1">
            <a:spLocks noChangeArrowheads="1"/>
          </p:cNvSpPr>
          <p:nvPr/>
        </p:nvSpPr>
        <p:spPr bwMode="auto">
          <a:xfrm>
            <a:off x="4984013" y="5168931"/>
            <a:ext cx="392113" cy="247650"/>
          </a:xfrm>
          <a:prstGeom prst="rect">
            <a:avLst/>
          </a:prstGeom>
          <a:noFill/>
          <a:ln w="9525">
            <a:noFill/>
            <a:miter lim="800000"/>
            <a:headEnd/>
            <a:tailEnd/>
          </a:ln>
        </p:spPr>
        <p:txBody>
          <a:bodyPr>
            <a:spAutoFit/>
          </a:bodyPr>
          <a:lstStyle/>
          <a:p>
            <a:pPr>
              <a:buFontTx/>
              <a:buNone/>
            </a:pPr>
            <a:r>
              <a:rPr lang="en-CA" sz="1000" dirty="0">
                <a:latin typeface="Arial" pitchFamily="34" charset="0"/>
                <a:cs typeface="Arial" pitchFamily="34" charset="0"/>
              </a:rPr>
              <a:t>76</a:t>
            </a:r>
            <a:endParaRPr lang="en-US" sz="1000" dirty="0">
              <a:latin typeface="Arial" pitchFamily="34" charset="0"/>
              <a:cs typeface="Arial" pitchFamily="34" charset="0"/>
            </a:endParaRPr>
          </a:p>
        </p:txBody>
      </p:sp>
      <p:sp>
        <p:nvSpPr>
          <p:cNvPr id="37" name="Oval 29">
            <a:extLst>
              <a:ext uri="{FF2B5EF4-FFF2-40B4-BE49-F238E27FC236}">
                <a16:creationId xmlns="" xmlns:a16="http://schemas.microsoft.com/office/drawing/2014/main" id="{F0876EFA-B1D0-42E1-9DF5-B4E7CDBA7F5B}"/>
              </a:ext>
            </a:extLst>
          </p:cNvPr>
          <p:cNvSpPr>
            <a:spLocks noChangeArrowheads="1"/>
          </p:cNvSpPr>
          <p:nvPr/>
        </p:nvSpPr>
        <p:spPr bwMode="auto">
          <a:xfrm>
            <a:off x="8329719" y="4136616"/>
            <a:ext cx="244944"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38" name="Oval 29">
            <a:extLst>
              <a:ext uri="{FF2B5EF4-FFF2-40B4-BE49-F238E27FC236}">
                <a16:creationId xmlns="" xmlns:a16="http://schemas.microsoft.com/office/drawing/2014/main" id="{EC18E4A9-F122-43A8-99C7-C151D1FFE3B8}"/>
              </a:ext>
            </a:extLst>
          </p:cNvPr>
          <p:cNvSpPr>
            <a:spLocks noChangeArrowheads="1"/>
          </p:cNvSpPr>
          <p:nvPr/>
        </p:nvSpPr>
        <p:spPr bwMode="auto">
          <a:xfrm>
            <a:off x="8339244" y="2984091"/>
            <a:ext cx="244944"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Tree>
    <p:extLst>
      <p:ext uri="{BB962C8B-B14F-4D97-AF65-F5344CB8AC3E}">
        <p14:creationId xmlns:p14="http://schemas.microsoft.com/office/powerpoint/2010/main" val="2927947109"/>
      </p:ext>
    </p:extLst>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4"/>
          <p:cNvGraphicFramePr>
            <a:graphicFrameLocks noChangeAspect="1"/>
          </p:cNvGraphicFramePr>
          <p:nvPr>
            <p:extLst/>
          </p:nvPr>
        </p:nvGraphicFramePr>
        <p:xfrm>
          <a:off x="-373063" y="2468649"/>
          <a:ext cx="5746751" cy="3589338"/>
        </p:xfrm>
        <a:graphic>
          <a:graphicData uri="http://schemas.openxmlformats.org/presentationml/2006/ole">
            <mc:AlternateContent xmlns:mc="http://schemas.openxmlformats.org/markup-compatibility/2006">
              <mc:Choice xmlns:v="urn:schemas-microsoft-com:vml" Requires="v">
                <p:oleObj spid="_x0000_s161850" name="Worksheet" r:id="rId3" imgW="4819773" imgH="2867154" progId="Excel.Sheet.8">
                  <p:embed/>
                </p:oleObj>
              </mc:Choice>
              <mc:Fallback>
                <p:oleObj name="Worksheet" r:id="rId3" imgW="4819773" imgH="2867154" progId="Excel.Sheet.8">
                  <p:embed/>
                  <p:pic>
                    <p:nvPicPr>
                      <p:cNvPr id="0" name=""/>
                      <p:cNvPicPr>
                        <a:picLocks noChangeAspect="1" noChangeArrowheads="1"/>
                      </p:cNvPicPr>
                      <p:nvPr/>
                    </p:nvPicPr>
                    <p:blipFill>
                      <a:blip r:embed="rId4"/>
                      <a:srcRect l="3552" b="621"/>
                      <a:stretch>
                        <a:fillRect/>
                      </a:stretch>
                    </p:blipFill>
                    <p:spPr bwMode="auto">
                      <a:xfrm>
                        <a:off x="-373063" y="2468649"/>
                        <a:ext cx="5746751" cy="3589338"/>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637427" y="0"/>
            <a:ext cx="7297023" cy="1052736"/>
          </a:xfrm>
        </p:spPr>
        <p:txBody>
          <a:bodyPr>
            <a:noAutofit/>
          </a:bodyPr>
          <a:lstStyle/>
          <a:p>
            <a:r>
              <a:rPr lang="en-CA" sz="1700" dirty="0"/>
              <a:t>Almost half (46%) of the New Boaters* target group say they saw the “Start Boating This Summer” outdoor poster ads for StartBoating.ca.</a:t>
            </a:r>
            <a:endParaRPr lang="en-US" sz="1700" dirty="0"/>
          </a:p>
        </p:txBody>
      </p:sp>
      <p:sp>
        <p:nvSpPr>
          <p:cNvPr id="4" name="Slide Number Placeholder 3"/>
          <p:cNvSpPr>
            <a:spLocks noGrp="1"/>
          </p:cNvSpPr>
          <p:nvPr>
            <p:ph type="sldNum" sz="quarter" idx="12"/>
          </p:nvPr>
        </p:nvSpPr>
        <p:spPr>
          <a:xfrm>
            <a:off x="8561015" y="6556375"/>
            <a:ext cx="576064" cy="365125"/>
          </a:xfrm>
        </p:spPr>
        <p:txBody>
          <a:bodyPr/>
          <a:lstStyle/>
          <a:p>
            <a:fld id="{5857359A-ACC2-4AC8-94CA-842605F06C6B}" type="slidenum">
              <a:rPr lang="en-US" smtClean="0"/>
              <a:pPr/>
              <a:t>43</a:t>
            </a:fld>
            <a:endParaRPr lang="en-US"/>
          </a:p>
        </p:txBody>
      </p:sp>
      <p:sp>
        <p:nvSpPr>
          <p:cNvPr id="8" name="Text Box 1916"/>
          <p:cNvSpPr txBox="1">
            <a:spLocks noChangeArrowheads="1"/>
          </p:cNvSpPr>
          <p:nvPr/>
        </p:nvSpPr>
        <p:spPr bwMode="auto">
          <a:xfrm>
            <a:off x="114300" y="6507163"/>
            <a:ext cx="7321216" cy="350837"/>
          </a:xfrm>
          <a:prstGeom prst="rect">
            <a:avLst/>
          </a:prstGeom>
          <a:noFill/>
          <a:ln w="9525">
            <a:noFill/>
            <a:miter lim="800000"/>
            <a:headEnd/>
            <a:tailEnd/>
          </a:ln>
        </p:spPr>
        <p:txBody>
          <a:bodyPr anchor="ctr" anchorCtr="0">
            <a:noAutofit/>
          </a:bodyPr>
          <a:lstStyle/>
          <a:p>
            <a:pPr>
              <a:buFontTx/>
              <a:buNone/>
            </a:pPr>
            <a:r>
              <a:rPr lang="en-CA" sz="900" dirty="0">
                <a:latin typeface="Arial" pitchFamily="34" charset="0"/>
                <a:cs typeface="Arial" pitchFamily="34" charset="0"/>
              </a:rPr>
              <a:t>11a. Below are two poster ads that  you may or may not have seen before. You may have seen these posters outdoors on streets/paths/ parking lots or at transit shelters/bus stops. Please take a look at these ads now. </a:t>
            </a:r>
            <a:r>
              <a:rPr lang="en-US" sz="900" dirty="0">
                <a:latin typeface="Arial" pitchFamily="34" charset="0"/>
                <a:cs typeface="Arial" pitchFamily="34" charset="0"/>
              </a:rPr>
              <a:t>Have you seen either or both of these posters before today?</a:t>
            </a:r>
          </a:p>
        </p:txBody>
      </p:sp>
      <p:sp>
        <p:nvSpPr>
          <p:cNvPr id="51" name="TextBox 26"/>
          <p:cNvSpPr txBox="1">
            <a:spLocks noChangeArrowheads="1"/>
          </p:cNvSpPr>
          <p:nvPr/>
        </p:nvSpPr>
        <p:spPr bwMode="auto">
          <a:xfrm>
            <a:off x="-344694" y="2766936"/>
            <a:ext cx="2483805" cy="3269140"/>
          </a:xfrm>
          <a:prstGeom prst="rect">
            <a:avLst/>
          </a:prstGeom>
          <a:solidFill>
            <a:srgbClr val="FFFFFF"/>
          </a:solidFill>
          <a:ln w="9525">
            <a:noFill/>
            <a:miter lim="800000"/>
            <a:headEnd/>
            <a:tailEnd/>
          </a:ln>
        </p:spPr>
        <p:txBody>
          <a:bodyPr wrap="square">
            <a:noAutofit/>
          </a:bodyPr>
          <a:lstStyle/>
          <a:p>
            <a:pPr algn="r">
              <a:spcBef>
                <a:spcPts val="600"/>
              </a:spcBef>
              <a:spcAft>
                <a:spcPts val="600"/>
              </a:spcAft>
              <a:buFontTx/>
              <a:buNone/>
            </a:pPr>
            <a:endParaRPr lang="en-US" sz="1100" dirty="0">
              <a:latin typeface="Arial" pitchFamily="34" charset="0"/>
              <a:cs typeface="Arial" pitchFamily="34" charset="0"/>
            </a:endParaRPr>
          </a:p>
          <a:p>
            <a:pPr algn="r">
              <a:spcBef>
                <a:spcPts val="600"/>
              </a:spcBef>
              <a:spcAft>
                <a:spcPts val="600"/>
              </a:spcAft>
              <a:buFontTx/>
              <a:buNone/>
            </a:pPr>
            <a:r>
              <a:rPr lang="en-US" sz="1100" dirty="0">
                <a:latin typeface="Arial" pitchFamily="34" charset="0"/>
                <a:cs typeface="Arial" pitchFamily="34" charset="0"/>
              </a:rPr>
              <a:t>Yes, definitely</a:t>
            </a:r>
            <a:endParaRPr lang="en-US" sz="1100" b="1" dirty="0">
              <a:latin typeface="Arial" pitchFamily="34" charset="0"/>
              <a:cs typeface="Arial" pitchFamily="34" charset="0"/>
            </a:endParaRPr>
          </a:p>
          <a:p>
            <a:pPr algn="r">
              <a:spcBef>
                <a:spcPts val="600"/>
              </a:spcBef>
              <a:spcAft>
                <a:spcPts val="600"/>
              </a:spcAft>
              <a:buFontTx/>
              <a:buNone/>
            </a:pPr>
            <a:endParaRPr lang="en-US" sz="1100" dirty="0">
              <a:latin typeface="Arial" pitchFamily="34" charset="0"/>
              <a:cs typeface="Arial" pitchFamily="34" charset="0"/>
            </a:endParaRPr>
          </a:p>
          <a:p>
            <a:pPr algn="r">
              <a:spcBef>
                <a:spcPts val="600"/>
              </a:spcBef>
              <a:spcAft>
                <a:spcPts val="600"/>
              </a:spcAft>
              <a:buFontTx/>
              <a:buNone/>
            </a:pPr>
            <a:endParaRPr lang="en-US" sz="1100" dirty="0">
              <a:latin typeface="Arial" pitchFamily="34" charset="0"/>
              <a:cs typeface="Arial" pitchFamily="34" charset="0"/>
            </a:endParaRPr>
          </a:p>
          <a:p>
            <a:pPr algn="r">
              <a:spcBef>
                <a:spcPts val="600"/>
              </a:spcBef>
              <a:spcAft>
                <a:spcPts val="600"/>
              </a:spcAft>
              <a:buFontTx/>
              <a:buNone/>
            </a:pPr>
            <a:endParaRPr lang="en-US" sz="1100" dirty="0">
              <a:latin typeface="Arial" pitchFamily="34" charset="0"/>
              <a:cs typeface="Arial" pitchFamily="34" charset="0"/>
            </a:endParaRPr>
          </a:p>
          <a:p>
            <a:pPr algn="r">
              <a:spcBef>
                <a:spcPts val="600"/>
              </a:spcBef>
              <a:spcAft>
                <a:spcPts val="600"/>
              </a:spcAft>
              <a:buFontTx/>
              <a:buNone/>
            </a:pPr>
            <a:r>
              <a:rPr lang="en-US" sz="1100" dirty="0">
                <a:latin typeface="Arial" pitchFamily="34" charset="0"/>
                <a:cs typeface="Arial" pitchFamily="34" charset="0"/>
              </a:rPr>
              <a:t>Yes, probably</a:t>
            </a:r>
            <a:endParaRPr lang="en-US" sz="1100" b="1" dirty="0">
              <a:latin typeface="Arial" pitchFamily="34" charset="0"/>
              <a:cs typeface="Arial" pitchFamily="34" charset="0"/>
            </a:endParaRPr>
          </a:p>
          <a:p>
            <a:pPr algn="r">
              <a:spcBef>
                <a:spcPts val="600"/>
              </a:spcBef>
              <a:spcAft>
                <a:spcPts val="600"/>
              </a:spcAft>
              <a:buFontTx/>
              <a:buNone/>
            </a:pPr>
            <a:endParaRPr lang="en-US" sz="1100" dirty="0">
              <a:latin typeface="Arial" pitchFamily="34" charset="0"/>
              <a:cs typeface="Arial" pitchFamily="34" charset="0"/>
            </a:endParaRPr>
          </a:p>
          <a:p>
            <a:pPr algn="r">
              <a:spcBef>
                <a:spcPts val="600"/>
              </a:spcBef>
              <a:spcAft>
                <a:spcPts val="600"/>
              </a:spcAft>
              <a:buFontTx/>
              <a:buNone/>
            </a:pPr>
            <a:endParaRPr lang="en-US" sz="1100" dirty="0">
              <a:latin typeface="Arial" pitchFamily="34" charset="0"/>
              <a:cs typeface="Arial" pitchFamily="34" charset="0"/>
            </a:endParaRPr>
          </a:p>
          <a:p>
            <a:pPr algn="r">
              <a:spcBef>
                <a:spcPts val="600"/>
              </a:spcBef>
              <a:spcAft>
                <a:spcPts val="600"/>
              </a:spcAft>
              <a:buFontTx/>
              <a:buNone/>
            </a:pPr>
            <a:r>
              <a:rPr lang="en-US" sz="1100" dirty="0">
                <a:latin typeface="Arial" pitchFamily="34" charset="0"/>
                <a:cs typeface="Arial" pitchFamily="34" charset="0"/>
              </a:rPr>
              <a:t>No</a:t>
            </a:r>
            <a:endParaRPr lang="en-US" sz="1100" b="1" dirty="0">
              <a:latin typeface="Arial" pitchFamily="34" charset="0"/>
              <a:cs typeface="Arial" pitchFamily="34" charset="0"/>
            </a:endParaRPr>
          </a:p>
          <a:p>
            <a:pPr algn="r">
              <a:spcBef>
                <a:spcPts val="600"/>
              </a:spcBef>
              <a:spcAft>
                <a:spcPts val="600"/>
              </a:spcAft>
            </a:pPr>
            <a:r>
              <a:rPr lang="en-US" sz="1100" dirty="0">
                <a:latin typeface="Arial" pitchFamily="34" charset="0"/>
                <a:cs typeface="Arial" pitchFamily="34" charset="0"/>
              </a:rPr>
              <a:t/>
            </a:r>
            <a:br>
              <a:rPr lang="en-US" sz="1100" dirty="0">
                <a:latin typeface="Arial" pitchFamily="34" charset="0"/>
                <a:cs typeface="Arial" pitchFamily="34" charset="0"/>
              </a:rPr>
            </a:br>
            <a:endParaRPr lang="en-US" sz="1100" dirty="0">
              <a:latin typeface="Arial" pitchFamily="34" charset="0"/>
              <a:cs typeface="Arial" pitchFamily="34" charset="0"/>
            </a:endParaRPr>
          </a:p>
        </p:txBody>
      </p:sp>
      <p:sp>
        <p:nvSpPr>
          <p:cNvPr id="57" name="TextBox 59"/>
          <p:cNvSpPr txBox="1">
            <a:spLocks noChangeArrowheads="1"/>
          </p:cNvSpPr>
          <p:nvPr/>
        </p:nvSpPr>
        <p:spPr bwMode="auto">
          <a:xfrm>
            <a:off x="2905047" y="3172159"/>
            <a:ext cx="392113" cy="261610"/>
          </a:xfrm>
          <a:prstGeom prst="rect">
            <a:avLst/>
          </a:prstGeom>
          <a:noFill/>
          <a:ln w="9525">
            <a:noFill/>
            <a:miter lim="800000"/>
            <a:headEnd/>
            <a:tailEnd/>
          </a:ln>
        </p:spPr>
        <p:txBody>
          <a:bodyPr>
            <a:spAutoFit/>
          </a:bodyPr>
          <a:lstStyle/>
          <a:p>
            <a:pPr>
              <a:buFontTx/>
              <a:buNone/>
            </a:pPr>
            <a:r>
              <a:rPr lang="en-US" sz="1100" b="1" dirty="0">
                <a:latin typeface="Arial" pitchFamily="34" charset="0"/>
                <a:cs typeface="Arial" pitchFamily="34" charset="0"/>
              </a:rPr>
              <a:t>22</a:t>
            </a:r>
          </a:p>
        </p:txBody>
      </p:sp>
      <p:sp>
        <p:nvSpPr>
          <p:cNvPr id="60" name="Rectangle 232"/>
          <p:cNvSpPr>
            <a:spLocks noChangeArrowheads="1"/>
          </p:cNvSpPr>
          <p:nvPr/>
        </p:nvSpPr>
        <p:spPr bwMode="auto">
          <a:xfrm>
            <a:off x="1858952" y="2355807"/>
            <a:ext cx="3532215" cy="297292"/>
          </a:xfrm>
          <a:prstGeom prst="rect">
            <a:avLst/>
          </a:prstGeom>
          <a:noFill/>
          <a:ln w="9525">
            <a:noFill/>
            <a:miter lim="800000"/>
            <a:headEnd/>
            <a:tailEnd/>
          </a:ln>
        </p:spPr>
        <p:txBody>
          <a:bodyPr/>
          <a:lstStyle/>
          <a:p>
            <a:pPr algn="ctr" eaLnBrk="1" hangingPunct="1">
              <a:spcBef>
                <a:spcPct val="0"/>
              </a:spcBef>
              <a:buFontTx/>
              <a:buNone/>
            </a:pPr>
            <a:r>
              <a:rPr lang="en-US" sz="1200" b="1" dirty="0">
                <a:latin typeface="Arial" pitchFamily="34" charset="0"/>
                <a:cs typeface="Arial" pitchFamily="34" charset="0"/>
              </a:rPr>
              <a:t>– % of New Boaters </a:t>
            </a:r>
            <a:r>
              <a:rPr lang="en-US" sz="1050" b="1" dirty="0">
                <a:latin typeface="Arial" pitchFamily="34" charset="0"/>
                <a:cs typeface="Arial" pitchFamily="34" charset="0"/>
              </a:rPr>
              <a:t>(n = 151)</a:t>
            </a:r>
            <a:endParaRPr lang="en-US" sz="1050" dirty="0">
              <a:latin typeface="Arial" pitchFamily="34" charset="0"/>
              <a:cs typeface="Arial" pitchFamily="34" charset="0"/>
            </a:endParaRPr>
          </a:p>
        </p:txBody>
      </p:sp>
      <p:sp>
        <p:nvSpPr>
          <p:cNvPr id="55" name="TextBox 59"/>
          <p:cNvSpPr txBox="1">
            <a:spLocks noChangeArrowheads="1"/>
          </p:cNvSpPr>
          <p:nvPr/>
        </p:nvSpPr>
        <p:spPr bwMode="auto">
          <a:xfrm>
            <a:off x="2962887" y="4222225"/>
            <a:ext cx="392113" cy="261610"/>
          </a:xfrm>
          <a:prstGeom prst="rect">
            <a:avLst/>
          </a:prstGeom>
          <a:noFill/>
          <a:ln w="9525">
            <a:noFill/>
            <a:miter lim="800000"/>
            <a:headEnd/>
            <a:tailEnd/>
          </a:ln>
        </p:spPr>
        <p:txBody>
          <a:bodyPr>
            <a:spAutoFit/>
          </a:bodyPr>
          <a:lstStyle/>
          <a:p>
            <a:pPr>
              <a:buFontTx/>
              <a:buNone/>
            </a:pPr>
            <a:r>
              <a:rPr lang="en-US" sz="1100" b="1" dirty="0">
                <a:latin typeface="Arial" pitchFamily="34" charset="0"/>
                <a:cs typeface="Arial" pitchFamily="34" charset="0"/>
              </a:rPr>
              <a:t>24</a:t>
            </a:r>
          </a:p>
        </p:txBody>
      </p:sp>
      <p:sp>
        <p:nvSpPr>
          <p:cNvPr id="63" name="TextBox 59"/>
          <p:cNvSpPr txBox="1">
            <a:spLocks noChangeArrowheads="1"/>
          </p:cNvSpPr>
          <p:nvPr/>
        </p:nvSpPr>
        <p:spPr bwMode="auto">
          <a:xfrm>
            <a:off x="3896501" y="5309773"/>
            <a:ext cx="392113" cy="261610"/>
          </a:xfrm>
          <a:prstGeom prst="rect">
            <a:avLst/>
          </a:prstGeom>
          <a:noFill/>
          <a:ln w="9525">
            <a:noFill/>
            <a:miter lim="800000"/>
            <a:headEnd/>
            <a:tailEnd/>
          </a:ln>
        </p:spPr>
        <p:txBody>
          <a:bodyPr>
            <a:spAutoFit/>
          </a:bodyPr>
          <a:lstStyle/>
          <a:p>
            <a:pPr>
              <a:buFontTx/>
              <a:buNone/>
            </a:pPr>
            <a:r>
              <a:rPr lang="en-CA" sz="1100" b="1" dirty="0">
                <a:latin typeface="Arial" pitchFamily="34" charset="0"/>
                <a:cs typeface="Arial" pitchFamily="34" charset="0"/>
              </a:rPr>
              <a:t>54</a:t>
            </a:r>
            <a:endParaRPr lang="en-US" sz="1100" dirty="0">
              <a:latin typeface="Arial" pitchFamily="34" charset="0"/>
              <a:cs typeface="Arial" pitchFamily="34" charset="0"/>
            </a:endParaRPr>
          </a:p>
        </p:txBody>
      </p:sp>
      <p:sp>
        <p:nvSpPr>
          <p:cNvPr id="64" name="Right Bracket 63"/>
          <p:cNvSpPr/>
          <p:nvPr/>
        </p:nvSpPr>
        <p:spPr>
          <a:xfrm>
            <a:off x="3249140" y="3074176"/>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3358161" y="3695053"/>
            <a:ext cx="843195" cy="307777"/>
          </a:xfrm>
          <a:prstGeom prst="rect">
            <a:avLst/>
          </a:prstGeom>
          <a:noFill/>
        </p:spPr>
        <p:txBody>
          <a:bodyPr wrap="square" rtlCol="0">
            <a:spAutoFit/>
          </a:bodyPr>
          <a:lstStyle/>
          <a:p>
            <a:r>
              <a:rPr lang="en-US" sz="1400" b="1" dirty="0"/>
              <a:t>46% </a:t>
            </a:r>
          </a:p>
        </p:txBody>
      </p:sp>
      <p:sp>
        <p:nvSpPr>
          <p:cNvPr id="15" name="Text Box 170"/>
          <p:cNvSpPr txBox="1">
            <a:spLocks noChangeArrowheads="1"/>
          </p:cNvSpPr>
          <p:nvPr/>
        </p:nvSpPr>
        <p:spPr bwMode="auto">
          <a:xfrm>
            <a:off x="446567" y="1101570"/>
            <a:ext cx="8137621" cy="820738"/>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Much higher than for the secondary target of Interested Non-Boaters (11%).</a:t>
            </a:r>
          </a:p>
          <a:p>
            <a:pPr marL="177800" indent="-177800">
              <a:spcBef>
                <a:spcPct val="0"/>
              </a:spcBef>
              <a:spcAft>
                <a:spcPts val="400"/>
              </a:spcAft>
              <a:buFont typeface="Arial" pitchFamily="34" charset="0"/>
              <a:buChar char="•"/>
            </a:pPr>
            <a:r>
              <a:rPr lang="en-US" sz="1100" dirty="0">
                <a:latin typeface="Arial" pitchFamily="34" charset="0"/>
                <a:cs typeface="Arial" pitchFamily="34" charset="0"/>
              </a:rPr>
              <a:t>New Boaters seem to be generally much more attuned to communications about boating safety. In Aug 2017, they also had high aided awareness of the “Tired of Waiting” Lifejacket poster (38%) and daily community newspaper &amp; magazine articles about boating safely (49%); and high Spring 2018 awareness of the “Got Time”/“Tired of Waiting” ad posters (47%). </a:t>
            </a:r>
          </a:p>
        </p:txBody>
      </p:sp>
      <p:sp>
        <p:nvSpPr>
          <p:cNvPr id="31" name="TextBox 49">
            <a:extLst>
              <a:ext uri="{FF2B5EF4-FFF2-40B4-BE49-F238E27FC236}">
                <a16:creationId xmlns="" xmlns:a16="http://schemas.microsoft.com/office/drawing/2014/main" id="{12DD485B-63E7-4F55-9724-4016C335A921}"/>
              </a:ext>
            </a:extLst>
          </p:cNvPr>
          <p:cNvSpPr txBox="1">
            <a:spLocks noChangeArrowheads="1"/>
          </p:cNvSpPr>
          <p:nvPr/>
        </p:nvSpPr>
        <p:spPr bwMode="auto">
          <a:xfrm>
            <a:off x="4528778" y="2743631"/>
            <a:ext cx="873279" cy="260350"/>
          </a:xfrm>
          <a:prstGeom prst="rect">
            <a:avLst/>
          </a:prstGeom>
          <a:noFill/>
          <a:ln w="9525">
            <a:noFill/>
            <a:miter lim="800000"/>
            <a:headEnd/>
            <a:tailEnd/>
          </a:ln>
        </p:spPr>
        <p:txBody>
          <a:bodyPr wrap="square">
            <a:spAutoFit/>
          </a:bodyPr>
          <a:lstStyle/>
          <a:p>
            <a:pPr>
              <a:buFontTx/>
              <a:buNone/>
            </a:pPr>
            <a:r>
              <a:rPr lang="en-US" sz="1050" b="1" u="sng" dirty="0">
                <a:latin typeface="Arial" pitchFamily="34" charset="0"/>
                <a:cs typeface="Arial" pitchFamily="34" charset="0"/>
                <a:sym typeface="Symbol" pitchFamily="18" charset="2"/>
              </a:rPr>
              <a:t>May 2018</a:t>
            </a:r>
            <a:endParaRPr lang="en-US" sz="1050" b="1" u="sng" dirty="0">
              <a:latin typeface="Arial" pitchFamily="34" charset="0"/>
              <a:cs typeface="Arial" pitchFamily="34" charset="0"/>
            </a:endParaRPr>
          </a:p>
        </p:txBody>
      </p:sp>
      <p:sp>
        <p:nvSpPr>
          <p:cNvPr id="30" name="TextBox 59">
            <a:extLst>
              <a:ext uri="{FF2B5EF4-FFF2-40B4-BE49-F238E27FC236}">
                <a16:creationId xmlns="" xmlns:a16="http://schemas.microsoft.com/office/drawing/2014/main" id="{9F0C5F87-5AEE-4996-857B-F8D2C10C0BB6}"/>
              </a:ext>
            </a:extLst>
          </p:cNvPr>
          <p:cNvSpPr txBox="1">
            <a:spLocks noChangeArrowheads="1"/>
          </p:cNvSpPr>
          <p:nvPr/>
        </p:nvSpPr>
        <p:spPr bwMode="auto">
          <a:xfrm>
            <a:off x="6607429" y="3172159"/>
            <a:ext cx="392113" cy="261610"/>
          </a:xfrm>
          <a:prstGeom prst="rect">
            <a:avLst/>
          </a:prstGeom>
          <a:noFill/>
          <a:ln w="9525">
            <a:noFill/>
            <a:miter lim="800000"/>
            <a:headEnd/>
            <a:tailEnd/>
          </a:ln>
        </p:spPr>
        <p:txBody>
          <a:bodyPr>
            <a:spAutoFit/>
          </a:bodyPr>
          <a:lstStyle/>
          <a:p>
            <a:pPr>
              <a:buFontTx/>
              <a:buNone/>
            </a:pPr>
            <a:r>
              <a:rPr lang="en-US" sz="1100" dirty="0">
                <a:latin typeface="Arial" pitchFamily="34" charset="0"/>
                <a:cs typeface="Arial" pitchFamily="34" charset="0"/>
              </a:rPr>
              <a:t>3</a:t>
            </a:r>
          </a:p>
        </p:txBody>
      </p:sp>
      <p:sp>
        <p:nvSpPr>
          <p:cNvPr id="32" name="TextBox 59">
            <a:extLst>
              <a:ext uri="{FF2B5EF4-FFF2-40B4-BE49-F238E27FC236}">
                <a16:creationId xmlns="" xmlns:a16="http://schemas.microsoft.com/office/drawing/2014/main" id="{DE539424-6C28-4121-982E-0C18269B3F89}"/>
              </a:ext>
            </a:extLst>
          </p:cNvPr>
          <p:cNvSpPr txBox="1">
            <a:spLocks noChangeArrowheads="1"/>
          </p:cNvSpPr>
          <p:nvPr/>
        </p:nvSpPr>
        <p:spPr bwMode="auto">
          <a:xfrm>
            <a:off x="6620378" y="4215130"/>
            <a:ext cx="392113" cy="261610"/>
          </a:xfrm>
          <a:prstGeom prst="rect">
            <a:avLst/>
          </a:prstGeom>
          <a:noFill/>
          <a:ln w="9525">
            <a:noFill/>
            <a:miter lim="800000"/>
            <a:headEnd/>
            <a:tailEnd/>
          </a:ln>
        </p:spPr>
        <p:txBody>
          <a:bodyPr>
            <a:spAutoFit/>
          </a:bodyPr>
          <a:lstStyle/>
          <a:p>
            <a:pPr>
              <a:buFontTx/>
              <a:buNone/>
            </a:pPr>
            <a:r>
              <a:rPr lang="en-US" sz="1100" dirty="0">
                <a:latin typeface="Arial" pitchFamily="34" charset="0"/>
                <a:cs typeface="Arial" pitchFamily="34" charset="0"/>
              </a:rPr>
              <a:t>8</a:t>
            </a:r>
          </a:p>
        </p:txBody>
      </p:sp>
      <p:sp>
        <p:nvSpPr>
          <p:cNvPr id="33" name="Right Bracket 32">
            <a:extLst>
              <a:ext uri="{FF2B5EF4-FFF2-40B4-BE49-F238E27FC236}">
                <a16:creationId xmlns="" xmlns:a16="http://schemas.microsoft.com/office/drawing/2014/main" id="{8441D91C-06CB-4943-B908-BB8CD2A4D6C4}"/>
              </a:ext>
            </a:extLst>
          </p:cNvPr>
          <p:cNvSpPr/>
          <p:nvPr/>
        </p:nvSpPr>
        <p:spPr>
          <a:xfrm>
            <a:off x="6878059" y="3067081"/>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35" name="TextBox 34">
            <a:extLst>
              <a:ext uri="{FF2B5EF4-FFF2-40B4-BE49-F238E27FC236}">
                <a16:creationId xmlns="" xmlns:a16="http://schemas.microsoft.com/office/drawing/2014/main" id="{AC046DE7-5F67-435E-83B7-E791F4A8ED8A}"/>
              </a:ext>
            </a:extLst>
          </p:cNvPr>
          <p:cNvSpPr txBox="1"/>
          <p:nvPr/>
        </p:nvSpPr>
        <p:spPr>
          <a:xfrm>
            <a:off x="6987080" y="3687958"/>
            <a:ext cx="843195" cy="307777"/>
          </a:xfrm>
          <a:prstGeom prst="rect">
            <a:avLst/>
          </a:prstGeom>
          <a:noFill/>
        </p:spPr>
        <p:txBody>
          <a:bodyPr wrap="square" rtlCol="0">
            <a:spAutoFit/>
          </a:bodyPr>
          <a:lstStyle/>
          <a:p>
            <a:r>
              <a:rPr lang="en-US" sz="1400" dirty="0"/>
              <a:t>11% </a:t>
            </a:r>
          </a:p>
        </p:txBody>
      </p:sp>
      <p:sp>
        <p:nvSpPr>
          <p:cNvPr id="36" name="TextBox 59">
            <a:extLst>
              <a:ext uri="{FF2B5EF4-FFF2-40B4-BE49-F238E27FC236}">
                <a16:creationId xmlns="" xmlns:a16="http://schemas.microsoft.com/office/drawing/2014/main" id="{DC45706A-8621-4735-83C3-B3504FAEB539}"/>
              </a:ext>
            </a:extLst>
          </p:cNvPr>
          <p:cNvSpPr txBox="1">
            <a:spLocks noChangeArrowheads="1"/>
          </p:cNvSpPr>
          <p:nvPr/>
        </p:nvSpPr>
        <p:spPr bwMode="auto">
          <a:xfrm>
            <a:off x="6620312" y="5325347"/>
            <a:ext cx="392113" cy="261610"/>
          </a:xfrm>
          <a:prstGeom prst="rect">
            <a:avLst/>
          </a:prstGeom>
          <a:noFill/>
          <a:ln w="9525">
            <a:noFill/>
            <a:miter lim="800000"/>
            <a:headEnd/>
            <a:tailEnd/>
          </a:ln>
        </p:spPr>
        <p:txBody>
          <a:bodyPr>
            <a:spAutoFit/>
          </a:bodyPr>
          <a:lstStyle/>
          <a:p>
            <a:pPr>
              <a:buFontTx/>
              <a:buNone/>
            </a:pPr>
            <a:r>
              <a:rPr lang="en-CA" sz="1100" dirty="0">
                <a:latin typeface="Arial" pitchFamily="34" charset="0"/>
                <a:cs typeface="Arial" pitchFamily="34" charset="0"/>
              </a:rPr>
              <a:t>89</a:t>
            </a:r>
            <a:endParaRPr lang="en-US" sz="1100" dirty="0">
              <a:latin typeface="Arial" pitchFamily="34" charset="0"/>
              <a:cs typeface="Arial" pitchFamily="34" charset="0"/>
            </a:endParaRPr>
          </a:p>
        </p:txBody>
      </p:sp>
      <p:sp>
        <p:nvSpPr>
          <p:cNvPr id="39" name="Rectangle 232">
            <a:extLst>
              <a:ext uri="{FF2B5EF4-FFF2-40B4-BE49-F238E27FC236}">
                <a16:creationId xmlns="" xmlns:a16="http://schemas.microsoft.com/office/drawing/2014/main" id="{7114CDFC-B24F-4043-8963-0B1E776327DB}"/>
              </a:ext>
            </a:extLst>
          </p:cNvPr>
          <p:cNvSpPr>
            <a:spLocks noChangeArrowheads="1"/>
          </p:cNvSpPr>
          <p:nvPr/>
        </p:nvSpPr>
        <p:spPr bwMode="auto">
          <a:xfrm>
            <a:off x="5246317" y="2344225"/>
            <a:ext cx="3532215" cy="297292"/>
          </a:xfrm>
          <a:prstGeom prst="rect">
            <a:avLst/>
          </a:prstGeom>
          <a:noFill/>
          <a:ln w="9525">
            <a:noFill/>
            <a:miter lim="800000"/>
            <a:headEnd/>
            <a:tailEnd/>
          </a:ln>
        </p:spPr>
        <p:txBody>
          <a:bodyPr/>
          <a:lstStyle/>
          <a:p>
            <a:pPr algn="ctr" eaLnBrk="1" hangingPunct="1">
              <a:spcBef>
                <a:spcPct val="0"/>
              </a:spcBef>
              <a:buFontTx/>
              <a:buNone/>
            </a:pPr>
            <a:r>
              <a:rPr lang="en-US" sz="1200" b="1" dirty="0">
                <a:latin typeface="Arial" pitchFamily="34" charset="0"/>
                <a:cs typeface="Arial" pitchFamily="34" charset="0"/>
              </a:rPr>
              <a:t>– % of Interested Non-Boaters </a:t>
            </a:r>
            <a:r>
              <a:rPr lang="en-US" sz="1050" b="1" dirty="0">
                <a:latin typeface="Arial" pitchFamily="34" charset="0"/>
                <a:cs typeface="Arial" pitchFamily="34" charset="0"/>
              </a:rPr>
              <a:t>(n = 242)</a:t>
            </a:r>
            <a:endParaRPr lang="en-US" sz="1050" dirty="0">
              <a:latin typeface="Arial" pitchFamily="34" charset="0"/>
              <a:cs typeface="Arial" pitchFamily="34" charset="0"/>
            </a:endParaRPr>
          </a:p>
        </p:txBody>
      </p:sp>
      <p:sp>
        <p:nvSpPr>
          <p:cNvPr id="40" name="Rectangle 232">
            <a:extLst>
              <a:ext uri="{FF2B5EF4-FFF2-40B4-BE49-F238E27FC236}">
                <a16:creationId xmlns="" xmlns:a16="http://schemas.microsoft.com/office/drawing/2014/main" id="{9022CD38-8DF7-4A66-A628-8480EE546F7F}"/>
              </a:ext>
            </a:extLst>
          </p:cNvPr>
          <p:cNvSpPr>
            <a:spLocks noChangeArrowheads="1"/>
          </p:cNvSpPr>
          <p:nvPr/>
        </p:nvSpPr>
        <p:spPr bwMode="auto">
          <a:xfrm>
            <a:off x="2758204" y="1944819"/>
            <a:ext cx="4367493" cy="297292"/>
          </a:xfrm>
          <a:prstGeom prst="rect">
            <a:avLst/>
          </a:prstGeom>
          <a:noFill/>
          <a:ln w="9525">
            <a:noFill/>
            <a:miter lim="800000"/>
            <a:headEnd/>
            <a:tailEnd/>
          </a:ln>
        </p:spPr>
        <p:txBody>
          <a:bodyPr/>
          <a:lstStyle/>
          <a:p>
            <a:pPr algn="ctr" eaLnBrk="1" hangingPunct="1">
              <a:spcBef>
                <a:spcPct val="0"/>
              </a:spcBef>
              <a:buFontTx/>
              <a:buNone/>
            </a:pPr>
            <a:r>
              <a:rPr lang="en-US" sz="1200" b="1" dirty="0">
                <a:latin typeface="Arial" pitchFamily="34" charset="0"/>
                <a:cs typeface="Arial" pitchFamily="34" charset="0"/>
              </a:rPr>
              <a:t>“Start Boating This Summer” Poster Ads Awareness</a:t>
            </a:r>
            <a:endParaRPr lang="en-US" sz="1200" dirty="0">
              <a:latin typeface="Arial" pitchFamily="34" charset="0"/>
              <a:cs typeface="Arial" pitchFamily="34" charset="0"/>
            </a:endParaRPr>
          </a:p>
        </p:txBody>
      </p:sp>
      <p:sp>
        <p:nvSpPr>
          <p:cNvPr id="41" name="TextBox 26">
            <a:extLst>
              <a:ext uri="{FF2B5EF4-FFF2-40B4-BE49-F238E27FC236}">
                <a16:creationId xmlns="" xmlns:a16="http://schemas.microsoft.com/office/drawing/2014/main" id="{5853A02D-3196-4D26-B288-F629C0D8FC8B}"/>
              </a:ext>
            </a:extLst>
          </p:cNvPr>
          <p:cNvSpPr txBox="1">
            <a:spLocks noChangeArrowheads="1"/>
          </p:cNvSpPr>
          <p:nvPr/>
        </p:nvSpPr>
        <p:spPr bwMode="auto">
          <a:xfrm>
            <a:off x="266883" y="6180724"/>
            <a:ext cx="4133667" cy="230832"/>
          </a:xfrm>
          <a:prstGeom prst="rect">
            <a:avLst/>
          </a:prstGeom>
          <a:solidFill>
            <a:srgbClr val="FFFFFF"/>
          </a:solidFill>
          <a:ln w="9525">
            <a:noFill/>
            <a:miter lim="800000"/>
            <a:headEnd/>
            <a:tailEnd/>
          </a:ln>
        </p:spPr>
        <p:txBody>
          <a:bodyPr wrap="square">
            <a:spAutoFit/>
          </a:bodyPr>
          <a:lstStyle/>
          <a:p>
            <a:pPr>
              <a:spcBef>
                <a:spcPts val="600"/>
              </a:spcBef>
              <a:spcAft>
                <a:spcPts val="3000"/>
              </a:spcAft>
              <a:buFontTx/>
              <a:buNone/>
            </a:pPr>
            <a:r>
              <a:rPr lang="en-US" sz="900" dirty="0">
                <a:solidFill>
                  <a:schemeClr val="tx1"/>
                </a:solidFill>
                <a:latin typeface="Arial" pitchFamily="34" charset="0"/>
                <a:cs typeface="Arial" pitchFamily="34" charset="0"/>
              </a:rPr>
              <a:t>* New Boaters = Boaters who began boating within the last 2 years.</a:t>
            </a:r>
          </a:p>
        </p:txBody>
      </p:sp>
    </p:spTree>
    <p:extLst>
      <p:ext uri="{BB962C8B-B14F-4D97-AF65-F5344CB8AC3E}">
        <p14:creationId xmlns:p14="http://schemas.microsoft.com/office/powerpoint/2010/main" val="3069688601"/>
      </p:ext>
    </p:extLst>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428635" cy="1052736"/>
          </a:xfrm>
        </p:spPr>
        <p:txBody>
          <a:bodyPr>
            <a:normAutofit fontScale="90000"/>
          </a:bodyPr>
          <a:lstStyle/>
          <a:p>
            <a:r>
              <a:rPr lang="en-CA" sz="1900" dirty="0"/>
              <a:t>The “Start Boating This Summer” poster ads are quite effective in engaging New Boaters* - the ads are relevant and interesting to them, and elicit strong interest in visiting the StartBoating.ca website.</a:t>
            </a:r>
            <a:endParaRPr lang="en-US" sz="19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44</a:t>
            </a:fld>
            <a:endParaRPr lang="en-US"/>
          </a:p>
        </p:txBody>
      </p:sp>
      <p:sp>
        <p:nvSpPr>
          <p:cNvPr id="8" name="Rectangle 232"/>
          <p:cNvSpPr>
            <a:spLocks noChangeArrowheads="1"/>
          </p:cNvSpPr>
          <p:nvPr/>
        </p:nvSpPr>
        <p:spPr bwMode="auto">
          <a:xfrm>
            <a:off x="794565" y="1688168"/>
            <a:ext cx="7197725" cy="317562"/>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Reaction to “Start Boating This Summer” Poster Ads - % of New Boaters </a:t>
            </a:r>
            <a:r>
              <a:rPr lang="en-US" sz="1100" b="1" dirty="0">
                <a:solidFill>
                  <a:schemeClr val="tx1"/>
                </a:solidFill>
                <a:latin typeface="Arial" pitchFamily="34" charset="0"/>
                <a:cs typeface="Arial" pitchFamily="34" charset="0"/>
              </a:rPr>
              <a:t>(n=151)</a:t>
            </a:r>
            <a:endParaRPr lang="en-US" sz="1100" dirty="0">
              <a:solidFill>
                <a:schemeClr val="tx1"/>
              </a:solidFill>
              <a:latin typeface="Arial" pitchFamily="34" charset="0"/>
              <a:cs typeface="Arial" pitchFamily="34" charset="0"/>
            </a:endParaRPr>
          </a:p>
        </p:txBody>
      </p:sp>
      <p:graphicFrame>
        <p:nvGraphicFramePr>
          <p:cNvPr id="9" name="Object 4"/>
          <p:cNvGraphicFramePr>
            <a:graphicFrameLocks noChangeAspect="1"/>
          </p:cNvGraphicFramePr>
          <p:nvPr>
            <p:extLst/>
          </p:nvPr>
        </p:nvGraphicFramePr>
        <p:xfrm>
          <a:off x="1194885" y="2408238"/>
          <a:ext cx="6797675" cy="3161131"/>
        </p:xfrm>
        <a:graphic>
          <a:graphicData uri="http://schemas.openxmlformats.org/presentationml/2006/ole">
            <mc:AlternateContent xmlns:mc="http://schemas.openxmlformats.org/markup-compatibility/2006">
              <mc:Choice xmlns:v="urn:schemas-microsoft-com:vml" Requires="v">
                <p:oleObj spid="_x0000_s162875" name="Worksheet" r:id="rId3" imgW="5810170" imgH="2981492" progId="Excel.Sheet.8">
                  <p:embed/>
                </p:oleObj>
              </mc:Choice>
              <mc:Fallback>
                <p:oleObj name="Worksheet" r:id="rId3" imgW="5810170" imgH="2981492" progId="Excel.Sheet.8">
                  <p:embed/>
                  <p:pic>
                    <p:nvPicPr>
                      <p:cNvPr id="0" name=""/>
                      <p:cNvPicPr>
                        <a:picLocks noChangeAspect="1" noChangeArrowheads="1"/>
                      </p:cNvPicPr>
                      <p:nvPr/>
                    </p:nvPicPr>
                    <p:blipFill>
                      <a:blip r:embed="rId4"/>
                      <a:srcRect l="3552" b="621"/>
                      <a:stretch>
                        <a:fillRect/>
                      </a:stretch>
                    </p:blipFill>
                    <p:spPr bwMode="auto">
                      <a:xfrm>
                        <a:off x="1194885" y="2408238"/>
                        <a:ext cx="6797675" cy="3161131"/>
                      </a:xfrm>
                      <a:prstGeom prst="rect">
                        <a:avLst/>
                      </a:prstGeom>
                      <a:noFill/>
                      <a:ln>
                        <a:noFill/>
                      </a:ln>
                      <a:effectLst/>
                      <a:extLst/>
                    </p:spPr>
                  </p:pic>
                </p:oleObj>
              </mc:Fallback>
            </mc:AlternateContent>
          </a:graphicData>
        </a:graphic>
      </p:graphicFrame>
      <p:sp>
        <p:nvSpPr>
          <p:cNvPr id="10" name="TextBox 26"/>
          <p:cNvSpPr txBox="1">
            <a:spLocks noChangeArrowheads="1"/>
          </p:cNvSpPr>
          <p:nvPr/>
        </p:nvSpPr>
        <p:spPr bwMode="auto">
          <a:xfrm>
            <a:off x="565821" y="2827411"/>
            <a:ext cx="2214562" cy="2492990"/>
          </a:xfrm>
          <a:prstGeom prst="rect">
            <a:avLst/>
          </a:prstGeom>
          <a:solidFill>
            <a:srgbClr val="FFFFFF"/>
          </a:solidFill>
          <a:ln w="9525">
            <a:noFill/>
            <a:miter lim="800000"/>
            <a:headEnd/>
            <a:tailEnd/>
          </a:ln>
        </p:spPr>
        <p:txBody>
          <a:bodyPr>
            <a:spAutoFit/>
          </a:bodyPr>
          <a:lstStyle/>
          <a:p>
            <a:pPr>
              <a:spcBef>
                <a:spcPts val="600"/>
              </a:spcBef>
              <a:spcAft>
                <a:spcPts val="3000"/>
              </a:spcAft>
              <a:buFontTx/>
              <a:buNone/>
            </a:pPr>
            <a:r>
              <a:rPr lang="en-US" sz="1200" dirty="0">
                <a:solidFill>
                  <a:schemeClr val="tx1"/>
                </a:solidFill>
                <a:latin typeface="Arial" pitchFamily="34" charset="0"/>
                <a:cs typeface="Arial" pitchFamily="34" charset="0"/>
              </a:rPr>
              <a:t>Ad told you something that had meaning to you personally</a:t>
            </a:r>
          </a:p>
          <a:p>
            <a:pPr>
              <a:spcBef>
                <a:spcPts val="600"/>
              </a:spcBef>
              <a:spcAft>
                <a:spcPts val="3000"/>
              </a:spcAft>
              <a:buFontTx/>
              <a:buNone/>
            </a:pPr>
            <a:r>
              <a:rPr lang="en-US" sz="1200" dirty="0">
                <a:latin typeface="Arial" pitchFamily="34" charset="0"/>
                <a:cs typeface="Arial" pitchFamily="34" charset="0"/>
              </a:rPr>
              <a:t>Ad made you interested in learning more about boating</a:t>
            </a:r>
          </a:p>
          <a:p>
            <a:pPr>
              <a:spcBef>
                <a:spcPts val="600"/>
              </a:spcBef>
              <a:spcAft>
                <a:spcPts val="3000"/>
              </a:spcAft>
              <a:buFontTx/>
              <a:buNone/>
            </a:pPr>
            <a:r>
              <a:rPr lang="en-US" sz="1200" dirty="0">
                <a:solidFill>
                  <a:schemeClr val="tx1"/>
                </a:solidFill>
                <a:latin typeface="Arial" pitchFamily="34" charset="0"/>
                <a:cs typeface="Arial" pitchFamily="34" charset="0"/>
              </a:rPr>
              <a:t>You w</a:t>
            </a:r>
            <a:r>
              <a:rPr lang="en-US" sz="1200" dirty="0">
                <a:latin typeface="Arial" pitchFamily="34" charset="0"/>
                <a:cs typeface="Arial" pitchFamily="34" charset="0"/>
              </a:rPr>
              <a:t>ould visit the StartBoating.ca website after seeing this ad</a:t>
            </a:r>
            <a:endParaRPr lang="en-US" sz="1100" dirty="0">
              <a:solidFill>
                <a:schemeClr val="tx1"/>
              </a:solidFill>
              <a:latin typeface="Arial" pitchFamily="34" charset="0"/>
              <a:cs typeface="Arial" pitchFamily="34" charset="0"/>
            </a:endParaRPr>
          </a:p>
        </p:txBody>
      </p:sp>
      <p:grpSp>
        <p:nvGrpSpPr>
          <p:cNvPr id="11" name="Group 22"/>
          <p:cNvGrpSpPr>
            <a:grpSpLocks/>
          </p:cNvGrpSpPr>
          <p:nvPr/>
        </p:nvGrpSpPr>
        <p:grpSpPr bwMode="auto">
          <a:xfrm>
            <a:off x="3843034" y="5626527"/>
            <a:ext cx="3562350" cy="413228"/>
            <a:chOff x="6607533" y="3848433"/>
            <a:chExt cx="3562184" cy="413468"/>
          </a:xfrm>
        </p:grpSpPr>
        <p:sp>
          <p:nvSpPr>
            <p:cNvPr id="12" name="Rectangle 23"/>
            <p:cNvSpPr>
              <a:spLocks noChangeArrowheads="1"/>
            </p:cNvSpPr>
            <p:nvPr/>
          </p:nvSpPr>
          <p:spPr bwMode="auto">
            <a:xfrm>
              <a:off x="8492639" y="3986988"/>
              <a:ext cx="325158" cy="185805"/>
            </a:xfrm>
            <a:prstGeom prst="rect">
              <a:avLst/>
            </a:prstGeom>
            <a:solidFill>
              <a:schemeClr val="accent1">
                <a:lumMod val="60000"/>
                <a:lumOff val="40000"/>
              </a:schemeClr>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3" name="Rectangle 24"/>
            <p:cNvSpPr>
              <a:spLocks noChangeArrowheads="1"/>
            </p:cNvSpPr>
            <p:nvPr/>
          </p:nvSpPr>
          <p:spPr bwMode="auto">
            <a:xfrm>
              <a:off x="6761112" y="3981033"/>
              <a:ext cx="335578" cy="191759"/>
            </a:xfrm>
            <a:prstGeom prst="rect">
              <a:avLst/>
            </a:prstGeom>
            <a:solidFill>
              <a:schemeClr val="accent1">
                <a:lumMod val="75000"/>
              </a:schemeClr>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4" name="TextBox 25"/>
            <p:cNvSpPr txBox="1">
              <a:spLocks noChangeArrowheads="1"/>
            </p:cNvSpPr>
            <p:nvPr/>
          </p:nvSpPr>
          <p:spPr bwMode="auto">
            <a:xfrm>
              <a:off x="8810424" y="3959526"/>
              <a:ext cx="1266634" cy="261762"/>
            </a:xfrm>
            <a:prstGeom prst="rect">
              <a:avLst/>
            </a:prstGeom>
            <a:noFill/>
            <a:ln w="9525">
              <a:noFill/>
              <a:miter lim="800000"/>
              <a:headEnd/>
              <a:tailEnd/>
            </a:ln>
          </p:spPr>
          <p:txBody>
            <a:bodyPr wrap="none">
              <a:spAutoFit/>
            </a:bodyPr>
            <a:lstStyle/>
            <a:p>
              <a:pPr>
                <a:buFontTx/>
                <a:buNone/>
              </a:pPr>
              <a:r>
                <a:rPr lang="en-US" sz="1100" dirty="0">
                  <a:solidFill>
                    <a:schemeClr val="tx1"/>
                  </a:solidFill>
                  <a:latin typeface="Arial" pitchFamily="34" charset="0"/>
                  <a:cs typeface="Arial" pitchFamily="34" charset="0"/>
                </a:rPr>
                <a:t>Somewhat Agree</a:t>
              </a:r>
            </a:p>
          </p:txBody>
        </p:sp>
        <p:sp>
          <p:nvSpPr>
            <p:cNvPr id="15" name="TextBox 26"/>
            <p:cNvSpPr txBox="1">
              <a:spLocks noChangeArrowheads="1"/>
            </p:cNvSpPr>
            <p:nvPr/>
          </p:nvSpPr>
          <p:spPr bwMode="auto">
            <a:xfrm>
              <a:off x="7068095" y="3942948"/>
              <a:ext cx="1117562" cy="261762"/>
            </a:xfrm>
            <a:prstGeom prst="rect">
              <a:avLst/>
            </a:prstGeom>
            <a:noFill/>
            <a:ln w="9525">
              <a:noFill/>
              <a:miter lim="800000"/>
              <a:headEnd/>
              <a:tailEnd/>
            </a:ln>
          </p:spPr>
          <p:txBody>
            <a:bodyPr wrap="none">
              <a:spAutoFit/>
            </a:bodyPr>
            <a:lstStyle/>
            <a:p>
              <a:pPr>
                <a:buFontTx/>
                <a:buNone/>
              </a:pPr>
              <a:r>
                <a:rPr lang="en-US" sz="1100" dirty="0">
                  <a:solidFill>
                    <a:schemeClr val="tx1"/>
                  </a:solidFill>
                  <a:latin typeface="Arial" pitchFamily="34" charset="0"/>
                  <a:cs typeface="Arial" pitchFamily="34" charset="0"/>
                </a:rPr>
                <a:t>Strongly Agree</a:t>
              </a:r>
            </a:p>
          </p:txBody>
        </p:sp>
        <p:sp>
          <p:nvSpPr>
            <p:cNvPr id="16" name="Rectangle 27"/>
            <p:cNvSpPr>
              <a:spLocks noChangeArrowheads="1"/>
            </p:cNvSpPr>
            <p:nvPr/>
          </p:nvSpPr>
          <p:spPr bwMode="auto">
            <a:xfrm>
              <a:off x="6607533" y="3848433"/>
              <a:ext cx="3562184" cy="413468"/>
            </a:xfrm>
            <a:prstGeom prst="rect">
              <a:avLst/>
            </a:prstGeom>
            <a:no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grpSp>
      <p:sp>
        <p:nvSpPr>
          <p:cNvPr id="17" name="TextBox 29"/>
          <p:cNvSpPr txBox="1">
            <a:spLocks noChangeArrowheads="1"/>
          </p:cNvSpPr>
          <p:nvPr/>
        </p:nvSpPr>
        <p:spPr bwMode="auto">
          <a:xfrm>
            <a:off x="3726037" y="2987932"/>
            <a:ext cx="392112" cy="261610"/>
          </a:xfrm>
          <a:prstGeom prst="rect">
            <a:avLst/>
          </a:prstGeom>
          <a:noFill/>
          <a:ln w="9525">
            <a:noFill/>
            <a:miter lim="800000"/>
            <a:headEnd/>
            <a:tailEnd/>
          </a:ln>
        </p:spPr>
        <p:txBody>
          <a:bodyPr>
            <a:spAutoFit/>
          </a:bodyPr>
          <a:lstStyle/>
          <a:p>
            <a:pPr>
              <a:buFontTx/>
              <a:buNone/>
            </a:pPr>
            <a:r>
              <a:rPr lang="en-US" sz="1100" b="1" dirty="0">
                <a:solidFill>
                  <a:schemeClr val="bg1"/>
                </a:solidFill>
                <a:latin typeface="Arial" pitchFamily="34" charset="0"/>
                <a:cs typeface="Arial" pitchFamily="34" charset="0"/>
              </a:rPr>
              <a:t>35</a:t>
            </a:r>
          </a:p>
        </p:txBody>
      </p:sp>
      <p:sp>
        <p:nvSpPr>
          <p:cNvPr id="22" name="TextBox 36"/>
          <p:cNvSpPr txBox="1">
            <a:spLocks noChangeArrowheads="1"/>
          </p:cNvSpPr>
          <p:nvPr/>
        </p:nvSpPr>
        <p:spPr bwMode="auto">
          <a:xfrm>
            <a:off x="3589804" y="4850168"/>
            <a:ext cx="392113" cy="261610"/>
          </a:xfrm>
          <a:prstGeom prst="rect">
            <a:avLst/>
          </a:prstGeom>
          <a:noFill/>
          <a:ln w="9525">
            <a:noFill/>
            <a:miter lim="800000"/>
            <a:headEnd/>
            <a:tailEnd/>
          </a:ln>
        </p:spPr>
        <p:txBody>
          <a:bodyPr>
            <a:spAutoFit/>
          </a:bodyPr>
          <a:lstStyle/>
          <a:p>
            <a:pPr>
              <a:buFontTx/>
              <a:buNone/>
            </a:pPr>
            <a:r>
              <a:rPr lang="en-US" sz="1100" b="1" dirty="0">
                <a:solidFill>
                  <a:schemeClr val="bg1"/>
                </a:solidFill>
                <a:latin typeface="Arial" pitchFamily="34" charset="0"/>
                <a:cs typeface="Arial" pitchFamily="34" charset="0"/>
              </a:rPr>
              <a:t>31</a:t>
            </a:r>
            <a:endParaRPr lang="en-US" sz="1100" dirty="0">
              <a:solidFill>
                <a:schemeClr val="bg1"/>
              </a:solidFill>
              <a:latin typeface="Arial" pitchFamily="34" charset="0"/>
              <a:cs typeface="Arial" pitchFamily="34" charset="0"/>
            </a:endParaRPr>
          </a:p>
        </p:txBody>
      </p:sp>
      <p:sp>
        <p:nvSpPr>
          <p:cNvPr id="26" name="TextBox 56"/>
          <p:cNvSpPr txBox="1">
            <a:spLocks noChangeArrowheads="1"/>
          </p:cNvSpPr>
          <p:nvPr/>
        </p:nvSpPr>
        <p:spPr bwMode="auto">
          <a:xfrm>
            <a:off x="5163878" y="4850168"/>
            <a:ext cx="392113" cy="261610"/>
          </a:xfrm>
          <a:prstGeom prst="rect">
            <a:avLst/>
          </a:prstGeom>
          <a:noFill/>
          <a:ln w="9525">
            <a:noFill/>
            <a:miter lim="800000"/>
            <a:headEnd/>
            <a:tailEnd/>
          </a:ln>
        </p:spPr>
        <p:txBody>
          <a:bodyPr>
            <a:spAutoFit/>
          </a:bodyPr>
          <a:lstStyle/>
          <a:p>
            <a:pPr>
              <a:buFontTx/>
              <a:buNone/>
            </a:pPr>
            <a:r>
              <a:rPr lang="en-US" sz="1100" b="1" dirty="0">
                <a:latin typeface="Arial" pitchFamily="34" charset="0"/>
                <a:cs typeface="Arial" pitchFamily="34" charset="0"/>
              </a:rPr>
              <a:t>68</a:t>
            </a:r>
            <a:endParaRPr lang="en-US" sz="1100" dirty="0">
              <a:latin typeface="Arial" pitchFamily="34" charset="0"/>
              <a:cs typeface="Arial" pitchFamily="34" charset="0"/>
            </a:endParaRPr>
          </a:p>
        </p:txBody>
      </p:sp>
      <p:sp>
        <p:nvSpPr>
          <p:cNvPr id="27" name="TextBox 57"/>
          <p:cNvSpPr txBox="1">
            <a:spLocks noChangeArrowheads="1"/>
          </p:cNvSpPr>
          <p:nvPr/>
        </p:nvSpPr>
        <p:spPr bwMode="auto">
          <a:xfrm>
            <a:off x="5460005" y="3938104"/>
            <a:ext cx="392112" cy="261610"/>
          </a:xfrm>
          <a:prstGeom prst="rect">
            <a:avLst/>
          </a:prstGeom>
          <a:noFill/>
          <a:ln w="9525">
            <a:noFill/>
            <a:miter lim="800000"/>
            <a:headEnd/>
            <a:tailEnd/>
          </a:ln>
        </p:spPr>
        <p:txBody>
          <a:bodyPr>
            <a:spAutoFit/>
          </a:bodyPr>
          <a:lstStyle/>
          <a:p>
            <a:pPr>
              <a:buFontTx/>
              <a:buNone/>
            </a:pPr>
            <a:r>
              <a:rPr lang="en-US" sz="1100" b="1" dirty="0">
                <a:latin typeface="Arial" pitchFamily="34" charset="0"/>
                <a:cs typeface="Arial" pitchFamily="34" charset="0"/>
              </a:rPr>
              <a:t>77</a:t>
            </a:r>
            <a:endParaRPr lang="en-US" sz="1100" dirty="0">
              <a:latin typeface="Arial" pitchFamily="34" charset="0"/>
              <a:cs typeface="Arial" pitchFamily="34" charset="0"/>
            </a:endParaRPr>
          </a:p>
        </p:txBody>
      </p:sp>
      <p:sp>
        <p:nvSpPr>
          <p:cNvPr id="30" name="TextBox 62"/>
          <p:cNvSpPr txBox="1">
            <a:spLocks noChangeArrowheads="1"/>
          </p:cNvSpPr>
          <p:nvPr/>
        </p:nvSpPr>
        <p:spPr bwMode="auto">
          <a:xfrm>
            <a:off x="5316820" y="2987931"/>
            <a:ext cx="392113" cy="261610"/>
          </a:xfrm>
          <a:prstGeom prst="rect">
            <a:avLst/>
          </a:prstGeom>
          <a:noFill/>
          <a:ln w="9525">
            <a:noFill/>
            <a:miter lim="800000"/>
            <a:headEnd/>
            <a:tailEnd/>
          </a:ln>
        </p:spPr>
        <p:txBody>
          <a:bodyPr>
            <a:spAutoFit/>
          </a:bodyPr>
          <a:lstStyle/>
          <a:p>
            <a:pPr>
              <a:buFontTx/>
              <a:buNone/>
            </a:pPr>
            <a:r>
              <a:rPr lang="en-US" sz="1100" b="1" dirty="0">
                <a:latin typeface="Arial" pitchFamily="34" charset="0"/>
                <a:cs typeface="Arial" pitchFamily="34" charset="0"/>
              </a:rPr>
              <a:t>73</a:t>
            </a:r>
            <a:endParaRPr lang="en-US" sz="1100" dirty="0">
              <a:latin typeface="Arial" pitchFamily="34" charset="0"/>
              <a:cs typeface="Arial" pitchFamily="34" charset="0"/>
            </a:endParaRPr>
          </a:p>
        </p:txBody>
      </p:sp>
      <p:sp>
        <p:nvSpPr>
          <p:cNvPr id="59" name="TextBox 49"/>
          <p:cNvSpPr txBox="1">
            <a:spLocks noChangeArrowheads="1"/>
          </p:cNvSpPr>
          <p:nvPr/>
        </p:nvSpPr>
        <p:spPr bwMode="auto">
          <a:xfrm>
            <a:off x="4773621" y="2641533"/>
            <a:ext cx="1075020"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Total Agree</a:t>
            </a:r>
            <a:endParaRPr lang="en-US" sz="1100" u="sng" dirty="0">
              <a:latin typeface="Arial" pitchFamily="34" charset="0"/>
              <a:cs typeface="Arial" pitchFamily="34" charset="0"/>
            </a:endParaRPr>
          </a:p>
        </p:txBody>
      </p:sp>
      <p:sp>
        <p:nvSpPr>
          <p:cNvPr id="38" name="Content Placeholder 2"/>
          <p:cNvSpPr>
            <a:spLocks noGrp="1"/>
          </p:cNvSpPr>
          <p:nvPr>
            <p:ph idx="1"/>
          </p:nvPr>
        </p:nvSpPr>
        <p:spPr>
          <a:xfrm>
            <a:off x="180796" y="1145528"/>
            <a:ext cx="8516164" cy="254491"/>
          </a:xfrm>
        </p:spPr>
        <p:txBody>
          <a:bodyPr/>
          <a:lstStyle/>
          <a:p>
            <a:r>
              <a:rPr lang="en-US" sz="1100" dirty="0"/>
              <a:t>These are the same levels of positive reaction as achieved in Aug 2017 for the 2017 StartBoating.ca outreach poster ad.</a:t>
            </a:r>
          </a:p>
          <a:p>
            <a:r>
              <a:rPr lang="en-US" sz="1100" dirty="0"/>
              <a:t>The “Start Boating This Summer” poster ads are less impactful with Interested Non-Boaters.</a:t>
            </a:r>
            <a:endParaRPr lang="en-CA" sz="1100" dirty="0"/>
          </a:p>
        </p:txBody>
      </p:sp>
      <p:sp>
        <p:nvSpPr>
          <p:cNvPr id="79" name="TextBox 32"/>
          <p:cNvSpPr txBox="1">
            <a:spLocks noChangeArrowheads="1"/>
          </p:cNvSpPr>
          <p:nvPr/>
        </p:nvSpPr>
        <p:spPr bwMode="auto">
          <a:xfrm>
            <a:off x="3935540" y="3938104"/>
            <a:ext cx="392113" cy="261610"/>
          </a:xfrm>
          <a:prstGeom prst="rect">
            <a:avLst/>
          </a:prstGeom>
          <a:noFill/>
          <a:ln w="9525">
            <a:noFill/>
            <a:miter lim="800000"/>
            <a:headEnd/>
            <a:tailEnd/>
          </a:ln>
        </p:spPr>
        <p:txBody>
          <a:bodyPr>
            <a:spAutoFit/>
          </a:bodyPr>
          <a:lstStyle/>
          <a:p>
            <a:pPr>
              <a:buFontTx/>
              <a:buNone/>
            </a:pPr>
            <a:r>
              <a:rPr lang="en-US" sz="1100" b="1" dirty="0">
                <a:solidFill>
                  <a:schemeClr val="bg1"/>
                </a:solidFill>
                <a:latin typeface="Arial" pitchFamily="34" charset="0"/>
                <a:cs typeface="Arial" pitchFamily="34" charset="0"/>
              </a:rPr>
              <a:t>41</a:t>
            </a:r>
            <a:endParaRPr lang="en-US" sz="1100" dirty="0">
              <a:solidFill>
                <a:schemeClr val="bg1"/>
              </a:solidFill>
              <a:latin typeface="Arial" pitchFamily="34" charset="0"/>
              <a:cs typeface="Arial" pitchFamily="34" charset="0"/>
            </a:endParaRPr>
          </a:p>
        </p:txBody>
      </p:sp>
      <p:sp>
        <p:nvSpPr>
          <p:cNvPr id="80" name="TextBox 34"/>
          <p:cNvSpPr txBox="1">
            <a:spLocks noChangeArrowheads="1"/>
          </p:cNvSpPr>
          <p:nvPr/>
        </p:nvSpPr>
        <p:spPr bwMode="auto">
          <a:xfrm>
            <a:off x="3550085" y="4535331"/>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58</a:t>
            </a:r>
            <a:endParaRPr lang="en-US" sz="1000" dirty="0">
              <a:solidFill>
                <a:schemeClr val="bg1"/>
              </a:solidFill>
              <a:latin typeface="Arial" pitchFamily="34" charset="0"/>
              <a:cs typeface="Arial" pitchFamily="34" charset="0"/>
            </a:endParaRPr>
          </a:p>
        </p:txBody>
      </p:sp>
      <p:cxnSp>
        <p:nvCxnSpPr>
          <p:cNvPr id="91" name="Straight Arrow Connector 65"/>
          <p:cNvCxnSpPr>
            <a:cxnSpLocks noChangeShapeType="1"/>
          </p:cNvCxnSpPr>
          <p:nvPr/>
        </p:nvCxnSpPr>
        <p:spPr bwMode="auto">
          <a:xfrm rot="5400000" flipH="1" flipV="1">
            <a:off x="3785717" y="4649016"/>
            <a:ext cx="173037" cy="1587"/>
          </a:xfrm>
          <a:prstGeom prst="straightConnector1">
            <a:avLst/>
          </a:prstGeom>
          <a:noFill/>
          <a:ln w="9525" algn="ctr">
            <a:solidFill>
              <a:schemeClr val="bg1"/>
            </a:solidFill>
            <a:prstDash val="solid"/>
            <a:round/>
            <a:headEnd/>
            <a:tailEnd type="arrow" w="med" len="med"/>
          </a:ln>
        </p:spPr>
      </p:cxnSp>
      <p:sp>
        <p:nvSpPr>
          <p:cNvPr id="86" name="Text Box 1916">
            <a:extLst>
              <a:ext uri="{FF2B5EF4-FFF2-40B4-BE49-F238E27FC236}">
                <a16:creationId xmlns="" xmlns:a16="http://schemas.microsoft.com/office/drawing/2014/main" id="{938FD32A-C15B-4660-8DE7-BB5417EC4112}"/>
              </a:ext>
            </a:extLst>
          </p:cNvPr>
          <p:cNvSpPr txBox="1">
            <a:spLocks noChangeArrowheads="1"/>
          </p:cNvSpPr>
          <p:nvPr/>
        </p:nvSpPr>
        <p:spPr bwMode="auto">
          <a:xfrm>
            <a:off x="114300" y="6507163"/>
            <a:ext cx="7360388" cy="350837"/>
          </a:xfrm>
          <a:prstGeom prst="rect">
            <a:avLst/>
          </a:prstGeom>
          <a:noFill/>
          <a:ln w="9525">
            <a:noFill/>
            <a:miter lim="800000"/>
            <a:headEnd/>
            <a:tailEnd/>
          </a:ln>
        </p:spPr>
        <p:txBody>
          <a:bodyPr anchor="ctr" anchorCtr="0">
            <a:noAutofit/>
          </a:bodyPr>
          <a:lstStyle/>
          <a:p>
            <a:pPr>
              <a:buFontTx/>
              <a:buNone/>
            </a:pPr>
            <a:r>
              <a:rPr lang="en-CA" sz="800" dirty="0">
                <a:latin typeface="Arial" pitchFamily="34" charset="0"/>
                <a:cs typeface="Arial" pitchFamily="34" charset="0"/>
              </a:rPr>
              <a:t>11b. </a:t>
            </a:r>
            <a:r>
              <a:rPr lang="en-US" sz="800" dirty="0">
                <a:latin typeface="Arial" pitchFamily="34" charset="0"/>
                <a:cs typeface="Arial" pitchFamily="34" charset="0"/>
              </a:rPr>
              <a:t>Please take again at the same two posters. How strongly do you agree or disagree that each of the following statements applies to these poster ads?</a:t>
            </a:r>
          </a:p>
        </p:txBody>
      </p:sp>
      <p:graphicFrame>
        <p:nvGraphicFramePr>
          <p:cNvPr id="87" name="Table 86">
            <a:extLst>
              <a:ext uri="{FF2B5EF4-FFF2-40B4-BE49-F238E27FC236}">
                <a16:creationId xmlns="" xmlns:a16="http://schemas.microsoft.com/office/drawing/2014/main" id="{07F11EDA-A57B-4DB0-8D06-0BD13ABEF783}"/>
              </a:ext>
            </a:extLst>
          </p:cNvPr>
          <p:cNvGraphicFramePr>
            <a:graphicFrameLocks noGrp="1"/>
          </p:cNvGraphicFramePr>
          <p:nvPr>
            <p:extLst/>
          </p:nvPr>
        </p:nvGraphicFramePr>
        <p:xfrm>
          <a:off x="6076878" y="1765856"/>
          <a:ext cx="2716248" cy="3485314"/>
        </p:xfrm>
        <a:graphic>
          <a:graphicData uri="http://schemas.openxmlformats.org/drawingml/2006/table">
            <a:tbl>
              <a:tblPr>
                <a:tableStyleId>{5C22544A-7EE6-4342-B048-85BDC9FD1C3A}</a:tableStyleId>
              </a:tblPr>
              <a:tblGrid>
                <a:gridCol w="929978">
                  <a:extLst>
                    <a:ext uri="{9D8B030D-6E8A-4147-A177-3AD203B41FA5}">
                      <a16:colId xmlns="" xmlns:a16="http://schemas.microsoft.com/office/drawing/2014/main" val="85257230"/>
                    </a:ext>
                  </a:extLst>
                </a:gridCol>
                <a:gridCol w="1786270">
                  <a:extLst>
                    <a:ext uri="{9D8B030D-6E8A-4147-A177-3AD203B41FA5}">
                      <a16:colId xmlns="" xmlns:a16="http://schemas.microsoft.com/office/drawing/2014/main" val="20001"/>
                    </a:ext>
                  </a:extLst>
                </a:gridCol>
              </a:tblGrid>
              <a:tr h="615383">
                <a:tc gridSpan="2">
                  <a:txBody>
                    <a:bodyPr/>
                    <a:lstStyle/>
                    <a:p>
                      <a:pPr algn="ctr"/>
                      <a:r>
                        <a:rPr lang="en-CA" sz="1100" b="1" u="none" dirty="0">
                          <a:latin typeface="Arial" panose="020B0604020202020204" pitchFamily="34" charset="0"/>
                          <a:cs typeface="Arial" panose="020B0604020202020204" pitchFamily="34" charset="0"/>
                        </a:rPr>
                        <a:t>% of Interested Non-Boaters </a:t>
                      </a:r>
                      <a:r>
                        <a:rPr lang="en-CA" sz="1000" b="1" u="none" dirty="0">
                          <a:latin typeface="Arial" panose="020B0604020202020204" pitchFamily="34" charset="0"/>
                          <a:cs typeface="Arial" panose="020B0604020202020204" pitchFamily="34" charset="0"/>
                        </a:rPr>
                        <a:t>(n=242)</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100" b="1" u="sng"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12317506"/>
                  </a:ext>
                </a:extLst>
              </a:tr>
              <a:tr h="191386">
                <a:tc gridSpan="2">
                  <a:txBody>
                    <a:bodyPr/>
                    <a:lstStyle/>
                    <a:p>
                      <a:pPr algn="ctr"/>
                      <a:r>
                        <a:rPr lang="en-CA" sz="1100" b="1" u="none" dirty="0">
                          <a:latin typeface="Arial" panose="020B0604020202020204" pitchFamily="34" charset="0"/>
                          <a:cs typeface="Arial" panose="020B0604020202020204" pitchFamily="34" charset="0"/>
                        </a:rPr>
                        <a:t>% Agree</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100" b="1" u="sng"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4448112"/>
                  </a:ext>
                </a:extLst>
              </a:tr>
              <a:tr h="152138">
                <a:tc>
                  <a:txBody>
                    <a:bodyPr/>
                    <a:lstStyle/>
                    <a:p>
                      <a:pPr algn="ctr"/>
                      <a:r>
                        <a:rPr lang="en-CA" sz="1100" b="1" u="sng" dirty="0">
                          <a:latin typeface="Arial" panose="020B0604020202020204" pitchFamily="34" charset="0"/>
                          <a:cs typeface="Arial" panose="020B0604020202020204" pitchFamily="34" charset="0"/>
                        </a:rPr>
                        <a:t>Strongly</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b="1" u="sng" dirty="0">
                          <a:latin typeface="Arial" panose="020B0604020202020204" pitchFamily="34" charset="0"/>
                          <a:cs typeface="Arial" panose="020B0604020202020204" pitchFamily="34" charset="0"/>
                        </a:rPr>
                        <a:t>Total Agree</a:t>
                      </a:r>
                      <a:endParaRPr lang="en-CA" sz="1100" b="1" u="sng"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96000">
                <a:tc>
                  <a:txBody>
                    <a:bodyPr/>
                    <a:lstStyle/>
                    <a:p>
                      <a:pPr algn="ctr"/>
                      <a:r>
                        <a:rPr lang="en-CA" sz="1100" b="1" dirty="0">
                          <a:latin typeface="Arial" panose="020B0604020202020204" pitchFamily="34" charset="0"/>
                          <a:cs typeface="Arial" panose="020B0604020202020204" pitchFamily="34" charset="0"/>
                        </a:rPr>
                        <a:t>16</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1" dirty="0">
                          <a:latin typeface="Arial" panose="020B0604020202020204" pitchFamily="34" charset="0"/>
                          <a:cs typeface="Arial" panose="020B0604020202020204" pitchFamily="34" charset="0"/>
                        </a:rPr>
                        <a:t>59</a:t>
                      </a:r>
                      <a:endParaRPr lang="en-CA" sz="11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559771">
                <a:tc>
                  <a:txBody>
                    <a:bodyPr/>
                    <a:lstStyle/>
                    <a:p>
                      <a:pPr algn="ctr"/>
                      <a:r>
                        <a:rPr lang="en-CA" sz="1100" b="1" dirty="0">
                          <a:latin typeface="Arial" panose="020B0604020202020204" pitchFamily="34" charset="0"/>
                          <a:cs typeface="Arial" panose="020B0604020202020204" pitchFamily="34" charset="0"/>
                        </a:rPr>
                        <a:t>14</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1" dirty="0">
                          <a:latin typeface="Arial" panose="020B0604020202020204" pitchFamily="34" charset="0"/>
                          <a:cs typeface="Arial" panose="020B0604020202020204" pitchFamily="34" charset="0"/>
                        </a:rPr>
                        <a:t>65</a:t>
                      </a:r>
                      <a:endParaRPr lang="en-CA" sz="11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96000">
                <a:tc>
                  <a:txBody>
                    <a:bodyPr/>
                    <a:lstStyle/>
                    <a:p>
                      <a:pPr algn="ctr"/>
                      <a:r>
                        <a:rPr lang="en-CA" sz="1100" b="1" dirty="0">
                          <a:latin typeface="Arial" panose="020B0604020202020204" pitchFamily="34" charset="0"/>
                          <a:cs typeface="Arial" panose="020B0604020202020204" pitchFamily="34" charset="0"/>
                        </a:rPr>
                        <a:t>10</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1" dirty="0">
                          <a:latin typeface="Arial" panose="020B0604020202020204" pitchFamily="34" charset="0"/>
                          <a:cs typeface="Arial" panose="020B0604020202020204" pitchFamily="34" charset="0"/>
                        </a:rPr>
                        <a:t>50</a:t>
                      </a:r>
                      <a:endParaRPr lang="en-CA" sz="1100" b="1" dirty="0">
                        <a:latin typeface="Arial" panose="020B0604020202020204" pitchFamily="34" charset="0"/>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sp>
        <p:nvSpPr>
          <p:cNvPr id="97" name="TextBox 58">
            <a:extLst>
              <a:ext uri="{FF2B5EF4-FFF2-40B4-BE49-F238E27FC236}">
                <a16:creationId xmlns="" xmlns:a16="http://schemas.microsoft.com/office/drawing/2014/main" id="{1B801BC7-A60C-4E8B-8830-FD733F544FFC}"/>
              </a:ext>
            </a:extLst>
          </p:cNvPr>
          <p:cNvSpPr txBox="1">
            <a:spLocks noChangeArrowheads="1"/>
          </p:cNvSpPr>
          <p:nvPr/>
        </p:nvSpPr>
        <p:spPr bwMode="auto">
          <a:xfrm>
            <a:off x="6399042" y="2957512"/>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98" name="TextBox 58">
            <a:extLst>
              <a:ext uri="{FF2B5EF4-FFF2-40B4-BE49-F238E27FC236}">
                <a16:creationId xmlns="" xmlns:a16="http://schemas.microsoft.com/office/drawing/2014/main" id="{5BA5B905-6524-4BC0-9181-360B68D112EB}"/>
              </a:ext>
            </a:extLst>
          </p:cNvPr>
          <p:cNvSpPr txBox="1">
            <a:spLocks noChangeArrowheads="1"/>
          </p:cNvSpPr>
          <p:nvPr/>
        </p:nvSpPr>
        <p:spPr bwMode="auto">
          <a:xfrm>
            <a:off x="6399042" y="3936941"/>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99" name="TextBox 26">
            <a:extLst>
              <a:ext uri="{FF2B5EF4-FFF2-40B4-BE49-F238E27FC236}">
                <a16:creationId xmlns="" xmlns:a16="http://schemas.microsoft.com/office/drawing/2014/main" id="{0ABD437B-259C-42BC-997F-0537CEBB2971}"/>
              </a:ext>
            </a:extLst>
          </p:cNvPr>
          <p:cNvSpPr txBox="1">
            <a:spLocks noChangeArrowheads="1"/>
          </p:cNvSpPr>
          <p:nvPr/>
        </p:nvSpPr>
        <p:spPr bwMode="auto">
          <a:xfrm>
            <a:off x="266883" y="6180724"/>
            <a:ext cx="4133667" cy="230832"/>
          </a:xfrm>
          <a:prstGeom prst="rect">
            <a:avLst/>
          </a:prstGeom>
          <a:solidFill>
            <a:srgbClr val="FFFFFF"/>
          </a:solidFill>
          <a:ln w="9525">
            <a:noFill/>
            <a:miter lim="800000"/>
            <a:headEnd/>
            <a:tailEnd/>
          </a:ln>
        </p:spPr>
        <p:txBody>
          <a:bodyPr wrap="square">
            <a:spAutoFit/>
          </a:bodyPr>
          <a:lstStyle/>
          <a:p>
            <a:pPr>
              <a:spcBef>
                <a:spcPts val="600"/>
              </a:spcBef>
              <a:spcAft>
                <a:spcPts val="3000"/>
              </a:spcAft>
              <a:buFontTx/>
              <a:buNone/>
            </a:pPr>
            <a:r>
              <a:rPr lang="en-US" sz="900" dirty="0">
                <a:solidFill>
                  <a:schemeClr val="tx1"/>
                </a:solidFill>
                <a:latin typeface="Arial" pitchFamily="34" charset="0"/>
                <a:cs typeface="Arial" pitchFamily="34" charset="0"/>
              </a:rPr>
              <a:t>* New Boaters = Boaters who began boating within the last 2 years.</a:t>
            </a:r>
          </a:p>
        </p:txBody>
      </p:sp>
      <p:sp>
        <p:nvSpPr>
          <p:cNvPr id="28" name="TextBox 58">
            <a:extLst>
              <a:ext uri="{FF2B5EF4-FFF2-40B4-BE49-F238E27FC236}">
                <a16:creationId xmlns="" xmlns:a16="http://schemas.microsoft.com/office/drawing/2014/main" id="{1B801BC7-A60C-4E8B-8830-FD733F544FFC}"/>
              </a:ext>
            </a:extLst>
          </p:cNvPr>
          <p:cNvSpPr txBox="1">
            <a:spLocks noChangeArrowheads="1"/>
          </p:cNvSpPr>
          <p:nvPr/>
        </p:nvSpPr>
        <p:spPr bwMode="auto">
          <a:xfrm>
            <a:off x="7731760" y="2957512"/>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29" name="TextBox 58">
            <a:extLst>
              <a:ext uri="{FF2B5EF4-FFF2-40B4-BE49-F238E27FC236}">
                <a16:creationId xmlns="" xmlns:a16="http://schemas.microsoft.com/office/drawing/2014/main" id="{1B801BC7-A60C-4E8B-8830-FD733F544FFC}"/>
              </a:ext>
            </a:extLst>
          </p:cNvPr>
          <p:cNvSpPr txBox="1">
            <a:spLocks noChangeArrowheads="1"/>
          </p:cNvSpPr>
          <p:nvPr/>
        </p:nvSpPr>
        <p:spPr bwMode="auto">
          <a:xfrm>
            <a:off x="7745918" y="4834660"/>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1" name="TextBox 58">
            <a:extLst>
              <a:ext uri="{FF2B5EF4-FFF2-40B4-BE49-F238E27FC236}">
                <a16:creationId xmlns="" xmlns:a16="http://schemas.microsoft.com/office/drawing/2014/main" id="{F002282D-F739-402E-9FA9-703F1F1F5303}"/>
              </a:ext>
            </a:extLst>
          </p:cNvPr>
          <p:cNvSpPr txBox="1">
            <a:spLocks noChangeArrowheads="1"/>
          </p:cNvSpPr>
          <p:nvPr/>
        </p:nvSpPr>
        <p:spPr bwMode="auto">
          <a:xfrm>
            <a:off x="7758968" y="3936941"/>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2" name="TextBox 58">
            <a:extLst>
              <a:ext uri="{FF2B5EF4-FFF2-40B4-BE49-F238E27FC236}">
                <a16:creationId xmlns="" xmlns:a16="http://schemas.microsoft.com/office/drawing/2014/main" id="{3112DF4A-1022-4B98-B110-0F42D1A6402D}"/>
              </a:ext>
            </a:extLst>
          </p:cNvPr>
          <p:cNvSpPr txBox="1">
            <a:spLocks noChangeArrowheads="1"/>
          </p:cNvSpPr>
          <p:nvPr/>
        </p:nvSpPr>
        <p:spPr bwMode="auto">
          <a:xfrm>
            <a:off x="6410522" y="4834660"/>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611788123"/>
      </p:ext>
    </p:extLst>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45</a:t>
            </a:fld>
            <a:endParaRPr lang="en-US"/>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Safe Boating</a:t>
            </a:r>
            <a:br>
              <a:rPr lang="en-US" sz="4400" dirty="0">
                <a:solidFill>
                  <a:schemeClr val="tx1"/>
                </a:solidFill>
                <a:latin typeface="Arial" pitchFamily="34" charset="0"/>
                <a:cs typeface="Arial" pitchFamily="34" charset="0"/>
              </a:rPr>
            </a:br>
            <a:r>
              <a:rPr lang="en-US" sz="4400" dirty="0">
                <a:solidFill>
                  <a:schemeClr val="tx1"/>
                </a:solidFill>
                <a:latin typeface="Arial" pitchFamily="34" charset="0"/>
                <a:cs typeface="Arial" pitchFamily="34" charset="0"/>
              </a:rPr>
              <a:t>Attitudes/Behaviours</a:t>
            </a:r>
          </a:p>
        </p:txBody>
      </p:sp>
    </p:spTree>
    <p:extLst>
      <p:ext uri="{BB962C8B-B14F-4D97-AF65-F5344CB8AC3E}">
        <p14:creationId xmlns:p14="http://schemas.microsoft.com/office/powerpoint/2010/main" val="641109909"/>
      </p:ext>
    </p:extLst>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4281493825"/>
              </p:ext>
            </p:extLst>
          </p:nvPr>
        </p:nvGraphicFramePr>
        <p:xfrm>
          <a:off x="2674938" y="900573"/>
          <a:ext cx="4489450" cy="5810249"/>
        </p:xfrm>
        <a:graphic>
          <a:graphicData uri="http://schemas.openxmlformats.org/presentationml/2006/ole">
            <mc:AlternateContent xmlns:mc="http://schemas.openxmlformats.org/markup-compatibility/2006">
              <mc:Choice xmlns:v="urn:schemas-microsoft-com:vml" Requires="v">
                <p:oleObj spid="_x0000_s149944" name="Worksheet" r:id="rId4" imgW="1952686" imgH="1133308" progId="Excel.Sheet.8">
                  <p:embed/>
                </p:oleObj>
              </mc:Choice>
              <mc:Fallback>
                <p:oleObj name="Worksheet" r:id="rId4" imgW="1952686" imgH="1133308" progId="Excel.Sheet.8">
                  <p:embed/>
                  <p:pic>
                    <p:nvPicPr>
                      <p:cNvPr id="7" name="Object 6"/>
                      <p:cNvPicPr>
                        <a:picLocks noChangeAspect="1" noChangeArrowheads="1"/>
                      </p:cNvPicPr>
                      <p:nvPr/>
                    </p:nvPicPr>
                    <p:blipFill>
                      <a:blip r:embed="rId5"/>
                      <a:srcRect l="3552" b="621"/>
                      <a:stretch>
                        <a:fillRect/>
                      </a:stretch>
                    </p:blipFill>
                    <p:spPr bwMode="auto">
                      <a:xfrm>
                        <a:off x="2674938" y="900573"/>
                        <a:ext cx="4489450" cy="5810249"/>
                      </a:xfrm>
                      <a:prstGeom prst="rect">
                        <a:avLst/>
                      </a:prstGeom>
                      <a:noFill/>
                      <a:ln>
                        <a:noFill/>
                      </a:ln>
                    </p:spPr>
                  </p:pic>
                </p:oleObj>
              </mc:Fallback>
            </mc:AlternateContent>
          </a:graphicData>
        </a:graphic>
      </p:graphicFrame>
      <p:sp>
        <p:nvSpPr>
          <p:cNvPr id="2" name="Title 1"/>
          <p:cNvSpPr>
            <a:spLocks noGrp="1"/>
          </p:cNvSpPr>
          <p:nvPr>
            <p:ph type="title"/>
          </p:nvPr>
        </p:nvSpPr>
        <p:spPr>
          <a:xfrm>
            <a:off x="1441448" y="0"/>
            <a:ext cx="7702551" cy="1052736"/>
          </a:xfrm>
        </p:spPr>
        <p:txBody>
          <a:bodyPr>
            <a:noAutofit/>
          </a:bodyPr>
          <a:lstStyle/>
          <a:p>
            <a:r>
              <a:rPr lang="en-CA" sz="1650" dirty="0"/>
              <a:t>Strong (top-2-box) majority boater intent/support for desired safe boating attitudes &amp; behaviours re: not drinking &amp; boating, wearing lifejackets, vessel preparedness, cold water, and boating education beyond PCOC.</a:t>
            </a:r>
            <a:endParaRPr lang="en-US" sz="1650" dirty="0"/>
          </a:p>
        </p:txBody>
      </p:sp>
      <p:sp>
        <p:nvSpPr>
          <p:cNvPr id="35" name="Slide Number Placeholder 34"/>
          <p:cNvSpPr>
            <a:spLocks noGrp="1"/>
          </p:cNvSpPr>
          <p:nvPr>
            <p:ph type="sldNum" sz="quarter" idx="12"/>
          </p:nvPr>
        </p:nvSpPr>
        <p:spPr>
          <a:xfrm>
            <a:off x="8561015" y="6490808"/>
            <a:ext cx="576064" cy="365125"/>
          </a:xfrm>
        </p:spPr>
        <p:txBody>
          <a:bodyPr/>
          <a:lstStyle/>
          <a:p>
            <a:fld id="{5857359A-ACC2-4AC8-94CA-842605F06C6B}" type="slidenum">
              <a:rPr lang="en-US" smtClean="0"/>
              <a:pPr/>
              <a:t>46</a:t>
            </a:fld>
            <a:endParaRPr lang="en-US" dirty="0"/>
          </a:p>
        </p:txBody>
      </p:sp>
      <p:sp>
        <p:nvSpPr>
          <p:cNvPr id="76" name="TextBox 49"/>
          <p:cNvSpPr txBox="1">
            <a:spLocks noChangeArrowheads="1"/>
          </p:cNvSpPr>
          <p:nvPr/>
        </p:nvSpPr>
        <p:spPr bwMode="auto">
          <a:xfrm>
            <a:off x="6404558" y="1308829"/>
            <a:ext cx="755424" cy="246221"/>
          </a:xfrm>
          <a:prstGeom prst="rect">
            <a:avLst/>
          </a:prstGeom>
          <a:noFill/>
          <a:ln w="9525">
            <a:noFill/>
            <a:miter lim="800000"/>
            <a:headEnd/>
            <a:tailEnd/>
          </a:ln>
        </p:spPr>
        <p:txBody>
          <a:bodyPr wrap="square">
            <a:spAutoFit/>
          </a:bodyPr>
          <a:lstStyle/>
          <a:p>
            <a:pPr>
              <a:buFontTx/>
              <a:buNone/>
            </a:pPr>
            <a:r>
              <a:rPr lang="en-US" sz="1000" b="1" u="sng" dirty="0">
                <a:latin typeface="Arial" pitchFamily="34" charset="0"/>
                <a:cs typeface="Arial" pitchFamily="34" charset="0"/>
                <a:sym typeface="Symbol" pitchFamily="18" charset="2"/>
              </a:rPr>
              <a:t>May 2018</a:t>
            </a:r>
            <a:endParaRPr lang="en-US" sz="1000" u="sng" dirty="0">
              <a:latin typeface="Arial" pitchFamily="34" charset="0"/>
              <a:cs typeface="Arial" pitchFamily="34" charset="0"/>
            </a:endParaRPr>
          </a:p>
        </p:txBody>
      </p:sp>
      <p:sp>
        <p:nvSpPr>
          <p:cNvPr id="83" name="Rectangle 232"/>
          <p:cNvSpPr>
            <a:spLocks noChangeArrowheads="1"/>
          </p:cNvSpPr>
          <p:nvPr/>
        </p:nvSpPr>
        <p:spPr bwMode="auto">
          <a:xfrm>
            <a:off x="191386" y="1080812"/>
            <a:ext cx="8761228" cy="377548"/>
          </a:xfrm>
          <a:prstGeom prst="rect">
            <a:avLst/>
          </a:prstGeom>
          <a:noFill/>
          <a:ln w="9525">
            <a:noFill/>
            <a:miter lim="800000"/>
            <a:headEnd/>
            <a:tailEnd/>
          </a:ln>
        </p:spPr>
        <p:txBody>
          <a:bodyPr/>
          <a:lstStyle/>
          <a:p>
            <a:pPr algn="ctr" eaLnBrk="1" hangingPunct="1">
              <a:spcBef>
                <a:spcPct val="0"/>
              </a:spcBef>
              <a:buFontTx/>
              <a:buNone/>
            </a:pPr>
            <a:r>
              <a:rPr lang="en-US" sz="1200" b="1" dirty="0">
                <a:latin typeface="Arial" pitchFamily="34" charset="0"/>
                <a:cs typeface="Arial" pitchFamily="34" charset="0"/>
              </a:rPr>
              <a:t>Desired Safe Boating Attitudes/Behaviours - % agree they are doing or intend to do this year </a:t>
            </a:r>
            <a:r>
              <a:rPr lang="en-US" sz="1050" b="1" dirty="0">
                <a:latin typeface="Arial" pitchFamily="34" charset="0"/>
                <a:cs typeface="Arial" pitchFamily="34" charset="0"/>
              </a:rPr>
              <a:t>(n=509)</a:t>
            </a:r>
            <a:endParaRPr lang="en-US" sz="1050" dirty="0">
              <a:latin typeface="Arial" pitchFamily="34" charset="0"/>
              <a:cs typeface="Arial" pitchFamily="34" charset="0"/>
            </a:endParaRPr>
          </a:p>
        </p:txBody>
      </p:sp>
      <p:sp>
        <p:nvSpPr>
          <p:cNvPr id="65" name="TextBox 43"/>
          <p:cNvSpPr txBox="1">
            <a:spLocks noChangeArrowheads="1"/>
          </p:cNvSpPr>
          <p:nvPr/>
        </p:nvSpPr>
        <p:spPr bwMode="auto">
          <a:xfrm>
            <a:off x="6290683" y="6052608"/>
            <a:ext cx="2684813" cy="338554"/>
          </a:xfrm>
          <a:prstGeom prst="rect">
            <a:avLst/>
          </a:prstGeom>
          <a:noFill/>
          <a:ln w="9525">
            <a:noFill/>
            <a:miter lim="800000"/>
            <a:headEnd/>
            <a:tailEnd/>
          </a:ln>
        </p:spPr>
        <p:txBody>
          <a:bodyPr wrap="square">
            <a:spAutoFit/>
          </a:bodyPr>
          <a:lstStyle/>
          <a:p>
            <a:pPr>
              <a:buFontTx/>
              <a:buNone/>
            </a:pPr>
            <a:r>
              <a:rPr lang="en-US" sz="800" dirty="0">
                <a:latin typeface="Arial" pitchFamily="34" charset="0"/>
                <a:cs typeface="Arial" pitchFamily="34" charset="0"/>
                <a:sym typeface="Symbol" pitchFamily="18" charset="2"/>
              </a:rPr>
              <a:t>% strongly agree – top-2-box 9-10 rating on 10 </a:t>
            </a:r>
            <a:r>
              <a:rPr lang="en-US" sz="800" dirty="0" err="1">
                <a:latin typeface="Arial" pitchFamily="34" charset="0"/>
                <a:cs typeface="Arial" pitchFamily="34" charset="0"/>
                <a:sym typeface="Symbol" pitchFamily="18" charset="2"/>
              </a:rPr>
              <a:t>pt</a:t>
            </a:r>
            <a:r>
              <a:rPr lang="en-US" sz="800" dirty="0">
                <a:latin typeface="Arial" pitchFamily="34" charset="0"/>
                <a:cs typeface="Arial" pitchFamily="34" charset="0"/>
                <a:sym typeface="Symbol" pitchFamily="18" charset="2"/>
              </a:rPr>
              <a:t> scale</a:t>
            </a:r>
          </a:p>
          <a:p>
            <a:pPr>
              <a:buFontTx/>
              <a:buNone/>
            </a:pPr>
            <a:r>
              <a:rPr lang="en-US" sz="800" dirty="0">
                <a:latin typeface="Arial" pitchFamily="34" charset="0"/>
                <a:cs typeface="Arial" pitchFamily="34" charset="0"/>
                <a:sym typeface="Symbol" pitchFamily="18" charset="2"/>
              </a:rPr>
              <a:t>% agree – 6-10 rating on 10 </a:t>
            </a:r>
            <a:r>
              <a:rPr lang="en-US" sz="800" dirty="0" err="1">
                <a:latin typeface="Arial" pitchFamily="34" charset="0"/>
                <a:cs typeface="Arial" pitchFamily="34" charset="0"/>
                <a:sym typeface="Symbol" pitchFamily="18" charset="2"/>
              </a:rPr>
              <a:t>pt</a:t>
            </a:r>
            <a:r>
              <a:rPr lang="en-US" sz="800" dirty="0">
                <a:latin typeface="Arial" pitchFamily="34" charset="0"/>
                <a:cs typeface="Arial" pitchFamily="34" charset="0"/>
                <a:sym typeface="Symbol" pitchFamily="18" charset="2"/>
              </a:rPr>
              <a:t> scale</a:t>
            </a:r>
            <a:endParaRPr lang="en-US" sz="800" dirty="0">
              <a:latin typeface="Arial" pitchFamily="34" charset="0"/>
              <a:cs typeface="Arial" pitchFamily="34" charset="0"/>
            </a:endParaRPr>
          </a:p>
        </p:txBody>
      </p:sp>
      <p:sp>
        <p:nvSpPr>
          <p:cNvPr id="4" name="Rectangle 3"/>
          <p:cNvSpPr/>
          <p:nvPr/>
        </p:nvSpPr>
        <p:spPr>
          <a:xfrm>
            <a:off x="6087527" y="6087843"/>
            <a:ext cx="2865087" cy="28550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Text Box 1916"/>
          <p:cNvSpPr txBox="1">
            <a:spLocks noChangeArrowheads="1"/>
          </p:cNvSpPr>
          <p:nvPr/>
        </p:nvSpPr>
        <p:spPr bwMode="auto">
          <a:xfrm>
            <a:off x="114300" y="6491437"/>
            <a:ext cx="7175021" cy="369332"/>
          </a:xfrm>
          <a:prstGeom prst="rect">
            <a:avLst/>
          </a:prstGeom>
          <a:noFill/>
          <a:ln w="9525">
            <a:noFill/>
            <a:miter lim="800000"/>
            <a:headEnd/>
            <a:tailEnd/>
          </a:ln>
        </p:spPr>
        <p:txBody>
          <a:bodyPr wrap="square">
            <a:spAutoFit/>
          </a:bodyPr>
          <a:lstStyle/>
          <a:p>
            <a:pPr>
              <a:buFontTx/>
              <a:buNone/>
            </a:pPr>
            <a:r>
              <a:rPr lang="en-US" sz="900" dirty="0">
                <a:latin typeface="Arial" pitchFamily="34" charset="0"/>
                <a:cs typeface="Arial" pitchFamily="34" charset="0"/>
              </a:rPr>
              <a:t>7. Please indicate how much you agree or disagree that each of these statements applies to you, </a:t>
            </a:r>
            <a:r>
              <a:rPr lang="en-US" sz="900" dirty="0" err="1">
                <a:latin typeface="Arial" pitchFamily="34" charset="0"/>
                <a:cs typeface="Arial" pitchFamily="34" charset="0"/>
              </a:rPr>
              <a:t>ie</a:t>
            </a:r>
            <a:r>
              <a:rPr lang="en-US" sz="900" dirty="0">
                <a:latin typeface="Arial" pitchFamily="34" charset="0"/>
                <a:cs typeface="Arial" pitchFamily="34" charset="0"/>
              </a:rPr>
              <a:t>. describes things you are doing or intend to do this year (on a scale from 1[Strongly disagree] to 10[Strongly agree])</a:t>
            </a:r>
          </a:p>
        </p:txBody>
      </p:sp>
      <p:sp>
        <p:nvSpPr>
          <p:cNvPr id="86" name="TextBox 85"/>
          <p:cNvSpPr txBox="1"/>
          <p:nvPr/>
        </p:nvSpPr>
        <p:spPr>
          <a:xfrm>
            <a:off x="12956" y="1465393"/>
            <a:ext cx="4206875" cy="4721035"/>
          </a:xfrm>
          <a:prstGeom prst="rect">
            <a:avLst/>
          </a:prstGeom>
          <a:solidFill>
            <a:srgbClr val="FFFFFF"/>
          </a:solidFill>
        </p:spPr>
        <p:txBody>
          <a:bodyPr/>
          <a:lstStyle/>
          <a:p>
            <a:pPr>
              <a:spcAft>
                <a:spcPts val="600"/>
              </a:spcAft>
              <a:buFontTx/>
              <a:buNone/>
              <a:defRPr/>
            </a:pPr>
            <a:r>
              <a:rPr lang="en-US" sz="850" b="1" dirty="0">
                <a:latin typeface="Arial" pitchFamily="34" charset="0"/>
                <a:cs typeface="Arial" pitchFamily="34" charset="0"/>
              </a:rPr>
              <a:t>Drinking &amp; boating:</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 am not going to drink any alcoholic beverages while operating a boat</a:t>
            </a:r>
          </a:p>
          <a:p>
            <a:pPr>
              <a:spcBef>
                <a:spcPts val="1500"/>
              </a:spcBef>
              <a:spcAft>
                <a:spcPts val="600"/>
              </a:spcAft>
              <a:buFontTx/>
              <a:buNone/>
              <a:defRPr/>
            </a:pPr>
            <a:r>
              <a:rPr lang="en-US" sz="850" spc="-20" dirty="0">
                <a:latin typeface="Arial" pitchFamily="34" charset="0"/>
                <a:cs typeface="Arial" pitchFamily="34" charset="0"/>
              </a:rPr>
              <a:t>I am not going to operate a boat after I have consumed alcoholic beverages</a:t>
            </a:r>
          </a:p>
          <a:p>
            <a:pPr>
              <a:spcBef>
                <a:spcPts val="1500"/>
              </a:spcBef>
              <a:spcAft>
                <a:spcPts val="1000"/>
              </a:spcAft>
              <a:buFontTx/>
              <a:buNone/>
              <a:defRPr/>
            </a:pPr>
            <a:r>
              <a:rPr lang="en-US" sz="850" dirty="0">
                <a:latin typeface="Arial" pitchFamily="34" charset="0"/>
                <a:cs typeface="Arial" pitchFamily="34" charset="0"/>
              </a:rPr>
              <a:t>I am going to call 9-1-1 to report an impaired boater if I see one</a:t>
            </a:r>
          </a:p>
          <a:p>
            <a:pPr>
              <a:spcAft>
                <a:spcPts val="600"/>
              </a:spcAft>
              <a:defRPr/>
            </a:pPr>
            <a:r>
              <a:rPr lang="en-US" sz="850" b="1" dirty="0">
                <a:latin typeface="Arial" pitchFamily="34" charset="0"/>
                <a:cs typeface="Arial" pitchFamily="34" charset="0"/>
              </a:rPr>
              <a:t>Wearing your PFD:</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spc="-20" dirty="0">
                <a:latin typeface="Arial" pitchFamily="34" charset="0"/>
                <a:cs typeface="Arial" pitchFamily="34" charset="0"/>
              </a:rPr>
              <a:t>I am going to strongly encourage everyone else who is out in a boat with me to wear their lifejacket</a:t>
            </a:r>
          </a:p>
          <a:p>
            <a:pPr>
              <a:spcAft>
                <a:spcPts val="600"/>
              </a:spcAft>
              <a:defRPr/>
            </a:pPr>
            <a:r>
              <a:rPr lang="en-US" sz="850" dirty="0">
                <a:latin typeface="Arial" pitchFamily="34" charset="0"/>
                <a:cs typeface="Arial" pitchFamily="34" charset="0"/>
              </a:rPr>
              <a:t>I will wear my lifejacket all the time when I’m out on the water in a boat </a:t>
            </a:r>
          </a:p>
          <a:p>
            <a:pPr>
              <a:spcBef>
                <a:spcPts val="600"/>
              </a:spcBef>
              <a:spcAft>
                <a:spcPts val="600"/>
              </a:spcAft>
              <a:buFontTx/>
              <a:buNone/>
              <a:defRPr/>
            </a:pPr>
            <a:r>
              <a:rPr lang="en-US" sz="850" b="1" dirty="0">
                <a:latin typeface="Arial" pitchFamily="34" charset="0"/>
                <a:cs typeface="Arial" pitchFamily="34" charset="0"/>
              </a:rPr>
              <a:t>Preparedness:</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 will always check my boat over every time before I go out on the water; including making sure I have enough lifejackets on board</a:t>
            </a:r>
          </a:p>
          <a:p>
            <a:pPr>
              <a:spcAft>
                <a:spcPts val="200"/>
              </a:spcAft>
              <a:buFontTx/>
              <a:buNone/>
              <a:defRPr/>
            </a:pPr>
            <a:r>
              <a:rPr lang="en-US" sz="850" dirty="0">
                <a:latin typeface="Arial" pitchFamily="34" charset="0"/>
                <a:cs typeface="Arial" pitchFamily="34" charset="0"/>
              </a:rPr>
              <a:t>I’m going to mentally run through a pre-departure checklist, every time I go out on the water</a:t>
            </a:r>
          </a:p>
          <a:p>
            <a:pPr>
              <a:spcAft>
                <a:spcPts val="200"/>
              </a:spcAft>
              <a:buFontTx/>
              <a:buNone/>
              <a:defRPr/>
            </a:pPr>
            <a:r>
              <a:rPr lang="en-US" sz="850" b="1" dirty="0">
                <a:latin typeface="Arial" pitchFamily="34" charset="0"/>
                <a:cs typeface="Arial" pitchFamily="34" charset="0"/>
              </a:rPr>
              <a:t>Cold water:</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I’m going to make a point of being better prepared for the possibility of falling into cold water, by wearing my lifejacket</a:t>
            </a:r>
          </a:p>
          <a:p>
            <a:pPr>
              <a:buFontTx/>
              <a:buNone/>
              <a:defRPr/>
            </a:pPr>
            <a:r>
              <a:rPr lang="en-US" sz="850" b="1" dirty="0">
                <a:latin typeface="Arial" pitchFamily="34" charset="0"/>
                <a:cs typeface="Arial" pitchFamily="34" charset="0"/>
              </a:rPr>
              <a:t>Boating education:</a:t>
            </a:r>
          </a:p>
          <a:p>
            <a:pPr>
              <a:spcAft>
                <a:spcPts val="400"/>
              </a:spcAft>
              <a:defRPr/>
            </a:pPr>
            <a:r>
              <a:rPr lang="en-US" sz="850" dirty="0">
                <a:latin typeface="Arial" pitchFamily="34" charset="0"/>
                <a:cs typeface="Arial" pitchFamily="34" charset="0"/>
              </a:rPr>
              <a:t>I’m going to make a point of getting more information, or taking a boating course to become a more knowledgeable boater</a:t>
            </a:r>
          </a:p>
          <a:p>
            <a:pPr>
              <a:spcBef>
                <a:spcPts val="600"/>
              </a:spcBef>
              <a:spcAft>
                <a:spcPts val="600"/>
              </a:spcAft>
              <a:defRPr/>
            </a:pPr>
            <a:r>
              <a:rPr lang="en-CA" sz="850" dirty="0">
                <a:latin typeface="Arial" pitchFamily="34" charset="0"/>
                <a:cs typeface="Arial" pitchFamily="34" charset="0"/>
              </a:rPr>
              <a:t>I already have my “boating license” (</a:t>
            </a:r>
            <a:r>
              <a:rPr lang="en-CA" sz="850" dirty="0" err="1">
                <a:latin typeface="Arial" pitchFamily="34" charset="0"/>
                <a:cs typeface="Arial" pitchFamily="34" charset="0"/>
              </a:rPr>
              <a:t>ie</a:t>
            </a:r>
            <a:r>
              <a:rPr lang="en-CA" sz="850" dirty="0">
                <a:latin typeface="Arial" pitchFamily="34" charset="0"/>
                <a:cs typeface="Arial" pitchFamily="34" charset="0"/>
              </a:rPr>
              <a:t>. Pleasure Craft Operator Card)</a:t>
            </a:r>
            <a:endParaRPr lang="en-US" sz="850" dirty="0">
              <a:latin typeface="Arial" pitchFamily="34" charset="0"/>
              <a:cs typeface="Arial" pitchFamily="34" charset="0"/>
            </a:endParaRPr>
          </a:p>
          <a:p>
            <a:pPr>
              <a:spcBef>
                <a:spcPts val="600"/>
              </a:spcBef>
              <a:spcAft>
                <a:spcPts val="600"/>
              </a:spcAft>
              <a:defRPr/>
            </a:pPr>
            <a:r>
              <a:rPr lang="en-US" sz="850" dirty="0">
                <a:latin typeface="Arial" pitchFamily="34" charset="0"/>
                <a:cs typeface="Arial" pitchFamily="34" charset="0"/>
              </a:rPr>
              <a:t>I have already taken a boating course or training beyond the “boating license” (PCOC) level</a:t>
            </a:r>
          </a:p>
          <a:p>
            <a:pPr>
              <a:spcBef>
                <a:spcPts val="400"/>
              </a:spcBef>
              <a:spcAft>
                <a:spcPts val="600"/>
              </a:spcAft>
              <a:buFontTx/>
              <a:buNone/>
              <a:defRPr/>
            </a:pPr>
            <a:r>
              <a:rPr lang="en-US" sz="850" dirty="0">
                <a:latin typeface="Arial" pitchFamily="34" charset="0"/>
                <a:cs typeface="Arial" pitchFamily="34" charset="0"/>
              </a:rPr>
              <a:t>I don’t have my “boating license” (Pleasure Craft Operator Card) yet, but I’m going to get it this year</a:t>
            </a:r>
          </a:p>
        </p:txBody>
      </p:sp>
      <p:cxnSp>
        <p:nvCxnSpPr>
          <p:cNvPr id="75" name="Straight Connector 62"/>
          <p:cNvCxnSpPr>
            <a:cxnSpLocks noChangeShapeType="1"/>
          </p:cNvCxnSpPr>
          <p:nvPr/>
        </p:nvCxnSpPr>
        <p:spPr bwMode="auto">
          <a:xfrm flipV="1">
            <a:off x="82472" y="2670142"/>
            <a:ext cx="8905875" cy="0"/>
          </a:xfrm>
          <a:prstGeom prst="line">
            <a:avLst/>
          </a:prstGeom>
          <a:noFill/>
          <a:ln w="9525" algn="ctr">
            <a:solidFill>
              <a:schemeClr val="tx1"/>
            </a:solidFill>
            <a:prstDash val="dash"/>
            <a:round/>
            <a:headEnd/>
            <a:tailEnd/>
          </a:ln>
        </p:spPr>
      </p:cxnSp>
      <p:cxnSp>
        <p:nvCxnSpPr>
          <p:cNvPr id="77" name="Straight Connector 62"/>
          <p:cNvCxnSpPr>
            <a:cxnSpLocks noChangeShapeType="1"/>
          </p:cNvCxnSpPr>
          <p:nvPr/>
        </p:nvCxnSpPr>
        <p:spPr bwMode="auto">
          <a:xfrm flipV="1">
            <a:off x="91349" y="3428807"/>
            <a:ext cx="8905875" cy="0"/>
          </a:xfrm>
          <a:prstGeom prst="line">
            <a:avLst/>
          </a:prstGeom>
          <a:noFill/>
          <a:ln w="9525" algn="ctr">
            <a:solidFill>
              <a:schemeClr val="tx1"/>
            </a:solidFill>
            <a:prstDash val="dash"/>
            <a:round/>
            <a:headEnd/>
            <a:tailEnd/>
          </a:ln>
        </p:spPr>
      </p:cxnSp>
      <p:cxnSp>
        <p:nvCxnSpPr>
          <p:cNvPr id="43" name="Straight Connector 62">
            <a:extLst>
              <a:ext uri="{FF2B5EF4-FFF2-40B4-BE49-F238E27FC236}">
                <a16:creationId xmlns="" xmlns:a16="http://schemas.microsoft.com/office/drawing/2014/main" id="{16CEACB6-E7AC-4D7B-9697-CEA103737ADB}"/>
              </a:ext>
            </a:extLst>
          </p:cNvPr>
          <p:cNvCxnSpPr>
            <a:cxnSpLocks noChangeShapeType="1"/>
          </p:cNvCxnSpPr>
          <p:nvPr/>
        </p:nvCxnSpPr>
        <p:spPr bwMode="auto">
          <a:xfrm flipV="1">
            <a:off x="78116" y="4181078"/>
            <a:ext cx="8905875" cy="0"/>
          </a:xfrm>
          <a:prstGeom prst="line">
            <a:avLst/>
          </a:prstGeom>
          <a:noFill/>
          <a:ln w="9525" algn="ctr">
            <a:solidFill>
              <a:schemeClr val="tx1"/>
            </a:solidFill>
            <a:prstDash val="dash"/>
            <a:round/>
            <a:headEnd/>
            <a:tailEnd/>
          </a:ln>
        </p:spPr>
      </p:cxnSp>
      <p:cxnSp>
        <p:nvCxnSpPr>
          <p:cNvPr id="44" name="Straight Connector 62">
            <a:extLst>
              <a:ext uri="{FF2B5EF4-FFF2-40B4-BE49-F238E27FC236}">
                <a16:creationId xmlns="" xmlns:a16="http://schemas.microsoft.com/office/drawing/2014/main" id="{5BC9E8DE-7A03-4119-9F2B-554072B5A1BD}"/>
              </a:ext>
            </a:extLst>
          </p:cNvPr>
          <p:cNvCxnSpPr>
            <a:cxnSpLocks noChangeShapeType="1"/>
          </p:cNvCxnSpPr>
          <p:nvPr/>
        </p:nvCxnSpPr>
        <p:spPr bwMode="auto">
          <a:xfrm flipV="1">
            <a:off x="86993" y="4587042"/>
            <a:ext cx="8905875" cy="0"/>
          </a:xfrm>
          <a:prstGeom prst="line">
            <a:avLst/>
          </a:prstGeom>
          <a:noFill/>
          <a:ln w="9525" algn="ctr">
            <a:solidFill>
              <a:schemeClr val="tx1"/>
            </a:solidFill>
            <a:prstDash val="dash"/>
            <a:round/>
            <a:headEnd/>
            <a:tailEnd/>
          </a:ln>
        </p:spPr>
      </p:cxnSp>
      <p:sp>
        <p:nvSpPr>
          <p:cNvPr id="63" name="TextBox 42"/>
          <p:cNvSpPr txBox="1">
            <a:spLocks noChangeArrowheads="1"/>
          </p:cNvSpPr>
          <p:nvPr/>
        </p:nvSpPr>
        <p:spPr bwMode="auto">
          <a:xfrm>
            <a:off x="5662303" y="3503972"/>
            <a:ext cx="392112"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66</a:t>
            </a:r>
          </a:p>
        </p:txBody>
      </p:sp>
      <p:sp>
        <p:nvSpPr>
          <p:cNvPr id="67" name="TextBox 47"/>
          <p:cNvSpPr txBox="1">
            <a:spLocks noChangeArrowheads="1"/>
          </p:cNvSpPr>
          <p:nvPr/>
        </p:nvSpPr>
        <p:spPr bwMode="auto">
          <a:xfrm>
            <a:off x="4784984" y="5419334"/>
            <a:ext cx="392113" cy="230187"/>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33</a:t>
            </a:r>
            <a:endParaRPr lang="en-US" sz="900" dirty="0">
              <a:solidFill>
                <a:schemeClr val="bg1"/>
              </a:solidFill>
              <a:latin typeface="Arial" pitchFamily="34" charset="0"/>
              <a:cs typeface="Arial" pitchFamily="34" charset="0"/>
            </a:endParaRPr>
          </a:p>
        </p:txBody>
      </p:sp>
      <p:sp>
        <p:nvSpPr>
          <p:cNvPr id="69" name="TextBox 25"/>
          <p:cNvSpPr txBox="1">
            <a:spLocks noChangeArrowheads="1"/>
          </p:cNvSpPr>
          <p:nvPr/>
        </p:nvSpPr>
        <p:spPr bwMode="auto">
          <a:xfrm>
            <a:off x="4902199" y="4639045"/>
            <a:ext cx="392112"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37</a:t>
            </a:r>
          </a:p>
        </p:txBody>
      </p:sp>
      <p:sp>
        <p:nvSpPr>
          <p:cNvPr id="70" name="TextBox 27"/>
          <p:cNvSpPr txBox="1">
            <a:spLocks noChangeArrowheads="1"/>
          </p:cNvSpPr>
          <p:nvPr/>
        </p:nvSpPr>
        <p:spPr bwMode="auto">
          <a:xfrm>
            <a:off x="4551700" y="5821626"/>
            <a:ext cx="390525"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24</a:t>
            </a:r>
          </a:p>
        </p:txBody>
      </p:sp>
      <p:sp>
        <p:nvSpPr>
          <p:cNvPr id="71" name="TextBox 29"/>
          <p:cNvSpPr txBox="1">
            <a:spLocks noChangeArrowheads="1"/>
          </p:cNvSpPr>
          <p:nvPr/>
        </p:nvSpPr>
        <p:spPr bwMode="auto">
          <a:xfrm>
            <a:off x="4929475" y="5032864"/>
            <a:ext cx="392112"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38</a:t>
            </a:r>
          </a:p>
        </p:txBody>
      </p:sp>
      <p:sp>
        <p:nvSpPr>
          <p:cNvPr id="72" name="TextBox 31"/>
          <p:cNvSpPr txBox="1">
            <a:spLocks noChangeArrowheads="1"/>
          </p:cNvSpPr>
          <p:nvPr/>
        </p:nvSpPr>
        <p:spPr bwMode="auto">
          <a:xfrm>
            <a:off x="5550901" y="4249905"/>
            <a:ext cx="392113"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61</a:t>
            </a:r>
          </a:p>
        </p:txBody>
      </p:sp>
      <p:sp>
        <p:nvSpPr>
          <p:cNvPr id="73" name="TextBox 34"/>
          <p:cNvSpPr txBox="1">
            <a:spLocks noChangeArrowheads="1"/>
          </p:cNvSpPr>
          <p:nvPr/>
        </p:nvSpPr>
        <p:spPr bwMode="auto">
          <a:xfrm>
            <a:off x="5321143" y="3884535"/>
            <a:ext cx="392113"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53</a:t>
            </a:r>
            <a:endParaRPr lang="en-US" sz="900" dirty="0">
              <a:solidFill>
                <a:schemeClr val="bg1"/>
              </a:solidFill>
              <a:latin typeface="Arial" pitchFamily="34" charset="0"/>
              <a:cs typeface="Arial" pitchFamily="34" charset="0"/>
            </a:endParaRPr>
          </a:p>
        </p:txBody>
      </p:sp>
      <p:sp>
        <p:nvSpPr>
          <p:cNvPr id="80" name="TextBox 43"/>
          <p:cNvSpPr txBox="1">
            <a:spLocks noChangeArrowheads="1"/>
          </p:cNvSpPr>
          <p:nvPr/>
        </p:nvSpPr>
        <p:spPr bwMode="auto">
          <a:xfrm>
            <a:off x="5343613" y="2331647"/>
            <a:ext cx="390525"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54</a:t>
            </a:r>
          </a:p>
        </p:txBody>
      </p:sp>
      <p:sp>
        <p:nvSpPr>
          <p:cNvPr id="81" name="TextBox 43"/>
          <p:cNvSpPr txBox="1">
            <a:spLocks noChangeArrowheads="1"/>
          </p:cNvSpPr>
          <p:nvPr/>
        </p:nvSpPr>
        <p:spPr bwMode="auto">
          <a:xfrm>
            <a:off x="5628694" y="2740312"/>
            <a:ext cx="390525" cy="231775"/>
          </a:xfrm>
          <a:prstGeom prst="rect">
            <a:avLst/>
          </a:prstGeom>
          <a:noFill/>
          <a:ln w="9525">
            <a:noFill/>
            <a:miter lim="800000"/>
            <a:headEnd/>
            <a:tailEnd/>
          </a:ln>
        </p:spPr>
        <p:txBody>
          <a:bodyPr>
            <a:spAutoFit/>
          </a:bodyPr>
          <a:lstStyle/>
          <a:p>
            <a:pPr>
              <a:buFontTx/>
              <a:buNone/>
            </a:pPr>
            <a:r>
              <a:rPr lang="en-CA" sz="900" b="1" dirty="0">
                <a:solidFill>
                  <a:schemeClr val="bg1"/>
                </a:solidFill>
                <a:latin typeface="Arial" pitchFamily="34" charset="0"/>
                <a:cs typeface="Arial" pitchFamily="34" charset="0"/>
                <a:sym typeface="Symbol" pitchFamily="18" charset="2"/>
              </a:rPr>
              <a:t>65</a:t>
            </a:r>
            <a:endParaRPr lang="en-US" sz="900" dirty="0">
              <a:solidFill>
                <a:schemeClr val="bg1"/>
              </a:solidFill>
              <a:latin typeface="Arial" pitchFamily="34" charset="0"/>
              <a:cs typeface="Arial" pitchFamily="34" charset="0"/>
            </a:endParaRPr>
          </a:p>
        </p:txBody>
      </p:sp>
      <p:sp>
        <p:nvSpPr>
          <p:cNvPr id="82" name="TextBox 43"/>
          <p:cNvSpPr txBox="1">
            <a:spLocks noChangeArrowheads="1"/>
          </p:cNvSpPr>
          <p:nvPr/>
        </p:nvSpPr>
        <p:spPr bwMode="auto">
          <a:xfrm>
            <a:off x="5867972" y="1546719"/>
            <a:ext cx="390525" cy="231775"/>
          </a:xfrm>
          <a:prstGeom prst="rect">
            <a:avLst/>
          </a:prstGeom>
          <a:noFill/>
          <a:ln w="9525">
            <a:noFill/>
            <a:miter lim="800000"/>
            <a:headEnd/>
            <a:tailEnd/>
          </a:ln>
        </p:spPr>
        <p:txBody>
          <a:bodyPr>
            <a:spAutoFit/>
          </a:bodyPr>
          <a:lstStyle/>
          <a:p>
            <a:pPr>
              <a:buFontTx/>
              <a:buNone/>
            </a:pPr>
            <a:r>
              <a:rPr lang="en-CA" sz="900" b="1" dirty="0">
                <a:solidFill>
                  <a:schemeClr val="bg1"/>
                </a:solidFill>
                <a:latin typeface="Arial" pitchFamily="34" charset="0"/>
                <a:cs typeface="Arial" pitchFamily="34" charset="0"/>
                <a:sym typeface="Symbol" pitchFamily="18" charset="2"/>
              </a:rPr>
              <a:t>73</a:t>
            </a:r>
            <a:endParaRPr lang="en-US" sz="900" dirty="0">
              <a:solidFill>
                <a:schemeClr val="bg1"/>
              </a:solidFill>
              <a:latin typeface="Arial" pitchFamily="34" charset="0"/>
              <a:cs typeface="Arial" pitchFamily="34" charset="0"/>
            </a:endParaRPr>
          </a:p>
        </p:txBody>
      </p:sp>
      <p:sp>
        <p:nvSpPr>
          <p:cNvPr id="42" name="TextBox 43"/>
          <p:cNvSpPr txBox="1">
            <a:spLocks noChangeArrowheads="1"/>
          </p:cNvSpPr>
          <p:nvPr/>
        </p:nvSpPr>
        <p:spPr bwMode="auto">
          <a:xfrm>
            <a:off x="5577678" y="3117759"/>
            <a:ext cx="390525" cy="231775"/>
          </a:xfrm>
          <a:prstGeom prst="rect">
            <a:avLst/>
          </a:prstGeom>
          <a:noFill/>
          <a:ln w="9525">
            <a:noFill/>
            <a:miter lim="800000"/>
            <a:headEnd/>
            <a:tailEnd/>
          </a:ln>
        </p:spPr>
        <p:txBody>
          <a:bodyPr>
            <a:spAutoFit/>
          </a:bodyPr>
          <a:lstStyle/>
          <a:p>
            <a:pPr>
              <a:buFontTx/>
              <a:buNone/>
            </a:pPr>
            <a:r>
              <a:rPr lang="en-CA" sz="900" b="1" dirty="0">
                <a:solidFill>
                  <a:schemeClr val="bg1"/>
                </a:solidFill>
                <a:latin typeface="Arial" pitchFamily="34" charset="0"/>
                <a:cs typeface="Arial" pitchFamily="34" charset="0"/>
                <a:sym typeface="Symbol" pitchFamily="18" charset="2"/>
              </a:rPr>
              <a:t>62</a:t>
            </a:r>
            <a:endParaRPr lang="en-US" sz="900" dirty="0">
              <a:solidFill>
                <a:schemeClr val="bg1"/>
              </a:solidFill>
              <a:latin typeface="Arial" pitchFamily="34" charset="0"/>
              <a:cs typeface="Arial" pitchFamily="34" charset="0"/>
            </a:endParaRPr>
          </a:p>
        </p:txBody>
      </p:sp>
      <p:sp>
        <p:nvSpPr>
          <p:cNvPr id="46" name="TextBox 42"/>
          <p:cNvSpPr txBox="1">
            <a:spLocks noChangeArrowheads="1"/>
          </p:cNvSpPr>
          <p:nvPr/>
        </p:nvSpPr>
        <p:spPr bwMode="auto">
          <a:xfrm>
            <a:off x="6612078" y="3520689"/>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90</a:t>
            </a:r>
            <a:endParaRPr lang="en-US" sz="900" dirty="0">
              <a:latin typeface="Arial" pitchFamily="34" charset="0"/>
              <a:cs typeface="Arial" pitchFamily="34" charset="0"/>
            </a:endParaRPr>
          </a:p>
        </p:txBody>
      </p:sp>
      <p:sp>
        <p:nvSpPr>
          <p:cNvPr id="48" name="TextBox 47"/>
          <p:cNvSpPr txBox="1">
            <a:spLocks noChangeArrowheads="1"/>
          </p:cNvSpPr>
          <p:nvPr/>
        </p:nvSpPr>
        <p:spPr bwMode="auto">
          <a:xfrm>
            <a:off x="5594616" y="5434302"/>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52</a:t>
            </a:r>
          </a:p>
        </p:txBody>
      </p:sp>
      <p:sp>
        <p:nvSpPr>
          <p:cNvPr id="49" name="TextBox 25"/>
          <p:cNvSpPr txBox="1">
            <a:spLocks noChangeArrowheads="1"/>
          </p:cNvSpPr>
          <p:nvPr/>
        </p:nvSpPr>
        <p:spPr bwMode="auto">
          <a:xfrm>
            <a:off x="6002022" y="4644707"/>
            <a:ext cx="392112" cy="230832"/>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sym typeface="Symbol" pitchFamily="18" charset="2"/>
              </a:rPr>
              <a:t>67</a:t>
            </a:r>
            <a:endParaRPr lang="en-US" sz="900" dirty="0">
              <a:latin typeface="Arial" pitchFamily="34" charset="0"/>
              <a:cs typeface="Arial" pitchFamily="34" charset="0"/>
            </a:endParaRPr>
          </a:p>
        </p:txBody>
      </p:sp>
      <p:sp>
        <p:nvSpPr>
          <p:cNvPr id="50" name="TextBox 27"/>
          <p:cNvSpPr txBox="1">
            <a:spLocks noChangeArrowheads="1"/>
          </p:cNvSpPr>
          <p:nvPr/>
        </p:nvSpPr>
        <p:spPr bwMode="auto">
          <a:xfrm>
            <a:off x="5342977" y="5821625"/>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rPr>
              <a:t>43</a:t>
            </a:r>
            <a:endParaRPr lang="en-US" sz="900" dirty="0">
              <a:latin typeface="Arial" pitchFamily="34" charset="0"/>
              <a:cs typeface="Arial" pitchFamily="34" charset="0"/>
            </a:endParaRPr>
          </a:p>
        </p:txBody>
      </p:sp>
      <p:sp>
        <p:nvSpPr>
          <p:cNvPr id="51" name="TextBox 29"/>
          <p:cNvSpPr txBox="1">
            <a:spLocks noChangeArrowheads="1"/>
          </p:cNvSpPr>
          <p:nvPr/>
        </p:nvSpPr>
        <p:spPr bwMode="auto">
          <a:xfrm>
            <a:off x="5517017" y="5053735"/>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49</a:t>
            </a:r>
          </a:p>
        </p:txBody>
      </p:sp>
      <p:sp>
        <p:nvSpPr>
          <p:cNvPr id="52" name="TextBox 31"/>
          <p:cNvSpPr txBox="1">
            <a:spLocks noChangeArrowheads="1"/>
          </p:cNvSpPr>
          <p:nvPr/>
        </p:nvSpPr>
        <p:spPr bwMode="auto">
          <a:xfrm>
            <a:off x="6528479" y="4255873"/>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87</a:t>
            </a:r>
          </a:p>
        </p:txBody>
      </p:sp>
      <p:sp>
        <p:nvSpPr>
          <p:cNvPr id="53" name="TextBox 34"/>
          <p:cNvSpPr txBox="1">
            <a:spLocks noChangeArrowheads="1"/>
          </p:cNvSpPr>
          <p:nvPr/>
        </p:nvSpPr>
        <p:spPr bwMode="auto">
          <a:xfrm>
            <a:off x="6521080" y="3899973"/>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87</a:t>
            </a:r>
            <a:endParaRPr lang="en-US" sz="900" dirty="0">
              <a:latin typeface="Arial" pitchFamily="34" charset="0"/>
              <a:cs typeface="Arial" pitchFamily="34" charset="0"/>
            </a:endParaRPr>
          </a:p>
        </p:txBody>
      </p:sp>
      <p:sp>
        <p:nvSpPr>
          <p:cNvPr id="55" name="TextBox 43"/>
          <p:cNvSpPr txBox="1">
            <a:spLocks noChangeArrowheads="1"/>
          </p:cNvSpPr>
          <p:nvPr/>
        </p:nvSpPr>
        <p:spPr bwMode="auto">
          <a:xfrm>
            <a:off x="6482096" y="2335757"/>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85</a:t>
            </a:r>
            <a:endParaRPr lang="en-US" sz="900" dirty="0">
              <a:latin typeface="Arial" pitchFamily="34" charset="0"/>
              <a:cs typeface="Arial" pitchFamily="34" charset="0"/>
            </a:endParaRPr>
          </a:p>
        </p:txBody>
      </p:sp>
      <p:sp>
        <p:nvSpPr>
          <p:cNvPr id="56" name="TextBox 43"/>
          <p:cNvSpPr txBox="1">
            <a:spLocks noChangeArrowheads="1"/>
          </p:cNvSpPr>
          <p:nvPr/>
        </p:nvSpPr>
        <p:spPr bwMode="auto">
          <a:xfrm>
            <a:off x="6501447" y="2736681"/>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87</a:t>
            </a:r>
            <a:endParaRPr lang="en-US" sz="900" dirty="0">
              <a:latin typeface="Arial" pitchFamily="34" charset="0"/>
              <a:cs typeface="Arial" pitchFamily="34" charset="0"/>
            </a:endParaRPr>
          </a:p>
        </p:txBody>
      </p:sp>
      <p:sp>
        <p:nvSpPr>
          <p:cNvPr id="57" name="TextBox 43"/>
          <p:cNvSpPr txBox="1">
            <a:spLocks noChangeArrowheads="1"/>
          </p:cNvSpPr>
          <p:nvPr/>
        </p:nvSpPr>
        <p:spPr bwMode="auto">
          <a:xfrm>
            <a:off x="6614692" y="1558205"/>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90</a:t>
            </a:r>
          </a:p>
        </p:txBody>
      </p:sp>
      <p:sp>
        <p:nvSpPr>
          <p:cNvPr id="59" name="TextBox 43"/>
          <p:cNvSpPr txBox="1">
            <a:spLocks noChangeArrowheads="1"/>
          </p:cNvSpPr>
          <p:nvPr/>
        </p:nvSpPr>
        <p:spPr bwMode="auto">
          <a:xfrm>
            <a:off x="6461565" y="3123639"/>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84</a:t>
            </a:r>
            <a:endParaRPr lang="en-US" sz="900" dirty="0">
              <a:latin typeface="Arial" pitchFamily="34" charset="0"/>
              <a:cs typeface="Arial" pitchFamily="34" charset="0"/>
            </a:endParaRPr>
          </a:p>
        </p:txBody>
      </p:sp>
      <p:sp>
        <p:nvSpPr>
          <p:cNvPr id="66" name="TextBox 43"/>
          <p:cNvSpPr txBox="1">
            <a:spLocks noChangeArrowheads="1"/>
          </p:cNvSpPr>
          <p:nvPr/>
        </p:nvSpPr>
        <p:spPr bwMode="auto">
          <a:xfrm>
            <a:off x="5887536" y="1945105"/>
            <a:ext cx="390525"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74</a:t>
            </a:r>
          </a:p>
        </p:txBody>
      </p:sp>
      <p:sp>
        <p:nvSpPr>
          <p:cNvPr id="85" name="TextBox 43"/>
          <p:cNvSpPr txBox="1">
            <a:spLocks noChangeArrowheads="1"/>
          </p:cNvSpPr>
          <p:nvPr/>
        </p:nvSpPr>
        <p:spPr bwMode="auto">
          <a:xfrm>
            <a:off x="6631299" y="1947852"/>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91</a:t>
            </a:r>
          </a:p>
        </p:txBody>
      </p:sp>
      <p:sp>
        <p:nvSpPr>
          <p:cNvPr id="3" name="Rectangle 2"/>
          <p:cNvSpPr/>
          <p:nvPr/>
        </p:nvSpPr>
        <p:spPr>
          <a:xfrm>
            <a:off x="6179463" y="6114144"/>
            <a:ext cx="133200" cy="79200"/>
          </a:xfrm>
          <a:prstGeom prst="rect">
            <a:avLst/>
          </a:prstGeom>
          <a:solidFill>
            <a:schemeClr val="tx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6182847" y="6241537"/>
            <a:ext cx="127025" cy="69302"/>
          </a:xfrm>
          <a:prstGeom prst="rect">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01448061"/>
      </p:ext>
    </p:extLst>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4"/>
          <p:cNvGraphicFramePr>
            <a:graphicFrameLocks noChangeAspect="1"/>
          </p:cNvGraphicFramePr>
          <p:nvPr>
            <p:extLst>
              <p:ext uri="{D42A27DB-BD31-4B8C-83A1-F6EECF244321}">
                <p14:modId xmlns:p14="http://schemas.microsoft.com/office/powerpoint/2010/main" val="3904917389"/>
              </p:ext>
            </p:extLst>
          </p:nvPr>
        </p:nvGraphicFramePr>
        <p:xfrm>
          <a:off x="2334442" y="1290179"/>
          <a:ext cx="3989387" cy="5361660"/>
        </p:xfrm>
        <a:graphic>
          <a:graphicData uri="http://schemas.openxmlformats.org/presentationml/2006/ole">
            <mc:AlternateContent xmlns:mc="http://schemas.openxmlformats.org/markup-compatibility/2006">
              <mc:Choice xmlns:v="urn:schemas-microsoft-com:vml" Requires="v">
                <p:oleObj spid="_x0000_s150974" name="Worksheet" r:id="rId4" imgW="1952686" imgH="1209765" progId="Excel.Sheet.8">
                  <p:embed/>
                </p:oleObj>
              </mc:Choice>
              <mc:Fallback>
                <p:oleObj name="Worksheet" r:id="rId4" imgW="1952686" imgH="1209765" progId="Excel.Sheet.8">
                  <p:embed/>
                  <p:pic>
                    <p:nvPicPr>
                      <p:cNvPr id="55" name="Object 4"/>
                      <p:cNvPicPr>
                        <a:picLocks noChangeAspect="1" noChangeArrowheads="1"/>
                      </p:cNvPicPr>
                      <p:nvPr/>
                    </p:nvPicPr>
                    <p:blipFill>
                      <a:blip r:embed="rId5"/>
                      <a:srcRect l="3552" b="621"/>
                      <a:stretch>
                        <a:fillRect/>
                      </a:stretch>
                    </p:blipFill>
                    <p:spPr bwMode="auto">
                      <a:xfrm>
                        <a:off x="2334442" y="1290179"/>
                        <a:ext cx="3989387" cy="5361660"/>
                      </a:xfrm>
                      <a:prstGeom prst="rect">
                        <a:avLst/>
                      </a:prstGeom>
                      <a:noFill/>
                      <a:ln>
                        <a:noFill/>
                      </a:ln>
                      <a:effectLst/>
                      <a:extLst/>
                    </p:spPr>
                  </p:pic>
                </p:oleObj>
              </mc:Fallback>
            </mc:AlternateContent>
          </a:graphicData>
        </a:graphic>
      </p:graphicFrame>
      <p:sp>
        <p:nvSpPr>
          <p:cNvPr id="56" name="TextBox 42"/>
          <p:cNvSpPr txBox="1">
            <a:spLocks noChangeArrowheads="1"/>
          </p:cNvSpPr>
          <p:nvPr/>
        </p:nvSpPr>
        <p:spPr bwMode="auto">
          <a:xfrm>
            <a:off x="5269024" y="3670587"/>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66</a:t>
            </a:r>
          </a:p>
        </p:txBody>
      </p:sp>
      <p:sp>
        <p:nvSpPr>
          <p:cNvPr id="58" name="TextBox 47"/>
          <p:cNvSpPr txBox="1">
            <a:spLocks noChangeArrowheads="1"/>
          </p:cNvSpPr>
          <p:nvPr/>
        </p:nvSpPr>
        <p:spPr bwMode="auto">
          <a:xfrm>
            <a:off x="4495803" y="5461237"/>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33</a:t>
            </a:r>
            <a:endParaRPr lang="en-US" sz="900" dirty="0">
              <a:latin typeface="Arial" pitchFamily="34" charset="0"/>
              <a:cs typeface="Arial" pitchFamily="34" charset="0"/>
            </a:endParaRPr>
          </a:p>
        </p:txBody>
      </p:sp>
      <p:sp>
        <p:nvSpPr>
          <p:cNvPr id="59" name="TextBox 25"/>
          <p:cNvSpPr txBox="1">
            <a:spLocks noChangeArrowheads="1"/>
          </p:cNvSpPr>
          <p:nvPr/>
        </p:nvSpPr>
        <p:spPr bwMode="auto">
          <a:xfrm>
            <a:off x="4586950" y="4742699"/>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sym typeface="Symbol" pitchFamily="18" charset="2"/>
              </a:rPr>
              <a:t>37</a:t>
            </a:r>
            <a:endParaRPr lang="en-US" sz="900" dirty="0">
              <a:latin typeface="Arial" pitchFamily="34" charset="0"/>
              <a:cs typeface="Arial" pitchFamily="34" charset="0"/>
            </a:endParaRPr>
          </a:p>
        </p:txBody>
      </p:sp>
      <p:sp>
        <p:nvSpPr>
          <p:cNvPr id="61" name="TextBox 27"/>
          <p:cNvSpPr txBox="1">
            <a:spLocks noChangeArrowheads="1"/>
          </p:cNvSpPr>
          <p:nvPr/>
        </p:nvSpPr>
        <p:spPr bwMode="auto">
          <a:xfrm>
            <a:off x="4259932" y="5826038"/>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24</a:t>
            </a:r>
          </a:p>
        </p:txBody>
      </p:sp>
      <p:sp>
        <p:nvSpPr>
          <p:cNvPr id="62" name="TextBox 29"/>
          <p:cNvSpPr txBox="1">
            <a:spLocks noChangeArrowheads="1"/>
          </p:cNvSpPr>
          <p:nvPr/>
        </p:nvSpPr>
        <p:spPr bwMode="auto">
          <a:xfrm>
            <a:off x="4615843" y="5106280"/>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38</a:t>
            </a:r>
          </a:p>
        </p:txBody>
      </p:sp>
      <p:sp>
        <p:nvSpPr>
          <p:cNvPr id="65" name="TextBox 31"/>
          <p:cNvSpPr txBox="1">
            <a:spLocks noChangeArrowheads="1"/>
          </p:cNvSpPr>
          <p:nvPr/>
        </p:nvSpPr>
        <p:spPr bwMode="auto">
          <a:xfrm>
            <a:off x="5153591" y="4389364"/>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61</a:t>
            </a:r>
          </a:p>
        </p:txBody>
      </p:sp>
      <p:sp>
        <p:nvSpPr>
          <p:cNvPr id="66" name="TextBox 34"/>
          <p:cNvSpPr txBox="1">
            <a:spLocks noChangeArrowheads="1"/>
          </p:cNvSpPr>
          <p:nvPr/>
        </p:nvSpPr>
        <p:spPr bwMode="auto">
          <a:xfrm>
            <a:off x="4948245" y="4032615"/>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53</a:t>
            </a:r>
          </a:p>
        </p:txBody>
      </p:sp>
      <p:sp>
        <p:nvSpPr>
          <p:cNvPr id="76" name="TextBox 43"/>
          <p:cNvSpPr txBox="1">
            <a:spLocks noChangeArrowheads="1"/>
          </p:cNvSpPr>
          <p:nvPr/>
        </p:nvSpPr>
        <p:spPr bwMode="auto">
          <a:xfrm>
            <a:off x="4974497" y="2582089"/>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54</a:t>
            </a:r>
          </a:p>
        </p:txBody>
      </p:sp>
      <p:sp>
        <p:nvSpPr>
          <p:cNvPr id="85" name="TextBox 43"/>
          <p:cNvSpPr txBox="1">
            <a:spLocks noChangeArrowheads="1"/>
          </p:cNvSpPr>
          <p:nvPr/>
        </p:nvSpPr>
        <p:spPr bwMode="auto">
          <a:xfrm>
            <a:off x="5239466" y="2952049"/>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65</a:t>
            </a:r>
            <a:endParaRPr lang="en-US" sz="900" dirty="0">
              <a:latin typeface="Arial" pitchFamily="34" charset="0"/>
              <a:cs typeface="Arial" pitchFamily="34" charset="0"/>
            </a:endParaRPr>
          </a:p>
        </p:txBody>
      </p:sp>
      <p:sp>
        <p:nvSpPr>
          <p:cNvPr id="86" name="TextBox 43"/>
          <p:cNvSpPr txBox="1">
            <a:spLocks noChangeArrowheads="1"/>
          </p:cNvSpPr>
          <p:nvPr/>
        </p:nvSpPr>
        <p:spPr bwMode="auto">
          <a:xfrm>
            <a:off x="5446718" y="1873410"/>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73</a:t>
            </a:r>
            <a:endParaRPr lang="en-US" sz="900" dirty="0">
              <a:latin typeface="Arial" pitchFamily="34" charset="0"/>
              <a:cs typeface="Arial" pitchFamily="34" charset="0"/>
            </a:endParaRPr>
          </a:p>
        </p:txBody>
      </p:sp>
      <p:sp>
        <p:nvSpPr>
          <p:cNvPr id="87" name="TextBox 43"/>
          <p:cNvSpPr txBox="1">
            <a:spLocks noChangeArrowheads="1"/>
          </p:cNvSpPr>
          <p:nvPr/>
        </p:nvSpPr>
        <p:spPr bwMode="auto">
          <a:xfrm>
            <a:off x="5177225" y="3314402"/>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62</a:t>
            </a:r>
            <a:endParaRPr lang="en-US" sz="900" dirty="0">
              <a:latin typeface="Arial" pitchFamily="34" charset="0"/>
              <a:cs typeface="Arial" pitchFamily="34" charset="0"/>
            </a:endParaRPr>
          </a:p>
        </p:txBody>
      </p:sp>
      <p:sp>
        <p:nvSpPr>
          <p:cNvPr id="100" name="TextBox 43"/>
          <p:cNvSpPr txBox="1">
            <a:spLocks noChangeArrowheads="1"/>
          </p:cNvSpPr>
          <p:nvPr/>
        </p:nvSpPr>
        <p:spPr bwMode="auto">
          <a:xfrm>
            <a:off x="5451856" y="2231009"/>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74</a:t>
            </a:r>
          </a:p>
        </p:txBody>
      </p:sp>
      <p:sp>
        <p:nvSpPr>
          <p:cNvPr id="102" name="TextBox 101"/>
          <p:cNvSpPr txBox="1"/>
          <p:nvPr/>
        </p:nvSpPr>
        <p:spPr>
          <a:xfrm>
            <a:off x="43006" y="1635892"/>
            <a:ext cx="3649658" cy="4785541"/>
          </a:xfrm>
          <a:prstGeom prst="rect">
            <a:avLst/>
          </a:prstGeom>
          <a:solidFill>
            <a:srgbClr val="FFFFFF"/>
          </a:solidFill>
        </p:spPr>
        <p:txBody>
          <a:bodyPr/>
          <a:lstStyle/>
          <a:p>
            <a:pPr>
              <a:buFontTx/>
              <a:buNone/>
              <a:defRPr/>
            </a:pPr>
            <a:endParaRPr lang="en-US" sz="850" b="1" dirty="0">
              <a:latin typeface="Arial" pitchFamily="34" charset="0"/>
              <a:cs typeface="Arial" pitchFamily="34" charset="0"/>
            </a:endParaRPr>
          </a:p>
          <a:p>
            <a:pPr>
              <a:spcAft>
                <a:spcPts val="600"/>
              </a:spcAft>
              <a:buFontTx/>
              <a:buNone/>
              <a:defRPr/>
            </a:pPr>
            <a:r>
              <a:rPr lang="en-US" sz="850" b="1" dirty="0">
                <a:latin typeface="Arial" pitchFamily="34" charset="0"/>
                <a:cs typeface="Arial" pitchFamily="34" charset="0"/>
              </a:rPr>
              <a:t>Drinking &amp; boating:</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 am not going to drink any alcoholic beverages while operating a boat</a:t>
            </a:r>
          </a:p>
          <a:p>
            <a:pPr>
              <a:spcBef>
                <a:spcPts val="1000"/>
              </a:spcBef>
              <a:spcAft>
                <a:spcPts val="600"/>
              </a:spcAft>
              <a:buFontTx/>
              <a:buNone/>
              <a:defRPr/>
            </a:pPr>
            <a:r>
              <a:rPr lang="en-US" sz="850" spc="-20" dirty="0">
                <a:latin typeface="Arial" pitchFamily="34" charset="0"/>
                <a:cs typeface="Arial" pitchFamily="34" charset="0"/>
              </a:rPr>
              <a:t>I am not going to operate a boat after I have consumed alcoholic beverages</a:t>
            </a:r>
          </a:p>
          <a:p>
            <a:pPr>
              <a:spcBef>
                <a:spcPts val="1000"/>
              </a:spcBef>
              <a:spcAft>
                <a:spcPts val="1000"/>
              </a:spcAft>
              <a:buFontTx/>
              <a:buNone/>
              <a:defRPr/>
            </a:pPr>
            <a:r>
              <a:rPr lang="en-US" sz="850" dirty="0">
                <a:latin typeface="Arial" pitchFamily="34" charset="0"/>
                <a:cs typeface="Arial" pitchFamily="34" charset="0"/>
              </a:rPr>
              <a:t>I am going to call 9-1-1 to report an impaired boater if I see one</a:t>
            </a:r>
          </a:p>
          <a:p>
            <a:pPr>
              <a:spcAft>
                <a:spcPts val="1000"/>
              </a:spcAft>
              <a:defRPr/>
            </a:pPr>
            <a:r>
              <a:rPr lang="en-US" sz="850" b="1" dirty="0">
                <a:latin typeface="Arial" pitchFamily="34" charset="0"/>
                <a:cs typeface="Arial" pitchFamily="34" charset="0"/>
              </a:rPr>
              <a:t>Wearing your Lifejacket:</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spc="-20" dirty="0">
                <a:latin typeface="Arial" pitchFamily="34" charset="0"/>
                <a:cs typeface="Arial" pitchFamily="34" charset="0"/>
              </a:rPr>
              <a:t>I am going to strongly encourage everyone else who is out in a boat with me to wear their lifejacket</a:t>
            </a:r>
          </a:p>
          <a:p>
            <a:pPr>
              <a:spcAft>
                <a:spcPts val="600"/>
              </a:spcAft>
              <a:defRPr/>
            </a:pPr>
            <a:r>
              <a:rPr lang="en-US" sz="850" dirty="0">
                <a:latin typeface="Arial" pitchFamily="34" charset="0"/>
                <a:cs typeface="Arial" pitchFamily="34" charset="0"/>
              </a:rPr>
              <a:t>I will wear my lifejacket all the time when I’m out on the water in a boat</a:t>
            </a:r>
          </a:p>
          <a:p>
            <a:pPr>
              <a:spcAft>
                <a:spcPts val="600"/>
              </a:spcAft>
              <a:buFontTx/>
              <a:buNone/>
              <a:defRPr/>
            </a:pPr>
            <a:r>
              <a:rPr lang="en-US" sz="850" b="1" dirty="0">
                <a:latin typeface="Arial" pitchFamily="34" charset="0"/>
                <a:cs typeface="Arial" pitchFamily="34" charset="0"/>
              </a:rPr>
              <a:t>Preparedness:</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 will always check my boat over every time before I go out on the water; including making sure I have enough lifejackets on board</a:t>
            </a:r>
          </a:p>
          <a:p>
            <a:pPr>
              <a:spcAft>
                <a:spcPts val="200"/>
              </a:spcAft>
              <a:buFontTx/>
              <a:buNone/>
              <a:defRPr/>
            </a:pPr>
            <a:r>
              <a:rPr lang="en-US" sz="850" dirty="0">
                <a:latin typeface="Arial" pitchFamily="34" charset="0"/>
                <a:cs typeface="Arial" pitchFamily="34" charset="0"/>
              </a:rPr>
              <a:t>I’m going to mentally run through a pre-departure checklist, every time I go out on the water</a:t>
            </a:r>
          </a:p>
          <a:p>
            <a:pPr>
              <a:spcAft>
                <a:spcPts val="200"/>
              </a:spcAft>
              <a:buFontTx/>
              <a:buNone/>
              <a:defRPr/>
            </a:pPr>
            <a:r>
              <a:rPr lang="en-US" sz="850" b="1" dirty="0">
                <a:latin typeface="Arial" pitchFamily="34" charset="0"/>
                <a:cs typeface="Arial" pitchFamily="34" charset="0"/>
              </a:rPr>
              <a:t>Cold water:</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I’m going to make a point of being better prepared for the possibility of falling into cold water, by wearing my lifejacket</a:t>
            </a:r>
          </a:p>
          <a:p>
            <a:pPr>
              <a:buFontTx/>
              <a:buNone/>
              <a:defRPr/>
            </a:pPr>
            <a:r>
              <a:rPr lang="en-US" sz="850" b="1" dirty="0">
                <a:latin typeface="Arial" pitchFamily="34" charset="0"/>
                <a:cs typeface="Arial" pitchFamily="34" charset="0"/>
              </a:rPr>
              <a:t>Boating education:</a:t>
            </a:r>
          </a:p>
          <a:p>
            <a:pPr>
              <a:spcAft>
                <a:spcPts val="400"/>
              </a:spcAft>
              <a:defRPr/>
            </a:pPr>
            <a:r>
              <a:rPr lang="en-US" sz="850" dirty="0">
                <a:latin typeface="Arial" pitchFamily="34" charset="0"/>
                <a:cs typeface="Arial" pitchFamily="34" charset="0"/>
              </a:rPr>
              <a:t>I’m going to make a point of getting more information, or taking a boating course to become a more knowledgeable boater</a:t>
            </a:r>
          </a:p>
          <a:p>
            <a:pPr>
              <a:spcBef>
                <a:spcPts val="200"/>
              </a:spcBef>
              <a:spcAft>
                <a:spcPts val="600"/>
              </a:spcAft>
              <a:defRPr/>
            </a:pPr>
            <a:r>
              <a:rPr lang="en-CA" sz="850" dirty="0">
                <a:latin typeface="Arial" pitchFamily="34" charset="0"/>
                <a:cs typeface="Arial" pitchFamily="34" charset="0"/>
              </a:rPr>
              <a:t>I already have my “boating license” (</a:t>
            </a:r>
            <a:r>
              <a:rPr lang="en-CA" sz="850" dirty="0" err="1">
                <a:latin typeface="Arial" pitchFamily="34" charset="0"/>
                <a:cs typeface="Arial" pitchFamily="34" charset="0"/>
              </a:rPr>
              <a:t>ie</a:t>
            </a:r>
            <a:r>
              <a:rPr lang="en-CA" sz="850" dirty="0">
                <a:latin typeface="Arial" pitchFamily="34" charset="0"/>
                <a:cs typeface="Arial" pitchFamily="34" charset="0"/>
              </a:rPr>
              <a:t>. Pleasure Craft Operator Card)</a:t>
            </a:r>
            <a:endParaRPr lang="en-US" sz="850" dirty="0">
              <a:latin typeface="Arial" pitchFamily="34" charset="0"/>
              <a:cs typeface="Arial" pitchFamily="34" charset="0"/>
            </a:endParaRPr>
          </a:p>
          <a:p>
            <a:pPr>
              <a:spcBef>
                <a:spcPts val="600"/>
              </a:spcBef>
              <a:spcAft>
                <a:spcPts val="600"/>
              </a:spcAft>
              <a:defRPr/>
            </a:pPr>
            <a:r>
              <a:rPr lang="en-US" sz="850" dirty="0">
                <a:latin typeface="Arial" pitchFamily="34" charset="0"/>
                <a:cs typeface="Arial" pitchFamily="34" charset="0"/>
              </a:rPr>
              <a:t>I have already taken a boating course or training beyond the “boating license” (PCOC) level</a:t>
            </a:r>
          </a:p>
          <a:p>
            <a:pPr>
              <a:spcBef>
                <a:spcPts val="400"/>
              </a:spcBef>
              <a:spcAft>
                <a:spcPts val="600"/>
              </a:spcAft>
              <a:buFontTx/>
              <a:buNone/>
              <a:defRPr/>
            </a:pPr>
            <a:r>
              <a:rPr lang="en-US" sz="850" dirty="0">
                <a:latin typeface="Arial" pitchFamily="34" charset="0"/>
                <a:cs typeface="Arial" pitchFamily="34" charset="0"/>
              </a:rPr>
              <a:t>I don’t have my “boating license” (Pleasure Craft Operator Card) yet, but I’m going to get it this year</a:t>
            </a:r>
          </a:p>
        </p:txBody>
      </p:sp>
      <p:sp>
        <p:nvSpPr>
          <p:cNvPr id="2" name="Title 1"/>
          <p:cNvSpPr>
            <a:spLocks noGrp="1"/>
          </p:cNvSpPr>
          <p:nvPr>
            <p:ph type="title"/>
          </p:nvPr>
        </p:nvSpPr>
        <p:spPr>
          <a:xfrm>
            <a:off x="1411226" y="0"/>
            <a:ext cx="7732774" cy="1052736"/>
          </a:xfrm>
        </p:spPr>
        <p:txBody>
          <a:bodyPr>
            <a:normAutofit fontScale="90000"/>
          </a:bodyPr>
          <a:lstStyle/>
          <a:p>
            <a:r>
              <a:rPr lang="en-CA" sz="1700" dirty="0"/>
              <a:t>Increased intent in Spring 2018 vs. Spring 2016 in all desired boating behaviour areas: Not Drink &amp; Operate Boat, Wear Lifejacket, Vessel Preparedness, Cold Water Preparedness and Boating Education. Little seasonal slippage since August 2017.</a:t>
            </a:r>
            <a:endParaRPr lang="en-US" sz="1700" dirty="0"/>
          </a:p>
        </p:txBody>
      </p:sp>
      <p:sp>
        <p:nvSpPr>
          <p:cNvPr id="35" name="Slide Number Placeholder 34"/>
          <p:cNvSpPr>
            <a:spLocks noGrp="1"/>
          </p:cNvSpPr>
          <p:nvPr>
            <p:ph type="sldNum" sz="quarter" idx="12"/>
          </p:nvPr>
        </p:nvSpPr>
        <p:spPr>
          <a:xfrm>
            <a:off x="8458605" y="6490808"/>
            <a:ext cx="576064" cy="365125"/>
          </a:xfrm>
        </p:spPr>
        <p:txBody>
          <a:bodyPr/>
          <a:lstStyle/>
          <a:p>
            <a:fld id="{5857359A-ACC2-4AC8-94CA-842605F06C6B}" type="slidenum">
              <a:rPr lang="en-US" smtClean="0"/>
              <a:pPr/>
              <a:t>47</a:t>
            </a:fld>
            <a:endParaRPr lang="en-US" dirty="0"/>
          </a:p>
        </p:txBody>
      </p:sp>
      <p:sp>
        <p:nvSpPr>
          <p:cNvPr id="83" name="Rectangle 232"/>
          <p:cNvSpPr>
            <a:spLocks noChangeArrowheads="1"/>
          </p:cNvSpPr>
          <p:nvPr/>
        </p:nvSpPr>
        <p:spPr bwMode="auto">
          <a:xfrm>
            <a:off x="-27550" y="1306839"/>
            <a:ext cx="7668100" cy="487274"/>
          </a:xfrm>
          <a:prstGeom prst="rect">
            <a:avLst/>
          </a:prstGeom>
          <a:noFill/>
          <a:ln w="9525">
            <a:noFill/>
            <a:miter lim="800000"/>
            <a:headEnd/>
            <a:tailEnd/>
          </a:ln>
        </p:spPr>
        <p:txBody>
          <a:bodyPr/>
          <a:lstStyle/>
          <a:p>
            <a:pPr algn="ctr" eaLnBrk="1" hangingPunct="1">
              <a:spcBef>
                <a:spcPct val="0"/>
              </a:spcBef>
              <a:buFontTx/>
              <a:buNone/>
            </a:pPr>
            <a:r>
              <a:rPr lang="en-US" sz="1200" b="1" dirty="0">
                <a:latin typeface="Arial" pitchFamily="34" charset="0"/>
                <a:cs typeface="Arial" pitchFamily="34" charset="0"/>
              </a:rPr>
              <a:t>Desired Safe Boating Attitudes/Behaviours - % strongly agree they are doing or intend to do this year</a:t>
            </a:r>
            <a:br>
              <a:rPr lang="en-US" sz="1200" b="1" dirty="0">
                <a:latin typeface="Arial" pitchFamily="34" charset="0"/>
                <a:cs typeface="Arial" pitchFamily="34" charset="0"/>
              </a:rPr>
            </a:br>
            <a:r>
              <a:rPr lang="en-US" sz="1200" b="1" dirty="0">
                <a:latin typeface="Arial" pitchFamily="34" charset="0"/>
                <a:cs typeface="Arial" pitchFamily="34" charset="0"/>
              </a:rPr>
              <a:t>(top-2-box 9-10 rating on 10 pt scale) </a:t>
            </a:r>
            <a:r>
              <a:rPr lang="en-US" sz="1050" b="1" dirty="0">
                <a:latin typeface="Arial" pitchFamily="34" charset="0"/>
                <a:cs typeface="Arial" pitchFamily="34" charset="0"/>
              </a:rPr>
              <a:t>(n=509)</a:t>
            </a:r>
            <a:endParaRPr lang="en-US" sz="1050" dirty="0">
              <a:latin typeface="Arial" pitchFamily="34" charset="0"/>
              <a:cs typeface="Arial" pitchFamily="34" charset="0"/>
            </a:endParaRPr>
          </a:p>
        </p:txBody>
      </p:sp>
      <p:sp>
        <p:nvSpPr>
          <p:cNvPr id="60" name="Text Box 1916"/>
          <p:cNvSpPr txBox="1">
            <a:spLocks noChangeArrowheads="1"/>
          </p:cNvSpPr>
          <p:nvPr/>
        </p:nvSpPr>
        <p:spPr bwMode="auto">
          <a:xfrm>
            <a:off x="114301" y="6491437"/>
            <a:ext cx="5471726" cy="353943"/>
          </a:xfrm>
          <a:prstGeom prst="rect">
            <a:avLst/>
          </a:prstGeom>
          <a:noFill/>
          <a:ln w="9525">
            <a:noFill/>
            <a:miter lim="800000"/>
            <a:headEnd/>
            <a:tailEnd/>
          </a:ln>
        </p:spPr>
        <p:txBody>
          <a:bodyPr wrap="square">
            <a:spAutoFit/>
          </a:bodyPr>
          <a:lstStyle/>
          <a:p>
            <a:pPr>
              <a:buFontTx/>
              <a:buNone/>
            </a:pPr>
            <a:r>
              <a:rPr lang="en-US" sz="850" dirty="0">
                <a:latin typeface="Arial" pitchFamily="34" charset="0"/>
                <a:cs typeface="Arial" pitchFamily="34" charset="0"/>
              </a:rPr>
              <a:t>7. Please indicate how much you agree or disagree that each of these statements applies to you, </a:t>
            </a:r>
            <a:r>
              <a:rPr lang="en-US" sz="850" dirty="0" err="1">
                <a:latin typeface="Arial" pitchFamily="34" charset="0"/>
                <a:cs typeface="Arial" pitchFamily="34" charset="0"/>
              </a:rPr>
              <a:t>ie</a:t>
            </a:r>
            <a:r>
              <a:rPr lang="en-US" sz="850" dirty="0">
                <a:latin typeface="Arial" pitchFamily="34" charset="0"/>
                <a:cs typeface="Arial" pitchFamily="34" charset="0"/>
              </a:rPr>
              <a:t>. describes things you are doing or intend to do this year (on a scale from 1[Strongly disagree] to 10[Strongly agree])</a:t>
            </a:r>
          </a:p>
        </p:txBody>
      </p:sp>
      <p:sp>
        <p:nvSpPr>
          <p:cNvPr id="48" name="TextBox 49"/>
          <p:cNvSpPr txBox="1">
            <a:spLocks noChangeArrowheads="1"/>
          </p:cNvSpPr>
          <p:nvPr/>
        </p:nvSpPr>
        <p:spPr bwMode="auto">
          <a:xfrm>
            <a:off x="5380964" y="1531328"/>
            <a:ext cx="566737" cy="369332"/>
          </a:xfrm>
          <a:prstGeom prst="rect">
            <a:avLst/>
          </a:prstGeom>
          <a:noFill/>
          <a:ln w="9525">
            <a:noFill/>
            <a:miter lim="800000"/>
            <a:headEnd/>
            <a:tailEnd/>
          </a:ln>
        </p:spPr>
        <p:txBody>
          <a:bodyPr>
            <a:spAutoFit/>
          </a:bodyPr>
          <a:lstStyle/>
          <a:p>
            <a:pPr>
              <a:buFontTx/>
              <a:buNone/>
            </a:pPr>
            <a:r>
              <a:rPr lang="en-US" sz="900" b="1" u="sng" dirty="0">
                <a:latin typeface="Arial" pitchFamily="34" charset="0"/>
                <a:cs typeface="Arial" pitchFamily="34" charset="0"/>
                <a:sym typeface="Symbol" pitchFamily="18" charset="2"/>
              </a:rPr>
              <a:t>May 2018</a:t>
            </a:r>
            <a:endParaRPr lang="en-US" sz="900" b="1" u="sng" dirty="0">
              <a:latin typeface="Arial" pitchFamily="34" charset="0"/>
              <a:cs typeface="Arial" pitchFamily="34" charset="0"/>
            </a:endParaRPr>
          </a:p>
        </p:txBody>
      </p:sp>
      <p:cxnSp>
        <p:nvCxnSpPr>
          <p:cNvPr id="75" name="Straight Connector 62"/>
          <p:cNvCxnSpPr>
            <a:cxnSpLocks noChangeShapeType="1"/>
          </p:cNvCxnSpPr>
          <p:nvPr/>
        </p:nvCxnSpPr>
        <p:spPr bwMode="auto">
          <a:xfrm>
            <a:off x="43006" y="2843399"/>
            <a:ext cx="8487448" cy="0"/>
          </a:xfrm>
          <a:prstGeom prst="line">
            <a:avLst/>
          </a:prstGeom>
          <a:noFill/>
          <a:ln w="9525" algn="ctr">
            <a:solidFill>
              <a:schemeClr val="tx1"/>
            </a:solidFill>
            <a:prstDash val="dash"/>
            <a:round/>
            <a:headEnd/>
            <a:tailEnd/>
          </a:ln>
        </p:spPr>
      </p:cxnSp>
      <p:cxnSp>
        <p:nvCxnSpPr>
          <p:cNvPr id="77" name="Straight Connector 62"/>
          <p:cNvCxnSpPr>
            <a:cxnSpLocks noChangeShapeType="1"/>
          </p:cNvCxnSpPr>
          <p:nvPr/>
        </p:nvCxnSpPr>
        <p:spPr bwMode="auto">
          <a:xfrm>
            <a:off x="43006" y="3562171"/>
            <a:ext cx="8506498" cy="0"/>
          </a:xfrm>
          <a:prstGeom prst="line">
            <a:avLst/>
          </a:prstGeom>
          <a:noFill/>
          <a:ln w="9525" algn="ctr">
            <a:solidFill>
              <a:schemeClr val="tx1"/>
            </a:solidFill>
            <a:prstDash val="dash"/>
            <a:round/>
            <a:headEnd/>
            <a:tailEnd/>
          </a:ln>
        </p:spPr>
      </p:cxnSp>
      <p:cxnSp>
        <p:nvCxnSpPr>
          <p:cNvPr id="78" name="Straight Connector 62"/>
          <p:cNvCxnSpPr>
            <a:cxnSpLocks noChangeShapeType="1"/>
          </p:cNvCxnSpPr>
          <p:nvPr/>
        </p:nvCxnSpPr>
        <p:spPr bwMode="auto">
          <a:xfrm>
            <a:off x="43006" y="4322590"/>
            <a:ext cx="8506498" cy="0"/>
          </a:xfrm>
          <a:prstGeom prst="line">
            <a:avLst/>
          </a:prstGeom>
          <a:noFill/>
          <a:ln w="9525" algn="ctr">
            <a:solidFill>
              <a:schemeClr val="tx1"/>
            </a:solidFill>
            <a:prstDash val="dash"/>
            <a:round/>
            <a:headEnd/>
            <a:tailEnd/>
          </a:ln>
        </p:spPr>
      </p:cxnSp>
      <p:cxnSp>
        <p:nvCxnSpPr>
          <p:cNvPr id="79" name="Straight Connector 62"/>
          <p:cNvCxnSpPr>
            <a:cxnSpLocks noChangeShapeType="1"/>
          </p:cNvCxnSpPr>
          <p:nvPr/>
        </p:nvCxnSpPr>
        <p:spPr bwMode="auto">
          <a:xfrm>
            <a:off x="43006" y="4729141"/>
            <a:ext cx="8496973" cy="0"/>
          </a:xfrm>
          <a:prstGeom prst="line">
            <a:avLst/>
          </a:prstGeom>
          <a:noFill/>
          <a:ln w="9525" algn="ctr">
            <a:solidFill>
              <a:schemeClr val="tx1"/>
            </a:solidFill>
            <a:prstDash val="dash"/>
            <a:round/>
            <a:headEnd/>
            <a:tailEnd/>
          </a:ln>
        </p:spPr>
      </p:cxnSp>
      <p:graphicFrame>
        <p:nvGraphicFramePr>
          <p:cNvPr id="4" name="Table 3"/>
          <p:cNvGraphicFramePr>
            <a:graphicFrameLocks noGrp="1"/>
          </p:cNvGraphicFramePr>
          <p:nvPr>
            <p:extLst>
              <p:ext uri="{D42A27DB-BD31-4B8C-83A1-F6EECF244321}">
                <p14:modId xmlns:p14="http://schemas.microsoft.com/office/powerpoint/2010/main" val="4115954748"/>
              </p:ext>
            </p:extLst>
          </p:nvPr>
        </p:nvGraphicFramePr>
        <p:xfrm>
          <a:off x="5936790" y="1531267"/>
          <a:ext cx="3159344" cy="4560118"/>
        </p:xfrm>
        <a:graphic>
          <a:graphicData uri="http://schemas.openxmlformats.org/drawingml/2006/table">
            <a:tbl>
              <a:tblPr>
                <a:tableStyleId>{5C22544A-7EE6-4342-B048-85BDC9FD1C3A}</a:tableStyleId>
              </a:tblPr>
              <a:tblGrid>
                <a:gridCol w="438464">
                  <a:extLst>
                    <a:ext uri="{9D8B030D-6E8A-4147-A177-3AD203B41FA5}">
                      <a16:colId xmlns="" xmlns:a16="http://schemas.microsoft.com/office/drawing/2014/main" val="2280903309"/>
                    </a:ext>
                  </a:extLst>
                </a:gridCol>
                <a:gridCol w="438464">
                  <a:extLst>
                    <a:ext uri="{9D8B030D-6E8A-4147-A177-3AD203B41FA5}">
                      <a16:colId xmlns="" xmlns:a16="http://schemas.microsoft.com/office/drawing/2014/main" val="1175018974"/>
                    </a:ext>
                  </a:extLst>
                </a:gridCol>
                <a:gridCol w="438464">
                  <a:extLst>
                    <a:ext uri="{9D8B030D-6E8A-4147-A177-3AD203B41FA5}">
                      <a16:colId xmlns="" xmlns:a16="http://schemas.microsoft.com/office/drawing/2014/main" val="20000"/>
                    </a:ext>
                  </a:extLst>
                </a:gridCol>
                <a:gridCol w="438464">
                  <a:extLst>
                    <a:ext uri="{9D8B030D-6E8A-4147-A177-3AD203B41FA5}">
                      <a16:colId xmlns="" xmlns:a16="http://schemas.microsoft.com/office/drawing/2014/main" val="20001"/>
                    </a:ext>
                  </a:extLst>
                </a:gridCol>
                <a:gridCol w="468496">
                  <a:extLst>
                    <a:ext uri="{9D8B030D-6E8A-4147-A177-3AD203B41FA5}">
                      <a16:colId xmlns="" xmlns:a16="http://schemas.microsoft.com/office/drawing/2014/main" val="20002"/>
                    </a:ext>
                  </a:extLst>
                </a:gridCol>
                <a:gridCol w="468496">
                  <a:extLst>
                    <a:ext uri="{9D8B030D-6E8A-4147-A177-3AD203B41FA5}">
                      <a16:colId xmlns="" xmlns:a16="http://schemas.microsoft.com/office/drawing/2014/main" val="20003"/>
                    </a:ext>
                  </a:extLst>
                </a:gridCol>
                <a:gridCol w="468496">
                  <a:extLst>
                    <a:ext uri="{9D8B030D-6E8A-4147-A177-3AD203B41FA5}">
                      <a16:colId xmlns="" xmlns:a16="http://schemas.microsoft.com/office/drawing/2014/main" val="413550653"/>
                    </a:ext>
                  </a:extLst>
                </a:gridCol>
              </a:tblGrid>
              <a:tr h="312984">
                <a:tc>
                  <a:txBody>
                    <a:bodyPr/>
                    <a:lstStyle/>
                    <a:p>
                      <a:pPr algn="ctr"/>
                      <a:r>
                        <a:rPr lang="en-CA" sz="900" b="1" u="sng" dirty="0">
                          <a:latin typeface="Arial" panose="020B0604020202020204" pitchFamily="34" charset="0"/>
                          <a:cs typeface="Arial" panose="020B0604020202020204" pitchFamily="34" charset="0"/>
                        </a:rPr>
                        <a:t>Aug 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May 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Aug</a:t>
                      </a:r>
                    </a:p>
                    <a:p>
                      <a:pPr algn="ctr"/>
                      <a:r>
                        <a:rPr lang="en-CA" sz="900" b="1" u="sng" dirty="0">
                          <a:latin typeface="Arial" panose="020B0604020202020204" pitchFamily="34" charset="0"/>
                          <a:cs typeface="Arial" panose="020B0604020202020204" pitchFamily="34" charset="0"/>
                        </a:rPr>
                        <a:t>2015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u="sng" dirty="0">
                          <a:latin typeface="Arial" panose="020B0604020202020204" pitchFamily="34" charset="0"/>
                          <a:cs typeface="Arial" panose="020B0604020202020204" pitchFamily="34" charset="0"/>
                        </a:rPr>
                        <a:t>May 2015</a:t>
                      </a:r>
                      <a:endParaRPr lang="en-CA" sz="900" b="1" u="sng"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
                      </a:r>
                      <a:br>
                        <a:rPr lang="en-CA" sz="900" b="1" u="sng" dirty="0">
                          <a:latin typeface="Arial" panose="020B0604020202020204" pitchFamily="34" charset="0"/>
                          <a:cs typeface="Arial" panose="020B0604020202020204" pitchFamily="34" charset="0"/>
                        </a:rPr>
                      </a:br>
                      <a:r>
                        <a:rPr lang="en-CA" sz="900" b="1" u="sng" dirty="0">
                          <a:latin typeface="Arial" panose="020B0604020202020204" pitchFamily="34" charset="0"/>
                          <a:cs typeface="Arial" panose="020B0604020202020204" pitchFamily="34" charset="0"/>
                        </a:rPr>
                        <a:t>2014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
                      </a:r>
                      <a:br>
                        <a:rPr lang="en-CA" sz="900" b="1" u="sng" dirty="0">
                          <a:latin typeface="Arial" panose="020B0604020202020204" pitchFamily="34" charset="0"/>
                          <a:cs typeface="Arial" panose="020B0604020202020204" pitchFamily="34" charset="0"/>
                        </a:rPr>
                      </a:br>
                      <a:r>
                        <a:rPr lang="en-CA" sz="900" b="1" u="sng" dirty="0">
                          <a:latin typeface="Arial" panose="020B0604020202020204" pitchFamily="34" charset="0"/>
                          <a:cs typeface="Arial" panose="020B0604020202020204" pitchFamily="34" charset="0"/>
                        </a:rPr>
                        <a:t>2013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u="sng"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pPr algn="ctr"/>
                      <a:r>
                        <a:rPr lang="en-CA" sz="900" b="1" dirty="0">
                          <a:latin typeface="Arial" panose="020B0604020202020204" pitchFamily="34" charset="0"/>
                          <a:cs typeface="Arial" panose="020B0604020202020204" pitchFamily="34" charset="0"/>
                        </a:rPr>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77</a:t>
                      </a:r>
                      <a:endParaRPr lang="en-CA" sz="9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45652">
                <a:tc>
                  <a:txBody>
                    <a:bodyPr/>
                    <a:lstStyle/>
                    <a:p>
                      <a:pPr algn="ctr"/>
                      <a:r>
                        <a:rPr lang="en-CA" sz="900" b="1" dirty="0">
                          <a:latin typeface="Arial" panose="020B0604020202020204" pitchFamily="34" charset="0"/>
                          <a:cs typeface="Arial" panose="020B0604020202020204" pitchFamily="34" charset="0"/>
                        </a:rPr>
                        <a:t>77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75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76</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15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3850">
                <a:tc>
                  <a:txBody>
                    <a:bodyPr/>
                    <a:lstStyle/>
                    <a:p>
                      <a:pPr algn="ctr"/>
                      <a:r>
                        <a:rPr lang="en-CA" sz="900" b="1" dirty="0">
                          <a:latin typeface="Arial" panose="020B0604020202020204" pitchFamily="34" charset="0"/>
                          <a:cs typeface="Arial" panose="020B0604020202020204" pitchFamily="34" charset="0"/>
                        </a:rPr>
                        <a:t>57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57</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15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00050">
                <a:tc>
                  <a:txBody>
                    <a:bodyPr/>
                    <a:lstStyle/>
                    <a:p>
                      <a:pPr algn="ctr"/>
                      <a:r>
                        <a:rPr lang="en-CA" sz="900" b="1" dirty="0">
                          <a:latin typeface="Arial" panose="020B0604020202020204" pitchFamily="34" charset="0"/>
                          <a:cs typeface="Arial" panose="020B0604020202020204" pitchFamily="34" charset="0"/>
                        </a:rPr>
                        <a:t>67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65</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15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42900">
                <a:tc>
                  <a:txBody>
                    <a:bodyPr/>
                    <a:lstStyle/>
                    <a:p>
                      <a:pPr algn="ctr"/>
                      <a:r>
                        <a:rPr lang="en-CA" sz="900" b="1" dirty="0">
                          <a:latin typeface="Arial" panose="020B0604020202020204" pitchFamily="34" charset="0"/>
                          <a:cs typeface="Arial" panose="020B0604020202020204" pitchFamily="34" charset="0"/>
                        </a:rPr>
                        <a:t>65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62</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15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1950">
                <a:tc>
                  <a:txBody>
                    <a:bodyPr/>
                    <a:lstStyle/>
                    <a:p>
                      <a:pPr algn="ctr"/>
                      <a:r>
                        <a:rPr lang="en-CA" sz="900" b="1" dirty="0">
                          <a:latin typeface="Arial" panose="020B0604020202020204" pitchFamily="34" charset="0"/>
                          <a:cs typeface="Arial" panose="020B0604020202020204" pitchFamily="34" charset="0"/>
                        </a:rPr>
                        <a:t>68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62</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81000">
                <a:tc>
                  <a:txBody>
                    <a:bodyPr/>
                    <a:lstStyle/>
                    <a:p>
                      <a:pPr algn="ctr"/>
                      <a:r>
                        <a:rPr lang="en-CA" sz="900" b="1" dirty="0">
                          <a:latin typeface="Arial" panose="020B0604020202020204" pitchFamily="34" charset="0"/>
                          <a:cs typeface="Arial" panose="020B0604020202020204" pitchFamily="34" charset="0"/>
                        </a:rPr>
                        <a:t>52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52</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49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61950">
                <a:tc>
                  <a:txBody>
                    <a:bodyPr/>
                    <a:lstStyle/>
                    <a:p>
                      <a:pPr algn="ctr"/>
                      <a:r>
                        <a:rPr lang="en-CA" sz="900" b="1" dirty="0">
                          <a:latin typeface="Arial" panose="020B0604020202020204" pitchFamily="34" charset="0"/>
                          <a:cs typeface="Arial" panose="020B0604020202020204" pitchFamily="34" charset="0"/>
                        </a:rPr>
                        <a:t>61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63</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46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323850">
                <a:tc>
                  <a:txBody>
                    <a:bodyPr/>
                    <a:lstStyle/>
                    <a:p>
                      <a:pPr algn="ctr"/>
                      <a:r>
                        <a:rPr lang="en-CA" sz="900" b="1" dirty="0">
                          <a:latin typeface="Arial" panose="020B0604020202020204" pitchFamily="34" charset="0"/>
                          <a:cs typeface="Arial" panose="020B0604020202020204" pitchFamily="34" charset="0"/>
                        </a:rPr>
                        <a:t>35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30</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378052">
                <a:tc>
                  <a:txBody>
                    <a:bodyPr/>
                    <a:lstStyle/>
                    <a:p>
                      <a:pPr algn="ctr"/>
                      <a:r>
                        <a:rPr lang="en-CA" sz="900" b="1" dirty="0">
                          <a:latin typeface="Arial" panose="020B0604020202020204" pitchFamily="34" charset="0"/>
                          <a:cs typeface="Arial" panose="020B0604020202020204" pitchFamily="34" charset="0"/>
                        </a:rPr>
                        <a:t>40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30</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358012">
                <a:tc>
                  <a:txBody>
                    <a:bodyPr/>
                    <a:lstStyle/>
                    <a:p>
                      <a:pPr algn="ctr"/>
                      <a:r>
                        <a:rPr lang="en-CA" sz="900" b="1" dirty="0">
                          <a:latin typeface="Arial" panose="020B0604020202020204" pitchFamily="34" charset="0"/>
                          <a:cs typeface="Arial" panose="020B0604020202020204" pitchFamily="34" charset="0"/>
                        </a:rPr>
                        <a:t>30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27</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358012">
                <a:tc>
                  <a:txBody>
                    <a:bodyPr/>
                    <a:lstStyle/>
                    <a:p>
                      <a:pPr algn="ctr"/>
                      <a:r>
                        <a:rPr lang="en-CA" sz="900" b="1" dirty="0">
                          <a:latin typeface="Arial" panose="020B0604020202020204" pitchFamily="34" charset="0"/>
                          <a:cs typeface="Arial" panose="020B0604020202020204" pitchFamily="34" charset="0"/>
                        </a:rPr>
                        <a:t>30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17</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bl>
          </a:graphicData>
        </a:graphic>
      </p:graphicFrame>
      <p:cxnSp>
        <p:nvCxnSpPr>
          <p:cNvPr id="71" name="Straight Arrow Connector 73"/>
          <p:cNvCxnSpPr>
            <a:cxnSpLocks noChangeShapeType="1"/>
          </p:cNvCxnSpPr>
          <p:nvPr/>
        </p:nvCxnSpPr>
        <p:spPr bwMode="auto">
          <a:xfrm flipV="1">
            <a:off x="7190434" y="3669407"/>
            <a:ext cx="0" cy="216000"/>
          </a:xfrm>
          <a:prstGeom prst="straightConnector1">
            <a:avLst/>
          </a:prstGeom>
          <a:noFill/>
          <a:ln w="19050" algn="ctr">
            <a:solidFill>
              <a:srgbClr val="00B050"/>
            </a:solidFill>
            <a:prstDash val="sysDot"/>
            <a:round/>
            <a:headEnd/>
            <a:tailEnd type="arrow" w="med" len="med"/>
          </a:ln>
        </p:spPr>
      </p:cxnSp>
      <p:cxnSp>
        <p:nvCxnSpPr>
          <p:cNvPr id="72" name="Straight Arrow Connector 73"/>
          <p:cNvCxnSpPr>
            <a:cxnSpLocks noChangeShapeType="1"/>
          </p:cNvCxnSpPr>
          <p:nvPr/>
        </p:nvCxnSpPr>
        <p:spPr bwMode="auto">
          <a:xfrm rot="16200000" flipH="1">
            <a:off x="7086139" y="4526819"/>
            <a:ext cx="216000" cy="1588"/>
          </a:xfrm>
          <a:prstGeom prst="straightConnector1">
            <a:avLst/>
          </a:prstGeom>
          <a:noFill/>
          <a:ln w="19050" algn="ctr">
            <a:solidFill>
              <a:srgbClr val="00B050"/>
            </a:solidFill>
            <a:round/>
            <a:headEnd/>
            <a:tailEnd type="arrow" w="med" len="med"/>
          </a:ln>
        </p:spPr>
      </p:cxnSp>
      <p:cxnSp>
        <p:nvCxnSpPr>
          <p:cNvPr id="73" name="Straight Arrow Connector 73"/>
          <p:cNvCxnSpPr>
            <a:cxnSpLocks noChangeShapeType="1"/>
          </p:cNvCxnSpPr>
          <p:nvPr/>
        </p:nvCxnSpPr>
        <p:spPr bwMode="auto">
          <a:xfrm flipV="1">
            <a:off x="7190434" y="5103027"/>
            <a:ext cx="0" cy="216000"/>
          </a:xfrm>
          <a:prstGeom prst="straightConnector1">
            <a:avLst/>
          </a:prstGeom>
          <a:noFill/>
          <a:ln w="19050" algn="ctr">
            <a:solidFill>
              <a:srgbClr val="00B050"/>
            </a:solidFill>
            <a:prstDash val="sysDot"/>
            <a:round/>
            <a:headEnd/>
            <a:tailEnd type="arrow" w="med" len="med"/>
          </a:ln>
        </p:spPr>
      </p:cxnSp>
      <p:cxnSp>
        <p:nvCxnSpPr>
          <p:cNvPr id="31" name="Straight Arrow Connector 73"/>
          <p:cNvCxnSpPr>
            <a:cxnSpLocks noChangeShapeType="1"/>
          </p:cNvCxnSpPr>
          <p:nvPr/>
        </p:nvCxnSpPr>
        <p:spPr bwMode="auto">
          <a:xfrm rot="5400000" flipH="1" flipV="1">
            <a:off x="8416610" y="3061793"/>
            <a:ext cx="216000" cy="1588"/>
          </a:xfrm>
          <a:prstGeom prst="straightConnector1">
            <a:avLst/>
          </a:prstGeom>
          <a:noFill/>
          <a:ln w="9525" algn="ctr">
            <a:solidFill>
              <a:schemeClr val="tx1"/>
            </a:solidFill>
            <a:round/>
            <a:headEnd/>
            <a:tailEnd type="arrow" w="med" len="med"/>
          </a:ln>
        </p:spPr>
      </p:cxnSp>
      <p:cxnSp>
        <p:nvCxnSpPr>
          <p:cNvPr id="39" name="Straight Arrow Connector 73"/>
          <p:cNvCxnSpPr>
            <a:cxnSpLocks noChangeShapeType="1"/>
          </p:cNvCxnSpPr>
          <p:nvPr/>
        </p:nvCxnSpPr>
        <p:spPr bwMode="auto">
          <a:xfrm rot="5400000" flipH="1" flipV="1">
            <a:off x="8418161" y="3768468"/>
            <a:ext cx="216000" cy="1588"/>
          </a:xfrm>
          <a:prstGeom prst="straightConnector1">
            <a:avLst/>
          </a:prstGeom>
          <a:noFill/>
          <a:ln w="9525" algn="ctr">
            <a:solidFill>
              <a:schemeClr val="tx1"/>
            </a:solidFill>
            <a:round/>
            <a:headEnd/>
            <a:tailEnd type="arrow" w="med" len="med"/>
          </a:ln>
        </p:spPr>
      </p:cxnSp>
      <p:cxnSp>
        <p:nvCxnSpPr>
          <p:cNvPr id="40" name="Straight Arrow Connector 73"/>
          <p:cNvCxnSpPr>
            <a:cxnSpLocks noChangeShapeType="1"/>
          </p:cNvCxnSpPr>
          <p:nvPr/>
        </p:nvCxnSpPr>
        <p:spPr bwMode="auto">
          <a:xfrm rot="5400000" flipH="1" flipV="1">
            <a:off x="8415908" y="4156988"/>
            <a:ext cx="216000" cy="1588"/>
          </a:xfrm>
          <a:prstGeom prst="straightConnector1">
            <a:avLst/>
          </a:prstGeom>
          <a:noFill/>
          <a:ln w="9525" algn="ctr">
            <a:solidFill>
              <a:schemeClr val="tx1"/>
            </a:solidFill>
            <a:round/>
            <a:headEnd/>
            <a:tailEnd type="arrow" w="med" len="med"/>
          </a:ln>
        </p:spPr>
      </p:cxnSp>
      <p:cxnSp>
        <p:nvCxnSpPr>
          <p:cNvPr id="44" name="Straight Arrow Connector 73"/>
          <p:cNvCxnSpPr>
            <a:cxnSpLocks noChangeShapeType="1"/>
          </p:cNvCxnSpPr>
          <p:nvPr/>
        </p:nvCxnSpPr>
        <p:spPr bwMode="auto">
          <a:xfrm rot="5400000" flipH="1" flipV="1">
            <a:off x="8409921" y="4840898"/>
            <a:ext cx="216000" cy="1588"/>
          </a:xfrm>
          <a:prstGeom prst="straightConnector1">
            <a:avLst/>
          </a:prstGeom>
          <a:noFill/>
          <a:ln w="9525" algn="ctr">
            <a:solidFill>
              <a:schemeClr val="tx1"/>
            </a:solidFill>
            <a:round/>
            <a:headEnd/>
            <a:tailEnd type="arrow" w="med" len="med"/>
          </a:ln>
        </p:spPr>
      </p:cxnSp>
      <p:cxnSp>
        <p:nvCxnSpPr>
          <p:cNvPr id="46" name="Straight Arrow Connector 73"/>
          <p:cNvCxnSpPr>
            <a:cxnSpLocks noChangeShapeType="1"/>
          </p:cNvCxnSpPr>
          <p:nvPr/>
        </p:nvCxnSpPr>
        <p:spPr bwMode="auto">
          <a:xfrm rot="5400000" flipH="1" flipV="1">
            <a:off x="8419297" y="5573232"/>
            <a:ext cx="216000" cy="1588"/>
          </a:xfrm>
          <a:prstGeom prst="straightConnector1">
            <a:avLst/>
          </a:prstGeom>
          <a:noFill/>
          <a:ln w="9525" algn="ctr">
            <a:solidFill>
              <a:schemeClr val="tx1"/>
            </a:solidFill>
            <a:prstDash val="dash"/>
            <a:round/>
            <a:headEnd/>
            <a:tailEnd type="arrow" w="med" len="med"/>
          </a:ln>
        </p:spPr>
      </p:cxnSp>
      <p:cxnSp>
        <p:nvCxnSpPr>
          <p:cNvPr id="49" name="Straight Arrow Connector 73"/>
          <p:cNvCxnSpPr>
            <a:cxnSpLocks noChangeShapeType="1"/>
          </p:cNvCxnSpPr>
          <p:nvPr/>
        </p:nvCxnSpPr>
        <p:spPr bwMode="auto">
          <a:xfrm rot="16200000" flipH="1">
            <a:off x="7955167" y="3757541"/>
            <a:ext cx="216000" cy="1588"/>
          </a:xfrm>
          <a:prstGeom prst="straightConnector1">
            <a:avLst/>
          </a:prstGeom>
          <a:noFill/>
          <a:ln w="9525" algn="ctr">
            <a:solidFill>
              <a:schemeClr val="tx1"/>
            </a:solidFill>
            <a:prstDash val="dash"/>
            <a:round/>
            <a:headEnd/>
            <a:tailEnd type="arrow" w="med" len="med"/>
          </a:ln>
        </p:spPr>
      </p:cxnSp>
      <p:cxnSp>
        <p:nvCxnSpPr>
          <p:cNvPr id="50" name="Straight Arrow Connector 73"/>
          <p:cNvCxnSpPr>
            <a:cxnSpLocks noChangeShapeType="1"/>
          </p:cNvCxnSpPr>
          <p:nvPr/>
        </p:nvCxnSpPr>
        <p:spPr bwMode="auto">
          <a:xfrm rot="5400000" flipH="1" flipV="1">
            <a:off x="7945920" y="4842728"/>
            <a:ext cx="216000" cy="1588"/>
          </a:xfrm>
          <a:prstGeom prst="straightConnector1">
            <a:avLst/>
          </a:prstGeom>
          <a:noFill/>
          <a:ln w="9525" algn="ctr">
            <a:solidFill>
              <a:schemeClr val="tx1"/>
            </a:solidFill>
            <a:round/>
            <a:headEnd/>
            <a:tailEnd type="arrow" w="med" len="med"/>
          </a:ln>
        </p:spPr>
      </p:cxnSp>
      <p:cxnSp>
        <p:nvCxnSpPr>
          <p:cNvPr id="51" name="Straight Arrow Connector 73"/>
          <p:cNvCxnSpPr>
            <a:cxnSpLocks noChangeShapeType="1"/>
          </p:cNvCxnSpPr>
          <p:nvPr/>
        </p:nvCxnSpPr>
        <p:spPr bwMode="auto">
          <a:xfrm rot="5400000" flipH="1" flipV="1">
            <a:off x="7953579" y="2015834"/>
            <a:ext cx="216000" cy="1588"/>
          </a:xfrm>
          <a:prstGeom prst="straightConnector1">
            <a:avLst/>
          </a:prstGeom>
          <a:noFill/>
          <a:ln w="9525" algn="ctr">
            <a:solidFill>
              <a:schemeClr val="tx1"/>
            </a:solidFill>
            <a:round/>
            <a:headEnd/>
            <a:tailEnd type="arrow" w="med" len="med"/>
          </a:ln>
        </p:spPr>
      </p:cxnSp>
      <p:cxnSp>
        <p:nvCxnSpPr>
          <p:cNvPr id="52" name="Straight Arrow Connector 73"/>
          <p:cNvCxnSpPr>
            <a:cxnSpLocks noChangeShapeType="1"/>
          </p:cNvCxnSpPr>
          <p:nvPr/>
        </p:nvCxnSpPr>
        <p:spPr bwMode="auto">
          <a:xfrm rot="5400000" flipH="1" flipV="1">
            <a:off x="7944332" y="4158019"/>
            <a:ext cx="216000" cy="1588"/>
          </a:xfrm>
          <a:prstGeom prst="straightConnector1">
            <a:avLst/>
          </a:prstGeom>
          <a:noFill/>
          <a:ln w="9525" algn="ctr">
            <a:solidFill>
              <a:schemeClr val="tx1"/>
            </a:solidFill>
            <a:round/>
            <a:headEnd/>
            <a:tailEnd type="arrow" w="med" len="med"/>
          </a:ln>
        </p:spPr>
      </p:cxnSp>
      <p:cxnSp>
        <p:nvCxnSpPr>
          <p:cNvPr id="53" name="Straight Arrow Connector 73"/>
          <p:cNvCxnSpPr>
            <a:cxnSpLocks noChangeShapeType="1"/>
          </p:cNvCxnSpPr>
          <p:nvPr/>
        </p:nvCxnSpPr>
        <p:spPr bwMode="auto">
          <a:xfrm rot="5400000" flipH="1" flipV="1">
            <a:off x="7957243" y="4511969"/>
            <a:ext cx="216000" cy="1588"/>
          </a:xfrm>
          <a:prstGeom prst="straightConnector1">
            <a:avLst/>
          </a:prstGeom>
          <a:noFill/>
          <a:ln w="9525" algn="ctr">
            <a:solidFill>
              <a:schemeClr val="tx1"/>
            </a:solidFill>
            <a:round/>
            <a:headEnd/>
            <a:tailEnd type="arrow" w="med" len="med"/>
          </a:ln>
        </p:spPr>
      </p:cxnSp>
      <p:cxnSp>
        <p:nvCxnSpPr>
          <p:cNvPr id="43" name="Straight Arrow Connector 73"/>
          <p:cNvCxnSpPr>
            <a:cxnSpLocks noChangeShapeType="1"/>
          </p:cNvCxnSpPr>
          <p:nvPr/>
        </p:nvCxnSpPr>
        <p:spPr bwMode="auto">
          <a:xfrm rot="5400000" flipH="1" flipV="1">
            <a:off x="7955655" y="5573761"/>
            <a:ext cx="216000" cy="1588"/>
          </a:xfrm>
          <a:prstGeom prst="straightConnector1">
            <a:avLst/>
          </a:prstGeom>
          <a:noFill/>
          <a:ln w="9525" algn="ctr">
            <a:solidFill>
              <a:schemeClr val="tx1"/>
            </a:solidFill>
            <a:round/>
            <a:headEnd/>
            <a:tailEnd type="arrow" w="med" len="med"/>
          </a:ln>
        </p:spPr>
      </p:cxnSp>
      <p:cxnSp>
        <p:nvCxnSpPr>
          <p:cNvPr id="47" name="Straight Arrow Connector 73"/>
          <p:cNvCxnSpPr>
            <a:cxnSpLocks noChangeShapeType="1"/>
          </p:cNvCxnSpPr>
          <p:nvPr/>
        </p:nvCxnSpPr>
        <p:spPr bwMode="auto">
          <a:xfrm rot="5400000" flipH="1" flipV="1">
            <a:off x="7953579" y="3370724"/>
            <a:ext cx="216000" cy="1588"/>
          </a:xfrm>
          <a:prstGeom prst="straightConnector1">
            <a:avLst/>
          </a:prstGeom>
          <a:noFill/>
          <a:ln w="9525" algn="ctr">
            <a:solidFill>
              <a:schemeClr val="tx1"/>
            </a:solidFill>
            <a:prstDash val="dash"/>
            <a:round/>
            <a:headEnd/>
            <a:tailEnd type="arrow" w="med" len="med"/>
          </a:ln>
        </p:spPr>
      </p:cxnSp>
      <p:cxnSp>
        <p:nvCxnSpPr>
          <p:cNvPr id="63" name="Straight Arrow Connector 73"/>
          <p:cNvCxnSpPr>
            <a:cxnSpLocks noChangeShapeType="1"/>
          </p:cNvCxnSpPr>
          <p:nvPr/>
        </p:nvCxnSpPr>
        <p:spPr bwMode="auto">
          <a:xfrm rot="5400000" flipH="1" flipV="1">
            <a:off x="6202192" y="5188003"/>
            <a:ext cx="216000" cy="1588"/>
          </a:xfrm>
          <a:prstGeom prst="straightConnector1">
            <a:avLst/>
          </a:prstGeom>
          <a:noFill/>
          <a:ln w="9525" algn="ctr">
            <a:solidFill>
              <a:schemeClr val="tx1"/>
            </a:solidFill>
            <a:prstDash val="dash"/>
            <a:round/>
            <a:headEnd/>
            <a:tailEnd type="arrow" w="med" len="med"/>
          </a:ln>
        </p:spPr>
      </p:cxnSp>
      <p:cxnSp>
        <p:nvCxnSpPr>
          <p:cNvPr id="64" name="Straight Arrow Connector 73"/>
          <p:cNvCxnSpPr>
            <a:cxnSpLocks noChangeShapeType="1"/>
          </p:cNvCxnSpPr>
          <p:nvPr/>
        </p:nvCxnSpPr>
        <p:spPr bwMode="auto">
          <a:xfrm rot="16200000" flipH="1">
            <a:off x="6631980" y="2012312"/>
            <a:ext cx="216000" cy="1588"/>
          </a:xfrm>
          <a:prstGeom prst="straightConnector1">
            <a:avLst/>
          </a:prstGeom>
          <a:noFill/>
          <a:ln w="9525" algn="ctr">
            <a:solidFill>
              <a:schemeClr val="tx1"/>
            </a:solidFill>
            <a:round/>
            <a:headEnd/>
            <a:tailEnd type="arrow" w="med" len="med"/>
          </a:ln>
        </p:spPr>
      </p:cxnSp>
      <p:cxnSp>
        <p:nvCxnSpPr>
          <p:cNvPr id="67" name="Straight Arrow Connector 73"/>
          <p:cNvCxnSpPr>
            <a:cxnSpLocks noChangeShapeType="1"/>
          </p:cNvCxnSpPr>
          <p:nvPr/>
        </p:nvCxnSpPr>
        <p:spPr bwMode="auto">
          <a:xfrm rot="16200000" flipH="1">
            <a:off x="6625739" y="2371236"/>
            <a:ext cx="216000" cy="1588"/>
          </a:xfrm>
          <a:prstGeom prst="straightConnector1">
            <a:avLst/>
          </a:prstGeom>
          <a:noFill/>
          <a:ln w="9525" algn="ctr">
            <a:solidFill>
              <a:schemeClr val="tx1"/>
            </a:solidFill>
            <a:round/>
            <a:headEnd/>
            <a:tailEnd type="arrow" w="med" len="med"/>
          </a:ln>
        </p:spPr>
      </p:cxnSp>
      <p:cxnSp>
        <p:nvCxnSpPr>
          <p:cNvPr id="70" name="Straight Arrow Connector 73"/>
          <p:cNvCxnSpPr>
            <a:cxnSpLocks noChangeShapeType="1"/>
          </p:cNvCxnSpPr>
          <p:nvPr/>
        </p:nvCxnSpPr>
        <p:spPr bwMode="auto">
          <a:xfrm rot="16200000" flipH="1">
            <a:off x="7084550" y="2649842"/>
            <a:ext cx="216000" cy="1588"/>
          </a:xfrm>
          <a:prstGeom prst="straightConnector1">
            <a:avLst/>
          </a:prstGeom>
          <a:noFill/>
          <a:ln w="19050" algn="ctr">
            <a:solidFill>
              <a:srgbClr val="00B050"/>
            </a:solidFill>
            <a:prstDash val="sysDot"/>
            <a:round/>
            <a:headEnd/>
            <a:tailEnd type="arrow" w="med" len="med"/>
          </a:ln>
        </p:spPr>
      </p:cxnSp>
      <p:cxnSp>
        <p:nvCxnSpPr>
          <p:cNvPr id="84" name="Straight Arrow Connector 73">
            <a:extLst>
              <a:ext uri="{FF2B5EF4-FFF2-40B4-BE49-F238E27FC236}">
                <a16:creationId xmlns="" xmlns:a16="http://schemas.microsoft.com/office/drawing/2014/main" id="{0438BBCE-B7E7-44A5-9BC1-711E7125976E}"/>
              </a:ext>
            </a:extLst>
          </p:cNvPr>
          <p:cNvCxnSpPr>
            <a:cxnSpLocks noChangeShapeType="1"/>
          </p:cNvCxnSpPr>
          <p:nvPr/>
        </p:nvCxnSpPr>
        <p:spPr bwMode="auto">
          <a:xfrm rot="5400000" flipH="1" flipV="1">
            <a:off x="6190738" y="4843623"/>
            <a:ext cx="216000" cy="1588"/>
          </a:xfrm>
          <a:prstGeom prst="straightConnector1">
            <a:avLst/>
          </a:prstGeom>
          <a:noFill/>
          <a:ln w="9525" algn="ctr">
            <a:solidFill>
              <a:schemeClr val="tx1"/>
            </a:solidFill>
            <a:round/>
            <a:headEnd/>
            <a:tailEnd type="arrow" w="med" len="med"/>
          </a:ln>
        </p:spPr>
      </p:cxnSp>
      <p:cxnSp>
        <p:nvCxnSpPr>
          <p:cNvPr id="88" name="Straight Arrow Connector 73">
            <a:extLst>
              <a:ext uri="{FF2B5EF4-FFF2-40B4-BE49-F238E27FC236}">
                <a16:creationId xmlns="" xmlns:a16="http://schemas.microsoft.com/office/drawing/2014/main" id="{22C81659-3107-483F-B2F6-48720642E0ED}"/>
              </a:ext>
            </a:extLst>
          </p:cNvPr>
          <p:cNvCxnSpPr>
            <a:cxnSpLocks noChangeShapeType="1"/>
          </p:cNvCxnSpPr>
          <p:nvPr/>
        </p:nvCxnSpPr>
        <p:spPr bwMode="auto">
          <a:xfrm rot="5400000" flipH="1" flipV="1">
            <a:off x="6186596" y="3776613"/>
            <a:ext cx="216000" cy="1588"/>
          </a:xfrm>
          <a:prstGeom prst="straightConnector1">
            <a:avLst/>
          </a:prstGeom>
          <a:noFill/>
          <a:ln w="19050" algn="ctr">
            <a:solidFill>
              <a:srgbClr val="00B050"/>
            </a:solidFill>
            <a:round/>
            <a:headEnd/>
            <a:tailEnd type="arrow" w="med" len="med"/>
          </a:ln>
        </p:spPr>
      </p:cxnSp>
      <p:cxnSp>
        <p:nvCxnSpPr>
          <p:cNvPr id="89" name="Straight Arrow Connector 73">
            <a:extLst>
              <a:ext uri="{FF2B5EF4-FFF2-40B4-BE49-F238E27FC236}">
                <a16:creationId xmlns="" xmlns:a16="http://schemas.microsoft.com/office/drawing/2014/main" id="{028CF4C3-E292-4524-A9BA-48ABEBBC99BC}"/>
              </a:ext>
            </a:extLst>
          </p:cNvPr>
          <p:cNvCxnSpPr>
            <a:cxnSpLocks noChangeShapeType="1"/>
          </p:cNvCxnSpPr>
          <p:nvPr/>
        </p:nvCxnSpPr>
        <p:spPr bwMode="auto">
          <a:xfrm rot="5400000" flipH="1" flipV="1">
            <a:off x="6188184" y="3065671"/>
            <a:ext cx="216000" cy="1588"/>
          </a:xfrm>
          <a:prstGeom prst="straightConnector1">
            <a:avLst/>
          </a:prstGeom>
          <a:noFill/>
          <a:ln w="19050" algn="ctr">
            <a:solidFill>
              <a:srgbClr val="00B050"/>
            </a:solidFill>
            <a:round/>
            <a:headEnd/>
            <a:tailEnd type="arrow" w="med" len="med"/>
          </a:ln>
        </p:spPr>
      </p:cxnSp>
      <p:cxnSp>
        <p:nvCxnSpPr>
          <p:cNvPr id="90" name="Straight Arrow Connector 73">
            <a:extLst>
              <a:ext uri="{FF2B5EF4-FFF2-40B4-BE49-F238E27FC236}">
                <a16:creationId xmlns="" xmlns:a16="http://schemas.microsoft.com/office/drawing/2014/main" id="{098F948B-E980-4150-9FF2-7E490B4D8C23}"/>
              </a:ext>
            </a:extLst>
          </p:cNvPr>
          <p:cNvCxnSpPr>
            <a:cxnSpLocks noChangeShapeType="1"/>
          </p:cNvCxnSpPr>
          <p:nvPr/>
        </p:nvCxnSpPr>
        <p:spPr bwMode="auto">
          <a:xfrm rot="5400000" flipH="1" flipV="1">
            <a:off x="6189772" y="3393889"/>
            <a:ext cx="216000" cy="1588"/>
          </a:xfrm>
          <a:prstGeom prst="straightConnector1">
            <a:avLst/>
          </a:prstGeom>
          <a:noFill/>
          <a:ln w="9525" algn="ctr">
            <a:solidFill>
              <a:schemeClr val="tx1"/>
            </a:solidFill>
            <a:prstDash val="dash"/>
            <a:round/>
            <a:headEnd/>
            <a:tailEnd type="arrow" w="med" len="med"/>
          </a:ln>
        </p:spPr>
      </p:cxnSp>
      <p:cxnSp>
        <p:nvCxnSpPr>
          <p:cNvPr id="91" name="Straight Arrow Connector 73">
            <a:extLst>
              <a:ext uri="{FF2B5EF4-FFF2-40B4-BE49-F238E27FC236}">
                <a16:creationId xmlns="" xmlns:a16="http://schemas.microsoft.com/office/drawing/2014/main" id="{0491228D-741A-45CE-972C-43DC96DF9CF4}"/>
              </a:ext>
            </a:extLst>
          </p:cNvPr>
          <p:cNvCxnSpPr>
            <a:cxnSpLocks noChangeShapeType="1"/>
          </p:cNvCxnSpPr>
          <p:nvPr/>
        </p:nvCxnSpPr>
        <p:spPr bwMode="auto">
          <a:xfrm rot="5400000" flipH="1" flipV="1">
            <a:off x="6191360" y="2649842"/>
            <a:ext cx="216000" cy="1588"/>
          </a:xfrm>
          <a:prstGeom prst="straightConnector1">
            <a:avLst/>
          </a:prstGeom>
          <a:noFill/>
          <a:ln w="19050" algn="ctr">
            <a:solidFill>
              <a:srgbClr val="00B050"/>
            </a:solidFill>
            <a:round/>
            <a:headEnd/>
            <a:tailEnd type="arrow" w="med" len="med"/>
          </a:ln>
        </p:spPr>
      </p:cxnSp>
      <p:cxnSp>
        <p:nvCxnSpPr>
          <p:cNvPr id="92" name="Straight Arrow Connector 73">
            <a:extLst>
              <a:ext uri="{FF2B5EF4-FFF2-40B4-BE49-F238E27FC236}">
                <a16:creationId xmlns="" xmlns:a16="http://schemas.microsoft.com/office/drawing/2014/main" id="{A4110C52-6047-4DC6-A4E6-2884AE3608F2}"/>
              </a:ext>
            </a:extLst>
          </p:cNvPr>
          <p:cNvCxnSpPr>
            <a:cxnSpLocks noChangeShapeType="1"/>
          </p:cNvCxnSpPr>
          <p:nvPr/>
        </p:nvCxnSpPr>
        <p:spPr bwMode="auto">
          <a:xfrm rot="5400000" flipH="1" flipV="1">
            <a:off x="6192948" y="2371236"/>
            <a:ext cx="216000" cy="1588"/>
          </a:xfrm>
          <a:prstGeom prst="straightConnector1">
            <a:avLst/>
          </a:prstGeom>
          <a:noFill/>
          <a:ln w="19050" algn="ctr">
            <a:solidFill>
              <a:srgbClr val="00B050"/>
            </a:solidFill>
            <a:round/>
            <a:headEnd/>
            <a:tailEnd type="arrow" w="med" len="med"/>
          </a:ln>
        </p:spPr>
      </p:cxnSp>
      <p:cxnSp>
        <p:nvCxnSpPr>
          <p:cNvPr id="93" name="Straight Arrow Connector 73">
            <a:extLst>
              <a:ext uri="{FF2B5EF4-FFF2-40B4-BE49-F238E27FC236}">
                <a16:creationId xmlns="" xmlns:a16="http://schemas.microsoft.com/office/drawing/2014/main" id="{F06D61DB-A5D5-4EF2-81CB-21F404D1C6E6}"/>
              </a:ext>
            </a:extLst>
          </p:cNvPr>
          <p:cNvCxnSpPr>
            <a:cxnSpLocks noChangeShapeType="1"/>
          </p:cNvCxnSpPr>
          <p:nvPr/>
        </p:nvCxnSpPr>
        <p:spPr bwMode="auto">
          <a:xfrm rot="5400000" flipH="1" flipV="1">
            <a:off x="6192948" y="2015834"/>
            <a:ext cx="216000" cy="1588"/>
          </a:xfrm>
          <a:prstGeom prst="straightConnector1">
            <a:avLst/>
          </a:prstGeom>
          <a:noFill/>
          <a:ln w="19050" algn="ctr">
            <a:solidFill>
              <a:srgbClr val="00B050"/>
            </a:solidFill>
            <a:round/>
            <a:headEnd/>
            <a:tailEnd type="arrow" w="med" len="med"/>
          </a:ln>
        </p:spPr>
      </p:cxnSp>
      <p:cxnSp>
        <p:nvCxnSpPr>
          <p:cNvPr id="95" name="Straight Arrow Connector 94">
            <a:extLst>
              <a:ext uri="{FF2B5EF4-FFF2-40B4-BE49-F238E27FC236}">
                <a16:creationId xmlns="" xmlns:a16="http://schemas.microsoft.com/office/drawing/2014/main" id="{2AA7217E-2093-4BF3-ADAD-1A695941365A}"/>
              </a:ext>
            </a:extLst>
          </p:cNvPr>
          <p:cNvCxnSpPr>
            <a:cxnSpLocks noChangeShapeType="1"/>
          </p:cNvCxnSpPr>
          <p:nvPr/>
        </p:nvCxnSpPr>
        <p:spPr bwMode="auto">
          <a:xfrm flipV="1">
            <a:off x="6432328" y="5072460"/>
            <a:ext cx="0" cy="216000"/>
          </a:xfrm>
          <a:prstGeom prst="straightConnector1">
            <a:avLst/>
          </a:prstGeom>
          <a:noFill/>
          <a:ln w="19050" algn="ctr">
            <a:solidFill>
              <a:srgbClr val="00B050"/>
            </a:solidFill>
            <a:prstDash val="solid"/>
            <a:round/>
            <a:headEnd/>
            <a:tailEnd type="arrow" w="med" len="med"/>
          </a:ln>
        </p:spPr>
      </p:cxnSp>
      <p:cxnSp>
        <p:nvCxnSpPr>
          <p:cNvPr id="98" name="Straight Arrow Connector 97">
            <a:extLst>
              <a:ext uri="{FF2B5EF4-FFF2-40B4-BE49-F238E27FC236}">
                <a16:creationId xmlns="" xmlns:a16="http://schemas.microsoft.com/office/drawing/2014/main" id="{886771AD-132B-4C09-89D6-62C1A8D730B1}"/>
              </a:ext>
            </a:extLst>
          </p:cNvPr>
          <p:cNvCxnSpPr>
            <a:cxnSpLocks noChangeShapeType="1"/>
          </p:cNvCxnSpPr>
          <p:nvPr/>
        </p:nvCxnSpPr>
        <p:spPr bwMode="auto">
          <a:xfrm flipV="1">
            <a:off x="6422803" y="3280692"/>
            <a:ext cx="0" cy="216000"/>
          </a:xfrm>
          <a:prstGeom prst="straightConnector1">
            <a:avLst/>
          </a:prstGeom>
          <a:noFill/>
          <a:ln w="19050" algn="ctr">
            <a:solidFill>
              <a:srgbClr val="00B050"/>
            </a:solidFill>
            <a:prstDash val="solid"/>
            <a:round/>
            <a:headEnd/>
            <a:tailEnd type="arrow" w="med" len="med"/>
          </a:ln>
        </p:spPr>
      </p:cxnSp>
      <p:cxnSp>
        <p:nvCxnSpPr>
          <p:cNvPr id="99" name="Straight Arrow Connector 73">
            <a:extLst>
              <a:ext uri="{FF2B5EF4-FFF2-40B4-BE49-F238E27FC236}">
                <a16:creationId xmlns="" xmlns:a16="http://schemas.microsoft.com/office/drawing/2014/main" id="{70198683-02ED-4092-ADF6-A17B456081A2}"/>
              </a:ext>
            </a:extLst>
          </p:cNvPr>
          <p:cNvCxnSpPr>
            <a:cxnSpLocks noChangeShapeType="1"/>
          </p:cNvCxnSpPr>
          <p:nvPr/>
        </p:nvCxnSpPr>
        <p:spPr bwMode="auto">
          <a:xfrm rot="5400000" flipH="1" flipV="1">
            <a:off x="6318143" y="4833766"/>
            <a:ext cx="216000" cy="1588"/>
          </a:xfrm>
          <a:prstGeom prst="straightConnector1">
            <a:avLst/>
          </a:prstGeom>
          <a:noFill/>
          <a:ln w="19050" algn="ctr">
            <a:solidFill>
              <a:srgbClr val="00B050"/>
            </a:solidFill>
            <a:round/>
            <a:headEnd/>
            <a:tailEnd type="arrow" w="med" len="med"/>
          </a:ln>
        </p:spPr>
      </p:cxnSp>
      <p:cxnSp>
        <p:nvCxnSpPr>
          <p:cNvPr id="68" name="Straight Arrow Connector 73"/>
          <p:cNvCxnSpPr>
            <a:cxnSpLocks noChangeShapeType="1"/>
          </p:cNvCxnSpPr>
          <p:nvPr/>
        </p:nvCxnSpPr>
        <p:spPr bwMode="auto">
          <a:xfrm flipV="1">
            <a:off x="6293802" y="5792541"/>
            <a:ext cx="0" cy="216000"/>
          </a:xfrm>
          <a:prstGeom prst="straightConnector1">
            <a:avLst/>
          </a:prstGeom>
          <a:noFill/>
          <a:ln w="19050" algn="ctr">
            <a:solidFill>
              <a:srgbClr val="00B050"/>
            </a:solidFill>
            <a:prstDash val="sysDot"/>
            <a:round/>
            <a:headEnd/>
            <a:tailEnd type="arrow" w="med" len="med"/>
          </a:ln>
        </p:spPr>
      </p:cxnSp>
      <p:cxnSp>
        <p:nvCxnSpPr>
          <p:cNvPr id="54" name="Straight Arrow Connector 73"/>
          <p:cNvCxnSpPr>
            <a:cxnSpLocks noChangeShapeType="1"/>
          </p:cNvCxnSpPr>
          <p:nvPr/>
        </p:nvCxnSpPr>
        <p:spPr bwMode="auto">
          <a:xfrm rot="5400000" flipH="1" flipV="1">
            <a:off x="7085910" y="5899747"/>
            <a:ext cx="216000" cy="1588"/>
          </a:xfrm>
          <a:prstGeom prst="straightConnector1">
            <a:avLst/>
          </a:prstGeom>
          <a:noFill/>
          <a:ln w="19050" algn="ctr">
            <a:solidFill>
              <a:srgbClr val="00B050"/>
            </a:solidFill>
            <a:round/>
            <a:headEnd/>
            <a:tailEnd type="arrow" w="med" len="med"/>
          </a:ln>
        </p:spPr>
      </p:cxnSp>
      <p:cxnSp>
        <p:nvCxnSpPr>
          <p:cNvPr id="97" name="Straight Arrow Connector 73">
            <a:extLst>
              <a:ext uri="{FF2B5EF4-FFF2-40B4-BE49-F238E27FC236}">
                <a16:creationId xmlns="" xmlns:a16="http://schemas.microsoft.com/office/drawing/2014/main" id="{8E896B3C-5ED6-443F-B892-CD260232FEAD}"/>
              </a:ext>
            </a:extLst>
          </p:cNvPr>
          <p:cNvCxnSpPr>
            <a:cxnSpLocks noChangeShapeType="1"/>
          </p:cNvCxnSpPr>
          <p:nvPr/>
        </p:nvCxnSpPr>
        <p:spPr bwMode="auto">
          <a:xfrm rot="16200000" flipH="1">
            <a:off x="4476637" y="5913078"/>
            <a:ext cx="216000" cy="1588"/>
          </a:xfrm>
          <a:prstGeom prst="straightConnector1">
            <a:avLst/>
          </a:prstGeom>
          <a:noFill/>
          <a:ln w="19050" algn="ctr">
            <a:solidFill>
              <a:srgbClr val="00B050"/>
            </a:solidFill>
            <a:round/>
            <a:headEnd/>
            <a:tailEnd type="arrow" w="med" len="med"/>
          </a:ln>
        </p:spPr>
      </p:cxnSp>
      <p:cxnSp>
        <p:nvCxnSpPr>
          <p:cNvPr id="101" name="Straight Arrow Connector 73">
            <a:extLst>
              <a:ext uri="{FF2B5EF4-FFF2-40B4-BE49-F238E27FC236}">
                <a16:creationId xmlns="" xmlns:a16="http://schemas.microsoft.com/office/drawing/2014/main" id="{3EDE0CCB-BEB6-47C7-AF85-AE604FB8C3AB}"/>
              </a:ext>
            </a:extLst>
          </p:cNvPr>
          <p:cNvCxnSpPr>
            <a:cxnSpLocks noChangeShapeType="1"/>
          </p:cNvCxnSpPr>
          <p:nvPr/>
        </p:nvCxnSpPr>
        <p:spPr bwMode="auto">
          <a:xfrm rot="5400000" flipH="1" flipV="1">
            <a:off x="4675800" y="5557768"/>
            <a:ext cx="216000" cy="1588"/>
          </a:xfrm>
          <a:prstGeom prst="straightConnector1">
            <a:avLst/>
          </a:prstGeom>
          <a:noFill/>
          <a:ln w="9525" algn="ctr">
            <a:solidFill>
              <a:schemeClr val="tx1"/>
            </a:solidFill>
            <a:prstDash val="dash"/>
            <a:round/>
            <a:headEnd/>
            <a:tailEnd type="arrow" w="med" len="med"/>
          </a:ln>
        </p:spPr>
      </p:cxnSp>
      <p:cxnSp>
        <p:nvCxnSpPr>
          <p:cNvPr id="103" name="Straight Arrow Connector 73">
            <a:extLst>
              <a:ext uri="{FF2B5EF4-FFF2-40B4-BE49-F238E27FC236}">
                <a16:creationId xmlns="" xmlns:a16="http://schemas.microsoft.com/office/drawing/2014/main" id="{FB524E6B-7181-4BEC-B9D8-DF3B7C5CC9B5}"/>
              </a:ext>
            </a:extLst>
          </p:cNvPr>
          <p:cNvCxnSpPr>
            <a:cxnSpLocks noChangeShapeType="1"/>
          </p:cNvCxnSpPr>
          <p:nvPr/>
        </p:nvCxnSpPr>
        <p:spPr bwMode="auto">
          <a:xfrm rot="5400000" flipH="1" flipV="1">
            <a:off x="4834882" y="5189054"/>
            <a:ext cx="216000" cy="1588"/>
          </a:xfrm>
          <a:prstGeom prst="straightConnector1">
            <a:avLst/>
          </a:prstGeom>
          <a:noFill/>
          <a:ln w="9525" algn="ctr">
            <a:solidFill>
              <a:schemeClr val="tx1"/>
            </a:solidFill>
            <a:round/>
            <a:headEnd/>
            <a:tailEnd type="arrow" w="med" len="med"/>
          </a:ln>
        </p:spPr>
      </p:cxnSp>
      <p:cxnSp>
        <p:nvCxnSpPr>
          <p:cNvPr id="104" name="Straight Arrow Connector 73">
            <a:extLst>
              <a:ext uri="{FF2B5EF4-FFF2-40B4-BE49-F238E27FC236}">
                <a16:creationId xmlns="" xmlns:a16="http://schemas.microsoft.com/office/drawing/2014/main" id="{ECD0D492-1F26-4A50-87DF-D619C174FA59}"/>
              </a:ext>
            </a:extLst>
          </p:cNvPr>
          <p:cNvCxnSpPr>
            <a:cxnSpLocks noChangeShapeType="1"/>
          </p:cNvCxnSpPr>
          <p:nvPr/>
        </p:nvCxnSpPr>
        <p:spPr bwMode="auto">
          <a:xfrm rot="5400000" flipH="1" flipV="1">
            <a:off x="4777345" y="4843822"/>
            <a:ext cx="216000" cy="1588"/>
          </a:xfrm>
          <a:prstGeom prst="straightConnector1">
            <a:avLst/>
          </a:prstGeom>
          <a:noFill/>
          <a:ln w="9525" algn="ctr">
            <a:solidFill>
              <a:schemeClr val="tx1"/>
            </a:solidFill>
            <a:round/>
            <a:headEnd/>
            <a:tailEnd type="arrow" w="med" len="med"/>
          </a:ln>
        </p:spPr>
      </p:cxnSp>
      <p:cxnSp>
        <p:nvCxnSpPr>
          <p:cNvPr id="105" name="Straight Arrow Connector 73">
            <a:extLst>
              <a:ext uri="{FF2B5EF4-FFF2-40B4-BE49-F238E27FC236}">
                <a16:creationId xmlns="" xmlns:a16="http://schemas.microsoft.com/office/drawing/2014/main" id="{A559EF4E-F383-4BCE-B849-418AAEF8891E}"/>
              </a:ext>
            </a:extLst>
          </p:cNvPr>
          <p:cNvCxnSpPr>
            <a:cxnSpLocks noChangeShapeType="1"/>
          </p:cNvCxnSpPr>
          <p:nvPr/>
        </p:nvCxnSpPr>
        <p:spPr bwMode="auto">
          <a:xfrm rot="5400000" flipH="1" flipV="1">
            <a:off x="5339512" y="4491028"/>
            <a:ext cx="216000" cy="1588"/>
          </a:xfrm>
          <a:prstGeom prst="straightConnector1">
            <a:avLst/>
          </a:prstGeom>
          <a:noFill/>
          <a:ln w="9525" algn="ctr">
            <a:solidFill>
              <a:schemeClr val="tx1"/>
            </a:solidFill>
            <a:prstDash val="dash"/>
            <a:round/>
            <a:headEnd/>
            <a:tailEnd type="arrow" w="med" len="med"/>
          </a:ln>
        </p:spPr>
      </p:cxnSp>
      <p:cxnSp>
        <p:nvCxnSpPr>
          <p:cNvPr id="106" name="Straight Arrow Connector 73">
            <a:extLst>
              <a:ext uri="{FF2B5EF4-FFF2-40B4-BE49-F238E27FC236}">
                <a16:creationId xmlns="" xmlns:a16="http://schemas.microsoft.com/office/drawing/2014/main" id="{1B5DF6A8-0AFE-4C34-8EA7-86342924C143}"/>
              </a:ext>
            </a:extLst>
          </p:cNvPr>
          <p:cNvCxnSpPr>
            <a:cxnSpLocks noChangeShapeType="1"/>
          </p:cNvCxnSpPr>
          <p:nvPr/>
        </p:nvCxnSpPr>
        <p:spPr bwMode="auto">
          <a:xfrm rot="5400000" flipH="1" flipV="1">
            <a:off x="5141500" y="4117037"/>
            <a:ext cx="216000" cy="1588"/>
          </a:xfrm>
          <a:prstGeom prst="straightConnector1">
            <a:avLst/>
          </a:prstGeom>
          <a:noFill/>
          <a:ln w="9525" algn="ctr">
            <a:solidFill>
              <a:schemeClr val="tx1"/>
            </a:solidFill>
            <a:prstDash val="dash"/>
            <a:round/>
            <a:headEnd/>
            <a:tailEnd type="arrow" w="med" len="med"/>
          </a:ln>
        </p:spPr>
      </p:cxnSp>
      <p:cxnSp>
        <p:nvCxnSpPr>
          <p:cNvPr id="107" name="Straight Arrow Connector 73">
            <a:extLst>
              <a:ext uri="{FF2B5EF4-FFF2-40B4-BE49-F238E27FC236}">
                <a16:creationId xmlns="" xmlns:a16="http://schemas.microsoft.com/office/drawing/2014/main" id="{9AC604BB-7F89-4587-85E9-4B4404FFC0DA}"/>
              </a:ext>
            </a:extLst>
          </p:cNvPr>
          <p:cNvCxnSpPr>
            <a:cxnSpLocks noChangeShapeType="1"/>
          </p:cNvCxnSpPr>
          <p:nvPr/>
        </p:nvCxnSpPr>
        <p:spPr bwMode="auto">
          <a:xfrm rot="5400000" flipH="1" flipV="1">
            <a:off x="5465206" y="3748012"/>
            <a:ext cx="216000" cy="1588"/>
          </a:xfrm>
          <a:prstGeom prst="straightConnector1">
            <a:avLst/>
          </a:prstGeom>
          <a:noFill/>
          <a:ln w="9525" algn="ctr">
            <a:solidFill>
              <a:schemeClr val="tx1"/>
            </a:solidFill>
            <a:prstDash val="dash"/>
            <a:round/>
            <a:headEnd/>
            <a:tailEnd type="arrow" w="med" len="med"/>
          </a:ln>
        </p:spPr>
      </p:cxnSp>
      <p:cxnSp>
        <p:nvCxnSpPr>
          <p:cNvPr id="108" name="Straight Arrow Connector 73">
            <a:extLst>
              <a:ext uri="{FF2B5EF4-FFF2-40B4-BE49-F238E27FC236}">
                <a16:creationId xmlns="" xmlns:a16="http://schemas.microsoft.com/office/drawing/2014/main" id="{08FFF441-264C-440F-B6F0-36860A0F38F3}"/>
              </a:ext>
            </a:extLst>
          </p:cNvPr>
          <p:cNvCxnSpPr>
            <a:cxnSpLocks noChangeShapeType="1"/>
          </p:cNvCxnSpPr>
          <p:nvPr/>
        </p:nvCxnSpPr>
        <p:spPr bwMode="auto">
          <a:xfrm rot="5400000" flipH="1" flipV="1">
            <a:off x="5360743" y="3424505"/>
            <a:ext cx="216000" cy="1588"/>
          </a:xfrm>
          <a:prstGeom prst="straightConnector1">
            <a:avLst/>
          </a:prstGeom>
          <a:noFill/>
          <a:ln w="9525" algn="ctr">
            <a:solidFill>
              <a:schemeClr val="tx1"/>
            </a:solidFill>
            <a:prstDash val="dash"/>
            <a:round/>
            <a:headEnd/>
            <a:tailEnd type="arrow" w="med" len="med"/>
          </a:ln>
        </p:spPr>
      </p:cxnSp>
      <p:cxnSp>
        <p:nvCxnSpPr>
          <p:cNvPr id="109" name="Straight Arrow Connector 73">
            <a:extLst>
              <a:ext uri="{FF2B5EF4-FFF2-40B4-BE49-F238E27FC236}">
                <a16:creationId xmlns="" xmlns:a16="http://schemas.microsoft.com/office/drawing/2014/main" id="{9EFB68EF-F34A-4EC7-9EFE-4E8A6307221F}"/>
              </a:ext>
            </a:extLst>
          </p:cNvPr>
          <p:cNvCxnSpPr>
            <a:cxnSpLocks noChangeShapeType="1"/>
          </p:cNvCxnSpPr>
          <p:nvPr/>
        </p:nvCxnSpPr>
        <p:spPr bwMode="auto">
          <a:xfrm rot="5400000" flipH="1" flipV="1">
            <a:off x="5637788" y="1963893"/>
            <a:ext cx="216000" cy="1588"/>
          </a:xfrm>
          <a:prstGeom prst="straightConnector1">
            <a:avLst/>
          </a:prstGeom>
          <a:noFill/>
          <a:ln w="9525" algn="ctr">
            <a:solidFill>
              <a:schemeClr val="tx1"/>
            </a:solidFill>
            <a:prstDash val="dash"/>
            <a:round/>
            <a:headEnd/>
            <a:tailEnd type="arrow" w="med" len="med"/>
          </a:ln>
        </p:spPr>
      </p:cxnSp>
      <p:cxnSp>
        <p:nvCxnSpPr>
          <p:cNvPr id="110" name="Straight Arrow Connector 109">
            <a:extLst>
              <a:ext uri="{FF2B5EF4-FFF2-40B4-BE49-F238E27FC236}">
                <a16:creationId xmlns="" xmlns:a16="http://schemas.microsoft.com/office/drawing/2014/main" id="{DD285F8C-EC4E-4B5F-8439-7E28CB8FC3ED}"/>
              </a:ext>
            </a:extLst>
          </p:cNvPr>
          <p:cNvCxnSpPr>
            <a:cxnSpLocks noChangeShapeType="1"/>
          </p:cNvCxnSpPr>
          <p:nvPr/>
        </p:nvCxnSpPr>
        <p:spPr bwMode="auto">
          <a:xfrm>
            <a:off x="5861294" y="1850696"/>
            <a:ext cx="0" cy="216000"/>
          </a:xfrm>
          <a:prstGeom prst="straightConnector1">
            <a:avLst/>
          </a:prstGeom>
          <a:noFill/>
          <a:ln w="19050" algn="ctr">
            <a:solidFill>
              <a:srgbClr val="00B050"/>
            </a:solidFill>
            <a:prstDash val="solid"/>
            <a:round/>
            <a:headEnd/>
            <a:tailEnd type="arrow" w="med" len="med"/>
          </a:ln>
        </p:spPr>
      </p:cxnSp>
      <p:cxnSp>
        <p:nvCxnSpPr>
          <p:cNvPr id="111" name="Straight Arrow Connector 73">
            <a:extLst>
              <a:ext uri="{FF2B5EF4-FFF2-40B4-BE49-F238E27FC236}">
                <a16:creationId xmlns="" xmlns:a16="http://schemas.microsoft.com/office/drawing/2014/main" id="{3AFB1DAC-5B0A-49CD-8BE0-5C6EF09C36E6}"/>
              </a:ext>
            </a:extLst>
          </p:cNvPr>
          <p:cNvCxnSpPr>
            <a:cxnSpLocks noChangeShapeType="1"/>
          </p:cNvCxnSpPr>
          <p:nvPr/>
        </p:nvCxnSpPr>
        <p:spPr bwMode="auto">
          <a:xfrm rot="5400000" flipH="1" flipV="1">
            <a:off x="5652863" y="2300343"/>
            <a:ext cx="216000" cy="1588"/>
          </a:xfrm>
          <a:prstGeom prst="straightConnector1">
            <a:avLst/>
          </a:prstGeom>
          <a:noFill/>
          <a:ln w="9525" algn="ctr">
            <a:solidFill>
              <a:schemeClr val="tx1"/>
            </a:solidFill>
            <a:round/>
            <a:headEnd/>
            <a:tailEnd type="arrow" w="med" len="med"/>
          </a:ln>
        </p:spPr>
      </p:cxnSp>
      <p:sp>
        <p:nvSpPr>
          <p:cNvPr id="74" name="Content Placeholder 2"/>
          <p:cNvSpPr>
            <a:spLocks noGrp="1"/>
          </p:cNvSpPr>
          <p:nvPr>
            <p:ph idx="1"/>
          </p:nvPr>
        </p:nvSpPr>
        <p:spPr>
          <a:xfrm>
            <a:off x="246432" y="1079019"/>
            <a:ext cx="8896687" cy="344655"/>
          </a:xfrm>
        </p:spPr>
        <p:txBody>
          <a:bodyPr/>
          <a:lstStyle/>
          <a:p>
            <a:r>
              <a:rPr lang="en-CA" sz="1000" dirty="0"/>
              <a:t>Long-term improvements in many desired boater attitudes and behaviours during the past 4 years since 2015, compared to earlier years.</a:t>
            </a:r>
          </a:p>
        </p:txBody>
      </p:sp>
      <p:cxnSp>
        <p:nvCxnSpPr>
          <p:cNvPr id="96" name="Straight Arrow Connector 68">
            <a:extLst>
              <a:ext uri="{FF2B5EF4-FFF2-40B4-BE49-F238E27FC236}">
                <a16:creationId xmlns="" xmlns:a16="http://schemas.microsoft.com/office/drawing/2014/main" id="{E0B5CEFF-2708-4675-86BA-2A73C97BE2D1}"/>
              </a:ext>
            </a:extLst>
          </p:cNvPr>
          <p:cNvCxnSpPr>
            <a:cxnSpLocks noChangeShapeType="1"/>
          </p:cNvCxnSpPr>
          <p:nvPr/>
        </p:nvCxnSpPr>
        <p:spPr bwMode="auto">
          <a:xfrm rot="16200000" flipH="1">
            <a:off x="407959" y="6306381"/>
            <a:ext cx="173037" cy="1587"/>
          </a:xfrm>
          <a:prstGeom prst="straightConnector1">
            <a:avLst/>
          </a:prstGeom>
          <a:noFill/>
          <a:ln w="9525" algn="ctr">
            <a:solidFill>
              <a:schemeClr val="tx1"/>
            </a:solidFill>
            <a:round/>
            <a:headEnd/>
            <a:tailEnd type="arrow" w="med" len="med"/>
          </a:ln>
        </p:spPr>
      </p:cxnSp>
      <p:cxnSp>
        <p:nvCxnSpPr>
          <p:cNvPr id="112" name="Straight Arrow Connector 68">
            <a:extLst>
              <a:ext uri="{FF2B5EF4-FFF2-40B4-BE49-F238E27FC236}">
                <a16:creationId xmlns="" xmlns:a16="http://schemas.microsoft.com/office/drawing/2014/main" id="{87998AFE-CC49-483D-9905-3F9ED0E54186}"/>
              </a:ext>
            </a:extLst>
          </p:cNvPr>
          <p:cNvCxnSpPr>
            <a:cxnSpLocks noChangeShapeType="1"/>
          </p:cNvCxnSpPr>
          <p:nvPr/>
        </p:nvCxnSpPr>
        <p:spPr bwMode="auto">
          <a:xfrm rot="5400000" flipH="1" flipV="1">
            <a:off x="269424" y="6297755"/>
            <a:ext cx="173037" cy="1587"/>
          </a:xfrm>
          <a:prstGeom prst="straightConnector1">
            <a:avLst/>
          </a:prstGeom>
          <a:noFill/>
          <a:ln w="9525" algn="ctr">
            <a:solidFill>
              <a:schemeClr val="tx1"/>
            </a:solidFill>
            <a:round/>
            <a:headEnd/>
            <a:tailEnd type="arrow" w="med" len="med"/>
          </a:ln>
        </p:spPr>
      </p:cxnSp>
      <p:sp>
        <p:nvSpPr>
          <p:cNvPr id="113" name="TextBox 112">
            <a:extLst>
              <a:ext uri="{FF2B5EF4-FFF2-40B4-BE49-F238E27FC236}">
                <a16:creationId xmlns="" xmlns:a16="http://schemas.microsoft.com/office/drawing/2014/main" id="{E5442731-5383-440C-B5A9-63BC441F78FB}"/>
              </a:ext>
            </a:extLst>
          </p:cNvPr>
          <p:cNvSpPr txBox="1"/>
          <p:nvPr/>
        </p:nvSpPr>
        <p:spPr bwMode="auto">
          <a:xfrm>
            <a:off x="3434589" y="6133895"/>
            <a:ext cx="3341948"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 cross-seasonal comparisons. i.e. May 2018 increase or decrease vs. Aug 2017; Aug 2017 vs. May 2016; or August 2015 vs. May 2014.</a:t>
            </a:r>
            <a:endParaRPr lang="en-CA" sz="800" dirty="0">
              <a:latin typeface="Arial" pitchFamily="34" charset="0"/>
              <a:cs typeface="Arial" pitchFamily="34" charset="0"/>
            </a:endParaRPr>
          </a:p>
        </p:txBody>
      </p:sp>
      <p:cxnSp>
        <p:nvCxnSpPr>
          <p:cNvPr id="114" name="Straight Arrow Connector 73">
            <a:extLst>
              <a:ext uri="{FF2B5EF4-FFF2-40B4-BE49-F238E27FC236}">
                <a16:creationId xmlns="" xmlns:a16="http://schemas.microsoft.com/office/drawing/2014/main" id="{4DA81470-A43C-47B9-B615-7E76C4DBA9F1}"/>
              </a:ext>
            </a:extLst>
          </p:cNvPr>
          <p:cNvCxnSpPr>
            <a:cxnSpLocks noChangeShapeType="1"/>
          </p:cNvCxnSpPr>
          <p:nvPr/>
        </p:nvCxnSpPr>
        <p:spPr bwMode="auto">
          <a:xfrm rot="5400000" flipH="1" flipV="1">
            <a:off x="3147218" y="6269342"/>
            <a:ext cx="190500" cy="1588"/>
          </a:xfrm>
          <a:prstGeom prst="straightConnector1">
            <a:avLst/>
          </a:prstGeom>
          <a:noFill/>
          <a:ln w="19050" algn="ctr">
            <a:solidFill>
              <a:srgbClr val="00B050"/>
            </a:solidFill>
            <a:round/>
            <a:headEnd/>
            <a:tailEnd type="arrow" w="med" len="med"/>
          </a:ln>
        </p:spPr>
      </p:cxnSp>
      <p:cxnSp>
        <p:nvCxnSpPr>
          <p:cNvPr id="115" name="Straight Arrow Connector 73">
            <a:extLst>
              <a:ext uri="{FF2B5EF4-FFF2-40B4-BE49-F238E27FC236}">
                <a16:creationId xmlns="" xmlns:a16="http://schemas.microsoft.com/office/drawing/2014/main" id="{D6EFD5CC-21AA-47AB-83E6-6B0FCBF266FC}"/>
              </a:ext>
            </a:extLst>
          </p:cNvPr>
          <p:cNvCxnSpPr>
            <a:cxnSpLocks noChangeShapeType="1"/>
          </p:cNvCxnSpPr>
          <p:nvPr/>
        </p:nvCxnSpPr>
        <p:spPr bwMode="auto">
          <a:xfrm rot="16200000" flipH="1">
            <a:off x="3287978" y="6283140"/>
            <a:ext cx="190500" cy="1588"/>
          </a:xfrm>
          <a:prstGeom prst="straightConnector1">
            <a:avLst/>
          </a:prstGeom>
          <a:noFill/>
          <a:ln w="19050" algn="ctr">
            <a:solidFill>
              <a:srgbClr val="00B050"/>
            </a:solidFill>
            <a:round/>
            <a:headEnd/>
            <a:tailEnd type="arrow" w="med" len="med"/>
          </a:ln>
        </p:spPr>
      </p:cxnSp>
      <p:sp>
        <p:nvSpPr>
          <p:cNvPr id="80" name="TextBox 79">
            <a:extLst>
              <a:ext uri="{FF2B5EF4-FFF2-40B4-BE49-F238E27FC236}">
                <a16:creationId xmlns="" xmlns:a16="http://schemas.microsoft.com/office/drawing/2014/main" id="{AD9B9DF2-593B-450E-907A-3001D1471665}"/>
              </a:ext>
            </a:extLst>
          </p:cNvPr>
          <p:cNvSpPr txBox="1"/>
          <p:nvPr/>
        </p:nvSpPr>
        <p:spPr bwMode="auto">
          <a:xfrm>
            <a:off x="6776537" y="6095031"/>
            <a:ext cx="2367463" cy="276999"/>
          </a:xfrm>
          <a:prstGeom prst="rect">
            <a:avLst/>
          </a:prstGeom>
          <a:noFill/>
          <a:ln w="9525">
            <a:noFill/>
            <a:miter lim="800000"/>
            <a:headEnd/>
            <a:tailEnd/>
          </a:ln>
        </p:spPr>
        <p:txBody>
          <a:bodyPr wrap="square" rtlCol="0">
            <a:spAutoFit/>
          </a:bodyPr>
          <a:lstStyle/>
          <a:p>
            <a:r>
              <a:rPr lang="en-US" sz="1200" b="1" dirty="0">
                <a:solidFill>
                  <a:srgbClr val="0070C0"/>
                </a:solidFill>
                <a:latin typeface="Arial" pitchFamily="34" charset="0"/>
                <a:cs typeface="Arial" pitchFamily="34" charset="0"/>
                <a:sym typeface="Wingdings 2" panose="05020102010507070707" pitchFamily="18" charset="2"/>
              </a:rPr>
              <a:t></a:t>
            </a:r>
            <a:r>
              <a:rPr lang="en-US" sz="800" dirty="0">
                <a:latin typeface="Arial" pitchFamily="34" charset="0"/>
                <a:cs typeface="Arial" pitchFamily="34" charset="0"/>
                <a:sym typeface="Wingdings 2" panose="05020102010507070707" pitchFamily="18" charset="2"/>
              </a:rPr>
              <a:t> </a:t>
            </a:r>
            <a:r>
              <a:rPr lang="en-US" sz="800" dirty="0">
                <a:latin typeface="Arial" pitchFamily="34" charset="0"/>
                <a:cs typeface="Arial" pitchFamily="34" charset="0"/>
              </a:rPr>
              <a:t>= long-term </a:t>
            </a:r>
            <a:r>
              <a:rPr lang="en-US" sz="800" dirty="0" smtClean="0">
                <a:latin typeface="Arial" pitchFamily="34" charset="0"/>
                <a:cs typeface="Arial" pitchFamily="34" charset="0"/>
              </a:rPr>
              <a:t>increase for 2015-18 vs 2013-14</a:t>
            </a:r>
            <a:endParaRPr lang="en-US" sz="800" dirty="0">
              <a:latin typeface="Arial" pitchFamily="34" charset="0"/>
              <a:cs typeface="Arial" pitchFamily="34" charset="0"/>
            </a:endParaRPr>
          </a:p>
        </p:txBody>
      </p:sp>
      <p:sp>
        <p:nvSpPr>
          <p:cNvPr id="81" name="TextBox 80">
            <a:extLst>
              <a:ext uri="{FF2B5EF4-FFF2-40B4-BE49-F238E27FC236}">
                <a16:creationId xmlns="" xmlns:a16="http://schemas.microsoft.com/office/drawing/2014/main" id="{F09B1758-520A-4C01-825E-3CA5554BCCA3}"/>
              </a:ext>
            </a:extLst>
          </p:cNvPr>
          <p:cNvSpPr txBox="1"/>
          <p:nvPr/>
        </p:nvSpPr>
        <p:spPr bwMode="auto">
          <a:xfrm>
            <a:off x="506992" y="6139071"/>
            <a:ext cx="2331099" cy="338554"/>
          </a:xfrm>
          <a:prstGeom prst="rect">
            <a:avLst/>
          </a:prstGeom>
          <a:noFill/>
          <a:ln w="9525">
            <a:noFill/>
            <a:miter lim="800000"/>
            <a:headEnd/>
            <a:tailEnd/>
          </a:ln>
        </p:spPr>
        <p:txBody>
          <a:bodyPr wrap="square" rtlCol="0">
            <a:spAutoFit/>
          </a:bodyPr>
          <a:lstStyle/>
          <a:p>
            <a:pPr>
              <a:buFontTx/>
              <a:buNone/>
            </a:pPr>
            <a:r>
              <a:rPr lang="en-US" sz="800" dirty="0" smtClean="0">
                <a:latin typeface="Arial" pitchFamily="34" charset="0"/>
                <a:cs typeface="Arial" pitchFamily="34" charset="0"/>
              </a:rPr>
              <a:t> </a:t>
            </a:r>
            <a:r>
              <a:rPr lang="en-US" sz="800" dirty="0">
                <a:latin typeface="Arial" pitchFamily="34" charset="0"/>
                <a:cs typeface="Arial" pitchFamily="34" charset="0"/>
              </a:rPr>
              <a:t>= increase or decrease versus </a:t>
            </a:r>
            <a:r>
              <a:rPr lang="en-US" sz="800" dirty="0" smtClean="0">
                <a:latin typeface="Arial" pitchFamily="34" charset="0"/>
                <a:cs typeface="Arial" pitchFamily="34" charset="0"/>
              </a:rPr>
              <a:t>previous wave at same time of year</a:t>
            </a:r>
            <a:endParaRPr lang="en-CA" sz="800" dirty="0">
              <a:latin typeface="Arial" pitchFamily="34" charset="0"/>
              <a:cs typeface="Arial" pitchFamily="34" charset="0"/>
            </a:endParaRPr>
          </a:p>
        </p:txBody>
      </p:sp>
      <p:cxnSp>
        <p:nvCxnSpPr>
          <p:cNvPr id="82" name="Straight Connector 81"/>
          <p:cNvCxnSpPr/>
          <p:nvPr/>
        </p:nvCxnSpPr>
        <p:spPr>
          <a:xfrm flipH="1">
            <a:off x="7703392" y="1679599"/>
            <a:ext cx="8627" cy="4346424"/>
          </a:xfrm>
          <a:prstGeom prst="line">
            <a:avLst/>
          </a:prstGeom>
          <a:ln w="6350">
            <a:solidFill>
              <a:srgbClr val="00B0F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993989"/>
      </p:ext>
    </p:extLst>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Object 4">
            <a:extLst>
              <a:ext uri="{FF2B5EF4-FFF2-40B4-BE49-F238E27FC236}">
                <a16:creationId xmlns="" xmlns:a16="http://schemas.microsoft.com/office/drawing/2014/main" id="{D7DFA1E5-DCB6-45A8-A513-8F64B818C32F}"/>
              </a:ext>
            </a:extLst>
          </p:cNvPr>
          <p:cNvGraphicFramePr>
            <a:graphicFrameLocks noChangeAspect="1"/>
          </p:cNvGraphicFramePr>
          <p:nvPr>
            <p:extLst>
              <p:ext uri="{D42A27DB-BD31-4B8C-83A1-F6EECF244321}">
                <p14:modId xmlns:p14="http://schemas.microsoft.com/office/powerpoint/2010/main" val="2031554254"/>
              </p:ext>
            </p:extLst>
          </p:nvPr>
        </p:nvGraphicFramePr>
        <p:xfrm>
          <a:off x="2662238" y="1276350"/>
          <a:ext cx="3989387" cy="5361660"/>
        </p:xfrm>
        <a:graphic>
          <a:graphicData uri="http://schemas.openxmlformats.org/presentationml/2006/ole">
            <mc:AlternateContent xmlns:mc="http://schemas.openxmlformats.org/markup-compatibility/2006">
              <mc:Choice xmlns:v="urn:schemas-microsoft-com:vml" Requires="v">
                <p:oleObj spid="_x0000_s152000" name="Worksheet" r:id="rId4" imgW="1952686" imgH="1209765" progId="Excel.Sheet.8">
                  <p:embed/>
                </p:oleObj>
              </mc:Choice>
              <mc:Fallback>
                <p:oleObj name="Worksheet" r:id="rId4" imgW="1952686" imgH="1209765" progId="Excel.Sheet.8">
                  <p:embed/>
                  <p:pic>
                    <p:nvPicPr>
                      <p:cNvPr id="55" name="Object 4"/>
                      <p:cNvPicPr>
                        <a:picLocks noChangeAspect="1" noChangeArrowheads="1"/>
                      </p:cNvPicPr>
                      <p:nvPr/>
                    </p:nvPicPr>
                    <p:blipFill>
                      <a:blip r:embed="rId5"/>
                      <a:srcRect l="3552" b="621"/>
                      <a:stretch>
                        <a:fillRect/>
                      </a:stretch>
                    </p:blipFill>
                    <p:spPr bwMode="auto">
                      <a:xfrm>
                        <a:off x="2662238" y="1276350"/>
                        <a:ext cx="3989387" cy="5361660"/>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496290" y="0"/>
            <a:ext cx="7521628" cy="1052736"/>
          </a:xfrm>
        </p:spPr>
        <p:txBody>
          <a:bodyPr>
            <a:noAutofit/>
          </a:bodyPr>
          <a:lstStyle/>
          <a:p>
            <a:r>
              <a:rPr lang="en-CA" sz="1800" dirty="0"/>
              <a:t>Stronger drinking &amp; boating attitudes/behaviours among boaters 35-54 </a:t>
            </a:r>
            <a:r>
              <a:rPr lang="en-CA" sz="1800" dirty="0" err="1"/>
              <a:t>yrs</a:t>
            </a:r>
            <a:r>
              <a:rPr lang="en-CA" sz="1800" dirty="0"/>
              <a:t> and males – maintaining improvements seen in Aug 2017. Seasonal slippage among 18-34 yrs.</a:t>
            </a:r>
            <a:endParaRPr lang="en-US" sz="1800" dirty="0"/>
          </a:p>
        </p:txBody>
      </p:sp>
      <p:sp>
        <p:nvSpPr>
          <p:cNvPr id="35" name="Slide Number Placeholder 34"/>
          <p:cNvSpPr>
            <a:spLocks noGrp="1"/>
          </p:cNvSpPr>
          <p:nvPr>
            <p:ph type="sldNum" sz="quarter" idx="12"/>
          </p:nvPr>
        </p:nvSpPr>
        <p:spPr>
          <a:xfrm>
            <a:off x="8469238" y="6490808"/>
            <a:ext cx="576064" cy="365125"/>
          </a:xfrm>
        </p:spPr>
        <p:txBody>
          <a:bodyPr/>
          <a:lstStyle/>
          <a:p>
            <a:fld id="{5857359A-ACC2-4AC8-94CA-842605F06C6B}" type="slidenum">
              <a:rPr lang="en-US" smtClean="0"/>
              <a:pPr/>
              <a:t>48</a:t>
            </a:fld>
            <a:endParaRPr lang="en-US" dirty="0"/>
          </a:p>
        </p:txBody>
      </p:sp>
      <p:sp>
        <p:nvSpPr>
          <p:cNvPr id="83" name="Rectangle 232"/>
          <p:cNvSpPr>
            <a:spLocks noChangeArrowheads="1"/>
          </p:cNvSpPr>
          <p:nvPr/>
        </p:nvSpPr>
        <p:spPr bwMode="auto">
          <a:xfrm>
            <a:off x="8458" y="1205191"/>
            <a:ext cx="5674526" cy="487274"/>
          </a:xfrm>
          <a:prstGeom prst="rect">
            <a:avLst/>
          </a:prstGeom>
          <a:noFill/>
          <a:ln w="9525">
            <a:noFill/>
            <a:miter lim="800000"/>
            <a:headEnd/>
            <a:tailEnd/>
          </a:ln>
        </p:spPr>
        <p:txBody>
          <a:bodyPr/>
          <a:lstStyle/>
          <a:p>
            <a:pPr algn="ctr" eaLnBrk="1" hangingPunct="1">
              <a:spcBef>
                <a:spcPct val="0"/>
              </a:spcBef>
              <a:buFontTx/>
              <a:buNone/>
            </a:pPr>
            <a:r>
              <a:rPr lang="en-US" sz="1050" b="1" dirty="0">
                <a:latin typeface="Arial" pitchFamily="34" charset="0"/>
                <a:cs typeface="Arial" pitchFamily="34" charset="0"/>
              </a:rPr>
              <a:t>Desired Safe Boating Attitudes/Behaviours - % strongly agree they are doing or intend to do this year (top-2-box 9-10 rating on 10 pt scale) </a:t>
            </a:r>
            <a:r>
              <a:rPr lang="en-US" sz="900" b="1" dirty="0">
                <a:latin typeface="Arial" pitchFamily="34" charset="0"/>
                <a:cs typeface="Arial" pitchFamily="34" charset="0"/>
              </a:rPr>
              <a:t>(n=509)</a:t>
            </a:r>
            <a:endParaRPr lang="en-US" sz="900" dirty="0">
              <a:latin typeface="Arial" pitchFamily="34" charset="0"/>
              <a:cs typeface="Arial" pitchFamily="34" charset="0"/>
            </a:endParaRPr>
          </a:p>
        </p:txBody>
      </p:sp>
      <p:sp>
        <p:nvSpPr>
          <p:cNvPr id="60" name="Text Box 1916"/>
          <p:cNvSpPr txBox="1">
            <a:spLocks noChangeArrowheads="1"/>
          </p:cNvSpPr>
          <p:nvPr/>
        </p:nvSpPr>
        <p:spPr bwMode="auto">
          <a:xfrm>
            <a:off x="114301" y="6491437"/>
            <a:ext cx="5471726" cy="353943"/>
          </a:xfrm>
          <a:prstGeom prst="rect">
            <a:avLst/>
          </a:prstGeom>
          <a:noFill/>
          <a:ln w="9525">
            <a:noFill/>
            <a:miter lim="800000"/>
            <a:headEnd/>
            <a:tailEnd/>
          </a:ln>
        </p:spPr>
        <p:txBody>
          <a:bodyPr wrap="square">
            <a:spAutoFit/>
          </a:bodyPr>
          <a:lstStyle/>
          <a:p>
            <a:pPr>
              <a:buFontTx/>
              <a:buNone/>
            </a:pPr>
            <a:r>
              <a:rPr lang="en-US" sz="850" dirty="0">
                <a:latin typeface="Arial" pitchFamily="34" charset="0"/>
                <a:cs typeface="Arial" pitchFamily="34" charset="0"/>
              </a:rPr>
              <a:t>7. Please indicate how much you agree or disagree that each of these statements applies to you, </a:t>
            </a:r>
            <a:r>
              <a:rPr lang="en-US" sz="850" dirty="0" err="1">
                <a:latin typeface="Arial" pitchFamily="34" charset="0"/>
                <a:cs typeface="Arial" pitchFamily="34" charset="0"/>
              </a:rPr>
              <a:t>ie</a:t>
            </a:r>
            <a:r>
              <a:rPr lang="en-US" sz="850" dirty="0">
                <a:latin typeface="Arial" pitchFamily="34" charset="0"/>
                <a:cs typeface="Arial" pitchFamily="34" charset="0"/>
              </a:rPr>
              <a:t>. describes things you are doing or intend to do this year (on a scale from 1[Strongly disagree] to 10[Strongly agree])</a:t>
            </a:r>
          </a:p>
        </p:txBody>
      </p:sp>
      <p:graphicFrame>
        <p:nvGraphicFramePr>
          <p:cNvPr id="67" name="Table 66"/>
          <p:cNvGraphicFramePr>
            <a:graphicFrameLocks noGrp="1"/>
          </p:cNvGraphicFramePr>
          <p:nvPr>
            <p:extLst>
              <p:ext uri="{D42A27DB-BD31-4B8C-83A1-F6EECF244321}">
                <p14:modId xmlns:p14="http://schemas.microsoft.com/office/powerpoint/2010/main" val="1286125527"/>
              </p:ext>
            </p:extLst>
          </p:nvPr>
        </p:nvGraphicFramePr>
        <p:xfrm>
          <a:off x="5707825" y="1420520"/>
          <a:ext cx="3019311" cy="4786847"/>
        </p:xfrm>
        <a:graphic>
          <a:graphicData uri="http://schemas.openxmlformats.org/drawingml/2006/table">
            <a:tbl>
              <a:tblPr>
                <a:tableStyleId>{5C22544A-7EE6-4342-B048-85BDC9FD1C3A}</a:tableStyleId>
              </a:tblPr>
              <a:tblGrid>
                <a:gridCol w="666826">
                  <a:extLst>
                    <a:ext uri="{9D8B030D-6E8A-4147-A177-3AD203B41FA5}">
                      <a16:colId xmlns="" xmlns:a16="http://schemas.microsoft.com/office/drawing/2014/main" val="20000"/>
                    </a:ext>
                  </a:extLst>
                </a:gridCol>
                <a:gridCol w="26054">
                  <a:extLst>
                    <a:ext uri="{9D8B030D-6E8A-4147-A177-3AD203B41FA5}">
                      <a16:colId xmlns="" xmlns:a16="http://schemas.microsoft.com/office/drawing/2014/main" val="20001"/>
                    </a:ext>
                  </a:extLst>
                </a:gridCol>
                <a:gridCol w="443130">
                  <a:extLst>
                    <a:ext uri="{9D8B030D-6E8A-4147-A177-3AD203B41FA5}">
                      <a16:colId xmlns="" xmlns:a16="http://schemas.microsoft.com/office/drawing/2014/main" val="20002"/>
                    </a:ext>
                  </a:extLst>
                </a:gridCol>
                <a:gridCol w="443130">
                  <a:extLst>
                    <a:ext uri="{9D8B030D-6E8A-4147-A177-3AD203B41FA5}">
                      <a16:colId xmlns="" xmlns:a16="http://schemas.microsoft.com/office/drawing/2014/main" val="20003"/>
                    </a:ext>
                  </a:extLst>
                </a:gridCol>
                <a:gridCol w="406202">
                  <a:extLst>
                    <a:ext uri="{9D8B030D-6E8A-4147-A177-3AD203B41FA5}">
                      <a16:colId xmlns="" xmlns:a16="http://schemas.microsoft.com/office/drawing/2014/main" val="20004"/>
                    </a:ext>
                  </a:extLst>
                </a:gridCol>
                <a:gridCol w="110782">
                  <a:extLst>
                    <a:ext uri="{9D8B030D-6E8A-4147-A177-3AD203B41FA5}">
                      <a16:colId xmlns="" xmlns:a16="http://schemas.microsoft.com/office/drawing/2014/main" val="20005"/>
                    </a:ext>
                  </a:extLst>
                </a:gridCol>
                <a:gridCol w="406202">
                  <a:extLst>
                    <a:ext uri="{9D8B030D-6E8A-4147-A177-3AD203B41FA5}">
                      <a16:colId xmlns="" xmlns:a16="http://schemas.microsoft.com/office/drawing/2014/main" val="20006"/>
                    </a:ext>
                  </a:extLst>
                </a:gridCol>
                <a:gridCol w="516985">
                  <a:extLst>
                    <a:ext uri="{9D8B030D-6E8A-4147-A177-3AD203B41FA5}">
                      <a16:colId xmlns="" xmlns:a16="http://schemas.microsoft.com/office/drawing/2014/main" val="20007"/>
                    </a:ext>
                  </a:extLst>
                </a:gridCol>
              </a:tblGrid>
              <a:tr h="155326">
                <a:tc>
                  <a:txBody>
                    <a:bodyPr/>
                    <a:lstStyle/>
                    <a:p>
                      <a:pPr marL="0" indent="0" algn="ctr"/>
                      <a:r>
                        <a:rPr lang="en-CA" sz="900" b="1" u="none" dirty="0">
                          <a:latin typeface="Arial" panose="020B0604020202020204" pitchFamily="34" charset="0"/>
                          <a:cs typeface="Arial" panose="020B0604020202020204" pitchFamily="34" charset="0"/>
                        </a:rPr>
                        <a:t>May 2018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CA" sz="900" b="1" u="none"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indent="0" algn="ctr"/>
                      <a:r>
                        <a:rPr lang="en-CA" sz="900" b="1" u="none" dirty="0">
                          <a:latin typeface="Arial" panose="020B0604020202020204" pitchFamily="34" charset="0"/>
                          <a:cs typeface="Arial" panose="020B0604020202020204" pitchFamily="34" charset="0"/>
                        </a:rPr>
                        <a:t>By Age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900" b="1" u="sng"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hMerge="1">
                  <a:txBody>
                    <a:bodyPr/>
                    <a:lstStyle/>
                    <a:p>
                      <a:pPr algn="ctr"/>
                      <a:endParaRPr lang="en-CA" sz="900" b="1" u="sng"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indent="0" algn="ctr"/>
                      <a:endParaRPr lang="en-CA" sz="900" b="1" u="none"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ctr"/>
                      <a:r>
                        <a:rPr lang="en-CA" sz="900" b="1" u="none" dirty="0">
                          <a:latin typeface="Arial" panose="020B0604020202020204" pitchFamily="34" charset="0"/>
                          <a:cs typeface="Arial" panose="020B0604020202020204" pitchFamily="34" charset="0"/>
                        </a:rPr>
                        <a:t>By Gender</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900" b="1" u="sng"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48014">
                <a:tc>
                  <a:txBody>
                    <a:bodyPr/>
                    <a:lstStyle/>
                    <a:p>
                      <a:pPr algn="ctr"/>
                      <a:r>
                        <a:rPr lang="en-CA" sz="800" b="1" dirty="0">
                          <a:latin typeface="Arial" panose="020B0604020202020204" pitchFamily="34" charset="0"/>
                          <a:cs typeface="Arial" panose="020B0604020202020204" pitchFamily="34" charset="0"/>
                        </a:rPr>
                        <a:t>Total Boaters</a:t>
                      </a:r>
                    </a:p>
                    <a:p>
                      <a:pPr algn="ctr"/>
                      <a:r>
                        <a:rPr lang="en-CA" sz="800" b="1" dirty="0">
                          <a:latin typeface="Arial" panose="020B0604020202020204" pitchFamily="34" charset="0"/>
                          <a:cs typeface="Arial" panose="020B0604020202020204" pitchFamily="34" charset="0"/>
                        </a:rPr>
                        <a:t>(509)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800" b="1" dirty="0">
                          <a:latin typeface="Arial" panose="020B0604020202020204" pitchFamily="34" charset="0"/>
                          <a:cs typeface="Arial" panose="020B0604020202020204" pitchFamily="34" charset="0"/>
                        </a:rPr>
                        <a:t>18-34</a:t>
                      </a:r>
                      <a:br>
                        <a:rPr lang="en-CA" sz="800" b="1" dirty="0">
                          <a:latin typeface="Arial" panose="020B0604020202020204" pitchFamily="34" charset="0"/>
                          <a:cs typeface="Arial" panose="020B0604020202020204" pitchFamily="34" charset="0"/>
                        </a:rPr>
                      </a:br>
                      <a:r>
                        <a:rPr lang="en-CA" sz="800" b="1" dirty="0">
                          <a:latin typeface="Arial" panose="020B0604020202020204" pitchFamily="34" charset="0"/>
                          <a:cs typeface="Arial" panose="020B0604020202020204" pitchFamily="34" charset="0"/>
                        </a:rPr>
                        <a:t>(169)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800" b="1" dirty="0">
                          <a:latin typeface="Arial" panose="020B0604020202020204" pitchFamily="34" charset="0"/>
                          <a:cs typeface="Arial" panose="020B0604020202020204" pitchFamily="34" charset="0"/>
                        </a:rPr>
                        <a:t>35-54</a:t>
                      </a:r>
                      <a:br>
                        <a:rPr lang="en-CA" sz="800" b="1" dirty="0">
                          <a:latin typeface="Arial" panose="020B0604020202020204" pitchFamily="34" charset="0"/>
                          <a:cs typeface="Arial" panose="020B0604020202020204" pitchFamily="34" charset="0"/>
                        </a:rPr>
                      </a:br>
                      <a:r>
                        <a:rPr lang="en-CA" sz="800" b="1" dirty="0">
                          <a:latin typeface="Arial" panose="020B0604020202020204" pitchFamily="34" charset="0"/>
                          <a:cs typeface="Arial" panose="020B0604020202020204" pitchFamily="34" charset="0"/>
                        </a:rPr>
                        <a:t>(194)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800" b="1" dirty="0">
                          <a:latin typeface="Arial" panose="020B0604020202020204" pitchFamily="34" charset="0"/>
                          <a:cs typeface="Arial" panose="020B0604020202020204" pitchFamily="34" charset="0"/>
                        </a:rPr>
                        <a:t>55+</a:t>
                      </a:r>
                      <a:br>
                        <a:rPr lang="en-CA" sz="800" b="1" dirty="0">
                          <a:latin typeface="Arial" panose="020B0604020202020204" pitchFamily="34" charset="0"/>
                          <a:cs typeface="Arial" panose="020B0604020202020204" pitchFamily="34" charset="0"/>
                        </a:rPr>
                      </a:br>
                      <a:r>
                        <a:rPr lang="en-CA" sz="800" b="1" dirty="0">
                          <a:latin typeface="Arial" panose="020B0604020202020204" pitchFamily="34" charset="0"/>
                          <a:cs typeface="Arial" panose="020B0604020202020204" pitchFamily="34" charset="0"/>
                        </a:rPr>
                        <a:t>(146)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800" b="1" dirty="0">
                          <a:latin typeface="Arial" panose="020B0604020202020204" pitchFamily="34" charset="0"/>
                          <a:cs typeface="Arial" panose="020B0604020202020204" pitchFamily="34" charset="0"/>
                        </a:rPr>
                        <a:t>Male</a:t>
                      </a:r>
                      <a:br>
                        <a:rPr lang="en-CA" sz="800" b="1" dirty="0">
                          <a:latin typeface="Arial" panose="020B0604020202020204" pitchFamily="34" charset="0"/>
                          <a:cs typeface="Arial" panose="020B0604020202020204" pitchFamily="34" charset="0"/>
                        </a:rPr>
                      </a:br>
                      <a:r>
                        <a:rPr lang="en-CA" sz="800" b="1" dirty="0">
                          <a:latin typeface="Arial" panose="020B0604020202020204" pitchFamily="34" charset="0"/>
                          <a:cs typeface="Arial" panose="020B0604020202020204" pitchFamily="34" charset="0"/>
                        </a:rPr>
                        <a:t>(281)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800" b="1" dirty="0">
                          <a:latin typeface="Arial" panose="020B0604020202020204" pitchFamily="34" charset="0"/>
                          <a:cs typeface="Arial" panose="020B0604020202020204" pitchFamily="34" charset="0"/>
                        </a:rPr>
                        <a:t>Female</a:t>
                      </a:r>
                      <a:br>
                        <a:rPr lang="en-CA" sz="800" b="1" dirty="0">
                          <a:latin typeface="Arial" panose="020B0604020202020204" pitchFamily="34" charset="0"/>
                          <a:cs typeface="Arial" panose="020B0604020202020204" pitchFamily="34" charset="0"/>
                        </a:rPr>
                      </a:br>
                      <a:r>
                        <a:rPr lang="en-CA" sz="800" b="1" dirty="0">
                          <a:latin typeface="Arial" panose="020B0604020202020204" pitchFamily="34" charset="0"/>
                          <a:cs typeface="Arial" panose="020B0604020202020204" pitchFamily="34" charset="0"/>
                        </a:rPr>
                        <a:t>(228)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3380">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79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82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81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12420">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80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900" b="1" dirty="0">
                          <a:latin typeface="Arial" panose="020B0604020202020204" pitchFamily="34" charset="0"/>
                          <a:cs typeface="Arial" panose="020B0604020202020204" pitchFamily="34" charset="0"/>
                        </a:rPr>
                        <a:t>82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900" b="1" dirty="0">
                          <a:latin typeface="Arial" panose="020B0604020202020204" pitchFamily="34" charset="0"/>
                          <a:cs typeface="Arial" panose="020B0604020202020204" pitchFamily="34" charset="0"/>
                        </a:rPr>
                        <a:t>68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900" b="1" dirty="0">
                          <a:latin typeface="Arial" panose="020B0604020202020204" pitchFamily="34" charset="0"/>
                          <a:cs typeface="Arial" panose="020B0604020202020204" pitchFamily="34" charset="0"/>
                        </a:rPr>
                        <a:t>83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73380">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44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48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73380">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76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50520">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49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900" b="1" dirty="0">
                          <a:latin typeface="Arial" panose="020B0604020202020204" pitchFamily="34" charset="0"/>
                          <a:cs typeface="Arial" panose="020B0604020202020204" pitchFamily="34" charset="0"/>
                        </a:rPr>
                        <a:t>72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900" b="1" dirty="0">
                          <a:latin typeface="Arial" panose="020B0604020202020204" pitchFamily="34" charset="0"/>
                          <a:cs typeface="Arial" panose="020B0604020202020204" pitchFamily="34" charset="0"/>
                        </a:rPr>
                        <a:t>60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900" b="1" dirty="0">
                          <a:latin typeface="Arial" panose="020B0604020202020204" pitchFamily="34" charset="0"/>
                          <a:cs typeface="Arial" panose="020B0604020202020204" pitchFamily="34" charset="0"/>
                        </a:rPr>
                        <a:t>63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58140">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71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75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70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50166">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42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365760">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70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357051">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40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365760">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47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40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365760">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337790">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bl>
          </a:graphicData>
        </a:graphic>
      </p:graphicFrame>
      <p:cxnSp>
        <p:nvCxnSpPr>
          <p:cNvPr id="105" name="Straight Arrow Connector 73"/>
          <p:cNvCxnSpPr>
            <a:cxnSpLocks noChangeShapeType="1"/>
          </p:cNvCxnSpPr>
          <p:nvPr/>
        </p:nvCxnSpPr>
        <p:spPr bwMode="auto">
          <a:xfrm rot="5400000" flipH="1" flipV="1">
            <a:off x="7086256" y="5930234"/>
            <a:ext cx="216000" cy="1588"/>
          </a:xfrm>
          <a:prstGeom prst="straightConnector1">
            <a:avLst/>
          </a:prstGeom>
          <a:noFill/>
          <a:ln w="9525" algn="ctr">
            <a:solidFill>
              <a:schemeClr val="tx1"/>
            </a:solidFill>
            <a:prstDash val="solid"/>
            <a:round/>
            <a:headEnd/>
            <a:tailEnd type="arrow" w="med" len="med"/>
          </a:ln>
        </p:spPr>
      </p:cxnSp>
      <p:cxnSp>
        <p:nvCxnSpPr>
          <p:cNvPr id="114" name="Straight Arrow Connector 73"/>
          <p:cNvCxnSpPr>
            <a:cxnSpLocks noChangeShapeType="1"/>
          </p:cNvCxnSpPr>
          <p:nvPr/>
        </p:nvCxnSpPr>
        <p:spPr bwMode="auto">
          <a:xfrm rot="5400000" flipH="1" flipV="1">
            <a:off x="8034148" y="2377217"/>
            <a:ext cx="216000" cy="1588"/>
          </a:xfrm>
          <a:prstGeom prst="straightConnector1">
            <a:avLst/>
          </a:prstGeom>
          <a:noFill/>
          <a:ln w="9525" algn="ctr">
            <a:solidFill>
              <a:schemeClr val="tx1"/>
            </a:solidFill>
            <a:prstDash val="dash"/>
            <a:round/>
            <a:headEnd/>
            <a:tailEnd type="arrow" w="med" len="med"/>
          </a:ln>
        </p:spPr>
      </p:cxnSp>
      <p:cxnSp>
        <p:nvCxnSpPr>
          <p:cNvPr id="127" name="Straight Arrow Connector 73">
            <a:extLst>
              <a:ext uri="{FF2B5EF4-FFF2-40B4-BE49-F238E27FC236}">
                <a16:creationId xmlns="" xmlns:a16="http://schemas.microsoft.com/office/drawing/2014/main" id="{BD6D925B-8224-4E53-9A90-645862E85353}"/>
              </a:ext>
            </a:extLst>
          </p:cNvPr>
          <p:cNvCxnSpPr>
            <a:cxnSpLocks noChangeShapeType="1"/>
          </p:cNvCxnSpPr>
          <p:nvPr/>
        </p:nvCxnSpPr>
        <p:spPr bwMode="auto">
          <a:xfrm rot="5400000" flipH="1" flipV="1">
            <a:off x="7192681" y="5204932"/>
            <a:ext cx="216000" cy="1588"/>
          </a:xfrm>
          <a:prstGeom prst="straightConnector1">
            <a:avLst/>
          </a:prstGeom>
          <a:noFill/>
          <a:ln w="19050" algn="ctr">
            <a:solidFill>
              <a:srgbClr val="00B050"/>
            </a:solidFill>
            <a:round/>
            <a:headEnd/>
            <a:tailEnd type="arrow" w="med" len="med"/>
          </a:ln>
        </p:spPr>
      </p:cxnSp>
      <p:cxnSp>
        <p:nvCxnSpPr>
          <p:cNvPr id="130" name="Straight Arrow Connector 73">
            <a:extLst>
              <a:ext uri="{FF2B5EF4-FFF2-40B4-BE49-F238E27FC236}">
                <a16:creationId xmlns="" xmlns:a16="http://schemas.microsoft.com/office/drawing/2014/main" id="{904B857D-B250-48B9-9E63-9CDDBA64F0CF}"/>
              </a:ext>
            </a:extLst>
          </p:cNvPr>
          <p:cNvCxnSpPr>
            <a:cxnSpLocks noChangeShapeType="1"/>
          </p:cNvCxnSpPr>
          <p:nvPr/>
        </p:nvCxnSpPr>
        <p:spPr bwMode="auto">
          <a:xfrm rot="5400000" flipH="1" flipV="1">
            <a:off x="7073201" y="5207281"/>
            <a:ext cx="216000" cy="1588"/>
          </a:xfrm>
          <a:prstGeom prst="straightConnector1">
            <a:avLst/>
          </a:prstGeom>
          <a:noFill/>
          <a:ln w="9525" algn="ctr">
            <a:solidFill>
              <a:schemeClr val="tx1"/>
            </a:solidFill>
            <a:round/>
            <a:headEnd/>
            <a:tailEnd type="arrow" w="med" len="med"/>
          </a:ln>
        </p:spPr>
      </p:cxnSp>
      <p:cxnSp>
        <p:nvCxnSpPr>
          <p:cNvPr id="132" name="Straight Arrow Connector 73">
            <a:extLst>
              <a:ext uri="{FF2B5EF4-FFF2-40B4-BE49-F238E27FC236}">
                <a16:creationId xmlns="" xmlns:a16="http://schemas.microsoft.com/office/drawing/2014/main" id="{6B349D38-DC7E-4E4C-9C1C-EF776A9DE67D}"/>
              </a:ext>
            </a:extLst>
          </p:cNvPr>
          <p:cNvCxnSpPr>
            <a:cxnSpLocks noChangeShapeType="1"/>
          </p:cNvCxnSpPr>
          <p:nvPr/>
        </p:nvCxnSpPr>
        <p:spPr bwMode="auto">
          <a:xfrm rot="5400000" flipH="1" flipV="1">
            <a:off x="7089256" y="1967937"/>
            <a:ext cx="216000" cy="1588"/>
          </a:xfrm>
          <a:prstGeom prst="straightConnector1">
            <a:avLst/>
          </a:prstGeom>
          <a:noFill/>
          <a:ln w="9525" algn="ctr">
            <a:solidFill>
              <a:schemeClr val="tx1"/>
            </a:solidFill>
            <a:round/>
            <a:headEnd/>
            <a:tailEnd type="arrow" w="med" len="med"/>
          </a:ln>
        </p:spPr>
      </p:cxnSp>
      <p:cxnSp>
        <p:nvCxnSpPr>
          <p:cNvPr id="133" name="Straight Arrow Connector 73">
            <a:extLst>
              <a:ext uri="{FF2B5EF4-FFF2-40B4-BE49-F238E27FC236}">
                <a16:creationId xmlns="" xmlns:a16="http://schemas.microsoft.com/office/drawing/2014/main" id="{1914EFDF-3286-49BA-B69D-7E2B163856F5}"/>
              </a:ext>
            </a:extLst>
          </p:cNvPr>
          <p:cNvCxnSpPr>
            <a:cxnSpLocks noChangeShapeType="1"/>
          </p:cNvCxnSpPr>
          <p:nvPr/>
        </p:nvCxnSpPr>
        <p:spPr bwMode="auto">
          <a:xfrm rot="5400000" flipH="1" flipV="1">
            <a:off x="7089256" y="2377311"/>
            <a:ext cx="216000" cy="1588"/>
          </a:xfrm>
          <a:prstGeom prst="straightConnector1">
            <a:avLst/>
          </a:prstGeom>
          <a:noFill/>
          <a:ln w="9525" algn="ctr">
            <a:solidFill>
              <a:schemeClr val="tx1"/>
            </a:solidFill>
            <a:round/>
            <a:headEnd/>
            <a:tailEnd type="arrow" w="med" len="med"/>
          </a:ln>
        </p:spPr>
      </p:cxnSp>
      <p:cxnSp>
        <p:nvCxnSpPr>
          <p:cNvPr id="134" name="Straight Arrow Connector 73">
            <a:extLst>
              <a:ext uri="{FF2B5EF4-FFF2-40B4-BE49-F238E27FC236}">
                <a16:creationId xmlns="" xmlns:a16="http://schemas.microsoft.com/office/drawing/2014/main" id="{274A3DBD-87D4-4D5D-907C-9804F2D8B7C1}"/>
              </a:ext>
            </a:extLst>
          </p:cNvPr>
          <p:cNvCxnSpPr>
            <a:cxnSpLocks noChangeShapeType="1"/>
          </p:cNvCxnSpPr>
          <p:nvPr/>
        </p:nvCxnSpPr>
        <p:spPr bwMode="auto">
          <a:xfrm rot="5400000" flipH="1" flipV="1">
            <a:off x="7087086" y="2684036"/>
            <a:ext cx="216000" cy="1588"/>
          </a:xfrm>
          <a:prstGeom prst="straightConnector1">
            <a:avLst/>
          </a:prstGeom>
          <a:noFill/>
          <a:ln w="9525" algn="ctr">
            <a:solidFill>
              <a:schemeClr val="tx1"/>
            </a:solidFill>
            <a:round/>
            <a:headEnd/>
            <a:tailEnd type="arrow" w="med" len="med"/>
          </a:ln>
        </p:spPr>
      </p:cxnSp>
      <p:cxnSp>
        <p:nvCxnSpPr>
          <p:cNvPr id="135" name="Straight Arrow Connector 73">
            <a:extLst>
              <a:ext uri="{FF2B5EF4-FFF2-40B4-BE49-F238E27FC236}">
                <a16:creationId xmlns="" xmlns:a16="http://schemas.microsoft.com/office/drawing/2014/main" id="{0B40C55A-A2E7-4AD5-9CD3-F3DD75DE2180}"/>
              </a:ext>
            </a:extLst>
          </p:cNvPr>
          <p:cNvCxnSpPr>
            <a:cxnSpLocks noChangeShapeType="1"/>
          </p:cNvCxnSpPr>
          <p:nvPr/>
        </p:nvCxnSpPr>
        <p:spPr bwMode="auto">
          <a:xfrm rot="5400000" flipH="1" flipV="1">
            <a:off x="8027004" y="1967591"/>
            <a:ext cx="216000" cy="1588"/>
          </a:xfrm>
          <a:prstGeom prst="straightConnector1">
            <a:avLst/>
          </a:prstGeom>
          <a:noFill/>
          <a:ln w="9525" algn="ctr">
            <a:solidFill>
              <a:schemeClr val="tx1"/>
            </a:solidFill>
            <a:prstDash val="solid"/>
            <a:round/>
            <a:headEnd/>
            <a:tailEnd type="arrow" w="med" len="med"/>
          </a:ln>
        </p:spPr>
      </p:cxnSp>
      <p:cxnSp>
        <p:nvCxnSpPr>
          <p:cNvPr id="136" name="Straight Arrow Connector 73">
            <a:extLst>
              <a:ext uri="{FF2B5EF4-FFF2-40B4-BE49-F238E27FC236}">
                <a16:creationId xmlns="" xmlns:a16="http://schemas.microsoft.com/office/drawing/2014/main" id="{1D0FCD4B-B40A-42B9-BAA7-74C7CE8B093F}"/>
              </a:ext>
            </a:extLst>
          </p:cNvPr>
          <p:cNvCxnSpPr>
            <a:cxnSpLocks noChangeShapeType="1"/>
          </p:cNvCxnSpPr>
          <p:nvPr/>
        </p:nvCxnSpPr>
        <p:spPr bwMode="auto">
          <a:xfrm rot="5400000" flipH="1" flipV="1">
            <a:off x="7081977" y="3398147"/>
            <a:ext cx="216000" cy="1588"/>
          </a:xfrm>
          <a:prstGeom prst="straightConnector1">
            <a:avLst/>
          </a:prstGeom>
          <a:noFill/>
          <a:ln w="9525" algn="ctr">
            <a:solidFill>
              <a:schemeClr val="tx1"/>
            </a:solidFill>
            <a:round/>
            <a:headEnd/>
            <a:tailEnd type="arrow" w="med" len="med"/>
          </a:ln>
        </p:spPr>
      </p:cxnSp>
      <p:cxnSp>
        <p:nvCxnSpPr>
          <p:cNvPr id="137" name="Straight Arrow Connector 73">
            <a:extLst>
              <a:ext uri="{FF2B5EF4-FFF2-40B4-BE49-F238E27FC236}">
                <a16:creationId xmlns="" xmlns:a16="http://schemas.microsoft.com/office/drawing/2014/main" id="{367A73D5-7F50-4E6B-9119-845530CE30CC}"/>
              </a:ext>
            </a:extLst>
          </p:cNvPr>
          <p:cNvCxnSpPr>
            <a:cxnSpLocks noChangeShapeType="1"/>
          </p:cNvCxnSpPr>
          <p:nvPr/>
        </p:nvCxnSpPr>
        <p:spPr bwMode="auto">
          <a:xfrm rot="5400000" flipH="1" flipV="1">
            <a:off x="8509239" y="3785704"/>
            <a:ext cx="216000" cy="1588"/>
          </a:xfrm>
          <a:prstGeom prst="straightConnector1">
            <a:avLst/>
          </a:prstGeom>
          <a:noFill/>
          <a:ln w="9525" algn="ctr">
            <a:solidFill>
              <a:schemeClr val="tx1"/>
            </a:solidFill>
            <a:prstDash val="dash"/>
            <a:round/>
            <a:headEnd/>
            <a:tailEnd type="arrow" w="med" len="med"/>
          </a:ln>
        </p:spPr>
      </p:cxnSp>
      <p:cxnSp>
        <p:nvCxnSpPr>
          <p:cNvPr id="139" name="Straight Arrow Connector 73">
            <a:extLst>
              <a:ext uri="{FF2B5EF4-FFF2-40B4-BE49-F238E27FC236}">
                <a16:creationId xmlns="" xmlns:a16="http://schemas.microsoft.com/office/drawing/2014/main" id="{E3EECCEF-CB13-4991-B217-6066FDC4CAFF}"/>
              </a:ext>
            </a:extLst>
          </p:cNvPr>
          <p:cNvCxnSpPr>
            <a:cxnSpLocks noChangeShapeType="1"/>
          </p:cNvCxnSpPr>
          <p:nvPr/>
        </p:nvCxnSpPr>
        <p:spPr bwMode="auto">
          <a:xfrm rot="5400000" flipH="1" flipV="1">
            <a:off x="7081977" y="3787994"/>
            <a:ext cx="216000" cy="1588"/>
          </a:xfrm>
          <a:prstGeom prst="straightConnector1">
            <a:avLst/>
          </a:prstGeom>
          <a:noFill/>
          <a:ln w="9525" algn="ctr">
            <a:solidFill>
              <a:schemeClr val="tx1"/>
            </a:solidFill>
            <a:round/>
            <a:headEnd/>
            <a:tailEnd type="arrow" w="med" len="med"/>
          </a:ln>
        </p:spPr>
      </p:cxnSp>
      <p:cxnSp>
        <p:nvCxnSpPr>
          <p:cNvPr id="142" name="Straight Arrow Connector 73">
            <a:extLst>
              <a:ext uri="{FF2B5EF4-FFF2-40B4-BE49-F238E27FC236}">
                <a16:creationId xmlns="" xmlns:a16="http://schemas.microsoft.com/office/drawing/2014/main" id="{65A88293-E196-49BF-8F51-D961D282A625}"/>
              </a:ext>
            </a:extLst>
          </p:cNvPr>
          <p:cNvCxnSpPr>
            <a:cxnSpLocks noChangeShapeType="1"/>
          </p:cNvCxnSpPr>
          <p:nvPr/>
        </p:nvCxnSpPr>
        <p:spPr bwMode="auto">
          <a:xfrm rot="5400000" flipH="1" flipV="1">
            <a:off x="7077215" y="4852637"/>
            <a:ext cx="216000" cy="1588"/>
          </a:xfrm>
          <a:prstGeom prst="straightConnector1">
            <a:avLst/>
          </a:prstGeom>
          <a:noFill/>
          <a:ln w="9525" algn="ctr">
            <a:solidFill>
              <a:schemeClr val="tx1"/>
            </a:solidFill>
            <a:round/>
            <a:headEnd/>
            <a:tailEnd type="arrow" w="med" len="med"/>
          </a:ln>
        </p:spPr>
      </p:cxnSp>
      <p:cxnSp>
        <p:nvCxnSpPr>
          <p:cNvPr id="143" name="Straight Arrow Connector 73">
            <a:extLst>
              <a:ext uri="{FF2B5EF4-FFF2-40B4-BE49-F238E27FC236}">
                <a16:creationId xmlns="" xmlns:a16="http://schemas.microsoft.com/office/drawing/2014/main" id="{F1B55568-8183-491A-ABEF-3150FA045F04}"/>
              </a:ext>
            </a:extLst>
          </p:cNvPr>
          <p:cNvCxnSpPr>
            <a:cxnSpLocks noChangeShapeType="1"/>
          </p:cNvCxnSpPr>
          <p:nvPr/>
        </p:nvCxnSpPr>
        <p:spPr bwMode="auto">
          <a:xfrm rot="5400000" flipH="1" flipV="1">
            <a:off x="8024075" y="4840900"/>
            <a:ext cx="216000" cy="1588"/>
          </a:xfrm>
          <a:prstGeom prst="straightConnector1">
            <a:avLst/>
          </a:prstGeom>
          <a:noFill/>
          <a:ln w="9525" algn="ctr">
            <a:solidFill>
              <a:schemeClr val="tx1"/>
            </a:solidFill>
            <a:round/>
            <a:headEnd/>
            <a:tailEnd type="arrow" w="med" len="med"/>
          </a:ln>
        </p:spPr>
      </p:cxnSp>
      <p:cxnSp>
        <p:nvCxnSpPr>
          <p:cNvPr id="144" name="Straight Arrow Connector 73">
            <a:extLst>
              <a:ext uri="{FF2B5EF4-FFF2-40B4-BE49-F238E27FC236}">
                <a16:creationId xmlns="" xmlns:a16="http://schemas.microsoft.com/office/drawing/2014/main" id="{0E7D7D30-207E-485E-9BE3-59208A3458F7}"/>
              </a:ext>
            </a:extLst>
          </p:cNvPr>
          <p:cNvCxnSpPr>
            <a:cxnSpLocks noChangeShapeType="1"/>
          </p:cNvCxnSpPr>
          <p:nvPr/>
        </p:nvCxnSpPr>
        <p:spPr bwMode="auto">
          <a:xfrm rot="5400000" flipH="1" flipV="1">
            <a:off x="8473661" y="5543757"/>
            <a:ext cx="216000" cy="1588"/>
          </a:xfrm>
          <a:prstGeom prst="straightConnector1">
            <a:avLst/>
          </a:prstGeom>
          <a:noFill/>
          <a:ln w="9525" algn="ctr">
            <a:solidFill>
              <a:schemeClr val="tx1"/>
            </a:solidFill>
            <a:prstDash val="solid"/>
            <a:round/>
            <a:headEnd/>
            <a:tailEnd type="arrow" w="med" len="med"/>
          </a:ln>
        </p:spPr>
      </p:cxnSp>
      <p:cxnSp>
        <p:nvCxnSpPr>
          <p:cNvPr id="145" name="Straight Arrow Connector 73">
            <a:extLst>
              <a:ext uri="{FF2B5EF4-FFF2-40B4-BE49-F238E27FC236}">
                <a16:creationId xmlns="" xmlns:a16="http://schemas.microsoft.com/office/drawing/2014/main" id="{4ED2D29C-B3C3-4209-882D-9567799A490F}"/>
              </a:ext>
            </a:extLst>
          </p:cNvPr>
          <p:cNvCxnSpPr>
            <a:cxnSpLocks noChangeShapeType="1"/>
          </p:cNvCxnSpPr>
          <p:nvPr/>
        </p:nvCxnSpPr>
        <p:spPr bwMode="auto">
          <a:xfrm rot="16200000" flipH="1">
            <a:off x="7626163" y="5232875"/>
            <a:ext cx="216000" cy="1588"/>
          </a:xfrm>
          <a:prstGeom prst="straightConnector1">
            <a:avLst/>
          </a:prstGeom>
          <a:noFill/>
          <a:ln w="19050" algn="ctr">
            <a:solidFill>
              <a:srgbClr val="00B050"/>
            </a:solidFill>
            <a:round/>
            <a:headEnd/>
            <a:tailEnd type="arrow" w="med" len="med"/>
          </a:ln>
        </p:spPr>
      </p:cxnSp>
      <p:cxnSp>
        <p:nvCxnSpPr>
          <p:cNvPr id="147" name="Straight Arrow Connector 73">
            <a:extLst>
              <a:ext uri="{FF2B5EF4-FFF2-40B4-BE49-F238E27FC236}">
                <a16:creationId xmlns="" xmlns:a16="http://schemas.microsoft.com/office/drawing/2014/main" id="{A494F17A-B30A-4804-9AE5-38AB1C86430B}"/>
              </a:ext>
            </a:extLst>
          </p:cNvPr>
          <p:cNvCxnSpPr>
            <a:cxnSpLocks noChangeShapeType="1"/>
          </p:cNvCxnSpPr>
          <p:nvPr/>
        </p:nvCxnSpPr>
        <p:spPr bwMode="auto">
          <a:xfrm rot="5400000" flipH="1" flipV="1">
            <a:off x="8594216" y="5538306"/>
            <a:ext cx="216000" cy="1588"/>
          </a:xfrm>
          <a:prstGeom prst="straightConnector1">
            <a:avLst/>
          </a:prstGeom>
          <a:noFill/>
          <a:ln w="19050" algn="ctr">
            <a:solidFill>
              <a:srgbClr val="00B050"/>
            </a:solidFill>
            <a:round/>
            <a:headEnd/>
            <a:tailEnd type="arrow" w="med" len="med"/>
          </a:ln>
        </p:spPr>
      </p:cxnSp>
      <p:cxnSp>
        <p:nvCxnSpPr>
          <p:cNvPr id="91" name="Straight Arrow Connector 73">
            <a:extLst>
              <a:ext uri="{FF2B5EF4-FFF2-40B4-BE49-F238E27FC236}">
                <a16:creationId xmlns="" xmlns:a16="http://schemas.microsoft.com/office/drawing/2014/main" id="{C12B84BF-B2F9-48B6-814C-3D1875CD6D2C}"/>
              </a:ext>
            </a:extLst>
          </p:cNvPr>
          <p:cNvCxnSpPr>
            <a:cxnSpLocks noChangeShapeType="1"/>
          </p:cNvCxnSpPr>
          <p:nvPr/>
        </p:nvCxnSpPr>
        <p:spPr bwMode="auto">
          <a:xfrm rot="5400000" flipH="1" flipV="1">
            <a:off x="7520633" y="4133431"/>
            <a:ext cx="216000" cy="1588"/>
          </a:xfrm>
          <a:prstGeom prst="straightConnector1">
            <a:avLst/>
          </a:prstGeom>
          <a:noFill/>
          <a:ln w="9525" algn="ctr">
            <a:solidFill>
              <a:schemeClr val="tx1"/>
            </a:solidFill>
            <a:round/>
            <a:headEnd/>
            <a:tailEnd type="arrow" w="med" len="med"/>
          </a:ln>
        </p:spPr>
      </p:cxnSp>
      <p:cxnSp>
        <p:nvCxnSpPr>
          <p:cNvPr id="92" name="Straight Arrow Connector 73">
            <a:extLst>
              <a:ext uri="{FF2B5EF4-FFF2-40B4-BE49-F238E27FC236}">
                <a16:creationId xmlns="" xmlns:a16="http://schemas.microsoft.com/office/drawing/2014/main" id="{44E7D60C-7808-4F1E-8BE5-7B9F13BA5FA8}"/>
              </a:ext>
            </a:extLst>
          </p:cNvPr>
          <p:cNvCxnSpPr>
            <a:cxnSpLocks noChangeShapeType="1"/>
          </p:cNvCxnSpPr>
          <p:nvPr/>
        </p:nvCxnSpPr>
        <p:spPr bwMode="auto">
          <a:xfrm rot="5400000" flipH="1" flipV="1">
            <a:off x="8031024" y="4127444"/>
            <a:ext cx="216000" cy="1588"/>
          </a:xfrm>
          <a:prstGeom prst="straightConnector1">
            <a:avLst/>
          </a:prstGeom>
          <a:noFill/>
          <a:ln w="9525" algn="ctr">
            <a:solidFill>
              <a:schemeClr val="tx1"/>
            </a:solidFill>
            <a:prstDash val="dash"/>
            <a:round/>
            <a:headEnd/>
            <a:tailEnd type="arrow" w="med" len="med"/>
          </a:ln>
        </p:spPr>
      </p:cxnSp>
      <p:cxnSp>
        <p:nvCxnSpPr>
          <p:cNvPr id="94" name="Straight Arrow Connector 73">
            <a:extLst>
              <a:ext uri="{FF2B5EF4-FFF2-40B4-BE49-F238E27FC236}">
                <a16:creationId xmlns="" xmlns:a16="http://schemas.microsoft.com/office/drawing/2014/main" id="{BB1267E5-0405-4C35-9E3F-3BBFA26C96AD}"/>
              </a:ext>
            </a:extLst>
          </p:cNvPr>
          <p:cNvCxnSpPr>
            <a:cxnSpLocks noChangeShapeType="1"/>
          </p:cNvCxnSpPr>
          <p:nvPr/>
        </p:nvCxnSpPr>
        <p:spPr bwMode="auto">
          <a:xfrm rot="5400000" flipH="1" flipV="1">
            <a:off x="7070067" y="4457433"/>
            <a:ext cx="216000" cy="1588"/>
          </a:xfrm>
          <a:prstGeom prst="straightConnector1">
            <a:avLst/>
          </a:prstGeom>
          <a:noFill/>
          <a:ln w="9525" algn="ctr">
            <a:solidFill>
              <a:schemeClr val="tx1"/>
            </a:solidFill>
            <a:round/>
            <a:headEnd/>
            <a:tailEnd type="arrow" w="med" len="med"/>
          </a:ln>
        </p:spPr>
      </p:cxnSp>
      <p:cxnSp>
        <p:nvCxnSpPr>
          <p:cNvPr id="96" name="Straight Arrow Connector 95">
            <a:extLst>
              <a:ext uri="{FF2B5EF4-FFF2-40B4-BE49-F238E27FC236}">
                <a16:creationId xmlns="" xmlns:a16="http://schemas.microsoft.com/office/drawing/2014/main" id="{01C3678F-BE9B-4CCA-8D62-55B93500EA31}"/>
              </a:ext>
            </a:extLst>
          </p:cNvPr>
          <p:cNvCxnSpPr>
            <a:cxnSpLocks noChangeShapeType="1"/>
          </p:cNvCxnSpPr>
          <p:nvPr/>
        </p:nvCxnSpPr>
        <p:spPr bwMode="auto">
          <a:xfrm>
            <a:off x="6762021" y="3325300"/>
            <a:ext cx="0" cy="216000"/>
          </a:xfrm>
          <a:prstGeom prst="straightConnector1">
            <a:avLst/>
          </a:prstGeom>
          <a:noFill/>
          <a:ln w="19050" algn="ctr">
            <a:solidFill>
              <a:srgbClr val="00B050"/>
            </a:solidFill>
            <a:prstDash val="sysDot"/>
            <a:round/>
            <a:headEnd/>
            <a:tailEnd type="arrow" w="med" len="med"/>
          </a:ln>
        </p:spPr>
      </p:cxnSp>
      <p:cxnSp>
        <p:nvCxnSpPr>
          <p:cNvPr id="101" name="Straight Arrow Connector 73">
            <a:extLst>
              <a:ext uri="{FF2B5EF4-FFF2-40B4-BE49-F238E27FC236}">
                <a16:creationId xmlns="" xmlns:a16="http://schemas.microsoft.com/office/drawing/2014/main" id="{A12BA2AF-1E69-4906-8ED6-BBD55A6BE73A}"/>
              </a:ext>
            </a:extLst>
          </p:cNvPr>
          <p:cNvCxnSpPr>
            <a:cxnSpLocks noChangeShapeType="1"/>
          </p:cNvCxnSpPr>
          <p:nvPr/>
        </p:nvCxnSpPr>
        <p:spPr bwMode="auto">
          <a:xfrm rot="5400000" flipH="1" flipV="1">
            <a:off x="8514247" y="4118109"/>
            <a:ext cx="216000" cy="1588"/>
          </a:xfrm>
          <a:prstGeom prst="straightConnector1">
            <a:avLst/>
          </a:prstGeom>
          <a:noFill/>
          <a:ln w="19050" algn="ctr">
            <a:solidFill>
              <a:srgbClr val="00B050"/>
            </a:solidFill>
            <a:round/>
            <a:headEnd/>
            <a:tailEnd type="arrow" w="med" len="med"/>
          </a:ln>
        </p:spPr>
      </p:cxnSp>
      <p:cxnSp>
        <p:nvCxnSpPr>
          <p:cNvPr id="103" name="Straight Arrow Connector 73">
            <a:extLst>
              <a:ext uri="{FF2B5EF4-FFF2-40B4-BE49-F238E27FC236}">
                <a16:creationId xmlns="" xmlns:a16="http://schemas.microsoft.com/office/drawing/2014/main" id="{A12BA2AF-1E69-4906-8ED6-BBD55A6BE73A}"/>
              </a:ext>
            </a:extLst>
          </p:cNvPr>
          <p:cNvCxnSpPr>
            <a:cxnSpLocks noChangeShapeType="1"/>
          </p:cNvCxnSpPr>
          <p:nvPr/>
        </p:nvCxnSpPr>
        <p:spPr bwMode="auto">
          <a:xfrm rot="5400000" flipH="1" flipV="1">
            <a:off x="7191887" y="4465323"/>
            <a:ext cx="216000" cy="1588"/>
          </a:xfrm>
          <a:prstGeom prst="straightConnector1">
            <a:avLst/>
          </a:prstGeom>
          <a:noFill/>
          <a:ln w="19050" algn="ctr">
            <a:solidFill>
              <a:srgbClr val="00B050"/>
            </a:solidFill>
            <a:round/>
            <a:headEnd/>
            <a:tailEnd type="arrow" w="med" len="med"/>
          </a:ln>
        </p:spPr>
      </p:cxnSp>
      <p:cxnSp>
        <p:nvCxnSpPr>
          <p:cNvPr id="106" name="Straight Arrow Connector 73">
            <a:extLst>
              <a:ext uri="{FF2B5EF4-FFF2-40B4-BE49-F238E27FC236}">
                <a16:creationId xmlns="" xmlns:a16="http://schemas.microsoft.com/office/drawing/2014/main" id="{A12BA2AF-1E69-4906-8ED6-BBD55A6BE73A}"/>
              </a:ext>
            </a:extLst>
          </p:cNvPr>
          <p:cNvCxnSpPr>
            <a:cxnSpLocks noChangeShapeType="1"/>
          </p:cNvCxnSpPr>
          <p:nvPr/>
        </p:nvCxnSpPr>
        <p:spPr bwMode="auto">
          <a:xfrm rot="16200000" flipH="1">
            <a:off x="8517423" y="5925375"/>
            <a:ext cx="216000" cy="1588"/>
          </a:xfrm>
          <a:prstGeom prst="straightConnector1">
            <a:avLst/>
          </a:prstGeom>
          <a:noFill/>
          <a:ln w="19050" algn="ctr">
            <a:solidFill>
              <a:srgbClr val="00B050"/>
            </a:solidFill>
            <a:round/>
            <a:headEnd/>
            <a:tailEnd type="arrow" w="med" len="med"/>
          </a:ln>
        </p:spPr>
      </p:cxnSp>
      <p:sp>
        <p:nvSpPr>
          <p:cNvPr id="98" name="TextBox 42">
            <a:extLst>
              <a:ext uri="{FF2B5EF4-FFF2-40B4-BE49-F238E27FC236}">
                <a16:creationId xmlns="" xmlns:a16="http://schemas.microsoft.com/office/drawing/2014/main" id="{3B264A21-5C78-4632-9995-F732479D46B7}"/>
              </a:ext>
            </a:extLst>
          </p:cNvPr>
          <p:cNvSpPr txBox="1">
            <a:spLocks noChangeArrowheads="1"/>
          </p:cNvSpPr>
          <p:nvPr/>
        </p:nvSpPr>
        <p:spPr bwMode="auto">
          <a:xfrm>
            <a:off x="5596820" y="3656758"/>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66</a:t>
            </a:r>
          </a:p>
        </p:txBody>
      </p:sp>
      <p:sp>
        <p:nvSpPr>
          <p:cNvPr id="99" name="TextBox 47">
            <a:extLst>
              <a:ext uri="{FF2B5EF4-FFF2-40B4-BE49-F238E27FC236}">
                <a16:creationId xmlns="" xmlns:a16="http://schemas.microsoft.com/office/drawing/2014/main" id="{1AAAFDCE-3FC1-468D-99BC-0B60D488DD7D}"/>
              </a:ext>
            </a:extLst>
          </p:cNvPr>
          <p:cNvSpPr txBox="1">
            <a:spLocks noChangeArrowheads="1"/>
          </p:cNvSpPr>
          <p:nvPr/>
        </p:nvSpPr>
        <p:spPr bwMode="auto">
          <a:xfrm>
            <a:off x="4823599" y="5447408"/>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33</a:t>
            </a:r>
            <a:endParaRPr lang="en-US" sz="900" dirty="0">
              <a:latin typeface="Arial" pitchFamily="34" charset="0"/>
              <a:cs typeface="Arial" pitchFamily="34" charset="0"/>
            </a:endParaRPr>
          </a:p>
        </p:txBody>
      </p:sp>
      <p:sp>
        <p:nvSpPr>
          <p:cNvPr id="107" name="TextBox 25">
            <a:extLst>
              <a:ext uri="{FF2B5EF4-FFF2-40B4-BE49-F238E27FC236}">
                <a16:creationId xmlns="" xmlns:a16="http://schemas.microsoft.com/office/drawing/2014/main" id="{E549B41C-AE17-4679-882D-4C63DF487E4B}"/>
              </a:ext>
            </a:extLst>
          </p:cNvPr>
          <p:cNvSpPr txBox="1">
            <a:spLocks noChangeArrowheads="1"/>
          </p:cNvSpPr>
          <p:nvPr/>
        </p:nvSpPr>
        <p:spPr bwMode="auto">
          <a:xfrm>
            <a:off x="4914746" y="4728870"/>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sym typeface="Symbol" pitchFamily="18" charset="2"/>
              </a:rPr>
              <a:t>37</a:t>
            </a:r>
            <a:endParaRPr lang="en-US" sz="900" dirty="0">
              <a:latin typeface="Arial" pitchFamily="34" charset="0"/>
              <a:cs typeface="Arial" pitchFamily="34" charset="0"/>
            </a:endParaRPr>
          </a:p>
        </p:txBody>
      </p:sp>
      <p:sp>
        <p:nvSpPr>
          <p:cNvPr id="109" name="TextBox 27">
            <a:extLst>
              <a:ext uri="{FF2B5EF4-FFF2-40B4-BE49-F238E27FC236}">
                <a16:creationId xmlns="" xmlns:a16="http://schemas.microsoft.com/office/drawing/2014/main" id="{EA2888BA-6207-4D51-BE4D-D45B70BB0DA5}"/>
              </a:ext>
            </a:extLst>
          </p:cNvPr>
          <p:cNvSpPr txBox="1">
            <a:spLocks noChangeArrowheads="1"/>
          </p:cNvSpPr>
          <p:nvPr/>
        </p:nvSpPr>
        <p:spPr bwMode="auto">
          <a:xfrm>
            <a:off x="4587728" y="5812209"/>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24</a:t>
            </a:r>
          </a:p>
        </p:txBody>
      </p:sp>
      <p:sp>
        <p:nvSpPr>
          <p:cNvPr id="110" name="TextBox 29">
            <a:extLst>
              <a:ext uri="{FF2B5EF4-FFF2-40B4-BE49-F238E27FC236}">
                <a16:creationId xmlns="" xmlns:a16="http://schemas.microsoft.com/office/drawing/2014/main" id="{39CB219B-E405-459D-87E9-22BB48E30229}"/>
              </a:ext>
            </a:extLst>
          </p:cNvPr>
          <p:cNvSpPr txBox="1">
            <a:spLocks noChangeArrowheads="1"/>
          </p:cNvSpPr>
          <p:nvPr/>
        </p:nvSpPr>
        <p:spPr bwMode="auto">
          <a:xfrm>
            <a:off x="4943639" y="5092451"/>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38</a:t>
            </a:r>
          </a:p>
        </p:txBody>
      </p:sp>
      <p:sp>
        <p:nvSpPr>
          <p:cNvPr id="113" name="TextBox 31">
            <a:extLst>
              <a:ext uri="{FF2B5EF4-FFF2-40B4-BE49-F238E27FC236}">
                <a16:creationId xmlns="" xmlns:a16="http://schemas.microsoft.com/office/drawing/2014/main" id="{7752E5DD-DD66-4D7A-A6FC-017AE5623F12}"/>
              </a:ext>
            </a:extLst>
          </p:cNvPr>
          <p:cNvSpPr txBox="1">
            <a:spLocks noChangeArrowheads="1"/>
          </p:cNvSpPr>
          <p:nvPr/>
        </p:nvSpPr>
        <p:spPr bwMode="auto">
          <a:xfrm>
            <a:off x="5481387" y="4375535"/>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61</a:t>
            </a:r>
          </a:p>
        </p:txBody>
      </p:sp>
      <p:sp>
        <p:nvSpPr>
          <p:cNvPr id="115" name="TextBox 34">
            <a:extLst>
              <a:ext uri="{FF2B5EF4-FFF2-40B4-BE49-F238E27FC236}">
                <a16:creationId xmlns="" xmlns:a16="http://schemas.microsoft.com/office/drawing/2014/main" id="{3E6EDA3C-F7BF-4F1D-B35B-33B2FF043666}"/>
              </a:ext>
            </a:extLst>
          </p:cNvPr>
          <p:cNvSpPr txBox="1">
            <a:spLocks noChangeArrowheads="1"/>
          </p:cNvSpPr>
          <p:nvPr/>
        </p:nvSpPr>
        <p:spPr bwMode="auto">
          <a:xfrm>
            <a:off x="5276041" y="4018786"/>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53</a:t>
            </a:r>
          </a:p>
        </p:txBody>
      </p:sp>
      <p:sp>
        <p:nvSpPr>
          <p:cNvPr id="116" name="TextBox 43">
            <a:extLst>
              <a:ext uri="{FF2B5EF4-FFF2-40B4-BE49-F238E27FC236}">
                <a16:creationId xmlns="" xmlns:a16="http://schemas.microsoft.com/office/drawing/2014/main" id="{1A2F5B89-67DD-4990-8BB2-09050E5D4CAA}"/>
              </a:ext>
            </a:extLst>
          </p:cNvPr>
          <p:cNvSpPr txBox="1">
            <a:spLocks noChangeArrowheads="1"/>
          </p:cNvSpPr>
          <p:nvPr/>
        </p:nvSpPr>
        <p:spPr bwMode="auto">
          <a:xfrm>
            <a:off x="5302293" y="2568260"/>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54</a:t>
            </a:r>
          </a:p>
        </p:txBody>
      </p:sp>
      <p:sp>
        <p:nvSpPr>
          <p:cNvPr id="117" name="TextBox 43">
            <a:extLst>
              <a:ext uri="{FF2B5EF4-FFF2-40B4-BE49-F238E27FC236}">
                <a16:creationId xmlns="" xmlns:a16="http://schemas.microsoft.com/office/drawing/2014/main" id="{66452CA1-23B7-40F8-BC14-A20856ABEAE9}"/>
              </a:ext>
            </a:extLst>
          </p:cNvPr>
          <p:cNvSpPr txBox="1">
            <a:spLocks noChangeArrowheads="1"/>
          </p:cNvSpPr>
          <p:nvPr/>
        </p:nvSpPr>
        <p:spPr bwMode="auto">
          <a:xfrm>
            <a:off x="5567262" y="2938220"/>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65</a:t>
            </a:r>
            <a:endParaRPr lang="en-US" sz="900" dirty="0">
              <a:latin typeface="Arial" pitchFamily="34" charset="0"/>
              <a:cs typeface="Arial" pitchFamily="34" charset="0"/>
            </a:endParaRPr>
          </a:p>
        </p:txBody>
      </p:sp>
      <p:sp>
        <p:nvSpPr>
          <p:cNvPr id="118" name="TextBox 43">
            <a:extLst>
              <a:ext uri="{FF2B5EF4-FFF2-40B4-BE49-F238E27FC236}">
                <a16:creationId xmlns="" xmlns:a16="http://schemas.microsoft.com/office/drawing/2014/main" id="{5B6C2024-3F9C-4A8A-A885-DE85F3959127}"/>
              </a:ext>
            </a:extLst>
          </p:cNvPr>
          <p:cNvSpPr txBox="1">
            <a:spLocks noChangeArrowheads="1"/>
          </p:cNvSpPr>
          <p:nvPr/>
        </p:nvSpPr>
        <p:spPr bwMode="auto">
          <a:xfrm>
            <a:off x="5774514" y="1859581"/>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73</a:t>
            </a:r>
            <a:endParaRPr lang="en-US" sz="900" dirty="0">
              <a:latin typeface="Arial" pitchFamily="34" charset="0"/>
              <a:cs typeface="Arial" pitchFamily="34" charset="0"/>
            </a:endParaRPr>
          </a:p>
        </p:txBody>
      </p:sp>
      <p:sp>
        <p:nvSpPr>
          <p:cNvPr id="148" name="TextBox 43">
            <a:extLst>
              <a:ext uri="{FF2B5EF4-FFF2-40B4-BE49-F238E27FC236}">
                <a16:creationId xmlns="" xmlns:a16="http://schemas.microsoft.com/office/drawing/2014/main" id="{6354D2EE-7DF7-41EB-B83D-A1AE2E2ADAC3}"/>
              </a:ext>
            </a:extLst>
          </p:cNvPr>
          <p:cNvSpPr txBox="1">
            <a:spLocks noChangeArrowheads="1"/>
          </p:cNvSpPr>
          <p:nvPr/>
        </p:nvSpPr>
        <p:spPr bwMode="auto">
          <a:xfrm>
            <a:off x="5505021" y="3300573"/>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62</a:t>
            </a:r>
            <a:endParaRPr lang="en-US" sz="900" dirty="0">
              <a:latin typeface="Arial" pitchFamily="34" charset="0"/>
              <a:cs typeface="Arial" pitchFamily="34" charset="0"/>
            </a:endParaRPr>
          </a:p>
        </p:txBody>
      </p:sp>
      <p:sp>
        <p:nvSpPr>
          <p:cNvPr id="149" name="TextBox 43">
            <a:extLst>
              <a:ext uri="{FF2B5EF4-FFF2-40B4-BE49-F238E27FC236}">
                <a16:creationId xmlns="" xmlns:a16="http://schemas.microsoft.com/office/drawing/2014/main" id="{B43657D4-1577-4EA7-B519-0D8E08300B12}"/>
              </a:ext>
            </a:extLst>
          </p:cNvPr>
          <p:cNvSpPr txBox="1">
            <a:spLocks noChangeArrowheads="1"/>
          </p:cNvSpPr>
          <p:nvPr/>
        </p:nvSpPr>
        <p:spPr bwMode="auto">
          <a:xfrm>
            <a:off x="5779652" y="2217180"/>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74</a:t>
            </a:r>
          </a:p>
        </p:txBody>
      </p:sp>
      <p:sp>
        <p:nvSpPr>
          <p:cNvPr id="150" name="TextBox 149">
            <a:extLst>
              <a:ext uri="{FF2B5EF4-FFF2-40B4-BE49-F238E27FC236}">
                <a16:creationId xmlns="" xmlns:a16="http://schemas.microsoft.com/office/drawing/2014/main" id="{8499EDA8-7015-4B4F-8608-6C78EA79F857}"/>
              </a:ext>
            </a:extLst>
          </p:cNvPr>
          <p:cNvSpPr txBox="1"/>
          <p:nvPr/>
        </p:nvSpPr>
        <p:spPr>
          <a:xfrm>
            <a:off x="370802" y="1622063"/>
            <a:ext cx="3649658" cy="4785541"/>
          </a:xfrm>
          <a:prstGeom prst="rect">
            <a:avLst/>
          </a:prstGeom>
          <a:solidFill>
            <a:srgbClr val="FFFFFF"/>
          </a:solidFill>
        </p:spPr>
        <p:txBody>
          <a:bodyPr/>
          <a:lstStyle/>
          <a:p>
            <a:pPr>
              <a:buFontTx/>
              <a:buNone/>
              <a:defRPr/>
            </a:pPr>
            <a:endParaRPr lang="en-US" sz="850" b="1" dirty="0">
              <a:latin typeface="Arial" pitchFamily="34" charset="0"/>
              <a:cs typeface="Arial" pitchFamily="34" charset="0"/>
            </a:endParaRPr>
          </a:p>
          <a:p>
            <a:pPr>
              <a:spcAft>
                <a:spcPts val="600"/>
              </a:spcAft>
              <a:buFontTx/>
              <a:buNone/>
              <a:defRPr/>
            </a:pPr>
            <a:r>
              <a:rPr lang="en-US" sz="850" b="1" dirty="0">
                <a:latin typeface="Arial" pitchFamily="34" charset="0"/>
                <a:cs typeface="Arial" pitchFamily="34" charset="0"/>
              </a:rPr>
              <a:t>Drinking &amp; boating:</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 am not going to drink any alcoholic beverages while operating a boat</a:t>
            </a:r>
          </a:p>
          <a:p>
            <a:pPr>
              <a:spcBef>
                <a:spcPts val="1000"/>
              </a:spcBef>
              <a:spcAft>
                <a:spcPts val="600"/>
              </a:spcAft>
              <a:buFontTx/>
              <a:buNone/>
              <a:defRPr/>
            </a:pPr>
            <a:r>
              <a:rPr lang="en-US" sz="850" spc="-20" dirty="0">
                <a:latin typeface="Arial" pitchFamily="34" charset="0"/>
                <a:cs typeface="Arial" pitchFamily="34" charset="0"/>
              </a:rPr>
              <a:t>I am not going to operate a boat after I have consumed alcoholic beverages</a:t>
            </a:r>
          </a:p>
          <a:p>
            <a:pPr>
              <a:spcBef>
                <a:spcPts val="1000"/>
              </a:spcBef>
              <a:spcAft>
                <a:spcPts val="1000"/>
              </a:spcAft>
              <a:buFontTx/>
              <a:buNone/>
              <a:defRPr/>
            </a:pPr>
            <a:r>
              <a:rPr lang="en-US" sz="850" dirty="0">
                <a:latin typeface="Arial" pitchFamily="34" charset="0"/>
                <a:cs typeface="Arial" pitchFamily="34" charset="0"/>
              </a:rPr>
              <a:t>I am going to call 9-1-1 to report an impaired boater if I see one</a:t>
            </a:r>
          </a:p>
          <a:p>
            <a:pPr>
              <a:spcAft>
                <a:spcPts val="1000"/>
              </a:spcAft>
              <a:defRPr/>
            </a:pPr>
            <a:r>
              <a:rPr lang="en-US" sz="850" b="1" dirty="0">
                <a:latin typeface="Arial" pitchFamily="34" charset="0"/>
                <a:cs typeface="Arial" pitchFamily="34" charset="0"/>
              </a:rPr>
              <a:t>Wearing your Lifejacket:</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spc="-20" dirty="0">
                <a:latin typeface="Arial" pitchFamily="34" charset="0"/>
                <a:cs typeface="Arial" pitchFamily="34" charset="0"/>
              </a:rPr>
              <a:t>I am going to strongly encourage everyone else who is out in a boat with me to wear their lifejacket</a:t>
            </a:r>
          </a:p>
          <a:p>
            <a:pPr>
              <a:spcAft>
                <a:spcPts val="600"/>
              </a:spcAft>
              <a:defRPr/>
            </a:pPr>
            <a:r>
              <a:rPr lang="en-US" sz="850" dirty="0">
                <a:latin typeface="Arial" pitchFamily="34" charset="0"/>
                <a:cs typeface="Arial" pitchFamily="34" charset="0"/>
              </a:rPr>
              <a:t>I will wear my lifejacket all the time when I’m out on the water in a boat</a:t>
            </a:r>
          </a:p>
          <a:p>
            <a:pPr>
              <a:spcAft>
                <a:spcPts val="600"/>
              </a:spcAft>
              <a:buFontTx/>
              <a:buNone/>
              <a:defRPr/>
            </a:pPr>
            <a:r>
              <a:rPr lang="en-US" sz="850" b="1" dirty="0">
                <a:latin typeface="Arial" pitchFamily="34" charset="0"/>
                <a:cs typeface="Arial" pitchFamily="34" charset="0"/>
              </a:rPr>
              <a:t>Preparedness:</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 will always check my boat over every time before I go out on the water; including making sure I have enough lifejackets on board</a:t>
            </a:r>
          </a:p>
          <a:p>
            <a:pPr>
              <a:spcAft>
                <a:spcPts val="200"/>
              </a:spcAft>
              <a:buFontTx/>
              <a:buNone/>
              <a:defRPr/>
            </a:pPr>
            <a:r>
              <a:rPr lang="en-US" sz="850" dirty="0">
                <a:latin typeface="Arial" pitchFamily="34" charset="0"/>
                <a:cs typeface="Arial" pitchFamily="34" charset="0"/>
              </a:rPr>
              <a:t>I’m going to mentally run through a pre-departure checklist, every time I go out on the water</a:t>
            </a:r>
          </a:p>
          <a:p>
            <a:pPr>
              <a:spcAft>
                <a:spcPts val="200"/>
              </a:spcAft>
              <a:buFontTx/>
              <a:buNone/>
              <a:defRPr/>
            </a:pPr>
            <a:r>
              <a:rPr lang="en-US" sz="850" b="1" dirty="0">
                <a:latin typeface="Arial" pitchFamily="34" charset="0"/>
                <a:cs typeface="Arial" pitchFamily="34" charset="0"/>
              </a:rPr>
              <a:t>Cold water:</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I’m going to make a point of being better prepared for the possibility of falling into cold water, by wearing my lifejacket</a:t>
            </a:r>
          </a:p>
          <a:p>
            <a:pPr>
              <a:buFontTx/>
              <a:buNone/>
              <a:defRPr/>
            </a:pPr>
            <a:r>
              <a:rPr lang="en-US" sz="850" b="1" dirty="0">
                <a:latin typeface="Arial" pitchFamily="34" charset="0"/>
                <a:cs typeface="Arial" pitchFamily="34" charset="0"/>
              </a:rPr>
              <a:t>Boating education:</a:t>
            </a:r>
          </a:p>
          <a:p>
            <a:pPr>
              <a:spcAft>
                <a:spcPts val="400"/>
              </a:spcAft>
              <a:defRPr/>
            </a:pPr>
            <a:r>
              <a:rPr lang="en-US" sz="850" dirty="0">
                <a:latin typeface="Arial" pitchFamily="34" charset="0"/>
                <a:cs typeface="Arial" pitchFamily="34" charset="0"/>
              </a:rPr>
              <a:t>I’m going to make a point of getting more information, or taking a boating course to become a more knowledgeable boater</a:t>
            </a:r>
          </a:p>
          <a:p>
            <a:pPr>
              <a:spcBef>
                <a:spcPts val="200"/>
              </a:spcBef>
              <a:spcAft>
                <a:spcPts val="600"/>
              </a:spcAft>
              <a:defRPr/>
            </a:pPr>
            <a:r>
              <a:rPr lang="en-CA" sz="850" dirty="0">
                <a:latin typeface="Arial" pitchFamily="34" charset="0"/>
                <a:cs typeface="Arial" pitchFamily="34" charset="0"/>
              </a:rPr>
              <a:t>I already have my “boating license” (</a:t>
            </a:r>
            <a:r>
              <a:rPr lang="en-CA" sz="850" dirty="0" err="1">
                <a:latin typeface="Arial" pitchFamily="34" charset="0"/>
                <a:cs typeface="Arial" pitchFamily="34" charset="0"/>
              </a:rPr>
              <a:t>ie</a:t>
            </a:r>
            <a:r>
              <a:rPr lang="en-CA" sz="850" dirty="0">
                <a:latin typeface="Arial" pitchFamily="34" charset="0"/>
                <a:cs typeface="Arial" pitchFamily="34" charset="0"/>
              </a:rPr>
              <a:t>. Pleasure Craft Operator Card)</a:t>
            </a:r>
            <a:endParaRPr lang="en-US" sz="850" dirty="0">
              <a:latin typeface="Arial" pitchFamily="34" charset="0"/>
              <a:cs typeface="Arial" pitchFamily="34" charset="0"/>
            </a:endParaRPr>
          </a:p>
          <a:p>
            <a:pPr>
              <a:spcBef>
                <a:spcPts val="600"/>
              </a:spcBef>
              <a:spcAft>
                <a:spcPts val="600"/>
              </a:spcAft>
              <a:defRPr/>
            </a:pPr>
            <a:r>
              <a:rPr lang="en-US" sz="850" dirty="0">
                <a:latin typeface="Arial" pitchFamily="34" charset="0"/>
                <a:cs typeface="Arial" pitchFamily="34" charset="0"/>
              </a:rPr>
              <a:t>I have already taken a boating course or training beyond the “boating license” (PCOC) level</a:t>
            </a:r>
          </a:p>
          <a:p>
            <a:pPr>
              <a:spcBef>
                <a:spcPts val="400"/>
              </a:spcBef>
              <a:spcAft>
                <a:spcPts val="600"/>
              </a:spcAft>
              <a:buFontTx/>
              <a:buNone/>
              <a:defRPr/>
            </a:pPr>
            <a:r>
              <a:rPr lang="en-US" sz="850" dirty="0">
                <a:latin typeface="Arial" pitchFamily="34" charset="0"/>
                <a:cs typeface="Arial" pitchFamily="34" charset="0"/>
              </a:rPr>
              <a:t>I don’t have my “boating license” (Pleasure Craft Operator Card) yet, but I’m going to get it this year</a:t>
            </a:r>
          </a:p>
        </p:txBody>
      </p:sp>
      <p:cxnSp>
        <p:nvCxnSpPr>
          <p:cNvPr id="151" name="Straight Arrow Connector 73">
            <a:extLst>
              <a:ext uri="{FF2B5EF4-FFF2-40B4-BE49-F238E27FC236}">
                <a16:creationId xmlns="" xmlns:a16="http://schemas.microsoft.com/office/drawing/2014/main" id="{A48147E3-5C6C-49DA-BC25-AE8A2DF94745}"/>
              </a:ext>
            </a:extLst>
          </p:cNvPr>
          <p:cNvCxnSpPr>
            <a:cxnSpLocks noChangeShapeType="1"/>
          </p:cNvCxnSpPr>
          <p:nvPr/>
        </p:nvCxnSpPr>
        <p:spPr bwMode="auto">
          <a:xfrm rot="16200000" flipH="1">
            <a:off x="4804433" y="5899249"/>
            <a:ext cx="216000" cy="1588"/>
          </a:xfrm>
          <a:prstGeom prst="straightConnector1">
            <a:avLst/>
          </a:prstGeom>
          <a:noFill/>
          <a:ln w="19050" algn="ctr">
            <a:solidFill>
              <a:srgbClr val="00B050"/>
            </a:solidFill>
            <a:round/>
            <a:headEnd/>
            <a:tailEnd type="arrow" w="med" len="med"/>
          </a:ln>
        </p:spPr>
      </p:cxnSp>
      <p:cxnSp>
        <p:nvCxnSpPr>
          <p:cNvPr id="152" name="Straight Arrow Connector 73">
            <a:extLst>
              <a:ext uri="{FF2B5EF4-FFF2-40B4-BE49-F238E27FC236}">
                <a16:creationId xmlns="" xmlns:a16="http://schemas.microsoft.com/office/drawing/2014/main" id="{4083BA3A-BFD0-45D7-B0BD-E75025A29824}"/>
              </a:ext>
            </a:extLst>
          </p:cNvPr>
          <p:cNvCxnSpPr>
            <a:cxnSpLocks noChangeShapeType="1"/>
          </p:cNvCxnSpPr>
          <p:nvPr/>
        </p:nvCxnSpPr>
        <p:spPr bwMode="auto">
          <a:xfrm rot="5400000" flipH="1" flipV="1">
            <a:off x="5003596" y="5543939"/>
            <a:ext cx="216000" cy="1588"/>
          </a:xfrm>
          <a:prstGeom prst="straightConnector1">
            <a:avLst/>
          </a:prstGeom>
          <a:noFill/>
          <a:ln w="9525" algn="ctr">
            <a:solidFill>
              <a:schemeClr val="tx1"/>
            </a:solidFill>
            <a:prstDash val="dash"/>
            <a:round/>
            <a:headEnd/>
            <a:tailEnd type="arrow" w="med" len="med"/>
          </a:ln>
        </p:spPr>
      </p:cxnSp>
      <p:cxnSp>
        <p:nvCxnSpPr>
          <p:cNvPr id="153" name="Straight Arrow Connector 73">
            <a:extLst>
              <a:ext uri="{FF2B5EF4-FFF2-40B4-BE49-F238E27FC236}">
                <a16:creationId xmlns="" xmlns:a16="http://schemas.microsoft.com/office/drawing/2014/main" id="{FB4631BC-5CED-4642-A495-B7C00CC52E61}"/>
              </a:ext>
            </a:extLst>
          </p:cNvPr>
          <p:cNvCxnSpPr>
            <a:cxnSpLocks noChangeShapeType="1"/>
          </p:cNvCxnSpPr>
          <p:nvPr/>
        </p:nvCxnSpPr>
        <p:spPr bwMode="auto">
          <a:xfrm rot="5400000" flipH="1" flipV="1">
            <a:off x="5162678" y="5175225"/>
            <a:ext cx="216000" cy="1588"/>
          </a:xfrm>
          <a:prstGeom prst="straightConnector1">
            <a:avLst/>
          </a:prstGeom>
          <a:noFill/>
          <a:ln w="9525" algn="ctr">
            <a:solidFill>
              <a:schemeClr val="tx1"/>
            </a:solidFill>
            <a:round/>
            <a:headEnd/>
            <a:tailEnd type="arrow" w="med" len="med"/>
          </a:ln>
        </p:spPr>
      </p:cxnSp>
      <p:cxnSp>
        <p:nvCxnSpPr>
          <p:cNvPr id="154" name="Straight Arrow Connector 73">
            <a:extLst>
              <a:ext uri="{FF2B5EF4-FFF2-40B4-BE49-F238E27FC236}">
                <a16:creationId xmlns="" xmlns:a16="http://schemas.microsoft.com/office/drawing/2014/main" id="{166407E4-CD19-4304-A9B6-4FE13934344B}"/>
              </a:ext>
            </a:extLst>
          </p:cNvPr>
          <p:cNvCxnSpPr>
            <a:cxnSpLocks noChangeShapeType="1"/>
          </p:cNvCxnSpPr>
          <p:nvPr/>
        </p:nvCxnSpPr>
        <p:spPr bwMode="auto">
          <a:xfrm rot="5400000" flipH="1" flipV="1">
            <a:off x="5105141" y="4829993"/>
            <a:ext cx="216000" cy="1588"/>
          </a:xfrm>
          <a:prstGeom prst="straightConnector1">
            <a:avLst/>
          </a:prstGeom>
          <a:noFill/>
          <a:ln w="9525" algn="ctr">
            <a:solidFill>
              <a:schemeClr val="tx1"/>
            </a:solidFill>
            <a:round/>
            <a:headEnd/>
            <a:tailEnd type="arrow" w="med" len="med"/>
          </a:ln>
        </p:spPr>
      </p:cxnSp>
      <p:cxnSp>
        <p:nvCxnSpPr>
          <p:cNvPr id="155" name="Straight Arrow Connector 73">
            <a:extLst>
              <a:ext uri="{FF2B5EF4-FFF2-40B4-BE49-F238E27FC236}">
                <a16:creationId xmlns="" xmlns:a16="http://schemas.microsoft.com/office/drawing/2014/main" id="{3E21F63D-DDA5-4C0F-AD87-38A02D765A3C}"/>
              </a:ext>
            </a:extLst>
          </p:cNvPr>
          <p:cNvCxnSpPr>
            <a:cxnSpLocks noChangeShapeType="1"/>
          </p:cNvCxnSpPr>
          <p:nvPr/>
        </p:nvCxnSpPr>
        <p:spPr bwMode="auto">
          <a:xfrm rot="5400000" flipH="1" flipV="1">
            <a:off x="5667308" y="4477199"/>
            <a:ext cx="216000" cy="1588"/>
          </a:xfrm>
          <a:prstGeom prst="straightConnector1">
            <a:avLst/>
          </a:prstGeom>
          <a:noFill/>
          <a:ln w="9525" algn="ctr">
            <a:solidFill>
              <a:schemeClr val="tx1"/>
            </a:solidFill>
            <a:prstDash val="dash"/>
            <a:round/>
            <a:headEnd/>
            <a:tailEnd type="arrow" w="med" len="med"/>
          </a:ln>
        </p:spPr>
      </p:cxnSp>
      <p:cxnSp>
        <p:nvCxnSpPr>
          <p:cNvPr id="156" name="Straight Arrow Connector 73">
            <a:extLst>
              <a:ext uri="{FF2B5EF4-FFF2-40B4-BE49-F238E27FC236}">
                <a16:creationId xmlns="" xmlns:a16="http://schemas.microsoft.com/office/drawing/2014/main" id="{24EDC32A-5BD6-40F2-9FD0-B2B6AC559C68}"/>
              </a:ext>
            </a:extLst>
          </p:cNvPr>
          <p:cNvCxnSpPr>
            <a:cxnSpLocks noChangeShapeType="1"/>
          </p:cNvCxnSpPr>
          <p:nvPr/>
        </p:nvCxnSpPr>
        <p:spPr bwMode="auto">
          <a:xfrm rot="5400000" flipH="1" flipV="1">
            <a:off x="5469296" y="4103208"/>
            <a:ext cx="216000" cy="1588"/>
          </a:xfrm>
          <a:prstGeom prst="straightConnector1">
            <a:avLst/>
          </a:prstGeom>
          <a:noFill/>
          <a:ln w="9525" algn="ctr">
            <a:solidFill>
              <a:schemeClr val="tx1"/>
            </a:solidFill>
            <a:prstDash val="dash"/>
            <a:round/>
            <a:headEnd/>
            <a:tailEnd type="arrow" w="med" len="med"/>
          </a:ln>
        </p:spPr>
      </p:cxnSp>
      <p:cxnSp>
        <p:nvCxnSpPr>
          <p:cNvPr id="157" name="Straight Arrow Connector 73">
            <a:extLst>
              <a:ext uri="{FF2B5EF4-FFF2-40B4-BE49-F238E27FC236}">
                <a16:creationId xmlns="" xmlns:a16="http://schemas.microsoft.com/office/drawing/2014/main" id="{3D0024B5-2CAF-4AC3-BAAC-4D6D36D02FEA}"/>
              </a:ext>
            </a:extLst>
          </p:cNvPr>
          <p:cNvCxnSpPr>
            <a:cxnSpLocks noChangeShapeType="1"/>
          </p:cNvCxnSpPr>
          <p:nvPr/>
        </p:nvCxnSpPr>
        <p:spPr bwMode="auto">
          <a:xfrm rot="5400000" flipH="1" flipV="1">
            <a:off x="5793002" y="3734183"/>
            <a:ext cx="216000" cy="1588"/>
          </a:xfrm>
          <a:prstGeom prst="straightConnector1">
            <a:avLst/>
          </a:prstGeom>
          <a:noFill/>
          <a:ln w="9525" algn="ctr">
            <a:solidFill>
              <a:schemeClr val="tx1"/>
            </a:solidFill>
            <a:prstDash val="dash"/>
            <a:round/>
            <a:headEnd/>
            <a:tailEnd type="arrow" w="med" len="med"/>
          </a:ln>
        </p:spPr>
      </p:cxnSp>
      <p:cxnSp>
        <p:nvCxnSpPr>
          <p:cNvPr id="158" name="Straight Arrow Connector 73">
            <a:extLst>
              <a:ext uri="{FF2B5EF4-FFF2-40B4-BE49-F238E27FC236}">
                <a16:creationId xmlns="" xmlns:a16="http://schemas.microsoft.com/office/drawing/2014/main" id="{78BB66B7-B292-4D66-8A16-02D9B86C8471}"/>
              </a:ext>
            </a:extLst>
          </p:cNvPr>
          <p:cNvCxnSpPr>
            <a:cxnSpLocks noChangeShapeType="1"/>
          </p:cNvCxnSpPr>
          <p:nvPr/>
        </p:nvCxnSpPr>
        <p:spPr bwMode="auto">
          <a:xfrm rot="5400000" flipH="1" flipV="1">
            <a:off x="5688539" y="3410676"/>
            <a:ext cx="216000" cy="1588"/>
          </a:xfrm>
          <a:prstGeom prst="straightConnector1">
            <a:avLst/>
          </a:prstGeom>
          <a:noFill/>
          <a:ln w="9525" algn="ctr">
            <a:solidFill>
              <a:schemeClr val="tx1"/>
            </a:solidFill>
            <a:prstDash val="dash"/>
            <a:round/>
            <a:headEnd/>
            <a:tailEnd type="arrow" w="med" len="med"/>
          </a:ln>
        </p:spPr>
      </p:cxnSp>
      <p:cxnSp>
        <p:nvCxnSpPr>
          <p:cNvPr id="159" name="Straight Arrow Connector 73">
            <a:extLst>
              <a:ext uri="{FF2B5EF4-FFF2-40B4-BE49-F238E27FC236}">
                <a16:creationId xmlns="" xmlns:a16="http://schemas.microsoft.com/office/drawing/2014/main" id="{1A66D753-C10C-4D0E-BAE5-06F864154B7A}"/>
              </a:ext>
            </a:extLst>
          </p:cNvPr>
          <p:cNvCxnSpPr>
            <a:cxnSpLocks noChangeShapeType="1"/>
          </p:cNvCxnSpPr>
          <p:nvPr/>
        </p:nvCxnSpPr>
        <p:spPr bwMode="auto">
          <a:xfrm rot="5400000" flipH="1" flipV="1">
            <a:off x="5965584" y="1950064"/>
            <a:ext cx="216000" cy="1588"/>
          </a:xfrm>
          <a:prstGeom prst="straightConnector1">
            <a:avLst/>
          </a:prstGeom>
          <a:noFill/>
          <a:ln w="9525" algn="ctr">
            <a:solidFill>
              <a:schemeClr val="tx1"/>
            </a:solidFill>
            <a:prstDash val="dash"/>
            <a:round/>
            <a:headEnd/>
            <a:tailEnd type="arrow" w="med" len="med"/>
          </a:ln>
        </p:spPr>
      </p:cxnSp>
      <p:cxnSp>
        <p:nvCxnSpPr>
          <p:cNvPr id="160" name="Straight Arrow Connector 159">
            <a:extLst>
              <a:ext uri="{FF2B5EF4-FFF2-40B4-BE49-F238E27FC236}">
                <a16:creationId xmlns="" xmlns:a16="http://schemas.microsoft.com/office/drawing/2014/main" id="{333AE2E6-F5B9-4D33-BF16-8E338D7E73E9}"/>
              </a:ext>
            </a:extLst>
          </p:cNvPr>
          <p:cNvCxnSpPr>
            <a:cxnSpLocks noChangeShapeType="1"/>
          </p:cNvCxnSpPr>
          <p:nvPr/>
        </p:nvCxnSpPr>
        <p:spPr bwMode="auto">
          <a:xfrm>
            <a:off x="6189090" y="1836867"/>
            <a:ext cx="0" cy="216000"/>
          </a:xfrm>
          <a:prstGeom prst="straightConnector1">
            <a:avLst/>
          </a:prstGeom>
          <a:noFill/>
          <a:ln w="19050" algn="ctr">
            <a:solidFill>
              <a:srgbClr val="00B050"/>
            </a:solidFill>
            <a:prstDash val="solid"/>
            <a:round/>
            <a:headEnd/>
            <a:tailEnd type="arrow" w="med" len="med"/>
          </a:ln>
        </p:spPr>
      </p:cxnSp>
      <p:cxnSp>
        <p:nvCxnSpPr>
          <p:cNvPr id="161" name="Straight Arrow Connector 73">
            <a:extLst>
              <a:ext uri="{FF2B5EF4-FFF2-40B4-BE49-F238E27FC236}">
                <a16:creationId xmlns="" xmlns:a16="http://schemas.microsoft.com/office/drawing/2014/main" id="{6841CB97-83A6-404F-AE02-BA0714F8AFCA}"/>
              </a:ext>
            </a:extLst>
          </p:cNvPr>
          <p:cNvCxnSpPr>
            <a:cxnSpLocks noChangeShapeType="1"/>
          </p:cNvCxnSpPr>
          <p:nvPr/>
        </p:nvCxnSpPr>
        <p:spPr bwMode="auto">
          <a:xfrm rot="5400000" flipH="1" flipV="1">
            <a:off x="5980659" y="2286514"/>
            <a:ext cx="216000" cy="1588"/>
          </a:xfrm>
          <a:prstGeom prst="straightConnector1">
            <a:avLst/>
          </a:prstGeom>
          <a:noFill/>
          <a:ln w="9525" algn="ctr">
            <a:solidFill>
              <a:schemeClr val="tx1"/>
            </a:solidFill>
            <a:round/>
            <a:headEnd/>
            <a:tailEnd type="arrow" w="med" len="med"/>
          </a:ln>
        </p:spPr>
      </p:cxnSp>
      <p:cxnSp>
        <p:nvCxnSpPr>
          <p:cNvPr id="162" name="Straight Arrow Connector 73">
            <a:extLst>
              <a:ext uri="{FF2B5EF4-FFF2-40B4-BE49-F238E27FC236}">
                <a16:creationId xmlns="" xmlns:a16="http://schemas.microsoft.com/office/drawing/2014/main" id="{B2814F80-0690-4B79-9A57-24C5F48FD7B1}"/>
              </a:ext>
            </a:extLst>
          </p:cNvPr>
          <p:cNvCxnSpPr>
            <a:cxnSpLocks noChangeShapeType="1"/>
          </p:cNvCxnSpPr>
          <p:nvPr/>
        </p:nvCxnSpPr>
        <p:spPr bwMode="auto">
          <a:xfrm rot="16200000" flipH="1">
            <a:off x="8510827" y="1976300"/>
            <a:ext cx="216000" cy="1588"/>
          </a:xfrm>
          <a:prstGeom prst="straightConnector1">
            <a:avLst/>
          </a:prstGeom>
          <a:noFill/>
          <a:ln w="19050" algn="ctr">
            <a:solidFill>
              <a:srgbClr val="00B050"/>
            </a:solidFill>
            <a:round/>
            <a:headEnd/>
            <a:tailEnd type="arrow" w="med" len="med"/>
          </a:ln>
        </p:spPr>
      </p:cxnSp>
      <p:cxnSp>
        <p:nvCxnSpPr>
          <p:cNvPr id="163" name="Straight Arrow Connector 73">
            <a:extLst>
              <a:ext uri="{FF2B5EF4-FFF2-40B4-BE49-F238E27FC236}">
                <a16:creationId xmlns="" xmlns:a16="http://schemas.microsoft.com/office/drawing/2014/main" id="{E74D61F7-99BE-40A9-9448-804D33195FFE}"/>
              </a:ext>
            </a:extLst>
          </p:cNvPr>
          <p:cNvCxnSpPr>
            <a:cxnSpLocks noChangeShapeType="1"/>
          </p:cNvCxnSpPr>
          <p:nvPr/>
        </p:nvCxnSpPr>
        <p:spPr bwMode="auto">
          <a:xfrm rot="5400000" flipH="1" flipV="1">
            <a:off x="8515835" y="5194716"/>
            <a:ext cx="216000" cy="1588"/>
          </a:xfrm>
          <a:prstGeom prst="straightConnector1">
            <a:avLst/>
          </a:prstGeom>
          <a:noFill/>
          <a:ln w="9525" algn="ctr">
            <a:solidFill>
              <a:schemeClr val="tx1"/>
            </a:solidFill>
            <a:prstDash val="dash"/>
            <a:round/>
            <a:headEnd/>
            <a:tailEnd type="arrow" w="med" len="med"/>
          </a:ln>
        </p:spPr>
      </p:cxnSp>
      <p:cxnSp>
        <p:nvCxnSpPr>
          <p:cNvPr id="164" name="Straight Arrow Connector 73">
            <a:extLst>
              <a:ext uri="{FF2B5EF4-FFF2-40B4-BE49-F238E27FC236}">
                <a16:creationId xmlns="" xmlns:a16="http://schemas.microsoft.com/office/drawing/2014/main" id="{85A2C9F3-7807-4BD4-B3EE-634B6F39A42B}"/>
              </a:ext>
            </a:extLst>
          </p:cNvPr>
          <p:cNvCxnSpPr>
            <a:cxnSpLocks noChangeShapeType="1"/>
          </p:cNvCxnSpPr>
          <p:nvPr/>
        </p:nvCxnSpPr>
        <p:spPr bwMode="auto">
          <a:xfrm rot="5400000" flipH="1" flipV="1">
            <a:off x="8507651" y="2367741"/>
            <a:ext cx="216000" cy="1588"/>
          </a:xfrm>
          <a:prstGeom prst="straightConnector1">
            <a:avLst/>
          </a:prstGeom>
          <a:noFill/>
          <a:ln w="9525" algn="ctr">
            <a:solidFill>
              <a:schemeClr val="tx1"/>
            </a:solidFill>
            <a:prstDash val="dash"/>
            <a:round/>
            <a:headEnd/>
            <a:tailEnd type="arrow" w="med" len="med"/>
          </a:ln>
        </p:spPr>
      </p:cxnSp>
      <p:cxnSp>
        <p:nvCxnSpPr>
          <p:cNvPr id="165" name="Straight Arrow Connector 164">
            <a:extLst>
              <a:ext uri="{FF2B5EF4-FFF2-40B4-BE49-F238E27FC236}">
                <a16:creationId xmlns="" xmlns:a16="http://schemas.microsoft.com/office/drawing/2014/main" id="{B55E1CEF-94D2-43C8-B175-20DE3E71AA37}"/>
              </a:ext>
            </a:extLst>
          </p:cNvPr>
          <p:cNvCxnSpPr>
            <a:cxnSpLocks noChangeShapeType="1"/>
          </p:cNvCxnSpPr>
          <p:nvPr/>
        </p:nvCxnSpPr>
        <p:spPr bwMode="auto">
          <a:xfrm>
            <a:off x="8141339" y="5117517"/>
            <a:ext cx="0" cy="216000"/>
          </a:xfrm>
          <a:prstGeom prst="straightConnector1">
            <a:avLst/>
          </a:prstGeom>
          <a:noFill/>
          <a:ln w="19050" algn="ctr">
            <a:solidFill>
              <a:srgbClr val="00B050"/>
            </a:solidFill>
            <a:prstDash val="sysDot"/>
            <a:round/>
            <a:headEnd/>
            <a:tailEnd type="arrow" w="med" len="med"/>
          </a:ln>
        </p:spPr>
      </p:cxnSp>
      <p:cxnSp>
        <p:nvCxnSpPr>
          <p:cNvPr id="166" name="Straight Arrow Connector 165">
            <a:extLst>
              <a:ext uri="{FF2B5EF4-FFF2-40B4-BE49-F238E27FC236}">
                <a16:creationId xmlns="" xmlns:a16="http://schemas.microsoft.com/office/drawing/2014/main" id="{BB1706A5-91E2-4E52-8B3B-4EE86BB04AFB}"/>
              </a:ext>
            </a:extLst>
          </p:cNvPr>
          <p:cNvCxnSpPr>
            <a:cxnSpLocks noChangeShapeType="1"/>
          </p:cNvCxnSpPr>
          <p:nvPr/>
        </p:nvCxnSpPr>
        <p:spPr bwMode="auto">
          <a:xfrm>
            <a:off x="7634199" y="5827984"/>
            <a:ext cx="0" cy="216000"/>
          </a:xfrm>
          <a:prstGeom prst="straightConnector1">
            <a:avLst/>
          </a:prstGeom>
          <a:noFill/>
          <a:ln w="19050" algn="ctr">
            <a:solidFill>
              <a:srgbClr val="00B050"/>
            </a:solidFill>
            <a:prstDash val="sysDot"/>
            <a:round/>
            <a:headEnd/>
            <a:tailEnd type="arrow" w="med" len="med"/>
          </a:ln>
        </p:spPr>
      </p:cxnSp>
      <p:cxnSp>
        <p:nvCxnSpPr>
          <p:cNvPr id="167" name="Straight Arrow Connector 73">
            <a:extLst>
              <a:ext uri="{FF2B5EF4-FFF2-40B4-BE49-F238E27FC236}">
                <a16:creationId xmlns="" xmlns:a16="http://schemas.microsoft.com/office/drawing/2014/main" id="{42089C0B-6257-4E8E-B5D0-C2A54597E04F}"/>
              </a:ext>
            </a:extLst>
          </p:cNvPr>
          <p:cNvCxnSpPr>
            <a:cxnSpLocks noChangeShapeType="1"/>
          </p:cNvCxnSpPr>
          <p:nvPr/>
        </p:nvCxnSpPr>
        <p:spPr bwMode="auto">
          <a:xfrm rot="16200000" flipH="1">
            <a:off x="7509098" y="5222351"/>
            <a:ext cx="216000" cy="1588"/>
          </a:xfrm>
          <a:prstGeom prst="straightConnector1">
            <a:avLst/>
          </a:prstGeom>
          <a:noFill/>
          <a:ln w="9525" algn="ctr">
            <a:solidFill>
              <a:schemeClr val="tx1"/>
            </a:solidFill>
            <a:prstDash val="dash"/>
            <a:round/>
            <a:headEnd/>
            <a:tailEnd type="arrow" w="med" len="med"/>
          </a:ln>
        </p:spPr>
      </p:cxnSp>
      <p:cxnSp>
        <p:nvCxnSpPr>
          <p:cNvPr id="168" name="Straight Arrow Connector 73">
            <a:extLst>
              <a:ext uri="{FF2B5EF4-FFF2-40B4-BE49-F238E27FC236}">
                <a16:creationId xmlns="" xmlns:a16="http://schemas.microsoft.com/office/drawing/2014/main" id="{57550FA5-F57C-479A-9C9A-40E2BEB72575}"/>
              </a:ext>
            </a:extLst>
          </p:cNvPr>
          <p:cNvCxnSpPr>
            <a:cxnSpLocks noChangeShapeType="1"/>
          </p:cNvCxnSpPr>
          <p:nvPr/>
        </p:nvCxnSpPr>
        <p:spPr bwMode="auto">
          <a:xfrm rot="16200000" flipH="1">
            <a:off x="6640973" y="5928124"/>
            <a:ext cx="216000" cy="1588"/>
          </a:xfrm>
          <a:prstGeom prst="straightConnector1">
            <a:avLst/>
          </a:prstGeom>
          <a:noFill/>
          <a:ln w="9525" algn="ctr">
            <a:solidFill>
              <a:schemeClr val="tx1"/>
            </a:solidFill>
            <a:prstDash val="dash"/>
            <a:round/>
            <a:headEnd/>
            <a:tailEnd type="arrow" w="med" len="med"/>
          </a:ln>
        </p:spPr>
      </p:cxnSp>
      <p:cxnSp>
        <p:nvCxnSpPr>
          <p:cNvPr id="169" name="Straight Arrow Connector 168">
            <a:extLst>
              <a:ext uri="{FF2B5EF4-FFF2-40B4-BE49-F238E27FC236}">
                <a16:creationId xmlns="" xmlns:a16="http://schemas.microsoft.com/office/drawing/2014/main" id="{4650D2D3-AE95-4F98-B676-990FC5F731D8}"/>
              </a:ext>
            </a:extLst>
          </p:cNvPr>
          <p:cNvCxnSpPr>
            <a:cxnSpLocks noChangeShapeType="1"/>
          </p:cNvCxnSpPr>
          <p:nvPr/>
        </p:nvCxnSpPr>
        <p:spPr bwMode="auto">
          <a:xfrm>
            <a:off x="6766164" y="5104271"/>
            <a:ext cx="0" cy="216000"/>
          </a:xfrm>
          <a:prstGeom prst="straightConnector1">
            <a:avLst/>
          </a:prstGeom>
          <a:noFill/>
          <a:ln w="19050" algn="ctr">
            <a:solidFill>
              <a:srgbClr val="00B050"/>
            </a:solidFill>
            <a:prstDash val="sysDot"/>
            <a:round/>
            <a:headEnd/>
            <a:tailEnd type="arrow" w="med" len="med"/>
          </a:ln>
        </p:spPr>
      </p:cxnSp>
      <p:cxnSp>
        <p:nvCxnSpPr>
          <p:cNvPr id="170" name="Straight Arrow Connector 169">
            <a:extLst>
              <a:ext uri="{FF2B5EF4-FFF2-40B4-BE49-F238E27FC236}">
                <a16:creationId xmlns="" xmlns:a16="http://schemas.microsoft.com/office/drawing/2014/main" id="{A6D37CCA-AE86-4485-BA69-614F7964A798}"/>
              </a:ext>
            </a:extLst>
          </p:cNvPr>
          <p:cNvCxnSpPr>
            <a:cxnSpLocks noChangeShapeType="1"/>
          </p:cNvCxnSpPr>
          <p:nvPr/>
        </p:nvCxnSpPr>
        <p:spPr bwMode="auto">
          <a:xfrm>
            <a:off x="6778831" y="4742403"/>
            <a:ext cx="0" cy="216000"/>
          </a:xfrm>
          <a:prstGeom prst="straightConnector1">
            <a:avLst/>
          </a:prstGeom>
          <a:noFill/>
          <a:ln w="19050" algn="ctr">
            <a:solidFill>
              <a:srgbClr val="00B050"/>
            </a:solidFill>
            <a:prstDash val="sysDot"/>
            <a:round/>
            <a:headEnd/>
            <a:tailEnd type="arrow" w="med" len="med"/>
          </a:ln>
        </p:spPr>
      </p:cxnSp>
      <p:cxnSp>
        <p:nvCxnSpPr>
          <p:cNvPr id="171" name="Straight Arrow Connector 170">
            <a:extLst>
              <a:ext uri="{FF2B5EF4-FFF2-40B4-BE49-F238E27FC236}">
                <a16:creationId xmlns="" xmlns:a16="http://schemas.microsoft.com/office/drawing/2014/main" id="{24D980DE-6779-47F3-A88E-D0597F1358A6}"/>
              </a:ext>
            </a:extLst>
          </p:cNvPr>
          <p:cNvCxnSpPr>
            <a:cxnSpLocks noChangeShapeType="1"/>
          </p:cNvCxnSpPr>
          <p:nvPr/>
        </p:nvCxnSpPr>
        <p:spPr bwMode="auto">
          <a:xfrm flipV="1">
            <a:off x="7319155" y="5823028"/>
            <a:ext cx="0" cy="216000"/>
          </a:xfrm>
          <a:prstGeom prst="straightConnector1">
            <a:avLst/>
          </a:prstGeom>
          <a:noFill/>
          <a:ln w="19050" algn="ctr">
            <a:solidFill>
              <a:srgbClr val="00B050"/>
            </a:solidFill>
            <a:prstDash val="sysDot"/>
            <a:round/>
            <a:headEnd/>
            <a:tailEnd type="arrow" w="med" len="med"/>
          </a:ln>
        </p:spPr>
      </p:cxnSp>
      <p:cxnSp>
        <p:nvCxnSpPr>
          <p:cNvPr id="172" name="Straight Arrow Connector 73">
            <a:extLst>
              <a:ext uri="{FF2B5EF4-FFF2-40B4-BE49-F238E27FC236}">
                <a16:creationId xmlns="" xmlns:a16="http://schemas.microsoft.com/office/drawing/2014/main" id="{8269E498-0347-4CC8-81DC-1B8606AFCC35}"/>
              </a:ext>
            </a:extLst>
          </p:cNvPr>
          <p:cNvCxnSpPr>
            <a:cxnSpLocks noChangeShapeType="1"/>
          </p:cNvCxnSpPr>
          <p:nvPr/>
        </p:nvCxnSpPr>
        <p:spPr bwMode="auto">
          <a:xfrm rot="5400000" flipH="1" flipV="1">
            <a:off x="7081898" y="5560126"/>
            <a:ext cx="216000" cy="1588"/>
          </a:xfrm>
          <a:prstGeom prst="straightConnector1">
            <a:avLst/>
          </a:prstGeom>
          <a:noFill/>
          <a:ln w="9525" algn="ctr">
            <a:solidFill>
              <a:schemeClr val="tx1"/>
            </a:solidFill>
            <a:prstDash val="solid"/>
            <a:round/>
            <a:headEnd/>
            <a:tailEnd type="arrow" w="med" len="med"/>
          </a:ln>
        </p:spPr>
      </p:cxnSp>
      <p:cxnSp>
        <p:nvCxnSpPr>
          <p:cNvPr id="173" name="Straight Arrow Connector 172">
            <a:extLst>
              <a:ext uri="{FF2B5EF4-FFF2-40B4-BE49-F238E27FC236}">
                <a16:creationId xmlns="" xmlns:a16="http://schemas.microsoft.com/office/drawing/2014/main" id="{3D4F7198-9FAF-4A56-B270-F1BDA4661960}"/>
              </a:ext>
            </a:extLst>
          </p:cNvPr>
          <p:cNvCxnSpPr>
            <a:cxnSpLocks noChangeShapeType="1"/>
          </p:cNvCxnSpPr>
          <p:nvPr/>
        </p:nvCxnSpPr>
        <p:spPr bwMode="auto">
          <a:xfrm flipV="1">
            <a:off x="7314797" y="5452920"/>
            <a:ext cx="0" cy="216000"/>
          </a:xfrm>
          <a:prstGeom prst="straightConnector1">
            <a:avLst/>
          </a:prstGeom>
          <a:noFill/>
          <a:ln w="19050" algn="ctr">
            <a:solidFill>
              <a:srgbClr val="00B050"/>
            </a:solidFill>
            <a:prstDash val="sysDot"/>
            <a:round/>
            <a:headEnd/>
            <a:tailEnd type="arrow" w="med" len="med"/>
          </a:ln>
        </p:spPr>
      </p:cxnSp>
      <p:cxnSp>
        <p:nvCxnSpPr>
          <p:cNvPr id="174" name="Straight Arrow Connector 73">
            <a:extLst>
              <a:ext uri="{FF2B5EF4-FFF2-40B4-BE49-F238E27FC236}">
                <a16:creationId xmlns="" xmlns:a16="http://schemas.microsoft.com/office/drawing/2014/main" id="{5E9E9BBD-294E-49F6-A456-EC161AFFD7D6}"/>
              </a:ext>
            </a:extLst>
          </p:cNvPr>
          <p:cNvCxnSpPr>
            <a:cxnSpLocks noChangeShapeType="1"/>
          </p:cNvCxnSpPr>
          <p:nvPr/>
        </p:nvCxnSpPr>
        <p:spPr bwMode="auto">
          <a:xfrm rot="5400000" flipH="1" flipV="1">
            <a:off x="8031024" y="4464438"/>
            <a:ext cx="216000" cy="1588"/>
          </a:xfrm>
          <a:prstGeom prst="straightConnector1">
            <a:avLst/>
          </a:prstGeom>
          <a:noFill/>
          <a:ln w="9525" algn="ctr">
            <a:solidFill>
              <a:schemeClr val="tx1"/>
            </a:solidFill>
            <a:round/>
            <a:headEnd/>
            <a:tailEnd type="arrow" w="med" len="med"/>
          </a:ln>
        </p:spPr>
      </p:cxnSp>
      <p:cxnSp>
        <p:nvCxnSpPr>
          <p:cNvPr id="175" name="Straight Arrow Connector 73">
            <a:extLst>
              <a:ext uri="{FF2B5EF4-FFF2-40B4-BE49-F238E27FC236}">
                <a16:creationId xmlns="" xmlns:a16="http://schemas.microsoft.com/office/drawing/2014/main" id="{9D9EB2F6-5FD2-4813-80E6-43EFF3F962F9}"/>
              </a:ext>
            </a:extLst>
          </p:cNvPr>
          <p:cNvCxnSpPr>
            <a:cxnSpLocks noChangeShapeType="1"/>
          </p:cNvCxnSpPr>
          <p:nvPr/>
        </p:nvCxnSpPr>
        <p:spPr bwMode="auto">
          <a:xfrm rot="5400000" flipH="1" flipV="1">
            <a:off x="7090050" y="3041513"/>
            <a:ext cx="216000" cy="1588"/>
          </a:xfrm>
          <a:prstGeom prst="straightConnector1">
            <a:avLst/>
          </a:prstGeom>
          <a:noFill/>
          <a:ln w="9525" algn="ctr">
            <a:solidFill>
              <a:schemeClr val="tx1"/>
            </a:solidFill>
            <a:prstDash val="dash"/>
            <a:round/>
            <a:headEnd/>
            <a:tailEnd type="arrow" w="med" len="med"/>
          </a:ln>
        </p:spPr>
      </p:cxnSp>
      <p:cxnSp>
        <p:nvCxnSpPr>
          <p:cNvPr id="176" name="Straight Arrow Connector 73">
            <a:extLst>
              <a:ext uri="{FF2B5EF4-FFF2-40B4-BE49-F238E27FC236}">
                <a16:creationId xmlns="" xmlns:a16="http://schemas.microsoft.com/office/drawing/2014/main" id="{D1623EFE-0CF2-479B-9A8E-B5193E9819E7}"/>
              </a:ext>
            </a:extLst>
          </p:cNvPr>
          <p:cNvCxnSpPr>
            <a:cxnSpLocks noChangeShapeType="1"/>
          </p:cNvCxnSpPr>
          <p:nvPr/>
        </p:nvCxnSpPr>
        <p:spPr bwMode="auto">
          <a:xfrm rot="5400000" flipH="1" flipV="1">
            <a:off x="8031024" y="3040685"/>
            <a:ext cx="216000" cy="1588"/>
          </a:xfrm>
          <a:prstGeom prst="straightConnector1">
            <a:avLst/>
          </a:prstGeom>
          <a:noFill/>
          <a:ln w="9525" algn="ctr">
            <a:solidFill>
              <a:schemeClr val="tx1"/>
            </a:solidFill>
            <a:prstDash val="dash"/>
            <a:round/>
            <a:headEnd/>
            <a:tailEnd type="arrow" w="med" len="med"/>
          </a:ln>
        </p:spPr>
      </p:cxnSp>
      <p:cxnSp>
        <p:nvCxnSpPr>
          <p:cNvPr id="177" name="Straight Arrow Connector 176">
            <a:extLst>
              <a:ext uri="{FF2B5EF4-FFF2-40B4-BE49-F238E27FC236}">
                <a16:creationId xmlns="" xmlns:a16="http://schemas.microsoft.com/office/drawing/2014/main" id="{01A3EA0A-11E0-4744-BE8E-F0969F2A608F}"/>
              </a:ext>
            </a:extLst>
          </p:cNvPr>
          <p:cNvCxnSpPr>
            <a:cxnSpLocks noChangeShapeType="1"/>
          </p:cNvCxnSpPr>
          <p:nvPr/>
        </p:nvCxnSpPr>
        <p:spPr bwMode="auto">
          <a:xfrm>
            <a:off x="6761413" y="2576830"/>
            <a:ext cx="0" cy="216000"/>
          </a:xfrm>
          <a:prstGeom prst="straightConnector1">
            <a:avLst/>
          </a:prstGeom>
          <a:noFill/>
          <a:ln w="19050" algn="ctr">
            <a:solidFill>
              <a:srgbClr val="00B050"/>
            </a:solidFill>
            <a:prstDash val="sysDot"/>
            <a:round/>
            <a:headEnd/>
            <a:tailEnd type="arrow" w="med" len="med"/>
          </a:ln>
        </p:spPr>
      </p:cxnSp>
      <p:cxnSp>
        <p:nvCxnSpPr>
          <p:cNvPr id="178" name="Straight Arrow Connector 73">
            <a:extLst>
              <a:ext uri="{FF2B5EF4-FFF2-40B4-BE49-F238E27FC236}">
                <a16:creationId xmlns="" xmlns:a16="http://schemas.microsoft.com/office/drawing/2014/main" id="{3E342994-9F3C-44F2-B186-B7AD889236F0}"/>
              </a:ext>
            </a:extLst>
          </p:cNvPr>
          <p:cNvCxnSpPr>
            <a:cxnSpLocks noChangeShapeType="1"/>
          </p:cNvCxnSpPr>
          <p:nvPr/>
        </p:nvCxnSpPr>
        <p:spPr bwMode="auto">
          <a:xfrm rot="16200000" flipH="1">
            <a:off x="6647995" y="2381803"/>
            <a:ext cx="216000" cy="1588"/>
          </a:xfrm>
          <a:prstGeom prst="straightConnector1">
            <a:avLst/>
          </a:prstGeom>
          <a:noFill/>
          <a:ln w="19050" algn="ctr">
            <a:solidFill>
              <a:srgbClr val="00B050"/>
            </a:solidFill>
            <a:round/>
            <a:headEnd/>
            <a:tailEnd type="arrow" w="med" len="med"/>
          </a:ln>
        </p:spPr>
      </p:cxnSp>
      <p:cxnSp>
        <p:nvCxnSpPr>
          <p:cNvPr id="179" name="Straight Arrow Connector 73">
            <a:extLst>
              <a:ext uri="{FF2B5EF4-FFF2-40B4-BE49-F238E27FC236}">
                <a16:creationId xmlns="" xmlns:a16="http://schemas.microsoft.com/office/drawing/2014/main" id="{F150B9EA-F646-4FE8-B6A4-ABB080251E6B}"/>
              </a:ext>
            </a:extLst>
          </p:cNvPr>
          <p:cNvCxnSpPr>
            <a:cxnSpLocks noChangeShapeType="1"/>
          </p:cNvCxnSpPr>
          <p:nvPr/>
        </p:nvCxnSpPr>
        <p:spPr bwMode="auto">
          <a:xfrm rot="16200000" flipH="1">
            <a:off x="6647995" y="1971660"/>
            <a:ext cx="216000" cy="1588"/>
          </a:xfrm>
          <a:prstGeom prst="straightConnector1">
            <a:avLst/>
          </a:prstGeom>
          <a:noFill/>
          <a:ln w="19050" algn="ctr">
            <a:solidFill>
              <a:srgbClr val="00B050"/>
            </a:solidFill>
            <a:round/>
            <a:headEnd/>
            <a:tailEnd type="arrow" w="med" len="med"/>
          </a:ln>
        </p:spPr>
      </p:cxnSp>
      <p:cxnSp>
        <p:nvCxnSpPr>
          <p:cNvPr id="180" name="Straight Connector 62">
            <a:extLst>
              <a:ext uri="{FF2B5EF4-FFF2-40B4-BE49-F238E27FC236}">
                <a16:creationId xmlns="" xmlns:a16="http://schemas.microsoft.com/office/drawing/2014/main" id="{A0B9D0CB-16C2-4C73-A4D4-C70515254D7B}"/>
              </a:ext>
            </a:extLst>
          </p:cNvPr>
          <p:cNvCxnSpPr>
            <a:cxnSpLocks noChangeShapeType="1"/>
          </p:cNvCxnSpPr>
          <p:nvPr/>
        </p:nvCxnSpPr>
        <p:spPr bwMode="auto">
          <a:xfrm>
            <a:off x="370802" y="2863052"/>
            <a:ext cx="8487448" cy="0"/>
          </a:xfrm>
          <a:prstGeom prst="line">
            <a:avLst/>
          </a:prstGeom>
          <a:noFill/>
          <a:ln w="9525" algn="ctr">
            <a:solidFill>
              <a:schemeClr val="tx1"/>
            </a:solidFill>
            <a:prstDash val="dash"/>
            <a:round/>
            <a:headEnd/>
            <a:tailEnd/>
          </a:ln>
        </p:spPr>
      </p:cxnSp>
      <p:cxnSp>
        <p:nvCxnSpPr>
          <p:cNvPr id="181" name="Straight Connector 62">
            <a:extLst>
              <a:ext uri="{FF2B5EF4-FFF2-40B4-BE49-F238E27FC236}">
                <a16:creationId xmlns="" xmlns:a16="http://schemas.microsoft.com/office/drawing/2014/main" id="{DC2DFC89-03E5-4218-9BB4-A47E1067EA0D}"/>
              </a:ext>
            </a:extLst>
          </p:cNvPr>
          <p:cNvCxnSpPr>
            <a:cxnSpLocks noChangeShapeType="1"/>
          </p:cNvCxnSpPr>
          <p:nvPr/>
        </p:nvCxnSpPr>
        <p:spPr bwMode="auto">
          <a:xfrm>
            <a:off x="370802" y="3581824"/>
            <a:ext cx="8506498" cy="0"/>
          </a:xfrm>
          <a:prstGeom prst="line">
            <a:avLst/>
          </a:prstGeom>
          <a:noFill/>
          <a:ln w="9525" algn="ctr">
            <a:solidFill>
              <a:schemeClr val="tx1"/>
            </a:solidFill>
            <a:prstDash val="dash"/>
            <a:round/>
            <a:headEnd/>
            <a:tailEnd/>
          </a:ln>
        </p:spPr>
      </p:cxnSp>
      <p:cxnSp>
        <p:nvCxnSpPr>
          <p:cNvPr id="182" name="Straight Connector 62">
            <a:extLst>
              <a:ext uri="{FF2B5EF4-FFF2-40B4-BE49-F238E27FC236}">
                <a16:creationId xmlns="" xmlns:a16="http://schemas.microsoft.com/office/drawing/2014/main" id="{2E8B9336-C3FA-46E8-8041-3AF0DB257F4C}"/>
              </a:ext>
            </a:extLst>
          </p:cNvPr>
          <p:cNvCxnSpPr>
            <a:cxnSpLocks noChangeShapeType="1"/>
          </p:cNvCxnSpPr>
          <p:nvPr/>
        </p:nvCxnSpPr>
        <p:spPr bwMode="auto">
          <a:xfrm>
            <a:off x="370802" y="4307407"/>
            <a:ext cx="8506498" cy="0"/>
          </a:xfrm>
          <a:prstGeom prst="line">
            <a:avLst/>
          </a:prstGeom>
          <a:noFill/>
          <a:ln w="9525" algn="ctr">
            <a:solidFill>
              <a:schemeClr val="tx1"/>
            </a:solidFill>
            <a:prstDash val="dash"/>
            <a:round/>
            <a:headEnd/>
            <a:tailEnd/>
          </a:ln>
        </p:spPr>
      </p:cxnSp>
      <p:cxnSp>
        <p:nvCxnSpPr>
          <p:cNvPr id="183" name="Straight Connector 62">
            <a:extLst>
              <a:ext uri="{FF2B5EF4-FFF2-40B4-BE49-F238E27FC236}">
                <a16:creationId xmlns="" xmlns:a16="http://schemas.microsoft.com/office/drawing/2014/main" id="{760821A7-8213-4F87-A3FC-48CD595FF9B1}"/>
              </a:ext>
            </a:extLst>
          </p:cNvPr>
          <p:cNvCxnSpPr>
            <a:cxnSpLocks noChangeShapeType="1"/>
          </p:cNvCxnSpPr>
          <p:nvPr/>
        </p:nvCxnSpPr>
        <p:spPr bwMode="auto">
          <a:xfrm>
            <a:off x="370802" y="4713958"/>
            <a:ext cx="8496973" cy="0"/>
          </a:xfrm>
          <a:prstGeom prst="line">
            <a:avLst/>
          </a:prstGeom>
          <a:noFill/>
          <a:ln w="9525" algn="ctr">
            <a:solidFill>
              <a:schemeClr val="tx1"/>
            </a:solidFill>
            <a:prstDash val="dash"/>
            <a:round/>
            <a:headEnd/>
            <a:tailEnd/>
          </a:ln>
        </p:spPr>
      </p:cxnSp>
      <p:cxnSp>
        <p:nvCxnSpPr>
          <p:cNvPr id="78" name="Straight Arrow Connector 77">
            <a:extLst>
              <a:ext uri="{FF2B5EF4-FFF2-40B4-BE49-F238E27FC236}">
                <a16:creationId xmlns="" xmlns:a16="http://schemas.microsoft.com/office/drawing/2014/main" id="{01A3EA0A-11E0-4744-BE8E-F0969F2A608F}"/>
              </a:ext>
            </a:extLst>
          </p:cNvPr>
          <p:cNvCxnSpPr>
            <a:cxnSpLocks noChangeShapeType="1"/>
          </p:cNvCxnSpPr>
          <p:nvPr/>
        </p:nvCxnSpPr>
        <p:spPr bwMode="auto">
          <a:xfrm>
            <a:off x="8233649" y="2289283"/>
            <a:ext cx="0" cy="216000"/>
          </a:xfrm>
          <a:prstGeom prst="straightConnector1">
            <a:avLst/>
          </a:prstGeom>
          <a:noFill/>
          <a:ln w="19050" algn="ctr">
            <a:solidFill>
              <a:srgbClr val="00B050"/>
            </a:solidFill>
            <a:prstDash val="sysDot"/>
            <a:round/>
            <a:headEnd/>
            <a:tailEnd type="arrow" w="med" len="med"/>
          </a:ln>
        </p:spPr>
      </p:cxnSp>
      <p:sp>
        <p:nvSpPr>
          <p:cNvPr id="84" name="TextBox 58">
            <a:extLst>
              <a:ext uri="{FF2B5EF4-FFF2-40B4-BE49-F238E27FC236}">
                <a16:creationId xmlns="" xmlns:a16="http://schemas.microsoft.com/office/drawing/2014/main" id="{0D63F57C-1A61-4F81-8D84-C2BD291EDEF3}"/>
              </a:ext>
            </a:extLst>
          </p:cNvPr>
          <p:cNvSpPr txBox="1">
            <a:spLocks noChangeArrowheads="1"/>
          </p:cNvSpPr>
          <p:nvPr/>
        </p:nvSpPr>
        <p:spPr bwMode="auto">
          <a:xfrm>
            <a:off x="6438431" y="1880216"/>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85" name="TextBox 58">
            <a:extLst>
              <a:ext uri="{FF2B5EF4-FFF2-40B4-BE49-F238E27FC236}">
                <a16:creationId xmlns="" xmlns:a16="http://schemas.microsoft.com/office/drawing/2014/main" id="{0D63F57C-1A61-4F81-8D84-C2BD291EDEF3}"/>
              </a:ext>
            </a:extLst>
          </p:cNvPr>
          <p:cNvSpPr txBox="1">
            <a:spLocks noChangeArrowheads="1"/>
          </p:cNvSpPr>
          <p:nvPr/>
        </p:nvSpPr>
        <p:spPr bwMode="auto">
          <a:xfrm>
            <a:off x="6438431" y="2242124"/>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86" name="TextBox 85">
            <a:extLst>
              <a:ext uri="{FF2B5EF4-FFF2-40B4-BE49-F238E27FC236}">
                <a16:creationId xmlns="" xmlns:a16="http://schemas.microsoft.com/office/drawing/2014/main" id="{A25DCF5B-E17C-4D1E-A76C-C350EE844A1C}"/>
              </a:ext>
            </a:extLst>
          </p:cNvPr>
          <p:cNvSpPr txBox="1">
            <a:spLocks noChangeArrowheads="1"/>
          </p:cNvSpPr>
          <p:nvPr/>
        </p:nvSpPr>
        <p:spPr bwMode="auto">
          <a:xfrm>
            <a:off x="7824681" y="1848456"/>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87" name="TextBox 86">
            <a:extLst>
              <a:ext uri="{FF2B5EF4-FFF2-40B4-BE49-F238E27FC236}">
                <a16:creationId xmlns="" xmlns:a16="http://schemas.microsoft.com/office/drawing/2014/main" id="{A25DCF5B-E17C-4D1E-A76C-C350EE844A1C}"/>
              </a:ext>
            </a:extLst>
          </p:cNvPr>
          <p:cNvSpPr txBox="1">
            <a:spLocks noChangeArrowheads="1"/>
          </p:cNvSpPr>
          <p:nvPr/>
        </p:nvSpPr>
        <p:spPr bwMode="auto">
          <a:xfrm>
            <a:off x="7811906" y="2261260"/>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88" name="Oval 29">
            <a:extLst>
              <a:ext uri="{FF2B5EF4-FFF2-40B4-BE49-F238E27FC236}">
                <a16:creationId xmlns="" xmlns:a16="http://schemas.microsoft.com/office/drawing/2014/main" id="{4833B779-F2A1-4E17-BD4F-63E5B4067CB3}"/>
              </a:ext>
            </a:extLst>
          </p:cNvPr>
          <p:cNvSpPr>
            <a:spLocks noChangeArrowheads="1"/>
          </p:cNvSpPr>
          <p:nvPr/>
        </p:nvSpPr>
        <p:spPr bwMode="auto">
          <a:xfrm>
            <a:off x="8273402" y="1872163"/>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89" name="Oval 29">
            <a:extLst>
              <a:ext uri="{FF2B5EF4-FFF2-40B4-BE49-F238E27FC236}">
                <a16:creationId xmlns="" xmlns:a16="http://schemas.microsoft.com/office/drawing/2014/main" id="{4833B779-F2A1-4E17-BD4F-63E5B4067CB3}"/>
              </a:ext>
            </a:extLst>
          </p:cNvPr>
          <p:cNvSpPr>
            <a:spLocks noChangeArrowheads="1"/>
          </p:cNvSpPr>
          <p:nvPr/>
        </p:nvSpPr>
        <p:spPr bwMode="auto">
          <a:xfrm>
            <a:off x="8290654" y="2257811"/>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90" name="TextBox 58">
            <a:extLst>
              <a:ext uri="{FF2B5EF4-FFF2-40B4-BE49-F238E27FC236}">
                <a16:creationId xmlns="" xmlns:a16="http://schemas.microsoft.com/office/drawing/2014/main" id="{0D63F57C-1A61-4F81-8D84-C2BD291EDEF3}"/>
              </a:ext>
            </a:extLst>
          </p:cNvPr>
          <p:cNvSpPr txBox="1">
            <a:spLocks noChangeArrowheads="1"/>
          </p:cNvSpPr>
          <p:nvPr/>
        </p:nvSpPr>
        <p:spPr bwMode="auto">
          <a:xfrm>
            <a:off x="6436978" y="2549701"/>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93" name="Oval 29">
            <a:extLst>
              <a:ext uri="{FF2B5EF4-FFF2-40B4-BE49-F238E27FC236}">
                <a16:creationId xmlns="" xmlns:a16="http://schemas.microsoft.com/office/drawing/2014/main" id="{4833B779-F2A1-4E17-BD4F-63E5B4067CB3}"/>
              </a:ext>
            </a:extLst>
          </p:cNvPr>
          <p:cNvSpPr>
            <a:spLocks noChangeArrowheads="1"/>
          </p:cNvSpPr>
          <p:nvPr/>
        </p:nvSpPr>
        <p:spPr bwMode="auto">
          <a:xfrm>
            <a:off x="7336443" y="2559285"/>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95" name="TextBox 94">
            <a:extLst>
              <a:ext uri="{FF2B5EF4-FFF2-40B4-BE49-F238E27FC236}">
                <a16:creationId xmlns="" xmlns:a16="http://schemas.microsoft.com/office/drawing/2014/main" id="{A25DCF5B-E17C-4D1E-A76C-C350EE844A1C}"/>
              </a:ext>
            </a:extLst>
          </p:cNvPr>
          <p:cNvSpPr txBox="1">
            <a:spLocks noChangeArrowheads="1"/>
          </p:cNvSpPr>
          <p:nvPr/>
        </p:nvSpPr>
        <p:spPr bwMode="auto">
          <a:xfrm>
            <a:off x="7861433" y="2560865"/>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00" name="Oval 29">
            <a:extLst>
              <a:ext uri="{FF2B5EF4-FFF2-40B4-BE49-F238E27FC236}">
                <a16:creationId xmlns="" xmlns:a16="http://schemas.microsoft.com/office/drawing/2014/main" id="{4833B779-F2A1-4E17-BD4F-63E5B4067CB3}"/>
              </a:ext>
            </a:extLst>
          </p:cNvPr>
          <p:cNvSpPr>
            <a:spLocks noChangeArrowheads="1"/>
          </p:cNvSpPr>
          <p:nvPr/>
        </p:nvSpPr>
        <p:spPr bwMode="auto">
          <a:xfrm>
            <a:off x="8314191" y="2558844"/>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02" name="TextBox 58">
            <a:extLst>
              <a:ext uri="{FF2B5EF4-FFF2-40B4-BE49-F238E27FC236}">
                <a16:creationId xmlns="" xmlns:a16="http://schemas.microsoft.com/office/drawing/2014/main" id="{0D63F57C-1A61-4F81-8D84-C2BD291EDEF3}"/>
              </a:ext>
            </a:extLst>
          </p:cNvPr>
          <p:cNvSpPr txBox="1">
            <a:spLocks noChangeArrowheads="1"/>
          </p:cNvSpPr>
          <p:nvPr/>
        </p:nvSpPr>
        <p:spPr bwMode="auto">
          <a:xfrm>
            <a:off x="6468025" y="2917777"/>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04" name="Oval 29">
            <a:extLst>
              <a:ext uri="{FF2B5EF4-FFF2-40B4-BE49-F238E27FC236}">
                <a16:creationId xmlns="" xmlns:a16="http://schemas.microsoft.com/office/drawing/2014/main" id="{6C984649-A7E5-4427-ABDA-6439F9B334A7}"/>
              </a:ext>
            </a:extLst>
          </p:cNvPr>
          <p:cNvSpPr>
            <a:spLocks noChangeArrowheads="1"/>
          </p:cNvSpPr>
          <p:nvPr/>
        </p:nvSpPr>
        <p:spPr bwMode="auto">
          <a:xfrm>
            <a:off x="7336443" y="2962697"/>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08" name="TextBox 58">
            <a:extLst>
              <a:ext uri="{FF2B5EF4-FFF2-40B4-BE49-F238E27FC236}">
                <a16:creationId xmlns="" xmlns:a16="http://schemas.microsoft.com/office/drawing/2014/main" id="{0D63F57C-1A61-4F81-8D84-C2BD291EDEF3}"/>
              </a:ext>
            </a:extLst>
          </p:cNvPr>
          <p:cNvSpPr txBox="1">
            <a:spLocks noChangeArrowheads="1"/>
          </p:cNvSpPr>
          <p:nvPr/>
        </p:nvSpPr>
        <p:spPr bwMode="auto">
          <a:xfrm>
            <a:off x="6421426" y="3268472"/>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11" name="Oval 29">
            <a:extLst>
              <a:ext uri="{FF2B5EF4-FFF2-40B4-BE49-F238E27FC236}">
                <a16:creationId xmlns="" xmlns:a16="http://schemas.microsoft.com/office/drawing/2014/main" id="{6C984649-A7E5-4427-ABDA-6439F9B334A7}"/>
              </a:ext>
            </a:extLst>
          </p:cNvPr>
          <p:cNvSpPr>
            <a:spLocks noChangeArrowheads="1"/>
          </p:cNvSpPr>
          <p:nvPr/>
        </p:nvSpPr>
        <p:spPr bwMode="auto">
          <a:xfrm>
            <a:off x="7323946" y="3297170"/>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12" name="TextBox 58">
            <a:extLst>
              <a:ext uri="{FF2B5EF4-FFF2-40B4-BE49-F238E27FC236}">
                <a16:creationId xmlns="" xmlns:a16="http://schemas.microsoft.com/office/drawing/2014/main" id="{0D63F57C-1A61-4F81-8D84-C2BD291EDEF3}"/>
              </a:ext>
            </a:extLst>
          </p:cNvPr>
          <p:cNvSpPr txBox="1">
            <a:spLocks noChangeArrowheads="1"/>
          </p:cNvSpPr>
          <p:nvPr/>
        </p:nvSpPr>
        <p:spPr bwMode="auto">
          <a:xfrm>
            <a:off x="6484616" y="3644098"/>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19" name="Oval 29">
            <a:extLst>
              <a:ext uri="{FF2B5EF4-FFF2-40B4-BE49-F238E27FC236}">
                <a16:creationId xmlns="" xmlns:a16="http://schemas.microsoft.com/office/drawing/2014/main" id="{6C984649-A7E5-4427-ABDA-6439F9B334A7}"/>
              </a:ext>
            </a:extLst>
          </p:cNvPr>
          <p:cNvSpPr>
            <a:spLocks noChangeArrowheads="1"/>
          </p:cNvSpPr>
          <p:nvPr/>
        </p:nvSpPr>
        <p:spPr bwMode="auto">
          <a:xfrm>
            <a:off x="7329399" y="3665654"/>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20" name="TextBox 58">
            <a:extLst>
              <a:ext uri="{FF2B5EF4-FFF2-40B4-BE49-F238E27FC236}">
                <a16:creationId xmlns="" xmlns:a16="http://schemas.microsoft.com/office/drawing/2014/main" id="{0D63F57C-1A61-4F81-8D84-C2BD291EDEF3}"/>
              </a:ext>
            </a:extLst>
          </p:cNvPr>
          <p:cNvSpPr txBox="1">
            <a:spLocks noChangeArrowheads="1"/>
          </p:cNvSpPr>
          <p:nvPr/>
        </p:nvSpPr>
        <p:spPr bwMode="auto">
          <a:xfrm>
            <a:off x="6487877" y="3986227"/>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21" name="Oval 29">
            <a:extLst>
              <a:ext uri="{FF2B5EF4-FFF2-40B4-BE49-F238E27FC236}">
                <a16:creationId xmlns="" xmlns:a16="http://schemas.microsoft.com/office/drawing/2014/main" id="{6C984649-A7E5-4427-ABDA-6439F9B334A7}"/>
              </a:ext>
            </a:extLst>
          </p:cNvPr>
          <p:cNvSpPr>
            <a:spLocks noChangeArrowheads="1"/>
          </p:cNvSpPr>
          <p:nvPr/>
        </p:nvSpPr>
        <p:spPr bwMode="auto">
          <a:xfrm>
            <a:off x="7283731" y="4007638"/>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22" name="TextBox 58">
            <a:extLst>
              <a:ext uri="{FF2B5EF4-FFF2-40B4-BE49-F238E27FC236}">
                <a16:creationId xmlns="" xmlns:a16="http://schemas.microsoft.com/office/drawing/2014/main" id="{0D63F57C-1A61-4F81-8D84-C2BD291EDEF3}"/>
              </a:ext>
            </a:extLst>
          </p:cNvPr>
          <p:cNvSpPr txBox="1">
            <a:spLocks noChangeArrowheads="1"/>
          </p:cNvSpPr>
          <p:nvPr/>
        </p:nvSpPr>
        <p:spPr bwMode="auto">
          <a:xfrm>
            <a:off x="6475447" y="4345740"/>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23" name="Oval 29">
            <a:extLst>
              <a:ext uri="{FF2B5EF4-FFF2-40B4-BE49-F238E27FC236}">
                <a16:creationId xmlns="" xmlns:a16="http://schemas.microsoft.com/office/drawing/2014/main" id="{6C984649-A7E5-4427-ABDA-6439F9B334A7}"/>
              </a:ext>
            </a:extLst>
          </p:cNvPr>
          <p:cNvSpPr>
            <a:spLocks noChangeArrowheads="1"/>
          </p:cNvSpPr>
          <p:nvPr/>
        </p:nvSpPr>
        <p:spPr bwMode="auto">
          <a:xfrm>
            <a:off x="7359639" y="4368934"/>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24" name="TextBox 58">
            <a:extLst>
              <a:ext uri="{FF2B5EF4-FFF2-40B4-BE49-F238E27FC236}">
                <a16:creationId xmlns="" xmlns:a16="http://schemas.microsoft.com/office/drawing/2014/main" id="{0D63F57C-1A61-4F81-8D84-C2BD291EDEF3}"/>
              </a:ext>
            </a:extLst>
          </p:cNvPr>
          <p:cNvSpPr txBox="1">
            <a:spLocks noChangeArrowheads="1"/>
          </p:cNvSpPr>
          <p:nvPr/>
        </p:nvSpPr>
        <p:spPr bwMode="auto">
          <a:xfrm>
            <a:off x="6432566" y="5058701"/>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25" name="Oval 29">
            <a:extLst>
              <a:ext uri="{FF2B5EF4-FFF2-40B4-BE49-F238E27FC236}">
                <a16:creationId xmlns="" xmlns:a16="http://schemas.microsoft.com/office/drawing/2014/main" id="{6C984649-A7E5-4427-ABDA-6439F9B334A7}"/>
              </a:ext>
            </a:extLst>
          </p:cNvPr>
          <p:cNvSpPr>
            <a:spLocks noChangeArrowheads="1"/>
          </p:cNvSpPr>
          <p:nvPr/>
        </p:nvSpPr>
        <p:spPr bwMode="auto">
          <a:xfrm>
            <a:off x="6839098" y="5100075"/>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26" name="Oval 125"/>
          <p:cNvSpPr/>
          <p:nvPr/>
        </p:nvSpPr>
        <p:spPr>
          <a:xfrm>
            <a:off x="6805619" y="1153856"/>
            <a:ext cx="503208" cy="7715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741044" y="1124363"/>
            <a:ext cx="503208" cy="77150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465160"/>
      </p:ext>
    </p:extLst>
  </p:cSld>
  <p:clrMapOvr>
    <a:masterClrMapping/>
  </p:clrMapOvr>
  <p:transition spd="slow">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Sub-group Differences in Safe Boating Attitudes/Behaviours</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49</a:t>
            </a:fld>
            <a:endParaRPr lang="en-US"/>
          </a:p>
        </p:txBody>
      </p:sp>
      <p:sp>
        <p:nvSpPr>
          <p:cNvPr id="5" name="Text Box 5"/>
          <p:cNvSpPr txBox="1">
            <a:spLocks noChangeArrowheads="1"/>
          </p:cNvSpPr>
          <p:nvPr/>
        </p:nvSpPr>
        <p:spPr bwMode="auto">
          <a:xfrm>
            <a:off x="180622" y="1227536"/>
            <a:ext cx="8850489" cy="5001369"/>
          </a:xfrm>
          <a:prstGeom prst="rect">
            <a:avLst/>
          </a:prstGeom>
          <a:noFill/>
          <a:ln w="9525">
            <a:noFill/>
            <a:miter lim="800000"/>
            <a:headEnd/>
            <a:tailEnd/>
          </a:ln>
        </p:spPr>
        <p:txBody>
          <a:bodyPr wrap="square">
            <a:spAutoFit/>
          </a:bodyPr>
          <a:lstStyle/>
          <a:p>
            <a:pPr marL="342900" lvl="0" indent="-342900">
              <a:spcAft>
                <a:spcPts val="600"/>
              </a:spcAft>
            </a:pPr>
            <a:r>
              <a:rPr lang="en-CA" sz="1600" b="1" dirty="0">
                <a:latin typeface="Arial" pitchFamily="34" charset="0"/>
                <a:cs typeface="Arial" pitchFamily="34" charset="0"/>
              </a:rPr>
              <a:t>By Boating Activities:</a:t>
            </a:r>
            <a:endParaRPr lang="en-CA" sz="1600" b="1" dirty="0">
              <a:solidFill>
                <a:prstClr val="black"/>
              </a:solidFill>
              <a:latin typeface="Arial" pitchFamily="34" charset="0"/>
              <a:cs typeface="Arial" pitchFamily="34" charset="0"/>
            </a:endParaRPr>
          </a:p>
          <a:p>
            <a:pPr marL="342900" indent="-342900">
              <a:spcAft>
                <a:spcPts val="600"/>
              </a:spcAft>
              <a:buFont typeface="Arial" pitchFamily="34" charset="0"/>
              <a:buChar char="•"/>
            </a:pPr>
            <a:r>
              <a:rPr lang="en-US" sz="1600" dirty="0">
                <a:latin typeface="Arial" pitchFamily="34" charset="0"/>
                <a:cs typeface="Arial" pitchFamily="34" charset="0"/>
              </a:rPr>
              <a:t>In Spring 2018, the overall boater improvement in drinking &amp; boating intentions/ </a:t>
            </a:r>
            <a:r>
              <a:rPr lang="en-US" sz="1600" dirty="0" err="1">
                <a:latin typeface="Arial" pitchFamily="34" charset="0"/>
                <a:cs typeface="Arial" pitchFamily="34" charset="0"/>
              </a:rPr>
              <a:t>behaviours</a:t>
            </a:r>
            <a:r>
              <a:rPr lang="en-US" sz="1600" dirty="0">
                <a:latin typeface="Arial" pitchFamily="34" charset="0"/>
                <a:cs typeface="Arial" pitchFamily="34" charset="0"/>
              </a:rPr>
              <a:t> vs. Spring 2016 traces to paddlers, pleasure </a:t>
            </a:r>
            <a:r>
              <a:rPr lang="en-US" sz="1600" dirty="0" err="1">
                <a:latin typeface="Arial" pitchFamily="34" charset="0"/>
                <a:cs typeface="Arial" pitchFamily="34" charset="0"/>
              </a:rPr>
              <a:t>powerboaters</a:t>
            </a:r>
            <a:r>
              <a:rPr lang="en-US" sz="1600" dirty="0">
                <a:latin typeface="Arial" pitchFamily="34" charset="0"/>
                <a:cs typeface="Arial" pitchFamily="34" charset="0"/>
              </a:rPr>
              <a:t> and powerboat passengers:</a:t>
            </a:r>
          </a:p>
          <a:p>
            <a:pPr marL="800100" lvl="1" indent="-342900">
              <a:buFont typeface="Arial" pitchFamily="34" charset="0"/>
              <a:buChar char="•"/>
            </a:pPr>
            <a:r>
              <a:rPr lang="en-US" sz="1300" dirty="0">
                <a:latin typeface="Arial" pitchFamily="34" charset="0"/>
                <a:cs typeface="Arial" pitchFamily="34" charset="0"/>
              </a:rPr>
              <a:t>More paddlers and pleasure </a:t>
            </a:r>
            <a:r>
              <a:rPr lang="en-US" sz="1300" dirty="0" err="1">
                <a:latin typeface="Arial" pitchFamily="34" charset="0"/>
                <a:cs typeface="Arial" pitchFamily="34" charset="0"/>
              </a:rPr>
              <a:t>powerboaters</a:t>
            </a:r>
            <a:r>
              <a:rPr lang="en-US" sz="1300" dirty="0">
                <a:latin typeface="Arial" pitchFamily="34" charset="0"/>
                <a:cs typeface="Arial" pitchFamily="34" charset="0"/>
              </a:rPr>
              <a:t> strongly agree they will ‘not operating a boat after consuming alcoholic beverages’ in Spring 2018 (75% &amp; 74%) versus May 2016 (67% &amp; 69%).  </a:t>
            </a:r>
          </a:p>
          <a:p>
            <a:pPr marL="1257300" lvl="2" indent="-342900">
              <a:spcAft>
                <a:spcPts val="600"/>
              </a:spcAft>
              <a:buFont typeface="Arial" pitchFamily="34" charset="0"/>
              <a:buChar char="•"/>
            </a:pPr>
            <a:r>
              <a:rPr lang="en-US" sz="1200" dirty="0">
                <a:latin typeface="Arial" pitchFamily="34" charset="0"/>
                <a:cs typeface="Arial" pitchFamily="34" charset="0"/>
              </a:rPr>
              <a:t>Similarly, more  powerboat passengers strongly agree they will ‘not drink alcoholic beverages while operating a boat’ in May 2018 (75%) versus May 2016 (70%). </a:t>
            </a:r>
          </a:p>
          <a:p>
            <a:pPr marL="342900" indent="-342900">
              <a:spcAft>
                <a:spcPts val="600"/>
              </a:spcAft>
              <a:buFont typeface="Arial" pitchFamily="34" charset="0"/>
              <a:buChar char="•"/>
            </a:pPr>
            <a:r>
              <a:rPr lang="en-US" sz="1600" dirty="0">
                <a:latin typeface="Arial" pitchFamily="34" charset="0"/>
                <a:cs typeface="Arial" pitchFamily="34" charset="0"/>
              </a:rPr>
              <a:t>The Spring 2018 overall improvement in boater intentions to wear lifejackets traces especially to fishers, pleasure </a:t>
            </a:r>
            <a:r>
              <a:rPr lang="en-US" sz="1600" dirty="0" err="1">
                <a:latin typeface="Arial" pitchFamily="34" charset="0"/>
                <a:cs typeface="Arial" pitchFamily="34" charset="0"/>
              </a:rPr>
              <a:t>powerboaters</a:t>
            </a:r>
            <a:r>
              <a:rPr lang="en-US" sz="1600" dirty="0">
                <a:latin typeface="Arial" pitchFamily="34" charset="0"/>
                <a:cs typeface="Arial" pitchFamily="34" charset="0"/>
              </a:rPr>
              <a:t> and powerboat passengers. More fishers/pleasure </a:t>
            </a:r>
            <a:r>
              <a:rPr lang="en-US" sz="1600" dirty="0" err="1">
                <a:latin typeface="Arial" pitchFamily="34" charset="0"/>
                <a:cs typeface="Arial" pitchFamily="34" charset="0"/>
              </a:rPr>
              <a:t>powerboaters</a:t>
            </a:r>
            <a:r>
              <a:rPr lang="en-US" sz="1600" dirty="0">
                <a:latin typeface="Arial" pitchFamily="34" charset="0"/>
                <a:cs typeface="Arial" pitchFamily="34" charset="0"/>
              </a:rPr>
              <a:t>/passengers strongly agree they will :</a:t>
            </a:r>
          </a:p>
          <a:p>
            <a:pPr marL="800100" lvl="1" indent="-342900">
              <a:spcAft>
                <a:spcPts val="600"/>
              </a:spcAft>
              <a:buFont typeface="Arial" pitchFamily="34" charset="0"/>
              <a:buChar char="•"/>
            </a:pPr>
            <a:r>
              <a:rPr lang="en-US" sz="1300" dirty="0">
                <a:latin typeface="Arial" pitchFamily="34" charset="0"/>
                <a:cs typeface="Arial" pitchFamily="34" charset="0"/>
              </a:rPr>
              <a:t>‘Wear their lifejacket all the time’ in Spring 2018 (66%/58%/63%) vs. Spring 2016 (58%/48%/55%).</a:t>
            </a:r>
          </a:p>
          <a:p>
            <a:pPr marL="800100" lvl="1" indent="-342900">
              <a:spcAft>
                <a:spcPts val="600"/>
              </a:spcAft>
              <a:buFont typeface="Arial" pitchFamily="34" charset="0"/>
              <a:buChar char="•"/>
            </a:pPr>
            <a:r>
              <a:rPr lang="en-US" sz="1300" dirty="0">
                <a:latin typeface="Arial" pitchFamily="34" charset="0"/>
                <a:cs typeface="Arial" pitchFamily="34" charset="0"/>
              </a:rPr>
              <a:t>‘Strongly encourage everyone else who is out in a boat with them to wear their lifejacket’ (69%/62%/66% in Spring 2018 vs. 61%/54%/58% in May 2016).</a:t>
            </a:r>
          </a:p>
          <a:p>
            <a:pPr marL="342900" indent="-342900">
              <a:spcAft>
                <a:spcPts val="600"/>
              </a:spcAft>
              <a:buFont typeface="Arial" pitchFamily="34" charset="0"/>
              <a:buChar char="•"/>
            </a:pPr>
            <a:r>
              <a:rPr lang="en-US" sz="1600" dirty="0">
                <a:latin typeface="Arial" pitchFamily="34" charset="0"/>
                <a:cs typeface="Arial" pitchFamily="34" charset="0"/>
              </a:rPr>
              <a:t>Increased intentions to get more boating education are broad-based:</a:t>
            </a:r>
          </a:p>
          <a:p>
            <a:pPr marL="800100" lvl="1" indent="-342900">
              <a:spcAft>
                <a:spcPts val="600"/>
              </a:spcAft>
              <a:buFont typeface="Arial" pitchFamily="34" charset="0"/>
              <a:buChar char="•"/>
            </a:pPr>
            <a:r>
              <a:rPr lang="en-US" sz="1300" dirty="0">
                <a:latin typeface="Arial" pitchFamily="34" charset="0"/>
                <a:cs typeface="Arial" pitchFamily="34" charset="0"/>
              </a:rPr>
              <a:t>More paddlers (34% in Spring 2018 vs. 27% in Spring 2016), sailors (49% vs. 38%), fishers (43% vs. 32%), pleasure </a:t>
            </a:r>
            <a:r>
              <a:rPr lang="en-US" sz="1300" dirty="0" err="1">
                <a:latin typeface="Arial" pitchFamily="34" charset="0"/>
                <a:cs typeface="Arial" pitchFamily="34" charset="0"/>
              </a:rPr>
              <a:t>powerboaters</a:t>
            </a:r>
            <a:r>
              <a:rPr lang="en-US" sz="1300" dirty="0">
                <a:latin typeface="Arial" pitchFamily="34" charset="0"/>
                <a:cs typeface="Arial" pitchFamily="34" charset="0"/>
              </a:rPr>
              <a:t> (39% vs. 21%) and powerboat passengers (43% vs. 27%) say they will ‘make a point of getting more information or taking a boating course to become a more knowledgeable boater’.</a:t>
            </a:r>
          </a:p>
          <a:p>
            <a:pPr marL="800100" lvl="1" indent="-342900">
              <a:spcAft>
                <a:spcPts val="600"/>
              </a:spcAft>
              <a:buFont typeface="Arial" pitchFamily="34" charset="0"/>
              <a:buChar char="•"/>
            </a:pPr>
            <a:r>
              <a:rPr lang="en-US" sz="1300" dirty="0">
                <a:latin typeface="Arial" pitchFamily="34" charset="0"/>
                <a:cs typeface="Arial" pitchFamily="34" charset="0"/>
              </a:rPr>
              <a:t>And more boaters strongly agree they have their “boating license” (PCOC) – more powerboat drivers (64% in Spring 2018 vs. 54% in Spring 2016), pleasure </a:t>
            </a:r>
            <a:r>
              <a:rPr lang="en-US" sz="1300" dirty="0" err="1">
                <a:latin typeface="Arial" pitchFamily="34" charset="0"/>
                <a:cs typeface="Arial" pitchFamily="34" charset="0"/>
              </a:rPr>
              <a:t>powerboaters</a:t>
            </a:r>
            <a:r>
              <a:rPr lang="en-US" sz="1300" dirty="0">
                <a:latin typeface="Arial" pitchFamily="34" charset="0"/>
                <a:cs typeface="Arial" pitchFamily="34" charset="0"/>
              </a:rPr>
              <a:t> (47% vs. 35%), fishers (47% vs. 41%), sailors (55% vs. 31%) and paddlers (40% vs. 28%).</a:t>
            </a:r>
          </a:p>
        </p:txBody>
      </p:sp>
    </p:spTree>
    <p:extLst>
      <p:ext uri="{BB962C8B-B14F-4D97-AF65-F5344CB8AC3E}">
        <p14:creationId xmlns:p14="http://schemas.microsoft.com/office/powerpoint/2010/main" val="1825574696"/>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Research Methodology</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5</a:t>
            </a:fld>
            <a:endParaRPr lang="en-US"/>
          </a:p>
        </p:txBody>
      </p:sp>
      <p:sp>
        <p:nvSpPr>
          <p:cNvPr id="6" name="Text Box 5"/>
          <p:cNvSpPr txBox="1">
            <a:spLocks noChangeArrowheads="1"/>
          </p:cNvSpPr>
          <p:nvPr/>
        </p:nvSpPr>
        <p:spPr bwMode="auto">
          <a:xfrm>
            <a:off x="356258" y="1270661"/>
            <a:ext cx="8467099" cy="4708981"/>
          </a:xfrm>
          <a:prstGeom prst="rect">
            <a:avLst/>
          </a:prstGeom>
          <a:noFill/>
          <a:ln w="9525">
            <a:noFill/>
            <a:miter lim="800000"/>
            <a:headEnd/>
            <a:tailEnd/>
          </a:ln>
        </p:spPr>
        <p:txBody>
          <a:bodyPr wrap="square">
            <a:spAutoFit/>
          </a:bodyPr>
          <a:lstStyle/>
          <a:p>
            <a:pPr marL="342900" indent="-342900">
              <a:spcAft>
                <a:spcPts val="800"/>
              </a:spcAft>
              <a:buFont typeface="Arial" pitchFamily="34" charset="0"/>
              <a:buChar char="•"/>
            </a:pPr>
            <a:r>
              <a:rPr lang="en-US" sz="1400" dirty="0">
                <a:latin typeface="Arial" pitchFamily="34" charset="0"/>
                <a:cs typeface="Arial" pitchFamily="34" charset="0"/>
              </a:rPr>
              <a:t>National online survey as part of Ipsos Reid’s </a:t>
            </a:r>
            <a:r>
              <a:rPr lang="en-US" sz="1400" dirty="0" err="1">
                <a:latin typeface="Arial" pitchFamily="34" charset="0"/>
                <a:cs typeface="Arial" pitchFamily="34" charset="0"/>
              </a:rPr>
              <a:t>eNation</a:t>
            </a:r>
            <a:r>
              <a:rPr lang="en-US" sz="1400" dirty="0">
                <a:latin typeface="Arial" pitchFamily="34" charset="0"/>
                <a:cs typeface="Arial" pitchFamily="34" charset="0"/>
              </a:rPr>
              <a:t> omnibus survey.</a:t>
            </a:r>
          </a:p>
          <a:p>
            <a:pPr marL="342900" indent="-342900">
              <a:spcAft>
                <a:spcPts val="800"/>
              </a:spcAft>
              <a:buFont typeface="Arial" pitchFamily="34" charset="0"/>
              <a:buChar char="•"/>
            </a:pPr>
            <a:r>
              <a:rPr lang="en-US" sz="1400" dirty="0">
                <a:latin typeface="Arial" pitchFamily="34" charset="0"/>
                <a:cs typeface="Arial" pitchFamily="34" charset="0"/>
              </a:rPr>
              <a:t>Fieldwork conducted May 30 – June 1, 2018.</a:t>
            </a:r>
          </a:p>
          <a:p>
            <a:pPr marL="342900" indent="-342900">
              <a:spcAft>
                <a:spcPts val="800"/>
              </a:spcAft>
              <a:buFont typeface="Arial" pitchFamily="34" charset="0"/>
              <a:buChar char="•"/>
            </a:pPr>
            <a:r>
              <a:rPr lang="en-US" sz="1400" dirty="0">
                <a:latin typeface="Arial" pitchFamily="34" charset="0"/>
                <a:cs typeface="Arial" pitchFamily="34" charset="0"/>
              </a:rPr>
              <a:t>n = 1,002 Canadian adults, nationally representative of the Canadian population.</a:t>
            </a:r>
            <a:r>
              <a:rPr lang="en-CA" sz="1200" dirty="0">
                <a:latin typeface="Arial" pitchFamily="34" charset="0"/>
                <a:cs typeface="Arial" pitchFamily="34" charset="0"/>
              </a:rPr>
              <a:t> </a:t>
            </a:r>
            <a:endParaRPr lang="en-US" sz="1200" dirty="0">
              <a:latin typeface="Arial" pitchFamily="34" charset="0"/>
              <a:cs typeface="Arial" pitchFamily="34" charset="0"/>
            </a:endParaRPr>
          </a:p>
          <a:p>
            <a:pPr marL="342900" indent="-342900">
              <a:spcAft>
                <a:spcPts val="800"/>
              </a:spcAft>
              <a:buFont typeface="Arial" pitchFamily="34" charset="0"/>
              <a:buChar char="•"/>
            </a:pPr>
            <a:r>
              <a:rPr lang="en-US" sz="1400" dirty="0">
                <a:latin typeface="Arial" pitchFamily="34" charset="0"/>
                <a:cs typeface="Arial" pitchFamily="34" charset="0"/>
              </a:rPr>
              <a:t>Most Safe Boating Tracking survey questions asked of n = 509 subgroup of the Canadian population who participate in recreational boating activities at least occasionally</a:t>
            </a:r>
          </a:p>
          <a:p>
            <a:pPr marL="800100" lvl="1" indent="-342900">
              <a:spcAft>
                <a:spcPts val="800"/>
              </a:spcAft>
              <a:buFont typeface="Arial" pitchFamily="34" charset="0"/>
              <a:buChar char="•"/>
            </a:pPr>
            <a:r>
              <a:rPr lang="en-US" sz="1200" dirty="0">
                <a:latin typeface="Arial" pitchFamily="34" charset="0"/>
                <a:cs typeface="Arial" pitchFamily="34" charset="0"/>
              </a:rPr>
              <a:t>Including pleasure powerboating/cruising/waterskiing/wakeboarding, fishing from a boat, riding a personal watercraft, canoeing, kayaking, stand-up paddleboarding, sailing, windsurfing/kiteboarding &amp;/or boating in other unpowered craft. </a:t>
            </a:r>
          </a:p>
          <a:p>
            <a:pPr marL="342900" indent="-342900">
              <a:spcAft>
                <a:spcPts val="800"/>
              </a:spcAft>
              <a:buFont typeface="Arial" pitchFamily="34" charset="0"/>
              <a:buChar char="•"/>
            </a:pPr>
            <a:r>
              <a:rPr lang="en-US" sz="1400" dirty="0">
                <a:latin typeface="Arial" pitchFamily="34" charset="0"/>
                <a:cs typeface="Arial" pitchFamily="34" charset="0"/>
              </a:rPr>
              <a:t>On a sample size of 1,000, results are accurate 19 times out of 20 to within +/-3%.</a:t>
            </a:r>
          </a:p>
          <a:p>
            <a:pPr marL="342900" indent="-342900">
              <a:spcAft>
                <a:spcPts val="800"/>
              </a:spcAft>
              <a:buFont typeface="Arial" pitchFamily="34" charset="0"/>
              <a:buChar char="•"/>
            </a:pPr>
            <a:r>
              <a:rPr lang="en-US" sz="1400" dirty="0">
                <a:latin typeface="Arial" pitchFamily="34" charset="0"/>
                <a:cs typeface="Arial" pitchFamily="34" charset="0"/>
              </a:rPr>
              <a:t>On a sample size of 509, results are accurate 19 times out of 20 to within +/-4%.</a:t>
            </a:r>
          </a:p>
          <a:p>
            <a:pPr marL="342900" indent="-342900">
              <a:spcAft>
                <a:spcPts val="800"/>
              </a:spcAft>
              <a:buFont typeface="Arial" pitchFamily="34" charset="0"/>
              <a:buChar char="•"/>
            </a:pPr>
            <a:r>
              <a:rPr lang="en-US" sz="1400" dirty="0">
                <a:latin typeface="Arial" pitchFamily="34" charset="0"/>
                <a:cs typeface="Arial" pitchFamily="34" charset="0"/>
              </a:rPr>
              <a:t>Circles and squares are used throughout this report to indicate differences that are significant at the 95% confidence level.  Differences that are “approaching significance” (80% confidence level) are indicated with dotted circles and squares.</a:t>
            </a:r>
          </a:p>
          <a:p>
            <a:pPr marL="342900" indent="-342900">
              <a:spcAft>
                <a:spcPts val="400"/>
              </a:spcAft>
              <a:buFont typeface="Arial" pitchFamily="34" charset="0"/>
              <a:buChar char="•"/>
            </a:pPr>
            <a:r>
              <a:rPr lang="en-US" sz="1400" dirty="0">
                <a:latin typeface="Arial" pitchFamily="34" charset="0"/>
                <a:cs typeface="Arial" pitchFamily="34" charset="0"/>
              </a:rPr>
              <a:t>Solid arrows are used to indicate changes that are significant at the 95% level. Dotted arrows indicated changes that are “approaching significance.”</a:t>
            </a:r>
          </a:p>
          <a:p>
            <a:pPr marL="800100" lvl="1" indent="-342900">
              <a:spcAft>
                <a:spcPts val="400"/>
              </a:spcAft>
              <a:buFont typeface="Arial" pitchFamily="34" charset="0"/>
              <a:buChar char="•"/>
            </a:pPr>
            <a:r>
              <a:rPr lang="en-US" sz="1200" b="1" dirty="0">
                <a:latin typeface="Arial" pitchFamily="34" charset="0"/>
                <a:cs typeface="Arial" pitchFamily="34" charset="0"/>
              </a:rPr>
              <a:t>Black</a:t>
            </a:r>
            <a:r>
              <a:rPr lang="en-US" sz="1200" dirty="0">
                <a:latin typeface="Arial" pitchFamily="34" charset="0"/>
                <a:cs typeface="Arial" pitchFamily="34" charset="0"/>
              </a:rPr>
              <a:t> arrows indicate significant changes vs the previous wave at the same time of year.</a:t>
            </a:r>
          </a:p>
          <a:p>
            <a:pPr marL="800100" lvl="1" indent="-342900">
              <a:spcAft>
                <a:spcPts val="800"/>
              </a:spcAft>
              <a:buFont typeface="Arial" pitchFamily="34" charset="0"/>
              <a:buChar char="•"/>
            </a:pPr>
            <a:r>
              <a:rPr lang="en-US" sz="1200" dirty="0">
                <a:solidFill>
                  <a:srgbClr val="00B050"/>
                </a:solidFill>
                <a:latin typeface="Arial" pitchFamily="34" charset="0"/>
                <a:cs typeface="Arial" pitchFamily="34" charset="0"/>
              </a:rPr>
              <a:t>Green</a:t>
            </a:r>
            <a:r>
              <a:rPr lang="en-US" sz="1200" dirty="0">
                <a:latin typeface="Arial" pitchFamily="34" charset="0"/>
                <a:cs typeface="Arial" pitchFamily="34" charset="0"/>
              </a:rPr>
              <a:t> arrows indicate significant changes for comparisons between waves at seasonally different times of year, i.e. May 2018 vs. August 2017; Aug 2017 vs. May 2016; and Aug 2015 vs. May 2014.</a:t>
            </a:r>
          </a:p>
        </p:txBody>
      </p:sp>
    </p:spTree>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Sub-group Differences in Safe Boating Attitudes/Behaviours</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50</a:t>
            </a:fld>
            <a:endParaRPr lang="en-US"/>
          </a:p>
        </p:txBody>
      </p:sp>
      <p:sp>
        <p:nvSpPr>
          <p:cNvPr id="5" name="Text Box 5"/>
          <p:cNvSpPr txBox="1">
            <a:spLocks noChangeArrowheads="1"/>
          </p:cNvSpPr>
          <p:nvPr/>
        </p:nvSpPr>
        <p:spPr bwMode="auto">
          <a:xfrm>
            <a:off x="295275" y="1268813"/>
            <a:ext cx="8597204" cy="4950073"/>
          </a:xfrm>
          <a:prstGeom prst="rect">
            <a:avLst/>
          </a:prstGeom>
          <a:noFill/>
          <a:ln w="9525">
            <a:noFill/>
            <a:miter lim="800000"/>
            <a:headEnd/>
            <a:tailEnd/>
          </a:ln>
        </p:spPr>
        <p:txBody>
          <a:bodyPr wrap="square">
            <a:spAutoFit/>
          </a:bodyPr>
          <a:lstStyle/>
          <a:p>
            <a:pPr marL="342900" lvl="0" indent="-342900">
              <a:spcAft>
                <a:spcPts val="600"/>
              </a:spcAft>
            </a:pPr>
            <a:r>
              <a:rPr lang="en-CA" sz="1600" b="1" dirty="0">
                <a:latin typeface="Arial" pitchFamily="34" charset="0"/>
                <a:cs typeface="Arial" pitchFamily="34" charset="0"/>
              </a:rPr>
              <a:t>By Region:</a:t>
            </a:r>
            <a:endParaRPr lang="en-CA" sz="1600" b="1" dirty="0">
              <a:solidFill>
                <a:prstClr val="black"/>
              </a:solidFill>
              <a:latin typeface="Arial" pitchFamily="34" charset="0"/>
              <a:cs typeface="Arial" pitchFamily="34" charset="0"/>
            </a:endParaRPr>
          </a:p>
          <a:p>
            <a:pPr marL="342900" indent="-342900">
              <a:spcAft>
                <a:spcPts val="200"/>
              </a:spcAft>
              <a:buFont typeface="Arial" pitchFamily="34" charset="0"/>
              <a:buChar char="•"/>
            </a:pPr>
            <a:r>
              <a:rPr lang="en-US" sz="1400" dirty="0">
                <a:latin typeface="Arial" pitchFamily="34" charset="0"/>
                <a:cs typeface="Arial" pitchFamily="34" charset="0"/>
              </a:rPr>
              <a:t>In Spring 2018 the national boater improvement in drinking &amp; boating intentions/ </a:t>
            </a:r>
            <a:r>
              <a:rPr lang="en-US" sz="1400" dirty="0" err="1">
                <a:latin typeface="Arial" pitchFamily="34" charset="0"/>
                <a:cs typeface="Arial" pitchFamily="34" charset="0"/>
              </a:rPr>
              <a:t>behaviours</a:t>
            </a:r>
            <a:r>
              <a:rPr lang="en-US" sz="1400" dirty="0">
                <a:latin typeface="Arial" pitchFamily="34" charset="0"/>
                <a:cs typeface="Arial" pitchFamily="34" charset="0"/>
              </a:rPr>
              <a:t> traces to the West:</a:t>
            </a:r>
          </a:p>
          <a:p>
            <a:pPr marL="800100" lvl="1" indent="-342900">
              <a:spcAft>
                <a:spcPts val="600"/>
              </a:spcAft>
              <a:buFont typeface="Arial" pitchFamily="34" charset="0"/>
              <a:buChar char="•"/>
            </a:pPr>
            <a:r>
              <a:rPr lang="en-US" sz="1200" dirty="0">
                <a:latin typeface="Arial" pitchFamily="34" charset="0"/>
                <a:cs typeface="Arial" pitchFamily="34" charset="0"/>
              </a:rPr>
              <a:t>More Prairies/B.C. boaters strongly agree they will ‘not drink alcoholic beverages while operating a boat’ in May 2018 (74%/76%) versus May 2016 (60%/62%).  </a:t>
            </a:r>
          </a:p>
          <a:p>
            <a:pPr marL="800100" lvl="1" indent="-342900">
              <a:spcAft>
                <a:spcPts val="600"/>
              </a:spcAft>
              <a:buFont typeface="Arial" pitchFamily="34" charset="0"/>
              <a:buChar char="•"/>
            </a:pPr>
            <a:r>
              <a:rPr lang="en-US" sz="1200" dirty="0">
                <a:latin typeface="Arial" pitchFamily="34" charset="0"/>
                <a:cs typeface="Arial" pitchFamily="34" charset="0"/>
              </a:rPr>
              <a:t>More Prairies/B.C. boaters strongly agree in May 2018 (72%/77%) vs. May 2016 (61%/61%) they will ‘not operate a boat after drinking alcoholic beverages’. </a:t>
            </a:r>
          </a:p>
          <a:p>
            <a:pPr marL="342900" indent="-342900">
              <a:spcAft>
                <a:spcPts val="1200"/>
              </a:spcAft>
              <a:buFont typeface="Arial" pitchFamily="34" charset="0"/>
              <a:buChar char="•"/>
            </a:pPr>
            <a:r>
              <a:rPr lang="en-US" sz="1400" dirty="0">
                <a:latin typeface="Arial" pitchFamily="34" charset="0"/>
                <a:cs typeface="Arial" pitchFamily="34" charset="0"/>
              </a:rPr>
              <a:t>The Spring 2018 national improvement in boater intentions to wear lifejackets does not trace to any particular region.</a:t>
            </a:r>
          </a:p>
          <a:p>
            <a:pPr marL="342900" lvl="0" indent="-342900">
              <a:spcAft>
                <a:spcPts val="600"/>
              </a:spcAft>
            </a:pPr>
            <a:r>
              <a:rPr lang="en-CA" sz="1600" b="1" dirty="0">
                <a:solidFill>
                  <a:prstClr val="black"/>
                </a:solidFill>
                <a:latin typeface="Arial" pitchFamily="34" charset="0"/>
                <a:cs typeface="Arial" pitchFamily="34" charset="0"/>
              </a:rPr>
              <a:t>New Boaters:</a:t>
            </a:r>
          </a:p>
          <a:p>
            <a:pPr marL="342900" indent="-342900">
              <a:spcAft>
                <a:spcPts val="600"/>
              </a:spcAft>
              <a:buFont typeface="Arial" pitchFamily="34" charset="0"/>
              <a:buChar char="•"/>
            </a:pPr>
            <a:r>
              <a:rPr lang="en-US" sz="1400" dirty="0">
                <a:latin typeface="Arial" pitchFamily="34" charset="0"/>
                <a:cs typeface="Arial" pitchFamily="34" charset="0"/>
              </a:rPr>
              <a:t>In Spring 2018, New Boaters (61%) are less likely than total Boaters (73%) to strongly agree they are “not going to drink any alcoholic beverages while operating a boat’.</a:t>
            </a:r>
          </a:p>
          <a:p>
            <a:pPr marL="342900" indent="-342900">
              <a:spcAft>
                <a:spcPts val="600"/>
              </a:spcAft>
              <a:buFont typeface="Arial" pitchFamily="34" charset="0"/>
              <a:buChar char="•"/>
            </a:pPr>
            <a:r>
              <a:rPr lang="en-US" sz="1400" dirty="0">
                <a:latin typeface="Arial" pitchFamily="34" charset="0"/>
                <a:cs typeface="Arial" pitchFamily="34" charset="0"/>
              </a:rPr>
              <a:t>New Boaters (54%) are somewhat less likely than total Boaters (62%) to strongly agree they will ‘wear my lifejacket all the time when I’m out in a boat’.</a:t>
            </a:r>
          </a:p>
          <a:p>
            <a:pPr marL="342900" indent="-342900">
              <a:spcAft>
                <a:spcPts val="600"/>
              </a:spcAft>
              <a:buFont typeface="Arial" pitchFamily="34" charset="0"/>
              <a:buChar char="•"/>
            </a:pPr>
            <a:r>
              <a:rPr lang="en-US" sz="1400" dirty="0">
                <a:latin typeface="Arial" pitchFamily="34" charset="0"/>
                <a:cs typeface="Arial" pitchFamily="34" charset="0"/>
              </a:rPr>
              <a:t>New Boaters (43%) are also less likely than total Boaters (53%) to strongly agree they will ‘mentally run through a pre-departure checklist, every time I go out on the water’.</a:t>
            </a:r>
          </a:p>
          <a:p>
            <a:pPr marL="342900" lvl="0" indent="-342900">
              <a:spcAft>
                <a:spcPts val="600"/>
              </a:spcAft>
            </a:pPr>
            <a:r>
              <a:rPr lang="en-CA" sz="1600" b="1" dirty="0">
                <a:solidFill>
                  <a:prstClr val="black"/>
                </a:solidFill>
                <a:latin typeface="Arial" pitchFamily="34" charset="0"/>
                <a:cs typeface="Arial" pitchFamily="34" charset="0"/>
              </a:rPr>
              <a:t>Boaters Not Born in Canada:</a:t>
            </a:r>
          </a:p>
          <a:p>
            <a:pPr marL="342900" indent="-342900">
              <a:spcAft>
                <a:spcPts val="600"/>
              </a:spcAft>
              <a:buFont typeface="Arial" pitchFamily="34" charset="0"/>
              <a:buChar char="•"/>
            </a:pPr>
            <a:r>
              <a:rPr lang="en-US" sz="1400" dirty="0">
                <a:latin typeface="Arial" pitchFamily="34" charset="0"/>
                <a:cs typeface="Arial" pitchFamily="34" charset="0"/>
              </a:rPr>
              <a:t>In Spring 2018 there is no difference for boaters Not Born in Canada vs. all Boaters in attitudes / intentions re: not drinking and boating and re: wearing lifejackets.</a:t>
            </a:r>
          </a:p>
        </p:txBody>
      </p:sp>
    </p:spTree>
    <p:extLst>
      <p:ext uri="{BB962C8B-B14F-4D97-AF65-F5344CB8AC3E}">
        <p14:creationId xmlns:p14="http://schemas.microsoft.com/office/powerpoint/2010/main" val="1081248673"/>
      </p:ext>
    </p:extLst>
  </p:cSld>
  <p:clrMapOvr>
    <a:masterClrMapping/>
  </p:clrMapOvr>
  <p:transition spd="slow">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51</a:t>
            </a:fld>
            <a:endParaRPr lang="en-US"/>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Wearing Lifejackets</a:t>
            </a:r>
          </a:p>
        </p:txBody>
      </p:sp>
    </p:spTree>
    <p:extLst>
      <p:ext uri="{BB962C8B-B14F-4D97-AF65-F5344CB8AC3E}">
        <p14:creationId xmlns:p14="http://schemas.microsoft.com/office/powerpoint/2010/main" val="391163374"/>
      </p:ext>
    </p:extLst>
  </p:cSld>
  <p:clrMapOvr>
    <a:masterClrMapping/>
  </p:clrMapOvr>
  <p:transition spd="slow">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9B050-9F95-484D-8320-C8D160A54818}"/>
              </a:ext>
            </a:extLst>
          </p:cNvPr>
          <p:cNvSpPr>
            <a:spLocks noGrp="1"/>
          </p:cNvSpPr>
          <p:nvPr>
            <p:ph type="title"/>
          </p:nvPr>
        </p:nvSpPr>
        <p:spPr/>
        <p:txBody>
          <a:bodyPr/>
          <a:lstStyle/>
          <a:p>
            <a:r>
              <a:rPr lang="en-CA" dirty="0"/>
              <a:t>In Spring 2018, the proportion of boaters who say they ‘Always’ wear their lifejacket continues in-line with previous Spring levels since 2014.</a:t>
            </a:r>
          </a:p>
        </p:txBody>
      </p:sp>
      <p:sp>
        <p:nvSpPr>
          <p:cNvPr id="4" name="Slide Number Placeholder 3">
            <a:extLst>
              <a:ext uri="{FF2B5EF4-FFF2-40B4-BE49-F238E27FC236}">
                <a16:creationId xmlns="" xmlns:a16="http://schemas.microsoft.com/office/drawing/2014/main" id="{146B26D2-0082-4479-B322-E95E5A4C24AA}"/>
              </a:ext>
            </a:extLst>
          </p:cNvPr>
          <p:cNvSpPr>
            <a:spLocks noGrp="1"/>
          </p:cNvSpPr>
          <p:nvPr>
            <p:ph type="sldNum" sz="quarter" idx="12"/>
          </p:nvPr>
        </p:nvSpPr>
        <p:spPr/>
        <p:txBody>
          <a:bodyPr/>
          <a:lstStyle/>
          <a:p>
            <a:fld id="{5857359A-ACC2-4AC8-94CA-842605F06C6B}" type="slidenum">
              <a:rPr lang="en-US" smtClean="0"/>
              <a:pPr/>
              <a:t>52</a:t>
            </a:fld>
            <a:endParaRPr lang="en-US"/>
          </a:p>
        </p:txBody>
      </p:sp>
      <p:graphicFrame>
        <p:nvGraphicFramePr>
          <p:cNvPr id="5" name="Chart 4">
            <a:extLst>
              <a:ext uri="{FF2B5EF4-FFF2-40B4-BE49-F238E27FC236}">
                <a16:creationId xmlns="" xmlns:a16="http://schemas.microsoft.com/office/drawing/2014/main" id="{1B151430-5FE8-4519-87FB-5D0B52F87FF7}"/>
              </a:ext>
            </a:extLst>
          </p:cNvPr>
          <p:cNvGraphicFramePr/>
          <p:nvPr>
            <p:extLst>
              <p:ext uri="{D42A27DB-BD31-4B8C-83A1-F6EECF244321}">
                <p14:modId xmlns:p14="http://schemas.microsoft.com/office/powerpoint/2010/main" val="4091535663"/>
              </p:ext>
            </p:extLst>
          </p:nvPr>
        </p:nvGraphicFramePr>
        <p:xfrm>
          <a:off x="301313" y="2243667"/>
          <a:ext cx="8486427" cy="384834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32">
            <a:extLst>
              <a:ext uri="{FF2B5EF4-FFF2-40B4-BE49-F238E27FC236}">
                <a16:creationId xmlns="" xmlns:a16="http://schemas.microsoft.com/office/drawing/2014/main" id="{BEC56DC2-CB9D-4E8C-BC60-758BD62C18DA}"/>
              </a:ext>
            </a:extLst>
          </p:cNvPr>
          <p:cNvSpPr>
            <a:spLocks noChangeArrowheads="1"/>
          </p:cNvSpPr>
          <p:nvPr/>
        </p:nvSpPr>
        <p:spPr bwMode="auto">
          <a:xfrm>
            <a:off x="382772" y="1566092"/>
            <a:ext cx="8314661" cy="602950"/>
          </a:xfrm>
          <a:prstGeom prst="rect">
            <a:avLst/>
          </a:prstGeom>
          <a:noFill/>
          <a:ln w="9525">
            <a:noFill/>
            <a:miter lim="800000"/>
            <a:headEnd/>
            <a:tailEnd/>
          </a:ln>
        </p:spPr>
        <p:txBody>
          <a:bodyPr/>
          <a:lstStyle/>
          <a:p>
            <a:pPr algn="ctr" eaLnBrk="1" hangingPunct="1">
              <a:spcBef>
                <a:spcPct val="0"/>
              </a:spcBef>
              <a:buFontTx/>
              <a:buNone/>
            </a:pPr>
            <a:r>
              <a:rPr lang="en-US" b="1" dirty="0">
                <a:solidFill>
                  <a:schemeClr val="tx1"/>
                </a:solidFill>
                <a:latin typeface="Arial" pitchFamily="34" charset="0"/>
                <a:cs typeface="Arial" pitchFamily="34" charset="0"/>
              </a:rPr>
              <a:t>% of Boaters who say they Always wear a </a:t>
            </a:r>
            <a:r>
              <a:rPr lang="en-US" b="1" dirty="0">
                <a:latin typeface="Arial" pitchFamily="34" charset="0"/>
                <a:cs typeface="Arial" pitchFamily="34" charset="0"/>
              </a:rPr>
              <a:t>Lifejacket when Boating</a:t>
            </a:r>
            <a:r>
              <a:rPr lang="en-US" b="1" dirty="0">
                <a:solidFill>
                  <a:schemeClr val="tx1"/>
                </a:solidFill>
                <a:latin typeface="Arial" pitchFamily="34" charset="0"/>
                <a:cs typeface="Arial" pitchFamily="34" charset="0"/>
              </a:rPr>
              <a:t> </a:t>
            </a:r>
            <a:r>
              <a:rPr lang="en-US" sz="1400" b="1" dirty="0">
                <a:solidFill>
                  <a:schemeClr val="tx1"/>
                </a:solidFill>
                <a:latin typeface="Arial" pitchFamily="34" charset="0"/>
                <a:cs typeface="Arial" pitchFamily="34" charset="0"/>
              </a:rPr>
              <a:t>(n=509)</a:t>
            </a:r>
            <a:endParaRPr lang="en-US" sz="1400" dirty="0">
              <a:solidFill>
                <a:schemeClr val="tx1"/>
              </a:solidFill>
              <a:latin typeface="Arial" pitchFamily="34" charset="0"/>
              <a:cs typeface="Arial" pitchFamily="34" charset="0"/>
            </a:endParaRPr>
          </a:p>
        </p:txBody>
      </p:sp>
      <p:cxnSp>
        <p:nvCxnSpPr>
          <p:cNvPr id="7" name="Straight Arrow Connector 73">
            <a:extLst>
              <a:ext uri="{FF2B5EF4-FFF2-40B4-BE49-F238E27FC236}">
                <a16:creationId xmlns="" xmlns:a16="http://schemas.microsoft.com/office/drawing/2014/main" id="{EC595EF2-984A-4D0E-9B6F-951ECDD6D12A}"/>
              </a:ext>
            </a:extLst>
          </p:cNvPr>
          <p:cNvCxnSpPr>
            <a:cxnSpLocks noChangeShapeType="1"/>
          </p:cNvCxnSpPr>
          <p:nvPr/>
        </p:nvCxnSpPr>
        <p:spPr bwMode="auto">
          <a:xfrm rot="5400000" flipH="1" flipV="1">
            <a:off x="4273702" y="3761716"/>
            <a:ext cx="216000" cy="1588"/>
          </a:xfrm>
          <a:prstGeom prst="straightConnector1">
            <a:avLst/>
          </a:prstGeom>
          <a:noFill/>
          <a:ln w="9525" algn="ctr">
            <a:solidFill>
              <a:schemeClr val="tx1"/>
            </a:solidFill>
            <a:round/>
            <a:headEnd/>
            <a:tailEnd type="arrow" w="med" len="med"/>
          </a:ln>
        </p:spPr>
      </p:cxnSp>
      <p:cxnSp>
        <p:nvCxnSpPr>
          <p:cNvPr id="8" name="Straight Arrow Connector 73">
            <a:extLst>
              <a:ext uri="{FF2B5EF4-FFF2-40B4-BE49-F238E27FC236}">
                <a16:creationId xmlns="" xmlns:a16="http://schemas.microsoft.com/office/drawing/2014/main" id="{6C908533-0577-446F-B4FE-D91C40FD9535}"/>
              </a:ext>
            </a:extLst>
          </p:cNvPr>
          <p:cNvCxnSpPr>
            <a:cxnSpLocks noChangeShapeType="1"/>
          </p:cNvCxnSpPr>
          <p:nvPr/>
        </p:nvCxnSpPr>
        <p:spPr bwMode="auto">
          <a:xfrm rot="5400000" flipH="1" flipV="1">
            <a:off x="5639533" y="3653716"/>
            <a:ext cx="216000" cy="1588"/>
          </a:xfrm>
          <a:prstGeom prst="straightConnector1">
            <a:avLst/>
          </a:prstGeom>
          <a:noFill/>
          <a:ln w="19050" algn="ctr">
            <a:solidFill>
              <a:srgbClr val="00B050"/>
            </a:solidFill>
            <a:round/>
            <a:headEnd/>
            <a:tailEnd type="arrow" w="med" len="med"/>
          </a:ln>
        </p:spPr>
      </p:cxnSp>
      <p:cxnSp>
        <p:nvCxnSpPr>
          <p:cNvPr id="9" name="Straight Arrow Connector 73">
            <a:extLst>
              <a:ext uri="{FF2B5EF4-FFF2-40B4-BE49-F238E27FC236}">
                <a16:creationId xmlns="" xmlns:a16="http://schemas.microsoft.com/office/drawing/2014/main" id="{405D45BA-16AB-4622-80BE-5E4503AD11B0}"/>
              </a:ext>
            </a:extLst>
          </p:cNvPr>
          <p:cNvCxnSpPr>
            <a:cxnSpLocks noChangeShapeType="1"/>
          </p:cNvCxnSpPr>
          <p:nvPr/>
        </p:nvCxnSpPr>
        <p:spPr bwMode="auto">
          <a:xfrm rot="5400000" flipH="1" flipV="1">
            <a:off x="7638145" y="3548459"/>
            <a:ext cx="216000" cy="1588"/>
          </a:xfrm>
          <a:prstGeom prst="straightConnector1">
            <a:avLst/>
          </a:prstGeom>
          <a:noFill/>
          <a:ln w="9525" algn="ctr">
            <a:solidFill>
              <a:schemeClr val="tx1"/>
            </a:solidFill>
            <a:round/>
            <a:headEnd/>
            <a:tailEnd type="arrow" w="med" len="med"/>
          </a:ln>
        </p:spPr>
      </p:cxnSp>
      <p:cxnSp>
        <p:nvCxnSpPr>
          <p:cNvPr id="10" name="Straight Arrow Connector 73">
            <a:extLst>
              <a:ext uri="{FF2B5EF4-FFF2-40B4-BE49-F238E27FC236}">
                <a16:creationId xmlns="" xmlns:a16="http://schemas.microsoft.com/office/drawing/2014/main" id="{4195552A-2AC6-430D-89E6-8436FD687ECB}"/>
              </a:ext>
            </a:extLst>
          </p:cNvPr>
          <p:cNvCxnSpPr>
            <a:cxnSpLocks noChangeShapeType="1"/>
          </p:cNvCxnSpPr>
          <p:nvPr/>
        </p:nvCxnSpPr>
        <p:spPr bwMode="auto">
          <a:xfrm rot="5400000" flipH="1" flipV="1">
            <a:off x="7759965" y="3545716"/>
            <a:ext cx="216000" cy="1588"/>
          </a:xfrm>
          <a:prstGeom prst="straightConnector1">
            <a:avLst/>
          </a:prstGeom>
          <a:noFill/>
          <a:ln w="19050" algn="ctr">
            <a:solidFill>
              <a:srgbClr val="00B050"/>
            </a:solidFill>
            <a:prstDash val="sysDot"/>
            <a:round/>
            <a:headEnd/>
            <a:tailEnd type="arrow" w="med" len="med"/>
          </a:ln>
        </p:spPr>
      </p:cxnSp>
      <p:sp>
        <p:nvSpPr>
          <p:cNvPr id="11" name="Text Box 1916"/>
          <p:cNvSpPr txBox="1">
            <a:spLocks noChangeArrowheads="1"/>
          </p:cNvSpPr>
          <p:nvPr/>
        </p:nvSpPr>
        <p:spPr bwMode="auto">
          <a:xfrm>
            <a:off x="114300" y="6507162"/>
            <a:ext cx="5219677" cy="350837"/>
          </a:xfrm>
          <a:prstGeom prst="rect">
            <a:avLst/>
          </a:prstGeom>
          <a:noFill/>
          <a:ln w="9525">
            <a:noFill/>
            <a:miter lim="800000"/>
            <a:headEnd/>
            <a:tailEnd/>
          </a:ln>
        </p:spPr>
        <p:txBody>
          <a:bodyPr wrap="square" anchor="ctr" anchorCtr="0">
            <a:noAutofit/>
          </a:bodyPr>
          <a:lstStyle/>
          <a:p>
            <a:pPr>
              <a:buFontTx/>
              <a:buNone/>
            </a:pPr>
            <a:r>
              <a:rPr lang="en-US" sz="900" dirty="0">
                <a:latin typeface="Arial" pitchFamily="34" charset="0"/>
                <a:cs typeface="Arial" pitchFamily="34" charset="0"/>
              </a:rPr>
              <a:t>1. Overall, how often do you wear a lifejacket when in a boat?</a:t>
            </a:r>
          </a:p>
        </p:txBody>
      </p:sp>
    </p:spTree>
    <p:extLst>
      <p:ext uri="{BB962C8B-B14F-4D97-AF65-F5344CB8AC3E}">
        <p14:creationId xmlns:p14="http://schemas.microsoft.com/office/powerpoint/2010/main" val="1872349646"/>
      </p:ext>
    </p:extLst>
  </p:cSld>
  <p:clrMapOvr>
    <a:masterClrMapping/>
  </p:clrMapOvr>
  <p:transition spd="slow">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190" y="0"/>
            <a:ext cx="7637889" cy="1052736"/>
          </a:xfrm>
        </p:spPr>
        <p:txBody>
          <a:bodyPr>
            <a:normAutofit/>
          </a:bodyPr>
          <a:lstStyle/>
          <a:p>
            <a:r>
              <a:rPr lang="en-CA" dirty="0"/>
              <a:t>In Spring 2018, more boaters who say they ‘Usually’ wear their lifejackets, and fewer who say ‘Never’.  No change in those who say ‘Always’.</a:t>
            </a:r>
            <a:endParaRPr lang="en-US" dirty="0"/>
          </a:p>
        </p:txBody>
      </p:sp>
      <p:sp>
        <p:nvSpPr>
          <p:cNvPr id="35" name="Slide Number Placeholder 34"/>
          <p:cNvSpPr>
            <a:spLocks noGrp="1"/>
          </p:cNvSpPr>
          <p:nvPr>
            <p:ph type="sldNum" sz="quarter" idx="12"/>
          </p:nvPr>
        </p:nvSpPr>
        <p:spPr/>
        <p:txBody>
          <a:bodyPr/>
          <a:lstStyle/>
          <a:p>
            <a:fld id="{5857359A-ACC2-4AC8-94CA-842605F06C6B}" type="slidenum">
              <a:rPr lang="en-US" smtClean="0"/>
              <a:pPr/>
              <a:t>53</a:t>
            </a:fld>
            <a:endParaRPr lang="en-US"/>
          </a:p>
        </p:txBody>
      </p:sp>
      <p:sp>
        <p:nvSpPr>
          <p:cNvPr id="23" name="Text Box 1916"/>
          <p:cNvSpPr txBox="1">
            <a:spLocks noChangeArrowheads="1"/>
          </p:cNvSpPr>
          <p:nvPr/>
        </p:nvSpPr>
        <p:spPr bwMode="auto">
          <a:xfrm>
            <a:off x="114300" y="6507162"/>
            <a:ext cx="5219677" cy="350837"/>
          </a:xfrm>
          <a:prstGeom prst="rect">
            <a:avLst/>
          </a:prstGeom>
          <a:noFill/>
          <a:ln w="9525">
            <a:noFill/>
            <a:miter lim="800000"/>
            <a:headEnd/>
            <a:tailEnd/>
          </a:ln>
        </p:spPr>
        <p:txBody>
          <a:bodyPr wrap="square" anchor="ctr" anchorCtr="0">
            <a:noAutofit/>
          </a:bodyPr>
          <a:lstStyle/>
          <a:p>
            <a:pPr>
              <a:buFontTx/>
              <a:buNone/>
            </a:pPr>
            <a:r>
              <a:rPr lang="en-US" sz="900" dirty="0">
                <a:latin typeface="Arial" pitchFamily="34" charset="0"/>
                <a:cs typeface="Arial" pitchFamily="34" charset="0"/>
              </a:rPr>
              <a:t>1. Overall, how often do you wear a lifejacket when in a boat?</a:t>
            </a:r>
          </a:p>
        </p:txBody>
      </p:sp>
      <p:sp>
        <p:nvSpPr>
          <p:cNvPr id="25" name="Rectangle 232"/>
          <p:cNvSpPr>
            <a:spLocks noChangeArrowheads="1"/>
          </p:cNvSpPr>
          <p:nvPr/>
        </p:nvSpPr>
        <p:spPr bwMode="auto">
          <a:xfrm>
            <a:off x="951869" y="1143193"/>
            <a:ext cx="7197725" cy="648777"/>
          </a:xfrm>
          <a:prstGeom prst="rect">
            <a:avLst/>
          </a:prstGeom>
          <a:noFill/>
          <a:ln w="9525">
            <a:noFill/>
            <a:miter lim="800000"/>
            <a:headEnd/>
            <a:tailEnd/>
          </a:ln>
        </p:spPr>
        <p:txBody>
          <a:bodyPr/>
          <a:lstStyle/>
          <a:p>
            <a:pPr algn="ctr" eaLnBrk="1" hangingPunct="1">
              <a:spcBef>
                <a:spcPct val="0"/>
              </a:spcBef>
              <a:buFontTx/>
              <a:buNone/>
            </a:pPr>
            <a:r>
              <a:rPr lang="en-US" b="1" dirty="0">
                <a:solidFill>
                  <a:schemeClr val="tx1"/>
                </a:solidFill>
                <a:latin typeface="Arial" pitchFamily="34" charset="0"/>
                <a:cs typeface="Arial" pitchFamily="34" charset="0"/>
              </a:rPr>
              <a:t>How often boaters say they wear a lifejacket</a:t>
            </a:r>
            <a:br>
              <a:rPr lang="en-US" b="1" dirty="0">
                <a:solidFill>
                  <a:schemeClr val="tx1"/>
                </a:solidFill>
                <a:latin typeface="Arial" pitchFamily="34" charset="0"/>
                <a:cs typeface="Arial" pitchFamily="34" charset="0"/>
              </a:rPr>
            </a:br>
            <a:r>
              <a:rPr lang="en-US" b="1" dirty="0">
                <a:solidFill>
                  <a:schemeClr val="tx1"/>
                </a:solidFill>
                <a:latin typeface="Arial" pitchFamily="34" charset="0"/>
                <a:cs typeface="Arial" pitchFamily="34" charset="0"/>
              </a:rPr>
              <a:t>% of total boaters </a:t>
            </a:r>
            <a:r>
              <a:rPr lang="en-US" sz="1200" b="1" dirty="0">
                <a:solidFill>
                  <a:schemeClr val="tx1"/>
                </a:solidFill>
                <a:latin typeface="Arial" pitchFamily="34" charset="0"/>
                <a:cs typeface="Arial" pitchFamily="34" charset="0"/>
              </a:rPr>
              <a:t>(n=</a:t>
            </a:r>
            <a:r>
              <a:rPr lang="en-US" sz="1200" b="1" dirty="0">
                <a:latin typeface="Arial" pitchFamily="34" charset="0"/>
                <a:cs typeface="Arial" pitchFamily="34" charset="0"/>
              </a:rPr>
              <a:t>50</a:t>
            </a:r>
            <a:r>
              <a:rPr lang="en-US" sz="1200" b="1" dirty="0">
                <a:solidFill>
                  <a:schemeClr val="tx1"/>
                </a:solidFill>
                <a:latin typeface="Arial" pitchFamily="34" charset="0"/>
                <a:cs typeface="Arial" pitchFamily="34" charset="0"/>
              </a:rPr>
              <a:t>9)</a:t>
            </a:r>
            <a:endParaRPr lang="en-US" sz="1200" dirty="0">
              <a:solidFill>
                <a:schemeClr val="tx1"/>
              </a:solidFill>
              <a:latin typeface="Arial" pitchFamily="34" charset="0"/>
              <a:cs typeface="Arial" pitchFamily="34" charset="0"/>
            </a:endParaRPr>
          </a:p>
        </p:txBody>
      </p:sp>
      <p:sp>
        <p:nvSpPr>
          <p:cNvPr id="3" name="Right Arrow 2"/>
          <p:cNvSpPr/>
          <p:nvPr/>
        </p:nvSpPr>
        <p:spPr>
          <a:xfrm>
            <a:off x="317508" y="1817409"/>
            <a:ext cx="978408" cy="26930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cxnSpLocks/>
          </p:cNvCxnSpPr>
          <p:nvPr/>
        </p:nvCxnSpPr>
        <p:spPr>
          <a:xfrm>
            <a:off x="914397" y="4401642"/>
            <a:ext cx="746768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bwMode="auto">
          <a:xfrm>
            <a:off x="6387633" y="6232555"/>
            <a:ext cx="2797571" cy="21544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2008 – 2014 research conducted in May each year </a:t>
            </a:r>
            <a:endParaRPr lang="en-CA" sz="800" dirty="0">
              <a:latin typeface="Arial" pitchFamily="34" charset="0"/>
              <a:cs typeface="Arial" pitchFamily="34" charset="0"/>
            </a:endParaRPr>
          </a:p>
        </p:txBody>
      </p:sp>
      <p:graphicFrame>
        <p:nvGraphicFramePr>
          <p:cNvPr id="89" name="Chart 88"/>
          <p:cNvGraphicFramePr>
            <a:graphicFrameLocks/>
          </p:cNvGraphicFramePr>
          <p:nvPr>
            <p:extLst>
              <p:ext uri="{D42A27DB-BD31-4B8C-83A1-F6EECF244321}">
                <p14:modId xmlns:p14="http://schemas.microsoft.com/office/powerpoint/2010/main" val="2046040336"/>
              </p:ext>
            </p:extLst>
          </p:nvPr>
        </p:nvGraphicFramePr>
        <p:xfrm>
          <a:off x="1427213" y="1654624"/>
          <a:ext cx="7472151" cy="4561342"/>
        </p:xfrm>
        <a:graphic>
          <a:graphicData uri="http://schemas.openxmlformats.org/drawingml/2006/chart">
            <c:chart xmlns:c="http://schemas.openxmlformats.org/drawingml/2006/chart" xmlns:r="http://schemas.openxmlformats.org/officeDocument/2006/relationships" r:id="rId2"/>
          </a:graphicData>
        </a:graphic>
      </p:graphicFrame>
      <p:sp>
        <p:nvSpPr>
          <p:cNvPr id="65" name="TextBox 62"/>
          <p:cNvSpPr txBox="1">
            <a:spLocks noChangeArrowheads="1"/>
          </p:cNvSpPr>
          <p:nvPr/>
        </p:nvSpPr>
        <p:spPr bwMode="auto">
          <a:xfrm>
            <a:off x="7445961" y="2797765"/>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3</a:t>
            </a:r>
          </a:p>
        </p:txBody>
      </p:sp>
      <p:sp>
        <p:nvSpPr>
          <p:cNvPr id="66" name="TextBox 62"/>
          <p:cNvSpPr txBox="1">
            <a:spLocks noChangeArrowheads="1"/>
          </p:cNvSpPr>
          <p:nvPr/>
        </p:nvSpPr>
        <p:spPr bwMode="auto">
          <a:xfrm>
            <a:off x="7253631" y="2797765"/>
            <a:ext cx="392113"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7</a:t>
            </a:r>
            <a:endParaRPr lang="en-US" sz="1200" dirty="0">
              <a:latin typeface="Arial" pitchFamily="34" charset="0"/>
              <a:cs typeface="Arial" pitchFamily="34" charset="0"/>
            </a:endParaRPr>
          </a:p>
        </p:txBody>
      </p:sp>
      <p:sp>
        <p:nvSpPr>
          <p:cNvPr id="68" name="TextBox 62"/>
          <p:cNvSpPr txBox="1">
            <a:spLocks noChangeArrowheads="1"/>
          </p:cNvSpPr>
          <p:nvPr/>
        </p:nvSpPr>
        <p:spPr bwMode="auto">
          <a:xfrm>
            <a:off x="6806386" y="2797765"/>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11</a:t>
            </a:r>
            <a:endParaRPr lang="en-US" sz="1200" dirty="0">
              <a:latin typeface="Arial" pitchFamily="34" charset="0"/>
              <a:cs typeface="Arial" pitchFamily="34" charset="0"/>
            </a:endParaRPr>
          </a:p>
        </p:txBody>
      </p:sp>
      <p:sp>
        <p:nvSpPr>
          <p:cNvPr id="73" name="TextBox 62"/>
          <p:cNvSpPr txBox="1">
            <a:spLocks noChangeArrowheads="1"/>
          </p:cNvSpPr>
          <p:nvPr/>
        </p:nvSpPr>
        <p:spPr bwMode="auto">
          <a:xfrm>
            <a:off x="6179511" y="2797765"/>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22</a:t>
            </a:r>
            <a:endParaRPr lang="en-US" sz="1200" dirty="0">
              <a:latin typeface="Arial" pitchFamily="34" charset="0"/>
              <a:cs typeface="Arial" pitchFamily="34" charset="0"/>
            </a:endParaRPr>
          </a:p>
        </p:txBody>
      </p:sp>
      <p:sp>
        <p:nvSpPr>
          <p:cNvPr id="74" name="TextBox 73"/>
          <p:cNvSpPr txBox="1">
            <a:spLocks noChangeArrowheads="1"/>
          </p:cNvSpPr>
          <p:nvPr/>
        </p:nvSpPr>
        <p:spPr bwMode="auto">
          <a:xfrm>
            <a:off x="4941865" y="2797765"/>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57</a:t>
            </a:r>
            <a:endParaRPr lang="en-US" sz="1200" dirty="0">
              <a:latin typeface="Arial" pitchFamily="34" charset="0"/>
              <a:cs typeface="Arial" pitchFamily="34" charset="0"/>
            </a:endParaRPr>
          </a:p>
        </p:txBody>
      </p:sp>
      <p:sp>
        <p:nvSpPr>
          <p:cNvPr id="28" name="TextBox 62"/>
          <p:cNvSpPr txBox="1">
            <a:spLocks noChangeArrowheads="1"/>
          </p:cNvSpPr>
          <p:nvPr/>
        </p:nvSpPr>
        <p:spPr bwMode="auto">
          <a:xfrm>
            <a:off x="7447015" y="5081372"/>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3</a:t>
            </a:r>
            <a:endParaRPr lang="en-US" sz="1200" dirty="0">
              <a:latin typeface="Arial" pitchFamily="34" charset="0"/>
              <a:cs typeface="Arial" pitchFamily="34" charset="0"/>
            </a:endParaRPr>
          </a:p>
        </p:txBody>
      </p:sp>
      <p:sp>
        <p:nvSpPr>
          <p:cNvPr id="29" name="TextBox 62"/>
          <p:cNvSpPr txBox="1">
            <a:spLocks noChangeArrowheads="1"/>
          </p:cNvSpPr>
          <p:nvPr/>
        </p:nvSpPr>
        <p:spPr bwMode="auto">
          <a:xfrm>
            <a:off x="7273765" y="5081372"/>
            <a:ext cx="392112" cy="276999"/>
          </a:xfrm>
          <a:prstGeom prst="rect">
            <a:avLst/>
          </a:prstGeom>
          <a:noFill/>
          <a:ln w="9525">
            <a:noFill/>
            <a:miter lim="800000"/>
            <a:headEnd/>
            <a:tailEnd/>
          </a:ln>
        </p:spPr>
        <p:txBody>
          <a:bodyPr>
            <a:spAutoFit/>
          </a:bodyPr>
          <a:lstStyle/>
          <a:p>
            <a:pPr>
              <a:buFontTx/>
              <a:buNone/>
            </a:pPr>
            <a:r>
              <a:rPr lang="en-US" sz="1200" b="1">
                <a:latin typeface="Arial" pitchFamily="34" charset="0"/>
                <a:cs typeface="Arial" pitchFamily="34" charset="0"/>
              </a:rPr>
              <a:t>6</a:t>
            </a:r>
            <a:endParaRPr lang="en-US" sz="1200">
              <a:latin typeface="Arial" pitchFamily="34" charset="0"/>
              <a:cs typeface="Arial" pitchFamily="34" charset="0"/>
            </a:endParaRPr>
          </a:p>
        </p:txBody>
      </p:sp>
      <p:sp>
        <p:nvSpPr>
          <p:cNvPr id="30" name="TextBox 62"/>
          <p:cNvSpPr txBox="1">
            <a:spLocks noChangeArrowheads="1"/>
          </p:cNvSpPr>
          <p:nvPr/>
        </p:nvSpPr>
        <p:spPr bwMode="auto">
          <a:xfrm>
            <a:off x="6884827" y="5081372"/>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11</a:t>
            </a:r>
            <a:endParaRPr lang="en-US" sz="1200" dirty="0">
              <a:latin typeface="Arial" pitchFamily="34" charset="0"/>
              <a:cs typeface="Arial" pitchFamily="34" charset="0"/>
            </a:endParaRPr>
          </a:p>
        </p:txBody>
      </p:sp>
      <p:sp>
        <p:nvSpPr>
          <p:cNvPr id="31" name="TextBox 62"/>
          <p:cNvSpPr txBox="1">
            <a:spLocks noChangeArrowheads="1"/>
          </p:cNvSpPr>
          <p:nvPr/>
        </p:nvSpPr>
        <p:spPr bwMode="auto">
          <a:xfrm>
            <a:off x="6246652" y="5081372"/>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24</a:t>
            </a:r>
            <a:endParaRPr lang="en-US" sz="1200" dirty="0">
              <a:latin typeface="Arial" pitchFamily="34" charset="0"/>
              <a:cs typeface="Arial" pitchFamily="34" charset="0"/>
            </a:endParaRPr>
          </a:p>
        </p:txBody>
      </p:sp>
      <p:sp>
        <p:nvSpPr>
          <p:cNvPr id="32" name="TextBox 62"/>
          <p:cNvSpPr txBox="1">
            <a:spLocks noChangeArrowheads="1"/>
          </p:cNvSpPr>
          <p:nvPr/>
        </p:nvSpPr>
        <p:spPr bwMode="auto">
          <a:xfrm>
            <a:off x="4905915" y="5081372"/>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56</a:t>
            </a:r>
            <a:endParaRPr lang="en-US" sz="1200" dirty="0">
              <a:latin typeface="Arial" pitchFamily="34" charset="0"/>
              <a:cs typeface="Arial" pitchFamily="34" charset="0"/>
            </a:endParaRPr>
          </a:p>
        </p:txBody>
      </p:sp>
      <p:sp>
        <p:nvSpPr>
          <p:cNvPr id="33" name="TextBox 62"/>
          <p:cNvSpPr txBox="1">
            <a:spLocks noChangeArrowheads="1"/>
          </p:cNvSpPr>
          <p:nvPr/>
        </p:nvSpPr>
        <p:spPr bwMode="auto">
          <a:xfrm>
            <a:off x="7467841" y="4743492"/>
            <a:ext cx="392112" cy="276999"/>
          </a:xfrm>
          <a:prstGeom prst="rect">
            <a:avLst/>
          </a:prstGeom>
          <a:noFill/>
          <a:ln w="9525">
            <a:noFill/>
            <a:miter lim="800000"/>
            <a:headEnd/>
            <a:tailEnd/>
          </a:ln>
        </p:spPr>
        <p:txBody>
          <a:bodyPr>
            <a:spAutoFit/>
          </a:bodyPr>
          <a:lstStyle/>
          <a:p>
            <a:pPr>
              <a:buFontTx/>
              <a:buNone/>
            </a:pPr>
            <a:r>
              <a:rPr lang="en-US" sz="1200" b="1">
                <a:latin typeface="Arial" pitchFamily="34" charset="0"/>
                <a:cs typeface="Arial" pitchFamily="34" charset="0"/>
              </a:rPr>
              <a:t>2</a:t>
            </a:r>
            <a:endParaRPr lang="en-US" sz="1200">
              <a:latin typeface="Arial" pitchFamily="34" charset="0"/>
              <a:cs typeface="Arial" pitchFamily="34" charset="0"/>
            </a:endParaRPr>
          </a:p>
        </p:txBody>
      </p:sp>
      <p:sp>
        <p:nvSpPr>
          <p:cNvPr id="34" name="TextBox 62"/>
          <p:cNvSpPr txBox="1">
            <a:spLocks noChangeArrowheads="1"/>
          </p:cNvSpPr>
          <p:nvPr/>
        </p:nvSpPr>
        <p:spPr bwMode="auto">
          <a:xfrm>
            <a:off x="7333185" y="4762542"/>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7</a:t>
            </a:r>
            <a:endParaRPr lang="en-US" sz="1200" dirty="0">
              <a:latin typeface="Arial" pitchFamily="34" charset="0"/>
              <a:cs typeface="Arial" pitchFamily="34" charset="0"/>
            </a:endParaRPr>
          </a:p>
        </p:txBody>
      </p:sp>
      <p:sp>
        <p:nvSpPr>
          <p:cNvPr id="36" name="TextBox 62"/>
          <p:cNvSpPr txBox="1">
            <a:spLocks noChangeArrowheads="1"/>
          </p:cNvSpPr>
          <p:nvPr/>
        </p:nvSpPr>
        <p:spPr bwMode="auto">
          <a:xfrm>
            <a:off x="6851875" y="4762542"/>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12</a:t>
            </a:r>
            <a:endParaRPr lang="en-US" sz="1200" dirty="0">
              <a:latin typeface="Arial" pitchFamily="34" charset="0"/>
              <a:cs typeface="Arial" pitchFamily="34" charset="0"/>
            </a:endParaRPr>
          </a:p>
        </p:txBody>
      </p:sp>
      <p:sp>
        <p:nvSpPr>
          <p:cNvPr id="37" name="TextBox 62"/>
          <p:cNvSpPr txBox="1">
            <a:spLocks noChangeArrowheads="1"/>
          </p:cNvSpPr>
          <p:nvPr/>
        </p:nvSpPr>
        <p:spPr bwMode="auto">
          <a:xfrm>
            <a:off x="6179287" y="4760955"/>
            <a:ext cx="392113" cy="276999"/>
          </a:xfrm>
          <a:prstGeom prst="rect">
            <a:avLst/>
          </a:prstGeom>
          <a:noFill/>
          <a:ln w="9525">
            <a:noFill/>
            <a:miter lim="800000"/>
            <a:headEnd/>
            <a:tailEnd/>
          </a:ln>
        </p:spPr>
        <p:txBody>
          <a:bodyPr>
            <a:spAutoFit/>
          </a:bodyPr>
          <a:lstStyle/>
          <a:p>
            <a:pPr>
              <a:buFontTx/>
              <a:buNone/>
            </a:pPr>
            <a:r>
              <a:rPr lang="en-US" sz="1200" b="1">
                <a:latin typeface="Arial" pitchFamily="34" charset="0"/>
                <a:cs typeface="Arial" pitchFamily="34" charset="0"/>
              </a:rPr>
              <a:t>27</a:t>
            </a:r>
            <a:endParaRPr lang="en-US" sz="1200">
              <a:latin typeface="Arial" pitchFamily="34" charset="0"/>
              <a:cs typeface="Arial" pitchFamily="34" charset="0"/>
            </a:endParaRPr>
          </a:p>
        </p:txBody>
      </p:sp>
      <p:sp>
        <p:nvSpPr>
          <p:cNvPr id="38" name="TextBox 62"/>
          <p:cNvSpPr txBox="1">
            <a:spLocks noChangeArrowheads="1"/>
          </p:cNvSpPr>
          <p:nvPr/>
        </p:nvSpPr>
        <p:spPr bwMode="auto">
          <a:xfrm>
            <a:off x="4676625" y="4758679"/>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52</a:t>
            </a:r>
            <a:endParaRPr lang="en-US" sz="1200" dirty="0">
              <a:latin typeface="Arial" pitchFamily="34" charset="0"/>
              <a:cs typeface="Arial" pitchFamily="34" charset="0"/>
            </a:endParaRPr>
          </a:p>
        </p:txBody>
      </p:sp>
      <p:sp>
        <p:nvSpPr>
          <p:cNvPr id="39" name="TextBox 62"/>
          <p:cNvSpPr txBox="1">
            <a:spLocks noChangeArrowheads="1"/>
          </p:cNvSpPr>
          <p:nvPr/>
        </p:nvSpPr>
        <p:spPr bwMode="auto">
          <a:xfrm>
            <a:off x="7489920" y="5396002"/>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a:t>
            </a:r>
            <a:endParaRPr lang="en-US" sz="1200" dirty="0">
              <a:latin typeface="Arial" pitchFamily="34" charset="0"/>
              <a:cs typeface="Arial" pitchFamily="34" charset="0"/>
            </a:endParaRPr>
          </a:p>
        </p:txBody>
      </p:sp>
      <p:sp>
        <p:nvSpPr>
          <p:cNvPr id="40" name="TextBox 62"/>
          <p:cNvSpPr txBox="1">
            <a:spLocks noChangeArrowheads="1"/>
          </p:cNvSpPr>
          <p:nvPr/>
        </p:nvSpPr>
        <p:spPr bwMode="auto">
          <a:xfrm>
            <a:off x="7353619" y="5404628"/>
            <a:ext cx="392113" cy="276999"/>
          </a:xfrm>
          <a:prstGeom prst="rect">
            <a:avLst/>
          </a:prstGeom>
          <a:noFill/>
          <a:ln w="9525">
            <a:noFill/>
            <a:miter lim="800000"/>
            <a:headEnd/>
            <a:tailEnd/>
          </a:ln>
        </p:spPr>
        <p:txBody>
          <a:bodyPr>
            <a:spAutoFit/>
          </a:bodyPr>
          <a:lstStyle/>
          <a:p>
            <a:pPr>
              <a:buFontTx/>
              <a:buNone/>
            </a:pPr>
            <a:r>
              <a:rPr lang="en-US" sz="1200" b="1">
                <a:latin typeface="Arial" pitchFamily="34" charset="0"/>
                <a:cs typeface="Arial" pitchFamily="34" charset="0"/>
              </a:rPr>
              <a:t>6</a:t>
            </a:r>
            <a:endParaRPr lang="en-US" sz="1200">
              <a:latin typeface="Arial" pitchFamily="34" charset="0"/>
              <a:cs typeface="Arial" pitchFamily="34" charset="0"/>
            </a:endParaRPr>
          </a:p>
        </p:txBody>
      </p:sp>
      <p:sp>
        <p:nvSpPr>
          <p:cNvPr id="41" name="TextBox 62"/>
          <p:cNvSpPr txBox="1">
            <a:spLocks noChangeArrowheads="1"/>
          </p:cNvSpPr>
          <p:nvPr/>
        </p:nvSpPr>
        <p:spPr bwMode="auto">
          <a:xfrm>
            <a:off x="6930821" y="5404628"/>
            <a:ext cx="392113" cy="276999"/>
          </a:xfrm>
          <a:prstGeom prst="rect">
            <a:avLst/>
          </a:prstGeom>
          <a:noFill/>
          <a:ln w="9525">
            <a:noFill/>
            <a:miter lim="800000"/>
            <a:headEnd/>
            <a:tailEnd/>
          </a:ln>
        </p:spPr>
        <p:txBody>
          <a:bodyPr>
            <a:spAutoFit/>
          </a:bodyPr>
          <a:lstStyle/>
          <a:p>
            <a:pPr>
              <a:buFontTx/>
              <a:buNone/>
            </a:pPr>
            <a:r>
              <a:rPr lang="en-US" sz="1200" b="1">
                <a:latin typeface="Arial" pitchFamily="34" charset="0"/>
                <a:cs typeface="Arial" pitchFamily="34" charset="0"/>
              </a:rPr>
              <a:t>11</a:t>
            </a:r>
            <a:endParaRPr lang="en-US" sz="1200">
              <a:latin typeface="Arial" pitchFamily="34" charset="0"/>
              <a:cs typeface="Arial" pitchFamily="34" charset="0"/>
            </a:endParaRPr>
          </a:p>
        </p:txBody>
      </p:sp>
      <p:sp>
        <p:nvSpPr>
          <p:cNvPr id="42" name="TextBox 62"/>
          <p:cNvSpPr txBox="1">
            <a:spLocks noChangeArrowheads="1"/>
          </p:cNvSpPr>
          <p:nvPr/>
        </p:nvSpPr>
        <p:spPr bwMode="auto">
          <a:xfrm>
            <a:off x="6291059" y="5404628"/>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26</a:t>
            </a:r>
            <a:endParaRPr lang="en-US" sz="1200" dirty="0">
              <a:latin typeface="Arial" pitchFamily="34" charset="0"/>
              <a:cs typeface="Arial" pitchFamily="34" charset="0"/>
            </a:endParaRPr>
          </a:p>
        </p:txBody>
      </p:sp>
      <p:sp>
        <p:nvSpPr>
          <p:cNvPr id="43" name="TextBox 62"/>
          <p:cNvSpPr txBox="1">
            <a:spLocks noChangeArrowheads="1"/>
          </p:cNvSpPr>
          <p:nvPr/>
        </p:nvSpPr>
        <p:spPr bwMode="auto">
          <a:xfrm>
            <a:off x="4817015" y="5396002"/>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55</a:t>
            </a:r>
            <a:endParaRPr lang="en-US" sz="1200" dirty="0">
              <a:latin typeface="Arial" pitchFamily="34" charset="0"/>
              <a:cs typeface="Arial" pitchFamily="34" charset="0"/>
            </a:endParaRPr>
          </a:p>
        </p:txBody>
      </p:sp>
      <p:sp>
        <p:nvSpPr>
          <p:cNvPr id="47" name="TextBox 62"/>
          <p:cNvSpPr txBox="1">
            <a:spLocks noChangeArrowheads="1"/>
          </p:cNvSpPr>
          <p:nvPr/>
        </p:nvSpPr>
        <p:spPr bwMode="auto">
          <a:xfrm>
            <a:off x="7430559" y="4421787"/>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3</a:t>
            </a:r>
            <a:endParaRPr lang="en-US" sz="1200" dirty="0">
              <a:latin typeface="Arial" pitchFamily="34" charset="0"/>
              <a:cs typeface="Arial" pitchFamily="34" charset="0"/>
            </a:endParaRPr>
          </a:p>
        </p:txBody>
      </p:sp>
      <p:sp>
        <p:nvSpPr>
          <p:cNvPr id="48" name="TextBox 62"/>
          <p:cNvSpPr txBox="1">
            <a:spLocks noChangeArrowheads="1"/>
          </p:cNvSpPr>
          <p:nvPr/>
        </p:nvSpPr>
        <p:spPr bwMode="auto">
          <a:xfrm>
            <a:off x="7184081" y="4421787"/>
            <a:ext cx="392113"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10</a:t>
            </a:r>
            <a:endParaRPr lang="en-US" sz="1200" dirty="0">
              <a:latin typeface="Arial" pitchFamily="34" charset="0"/>
              <a:cs typeface="Arial" pitchFamily="34" charset="0"/>
            </a:endParaRPr>
          </a:p>
        </p:txBody>
      </p:sp>
      <p:sp>
        <p:nvSpPr>
          <p:cNvPr id="49" name="TextBox 62"/>
          <p:cNvSpPr txBox="1">
            <a:spLocks noChangeArrowheads="1"/>
          </p:cNvSpPr>
          <p:nvPr/>
        </p:nvSpPr>
        <p:spPr bwMode="auto">
          <a:xfrm>
            <a:off x="6626145" y="4421787"/>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15</a:t>
            </a:r>
            <a:endParaRPr lang="en-US" sz="1200" dirty="0">
              <a:latin typeface="Arial" pitchFamily="34" charset="0"/>
              <a:cs typeface="Arial" pitchFamily="34" charset="0"/>
            </a:endParaRPr>
          </a:p>
        </p:txBody>
      </p:sp>
      <p:sp>
        <p:nvSpPr>
          <p:cNvPr id="50" name="TextBox 62"/>
          <p:cNvSpPr txBox="1">
            <a:spLocks noChangeArrowheads="1"/>
          </p:cNvSpPr>
          <p:nvPr/>
        </p:nvSpPr>
        <p:spPr bwMode="auto">
          <a:xfrm>
            <a:off x="5795882" y="4429725"/>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25</a:t>
            </a:r>
            <a:endParaRPr lang="en-US" sz="1200" dirty="0">
              <a:latin typeface="Arial" pitchFamily="34" charset="0"/>
              <a:cs typeface="Arial" pitchFamily="34" charset="0"/>
            </a:endParaRPr>
          </a:p>
        </p:txBody>
      </p:sp>
      <p:sp>
        <p:nvSpPr>
          <p:cNvPr id="51" name="TextBox 62"/>
          <p:cNvSpPr txBox="1">
            <a:spLocks noChangeArrowheads="1"/>
          </p:cNvSpPr>
          <p:nvPr/>
        </p:nvSpPr>
        <p:spPr bwMode="auto">
          <a:xfrm>
            <a:off x="4408095" y="4429725"/>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47</a:t>
            </a:r>
            <a:endParaRPr lang="en-US" sz="1200" dirty="0">
              <a:latin typeface="Arial" pitchFamily="34" charset="0"/>
              <a:cs typeface="Arial" pitchFamily="34" charset="0"/>
            </a:endParaRPr>
          </a:p>
        </p:txBody>
      </p:sp>
      <p:sp>
        <p:nvSpPr>
          <p:cNvPr id="44" name="TextBox 62"/>
          <p:cNvSpPr txBox="1">
            <a:spLocks noChangeArrowheads="1"/>
          </p:cNvSpPr>
          <p:nvPr/>
        </p:nvSpPr>
        <p:spPr bwMode="auto">
          <a:xfrm>
            <a:off x="7435317" y="4100421"/>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3</a:t>
            </a:r>
            <a:endParaRPr lang="en-US" sz="1200" dirty="0">
              <a:latin typeface="Arial" pitchFamily="34" charset="0"/>
              <a:cs typeface="Arial" pitchFamily="34" charset="0"/>
            </a:endParaRPr>
          </a:p>
        </p:txBody>
      </p:sp>
      <p:sp>
        <p:nvSpPr>
          <p:cNvPr id="46" name="TextBox 62"/>
          <p:cNvSpPr txBox="1">
            <a:spLocks noChangeArrowheads="1"/>
          </p:cNvSpPr>
          <p:nvPr/>
        </p:nvSpPr>
        <p:spPr bwMode="auto">
          <a:xfrm>
            <a:off x="7182489" y="4100421"/>
            <a:ext cx="392113"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10</a:t>
            </a:r>
            <a:endParaRPr lang="en-US" sz="1200" dirty="0">
              <a:latin typeface="Arial" pitchFamily="34" charset="0"/>
              <a:cs typeface="Arial" pitchFamily="34" charset="0"/>
            </a:endParaRPr>
          </a:p>
        </p:txBody>
      </p:sp>
      <p:sp>
        <p:nvSpPr>
          <p:cNvPr id="55" name="TextBox 62"/>
          <p:cNvSpPr txBox="1">
            <a:spLocks noChangeArrowheads="1"/>
          </p:cNvSpPr>
          <p:nvPr/>
        </p:nvSpPr>
        <p:spPr bwMode="auto">
          <a:xfrm>
            <a:off x="6633268" y="4100421"/>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13</a:t>
            </a:r>
            <a:endParaRPr lang="en-US" sz="1200" dirty="0">
              <a:latin typeface="Arial" pitchFamily="34" charset="0"/>
              <a:cs typeface="Arial" pitchFamily="34" charset="0"/>
            </a:endParaRPr>
          </a:p>
        </p:txBody>
      </p:sp>
      <p:sp>
        <p:nvSpPr>
          <p:cNvPr id="56" name="TextBox 62"/>
          <p:cNvSpPr txBox="1">
            <a:spLocks noChangeArrowheads="1"/>
          </p:cNvSpPr>
          <p:nvPr/>
        </p:nvSpPr>
        <p:spPr bwMode="auto">
          <a:xfrm>
            <a:off x="5896337" y="4095659"/>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24</a:t>
            </a:r>
            <a:endParaRPr lang="en-US" sz="1200" dirty="0">
              <a:latin typeface="Arial" pitchFamily="34" charset="0"/>
              <a:cs typeface="Arial" pitchFamily="34" charset="0"/>
            </a:endParaRPr>
          </a:p>
        </p:txBody>
      </p:sp>
      <p:sp>
        <p:nvSpPr>
          <p:cNvPr id="57" name="TextBox 62"/>
          <p:cNvSpPr txBox="1">
            <a:spLocks noChangeArrowheads="1"/>
          </p:cNvSpPr>
          <p:nvPr/>
        </p:nvSpPr>
        <p:spPr bwMode="auto">
          <a:xfrm>
            <a:off x="4568065" y="4095659"/>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50</a:t>
            </a:r>
            <a:endParaRPr lang="en-US" sz="1200" dirty="0">
              <a:latin typeface="Arial" pitchFamily="34" charset="0"/>
              <a:cs typeface="Arial" pitchFamily="34" charset="0"/>
            </a:endParaRPr>
          </a:p>
        </p:txBody>
      </p:sp>
      <p:sp>
        <p:nvSpPr>
          <p:cNvPr id="45" name="TextBox 62"/>
          <p:cNvSpPr txBox="1">
            <a:spLocks noChangeArrowheads="1"/>
          </p:cNvSpPr>
          <p:nvPr/>
        </p:nvSpPr>
        <p:spPr bwMode="auto">
          <a:xfrm>
            <a:off x="7465874" y="3773010"/>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a:t>
            </a:r>
          </a:p>
        </p:txBody>
      </p:sp>
      <p:sp>
        <p:nvSpPr>
          <p:cNvPr id="52" name="TextBox 62"/>
          <p:cNvSpPr txBox="1">
            <a:spLocks noChangeArrowheads="1"/>
          </p:cNvSpPr>
          <p:nvPr/>
        </p:nvSpPr>
        <p:spPr bwMode="auto">
          <a:xfrm>
            <a:off x="7273662" y="3773010"/>
            <a:ext cx="392113"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a:t>
            </a:r>
            <a:endParaRPr lang="en-US" sz="1200" dirty="0">
              <a:latin typeface="Arial" pitchFamily="34" charset="0"/>
              <a:cs typeface="Arial" pitchFamily="34" charset="0"/>
            </a:endParaRPr>
          </a:p>
        </p:txBody>
      </p:sp>
      <p:sp>
        <p:nvSpPr>
          <p:cNvPr id="53" name="TextBox 62"/>
          <p:cNvSpPr txBox="1">
            <a:spLocks noChangeArrowheads="1"/>
          </p:cNvSpPr>
          <p:nvPr/>
        </p:nvSpPr>
        <p:spPr bwMode="auto">
          <a:xfrm>
            <a:off x="6956631" y="3773010"/>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10</a:t>
            </a:r>
            <a:endParaRPr lang="en-US" sz="1200" dirty="0">
              <a:latin typeface="Arial" pitchFamily="34" charset="0"/>
              <a:cs typeface="Arial" pitchFamily="34" charset="0"/>
            </a:endParaRPr>
          </a:p>
        </p:txBody>
      </p:sp>
      <p:sp>
        <p:nvSpPr>
          <p:cNvPr id="54" name="TextBox 62"/>
          <p:cNvSpPr txBox="1">
            <a:spLocks noChangeArrowheads="1"/>
          </p:cNvSpPr>
          <p:nvPr/>
        </p:nvSpPr>
        <p:spPr bwMode="auto">
          <a:xfrm>
            <a:off x="6411270" y="3780948"/>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26</a:t>
            </a:r>
            <a:endParaRPr lang="en-US" sz="1200" dirty="0">
              <a:latin typeface="Arial" pitchFamily="34" charset="0"/>
              <a:cs typeface="Arial" pitchFamily="34" charset="0"/>
            </a:endParaRPr>
          </a:p>
        </p:txBody>
      </p:sp>
      <p:sp>
        <p:nvSpPr>
          <p:cNvPr id="69" name="TextBox 62"/>
          <p:cNvSpPr txBox="1">
            <a:spLocks noChangeArrowheads="1"/>
          </p:cNvSpPr>
          <p:nvPr/>
        </p:nvSpPr>
        <p:spPr bwMode="auto">
          <a:xfrm>
            <a:off x="4945460" y="3780948"/>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57</a:t>
            </a:r>
            <a:endParaRPr lang="en-US" sz="1200" dirty="0">
              <a:latin typeface="Arial" pitchFamily="34" charset="0"/>
              <a:cs typeface="Arial" pitchFamily="34" charset="0"/>
            </a:endParaRPr>
          </a:p>
        </p:txBody>
      </p:sp>
      <p:cxnSp>
        <p:nvCxnSpPr>
          <p:cNvPr id="70" name="Straight Arrow Connector 73"/>
          <p:cNvCxnSpPr>
            <a:cxnSpLocks noChangeShapeType="1"/>
          </p:cNvCxnSpPr>
          <p:nvPr/>
        </p:nvCxnSpPr>
        <p:spPr bwMode="auto">
          <a:xfrm rot="5400000" flipH="1" flipV="1">
            <a:off x="5201778" y="3898211"/>
            <a:ext cx="270000" cy="1588"/>
          </a:xfrm>
          <a:prstGeom prst="straightConnector1">
            <a:avLst/>
          </a:prstGeom>
          <a:noFill/>
          <a:ln w="12700" algn="ctr">
            <a:solidFill>
              <a:schemeClr val="tx1"/>
            </a:solidFill>
            <a:round/>
            <a:headEnd/>
            <a:tailEnd type="arrow" w="med" len="med"/>
          </a:ln>
        </p:spPr>
      </p:cxnSp>
      <p:cxnSp>
        <p:nvCxnSpPr>
          <p:cNvPr id="58" name="Straight Arrow Connector 73"/>
          <p:cNvCxnSpPr>
            <a:cxnSpLocks noChangeShapeType="1"/>
          </p:cNvCxnSpPr>
          <p:nvPr/>
        </p:nvCxnSpPr>
        <p:spPr bwMode="auto">
          <a:xfrm>
            <a:off x="7273662" y="3789657"/>
            <a:ext cx="1" cy="269061"/>
          </a:xfrm>
          <a:prstGeom prst="straightConnector1">
            <a:avLst/>
          </a:prstGeom>
          <a:noFill/>
          <a:ln w="12700" algn="ctr">
            <a:solidFill>
              <a:schemeClr val="tx1"/>
            </a:solidFill>
            <a:prstDash val="sysDash"/>
            <a:round/>
            <a:headEnd/>
            <a:tailEnd type="arrow" w="med" len="med"/>
          </a:ln>
        </p:spPr>
      </p:cxnSp>
      <p:sp>
        <p:nvSpPr>
          <p:cNvPr id="59" name="TextBox 62"/>
          <p:cNvSpPr txBox="1">
            <a:spLocks noChangeArrowheads="1"/>
          </p:cNvSpPr>
          <p:nvPr/>
        </p:nvSpPr>
        <p:spPr bwMode="auto">
          <a:xfrm>
            <a:off x="7470294" y="3120547"/>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a:t>
            </a:r>
          </a:p>
        </p:txBody>
      </p:sp>
      <p:sp>
        <p:nvSpPr>
          <p:cNvPr id="60" name="TextBox 62"/>
          <p:cNvSpPr txBox="1">
            <a:spLocks noChangeArrowheads="1"/>
          </p:cNvSpPr>
          <p:nvPr/>
        </p:nvSpPr>
        <p:spPr bwMode="auto">
          <a:xfrm>
            <a:off x="7316182" y="3120547"/>
            <a:ext cx="392113"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a:t>
            </a:r>
            <a:endParaRPr lang="en-US" sz="1200" dirty="0">
              <a:latin typeface="Arial" pitchFamily="34" charset="0"/>
              <a:cs typeface="Arial" pitchFamily="34" charset="0"/>
            </a:endParaRPr>
          </a:p>
        </p:txBody>
      </p:sp>
      <p:sp>
        <p:nvSpPr>
          <p:cNvPr id="61" name="TextBox 62"/>
          <p:cNvSpPr txBox="1">
            <a:spLocks noChangeArrowheads="1"/>
          </p:cNvSpPr>
          <p:nvPr/>
        </p:nvSpPr>
        <p:spPr bwMode="auto">
          <a:xfrm>
            <a:off x="6984165" y="3129691"/>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11</a:t>
            </a:r>
            <a:endParaRPr lang="en-US" sz="1200" dirty="0">
              <a:latin typeface="Arial" pitchFamily="34" charset="0"/>
              <a:cs typeface="Arial" pitchFamily="34" charset="0"/>
            </a:endParaRPr>
          </a:p>
        </p:txBody>
      </p:sp>
      <p:sp>
        <p:nvSpPr>
          <p:cNvPr id="62" name="TextBox 62"/>
          <p:cNvSpPr txBox="1">
            <a:spLocks noChangeArrowheads="1"/>
          </p:cNvSpPr>
          <p:nvPr/>
        </p:nvSpPr>
        <p:spPr bwMode="auto">
          <a:xfrm>
            <a:off x="6343808" y="3128485"/>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23</a:t>
            </a:r>
            <a:endParaRPr lang="en-US" sz="1200" dirty="0">
              <a:latin typeface="Arial" pitchFamily="34" charset="0"/>
              <a:cs typeface="Arial" pitchFamily="34" charset="0"/>
            </a:endParaRPr>
          </a:p>
        </p:txBody>
      </p:sp>
      <p:sp>
        <p:nvSpPr>
          <p:cNvPr id="63" name="TextBox 62"/>
          <p:cNvSpPr txBox="1">
            <a:spLocks noChangeArrowheads="1"/>
          </p:cNvSpPr>
          <p:nvPr/>
        </p:nvSpPr>
        <p:spPr bwMode="auto">
          <a:xfrm>
            <a:off x="5060370" y="3128485"/>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59</a:t>
            </a:r>
            <a:endParaRPr lang="en-US" sz="1200" dirty="0">
              <a:latin typeface="Arial" pitchFamily="34" charset="0"/>
              <a:cs typeface="Arial" pitchFamily="34" charset="0"/>
            </a:endParaRPr>
          </a:p>
        </p:txBody>
      </p:sp>
      <p:cxnSp>
        <p:nvCxnSpPr>
          <p:cNvPr id="64" name="Straight Arrow Connector 73"/>
          <p:cNvCxnSpPr>
            <a:cxnSpLocks noChangeShapeType="1"/>
          </p:cNvCxnSpPr>
          <p:nvPr/>
        </p:nvCxnSpPr>
        <p:spPr bwMode="auto">
          <a:xfrm rot="5400000" flipH="1" flipV="1">
            <a:off x="5300432" y="3237039"/>
            <a:ext cx="270000" cy="1588"/>
          </a:xfrm>
          <a:prstGeom prst="straightConnector1">
            <a:avLst/>
          </a:prstGeom>
          <a:noFill/>
          <a:ln w="12700" algn="ctr">
            <a:solidFill>
              <a:schemeClr val="tx1"/>
            </a:solidFill>
            <a:round/>
            <a:headEnd/>
            <a:tailEnd type="arrow" w="med" len="med"/>
          </a:ln>
        </p:spPr>
      </p:cxnSp>
      <p:cxnSp>
        <p:nvCxnSpPr>
          <p:cNvPr id="67" name="Straight Arrow Connector 73"/>
          <p:cNvCxnSpPr>
            <a:cxnSpLocks noChangeShapeType="1"/>
          </p:cNvCxnSpPr>
          <p:nvPr/>
        </p:nvCxnSpPr>
        <p:spPr bwMode="auto">
          <a:xfrm rot="16200000" flipH="1">
            <a:off x="6536471" y="3271487"/>
            <a:ext cx="270000" cy="1588"/>
          </a:xfrm>
          <a:prstGeom prst="straightConnector1">
            <a:avLst/>
          </a:prstGeom>
          <a:noFill/>
          <a:ln w="12700" algn="ctr">
            <a:solidFill>
              <a:schemeClr val="tx1"/>
            </a:solidFill>
            <a:round/>
            <a:headEnd/>
            <a:tailEnd type="arrow" w="med" len="med"/>
          </a:ln>
        </p:spPr>
      </p:cxnSp>
      <p:sp>
        <p:nvSpPr>
          <p:cNvPr id="72" name="TextBox 62"/>
          <p:cNvSpPr txBox="1">
            <a:spLocks noChangeArrowheads="1"/>
          </p:cNvSpPr>
          <p:nvPr/>
        </p:nvSpPr>
        <p:spPr bwMode="auto">
          <a:xfrm>
            <a:off x="7232347" y="3444285"/>
            <a:ext cx="411336" cy="276999"/>
          </a:xfrm>
          <a:prstGeom prst="rect">
            <a:avLst/>
          </a:prstGeom>
          <a:noFill/>
          <a:ln w="9525">
            <a:noFill/>
            <a:miter lim="800000"/>
            <a:headEnd/>
            <a:tailEnd/>
          </a:ln>
        </p:spPr>
        <p:txBody>
          <a:bodyPr wrap="square">
            <a:spAutoFit/>
          </a:bodyPr>
          <a:lstStyle/>
          <a:p>
            <a:pPr>
              <a:buFontTx/>
              <a:buNone/>
            </a:pPr>
            <a:r>
              <a:rPr lang="en-CA" sz="1200" b="1" dirty="0">
                <a:latin typeface="Arial" pitchFamily="34" charset="0"/>
                <a:cs typeface="Arial" pitchFamily="34" charset="0"/>
              </a:rPr>
              <a:t>10</a:t>
            </a:r>
            <a:endParaRPr lang="en-US" sz="1200" dirty="0">
              <a:latin typeface="Arial" pitchFamily="34" charset="0"/>
              <a:cs typeface="Arial" pitchFamily="34" charset="0"/>
            </a:endParaRPr>
          </a:p>
        </p:txBody>
      </p:sp>
      <p:sp>
        <p:nvSpPr>
          <p:cNvPr id="75" name="TextBox 62"/>
          <p:cNvSpPr txBox="1">
            <a:spLocks noChangeArrowheads="1"/>
          </p:cNvSpPr>
          <p:nvPr/>
        </p:nvSpPr>
        <p:spPr bwMode="auto">
          <a:xfrm>
            <a:off x="6691292" y="3444285"/>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12</a:t>
            </a:r>
            <a:endParaRPr lang="en-US" sz="1200" dirty="0">
              <a:latin typeface="Arial" pitchFamily="34" charset="0"/>
              <a:cs typeface="Arial" pitchFamily="34" charset="0"/>
            </a:endParaRPr>
          </a:p>
        </p:txBody>
      </p:sp>
      <p:sp>
        <p:nvSpPr>
          <p:cNvPr id="76" name="TextBox 62"/>
          <p:cNvSpPr txBox="1">
            <a:spLocks noChangeArrowheads="1"/>
          </p:cNvSpPr>
          <p:nvPr/>
        </p:nvSpPr>
        <p:spPr bwMode="auto">
          <a:xfrm>
            <a:off x="6015878" y="3444285"/>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23</a:t>
            </a:r>
            <a:endParaRPr lang="en-US" sz="1200" dirty="0">
              <a:latin typeface="Arial" pitchFamily="34" charset="0"/>
              <a:cs typeface="Arial" pitchFamily="34" charset="0"/>
            </a:endParaRPr>
          </a:p>
        </p:txBody>
      </p:sp>
      <p:sp>
        <p:nvSpPr>
          <p:cNvPr id="77" name="TextBox 62"/>
          <p:cNvSpPr txBox="1">
            <a:spLocks noChangeArrowheads="1"/>
          </p:cNvSpPr>
          <p:nvPr/>
        </p:nvSpPr>
        <p:spPr bwMode="auto">
          <a:xfrm>
            <a:off x="4734690" y="3444285"/>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53</a:t>
            </a:r>
            <a:endParaRPr lang="en-US" sz="1200" dirty="0">
              <a:latin typeface="Arial" pitchFamily="34" charset="0"/>
              <a:cs typeface="Arial" pitchFamily="34" charset="0"/>
            </a:endParaRPr>
          </a:p>
        </p:txBody>
      </p:sp>
      <p:sp>
        <p:nvSpPr>
          <p:cNvPr id="78" name="TextBox 62"/>
          <p:cNvSpPr txBox="1">
            <a:spLocks noChangeArrowheads="1"/>
          </p:cNvSpPr>
          <p:nvPr/>
        </p:nvSpPr>
        <p:spPr bwMode="auto">
          <a:xfrm>
            <a:off x="7475782" y="3444285"/>
            <a:ext cx="392113"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3</a:t>
            </a:r>
            <a:endParaRPr lang="en-US" sz="1200" dirty="0">
              <a:latin typeface="Arial" pitchFamily="34" charset="0"/>
              <a:cs typeface="Arial" pitchFamily="34" charset="0"/>
            </a:endParaRPr>
          </a:p>
        </p:txBody>
      </p:sp>
      <p:sp>
        <p:nvSpPr>
          <p:cNvPr id="90" name="TextBox 62"/>
          <p:cNvSpPr txBox="1">
            <a:spLocks noChangeArrowheads="1"/>
          </p:cNvSpPr>
          <p:nvPr/>
        </p:nvSpPr>
        <p:spPr bwMode="auto">
          <a:xfrm>
            <a:off x="7303702" y="2471126"/>
            <a:ext cx="392113"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7</a:t>
            </a:r>
            <a:endParaRPr lang="en-US" sz="1200" dirty="0">
              <a:latin typeface="Arial" pitchFamily="34" charset="0"/>
              <a:cs typeface="Arial" pitchFamily="34" charset="0"/>
            </a:endParaRPr>
          </a:p>
        </p:txBody>
      </p:sp>
      <p:sp>
        <p:nvSpPr>
          <p:cNvPr id="91" name="TextBox 62"/>
          <p:cNvSpPr txBox="1">
            <a:spLocks noChangeArrowheads="1"/>
          </p:cNvSpPr>
          <p:nvPr/>
        </p:nvSpPr>
        <p:spPr bwMode="auto">
          <a:xfrm>
            <a:off x="6856457" y="2471126"/>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10</a:t>
            </a:r>
            <a:endParaRPr lang="en-US" sz="1200" dirty="0">
              <a:latin typeface="Arial" pitchFamily="34" charset="0"/>
              <a:cs typeface="Arial" pitchFamily="34" charset="0"/>
            </a:endParaRPr>
          </a:p>
        </p:txBody>
      </p:sp>
      <p:sp>
        <p:nvSpPr>
          <p:cNvPr id="92" name="TextBox 62"/>
          <p:cNvSpPr txBox="1">
            <a:spLocks noChangeArrowheads="1"/>
          </p:cNvSpPr>
          <p:nvPr/>
        </p:nvSpPr>
        <p:spPr bwMode="auto">
          <a:xfrm>
            <a:off x="6307948" y="2471126"/>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25</a:t>
            </a:r>
            <a:endParaRPr lang="en-US" sz="1200" dirty="0">
              <a:latin typeface="Arial" pitchFamily="34" charset="0"/>
              <a:cs typeface="Arial" pitchFamily="34" charset="0"/>
            </a:endParaRPr>
          </a:p>
        </p:txBody>
      </p:sp>
      <p:sp>
        <p:nvSpPr>
          <p:cNvPr id="93" name="TextBox 92"/>
          <p:cNvSpPr txBox="1">
            <a:spLocks noChangeArrowheads="1"/>
          </p:cNvSpPr>
          <p:nvPr/>
        </p:nvSpPr>
        <p:spPr bwMode="auto">
          <a:xfrm>
            <a:off x="4898852" y="2471126"/>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56</a:t>
            </a:r>
            <a:endParaRPr lang="en-US" sz="1200" dirty="0">
              <a:latin typeface="Arial" pitchFamily="34" charset="0"/>
              <a:cs typeface="Arial" pitchFamily="34" charset="0"/>
            </a:endParaRPr>
          </a:p>
        </p:txBody>
      </p:sp>
      <p:sp>
        <p:nvSpPr>
          <p:cNvPr id="94" name="TextBox 62"/>
          <p:cNvSpPr txBox="1">
            <a:spLocks noChangeArrowheads="1"/>
          </p:cNvSpPr>
          <p:nvPr/>
        </p:nvSpPr>
        <p:spPr bwMode="auto">
          <a:xfrm>
            <a:off x="7465856" y="2471125"/>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a:t>
            </a:r>
          </a:p>
        </p:txBody>
      </p:sp>
      <p:cxnSp>
        <p:nvCxnSpPr>
          <p:cNvPr id="80" name="Straight Arrow Connector 68">
            <a:extLst>
              <a:ext uri="{FF2B5EF4-FFF2-40B4-BE49-F238E27FC236}">
                <a16:creationId xmlns="" xmlns:a16="http://schemas.microsoft.com/office/drawing/2014/main" id="{2AAB4CDA-C7C1-49E0-BAB1-BE8ABF061A53}"/>
              </a:ext>
            </a:extLst>
          </p:cNvPr>
          <p:cNvCxnSpPr>
            <a:cxnSpLocks noChangeShapeType="1"/>
          </p:cNvCxnSpPr>
          <p:nvPr/>
        </p:nvCxnSpPr>
        <p:spPr bwMode="auto">
          <a:xfrm rot="16200000" flipH="1">
            <a:off x="2822408" y="6301952"/>
            <a:ext cx="173037" cy="1587"/>
          </a:xfrm>
          <a:prstGeom prst="straightConnector1">
            <a:avLst/>
          </a:prstGeom>
          <a:noFill/>
          <a:ln w="19050" algn="ctr">
            <a:solidFill>
              <a:srgbClr val="00B050"/>
            </a:solidFill>
            <a:round/>
            <a:headEnd/>
            <a:tailEnd type="arrow" w="med" len="med"/>
          </a:ln>
        </p:spPr>
      </p:cxnSp>
      <p:cxnSp>
        <p:nvCxnSpPr>
          <p:cNvPr id="81" name="Straight Arrow Connector 68">
            <a:extLst>
              <a:ext uri="{FF2B5EF4-FFF2-40B4-BE49-F238E27FC236}">
                <a16:creationId xmlns="" xmlns:a16="http://schemas.microsoft.com/office/drawing/2014/main" id="{24B3FAC5-A57F-4173-9942-E2972C16A32F}"/>
              </a:ext>
            </a:extLst>
          </p:cNvPr>
          <p:cNvCxnSpPr>
            <a:cxnSpLocks noChangeShapeType="1"/>
          </p:cNvCxnSpPr>
          <p:nvPr/>
        </p:nvCxnSpPr>
        <p:spPr bwMode="auto">
          <a:xfrm rot="5400000" flipH="1" flipV="1">
            <a:off x="2688183" y="6301952"/>
            <a:ext cx="173037" cy="1587"/>
          </a:xfrm>
          <a:prstGeom prst="straightConnector1">
            <a:avLst/>
          </a:prstGeom>
          <a:noFill/>
          <a:ln w="19050" algn="ctr">
            <a:solidFill>
              <a:srgbClr val="00B050"/>
            </a:solidFill>
            <a:round/>
            <a:headEnd/>
            <a:tailEnd type="arrow" w="med" len="med"/>
          </a:ln>
        </p:spPr>
      </p:cxnSp>
      <p:sp>
        <p:nvSpPr>
          <p:cNvPr id="82" name="TextBox 62">
            <a:extLst>
              <a:ext uri="{FF2B5EF4-FFF2-40B4-BE49-F238E27FC236}">
                <a16:creationId xmlns="" xmlns:a16="http://schemas.microsoft.com/office/drawing/2014/main" id="{26C50BA3-7B4E-40D7-A6D7-1D0329BA76B1}"/>
              </a:ext>
            </a:extLst>
          </p:cNvPr>
          <p:cNvSpPr txBox="1">
            <a:spLocks noChangeArrowheads="1"/>
          </p:cNvSpPr>
          <p:nvPr/>
        </p:nvSpPr>
        <p:spPr bwMode="auto">
          <a:xfrm>
            <a:off x="7237027" y="2146460"/>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8</a:t>
            </a:r>
          </a:p>
        </p:txBody>
      </p:sp>
      <p:sp>
        <p:nvSpPr>
          <p:cNvPr id="83" name="TextBox 62">
            <a:extLst>
              <a:ext uri="{FF2B5EF4-FFF2-40B4-BE49-F238E27FC236}">
                <a16:creationId xmlns="" xmlns:a16="http://schemas.microsoft.com/office/drawing/2014/main" id="{DC6278C4-2DB3-45EA-BD65-905A07598EB3}"/>
              </a:ext>
            </a:extLst>
          </p:cNvPr>
          <p:cNvSpPr txBox="1">
            <a:spLocks noChangeArrowheads="1"/>
          </p:cNvSpPr>
          <p:nvPr/>
        </p:nvSpPr>
        <p:spPr bwMode="auto">
          <a:xfrm>
            <a:off x="6838972" y="2146460"/>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9</a:t>
            </a:r>
          </a:p>
        </p:txBody>
      </p:sp>
      <p:sp>
        <p:nvSpPr>
          <p:cNvPr id="88" name="TextBox 62">
            <a:extLst>
              <a:ext uri="{FF2B5EF4-FFF2-40B4-BE49-F238E27FC236}">
                <a16:creationId xmlns="" xmlns:a16="http://schemas.microsoft.com/office/drawing/2014/main" id="{5973F004-400B-456E-A144-B490283B9A10}"/>
              </a:ext>
            </a:extLst>
          </p:cNvPr>
          <p:cNvSpPr txBox="1">
            <a:spLocks noChangeArrowheads="1"/>
          </p:cNvSpPr>
          <p:nvPr/>
        </p:nvSpPr>
        <p:spPr bwMode="auto">
          <a:xfrm>
            <a:off x="6218243" y="2146460"/>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17</a:t>
            </a:r>
          </a:p>
        </p:txBody>
      </p:sp>
      <p:sp>
        <p:nvSpPr>
          <p:cNvPr id="95" name="TextBox 94">
            <a:extLst>
              <a:ext uri="{FF2B5EF4-FFF2-40B4-BE49-F238E27FC236}">
                <a16:creationId xmlns="" xmlns:a16="http://schemas.microsoft.com/office/drawing/2014/main" id="{4480FBAE-1610-4CE3-ABAE-2E9816C33BF3}"/>
              </a:ext>
            </a:extLst>
          </p:cNvPr>
          <p:cNvSpPr txBox="1">
            <a:spLocks noChangeArrowheads="1"/>
          </p:cNvSpPr>
          <p:nvPr/>
        </p:nvSpPr>
        <p:spPr bwMode="auto">
          <a:xfrm>
            <a:off x="5291810" y="2146460"/>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63</a:t>
            </a:r>
            <a:endParaRPr lang="en-US" sz="1200" dirty="0">
              <a:latin typeface="Arial" pitchFamily="34" charset="0"/>
              <a:cs typeface="Arial" pitchFamily="34" charset="0"/>
            </a:endParaRPr>
          </a:p>
        </p:txBody>
      </p:sp>
      <p:sp>
        <p:nvSpPr>
          <p:cNvPr id="96" name="TextBox 62">
            <a:extLst>
              <a:ext uri="{FF2B5EF4-FFF2-40B4-BE49-F238E27FC236}">
                <a16:creationId xmlns="" xmlns:a16="http://schemas.microsoft.com/office/drawing/2014/main" id="{0C881CE8-166C-4C29-95C3-BAA651F0ACB3}"/>
              </a:ext>
            </a:extLst>
          </p:cNvPr>
          <p:cNvSpPr txBox="1">
            <a:spLocks noChangeArrowheads="1"/>
          </p:cNvSpPr>
          <p:nvPr/>
        </p:nvSpPr>
        <p:spPr bwMode="auto">
          <a:xfrm>
            <a:off x="7448371" y="2146459"/>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3</a:t>
            </a:r>
          </a:p>
        </p:txBody>
      </p:sp>
      <p:cxnSp>
        <p:nvCxnSpPr>
          <p:cNvPr id="97" name="Straight Arrow Connector 68">
            <a:extLst>
              <a:ext uri="{FF2B5EF4-FFF2-40B4-BE49-F238E27FC236}">
                <a16:creationId xmlns="" xmlns:a16="http://schemas.microsoft.com/office/drawing/2014/main" id="{0D11F543-6750-455F-8AFA-790DE4D521B5}"/>
              </a:ext>
            </a:extLst>
          </p:cNvPr>
          <p:cNvCxnSpPr>
            <a:cxnSpLocks noChangeShapeType="1"/>
          </p:cNvCxnSpPr>
          <p:nvPr/>
        </p:nvCxnSpPr>
        <p:spPr bwMode="auto">
          <a:xfrm>
            <a:off x="6677313" y="2170309"/>
            <a:ext cx="0" cy="270000"/>
          </a:xfrm>
          <a:prstGeom prst="straightConnector1">
            <a:avLst/>
          </a:prstGeom>
          <a:noFill/>
          <a:ln w="19050" algn="ctr">
            <a:solidFill>
              <a:srgbClr val="00B050"/>
            </a:solidFill>
            <a:round/>
            <a:headEnd/>
            <a:tailEnd type="arrow" w="med" len="med"/>
          </a:ln>
        </p:spPr>
      </p:cxnSp>
      <p:cxnSp>
        <p:nvCxnSpPr>
          <p:cNvPr id="98" name="Straight Arrow Connector 73">
            <a:extLst>
              <a:ext uri="{FF2B5EF4-FFF2-40B4-BE49-F238E27FC236}">
                <a16:creationId xmlns="" xmlns:a16="http://schemas.microsoft.com/office/drawing/2014/main" id="{27DCB1A8-396F-447E-96E5-2EB55CF0A0DC}"/>
              </a:ext>
            </a:extLst>
          </p:cNvPr>
          <p:cNvCxnSpPr>
            <a:cxnSpLocks noChangeShapeType="1"/>
          </p:cNvCxnSpPr>
          <p:nvPr/>
        </p:nvCxnSpPr>
        <p:spPr bwMode="auto">
          <a:xfrm rot="5400000" flipH="1" flipV="1">
            <a:off x="5504342" y="2260163"/>
            <a:ext cx="270000" cy="1588"/>
          </a:xfrm>
          <a:prstGeom prst="straightConnector1">
            <a:avLst/>
          </a:prstGeom>
          <a:noFill/>
          <a:ln w="9525" algn="ctr">
            <a:solidFill>
              <a:schemeClr val="tx1"/>
            </a:solidFill>
            <a:prstDash val="dash"/>
            <a:round/>
            <a:headEnd/>
            <a:tailEnd type="arrow" w="med" len="med"/>
          </a:ln>
        </p:spPr>
      </p:cxnSp>
      <p:cxnSp>
        <p:nvCxnSpPr>
          <p:cNvPr id="99" name="Straight Arrow Connector 98">
            <a:extLst>
              <a:ext uri="{FF2B5EF4-FFF2-40B4-BE49-F238E27FC236}">
                <a16:creationId xmlns="" xmlns:a16="http://schemas.microsoft.com/office/drawing/2014/main" id="{76884E87-B19A-43C4-BF09-436B0A23C72F}"/>
              </a:ext>
            </a:extLst>
          </p:cNvPr>
          <p:cNvCxnSpPr>
            <a:cxnSpLocks noChangeShapeType="1"/>
          </p:cNvCxnSpPr>
          <p:nvPr/>
        </p:nvCxnSpPr>
        <p:spPr bwMode="auto">
          <a:xfrm flipV="1">
            <a:off x="5772994" y="2117155"/>
            <a:ext cx="0" cy="270000"/>
          </a:xfrm>
          <a:prstGeom prst="straightConnector1">
            <a:avLst/>
          </a:prstGeom>
          <a:noFill/>
          <a:ln w="19050" algn="ctr">
            <a:solidFill>
              <a:srgbClr val="00B050"/>
            </a:solidFill>
            <a:prstDash val="solid"/>
            <a:round/>
            <a:headEnd/>
            <a:tailEnd type="arrow" w="med" len="med"/>
          </a:ln>
        </p:spPr>
      </p:cxnSp>
      <p:cxnSp>
        <p:nvCxnSpPr>
          <p:cNvPr id="100" name="Straight Arrow Connector 73">
            <a:extLst>
              <a:ext uri="{FF2B5EF4-FFF2-40B4-BE49-F238E27FC236}">
                <a16:creationId xmlns="" xmlns:a16="http://schemas.microsoft.com/office/drawing/2014/main" id="{57DE3928-CBE8-4F27-941F-0387F0381817}"/>
              </a:ext>
            </a:extLst>
          </p:cNvPr>
          <p:cNvCxnSpPr>
            <a:cxnSpLocks noChangeShapeType="1"/>
          </p:cNvCxnSpPr>
          <p:nvPr/>
        </p:nvCxnSpPr>
        <p:spPr bwMode="auto">
          <a:xfrm rot="16200000" flipH="1">
            <a:off x="6428174" y="2297255"/>
            <a:ext cx="270000" cy="1588"/>
          </a:xfrm>
          <a:prstGeom prst="straightConnector1">
            <a:avLst/>
          </a:prstGeom>
          <a:noFill/>
          <a:ln w="12700" algn="ctr">
            <a:solidFill>
              <a:schemeClr val="tx1"/>
            </a:solidFill>
            <a:round/>
            <a:headEnd/>
            <a:tailEnd type="arrow" w="med" len="med"/>
          </a:ln>
        </p:spPr>
      </p:cxnSp>
      <p:cxnSp>
        <p:nvCxnSpPr>
          <p:cNvPr id="103" name="Straight Arrow Connector 73">
            <a:extLst>
              <a:ext uri="{FF2B5EF4-FFF2-40B4-BE49-F238E27FC236}">
                <a16:creationId xmlns="" xmlns:a16="http://schemas.microsoft.com/office/drawing/2014/main" id="{C43FD342-7401-4F7F-8E38-FC57E8DB56E8}"/>
              </a:ext>
            </a:extLst>
          </p:cNvPr>
          <p:cNvCxnSpPr>
            <a:cxnSpLocks noChangeShapeType="1"/>
          </p:cNvCxnSpPr>
          <p:nvPr/>
        </p:nvCxnSpPr>
        <p:spPr bwMode="auto">
          <a:xfrm>
            <a:off x="7483212" y="3789657"/>
            <a:ext cx="1" cy="269061"/>
          </a:xfrm>
          <a:prstGeom prst="straightConnector1">
            <a:avLst/>
          </a:prstGeom>
          <a:noFill/>
          <a:ln w="12700" algn="ctr">
            <a:solidFill>
              <a:schemeClr val="tx1"/>
            </a:solidFill>
            <a:prstDash val="sysDash"/>
            <a:round/>
            <a:headEnd/>
            <a:tailEnd type="arrow" w="med" len="med"/>
          </a:ln>
        </p:spPr>
      </p:cxnSp>
      <p:sp>
        <p:nvSpPr>
          <p:cNvPr id="85" name="TextBox 84">
            <a:extLst>
              <a:ext uri="{FF2B5EF4-FFF2-40B4-BE49-F238E27FC236}">
                <a16:creationId xmlns="" xmlns:a16="http://schemas.microsoft.com/office/drawing/2014/main" id="{1E625CB2-2F8C-43EF-A96F-E41FD6F11A87}"/>
              </a:ext>
            </a:extLst>
          </p:cNvPr>
          <p:cNvSpPr txBox="1"/>
          <p:nvPr/>
        </p:nvSpPr>
        <p:spPr bwMode="auto">
          <a:xfrm>
            <a:off x="3723912" y="5621469"/>
            <a:ext cx="2564538" cy="261610"/>
          </a:xfrm>
          <a:prstGeom prst="rect">
            <a:avLst/>
          </a:prstGeom>
          <a:solidFill>
            <a:srgbClr val="FFFFFF"/>
          </a:solidFill>
          <a:ln w="9525">
            <a:noFill/>
            <a:miter lim="800000"/>
            <a:headEnd/>
            <a:tailEnd/>
          </a:ln>
        </p:spPr>
        <p:txBody>
          <a:bodyPr wrap="square" rtlCol="0">
            <a:spAutoFit/>
          </a:bodyPr>
          <a:lstStyle/>
          <a:p>
            <a:r>
              <a:rPr lang="en-US" sz="1100" b="1" dirty="0">
                <a:latin typeface="Arial" pitchFamily="34" charset="0"/>
                <a:cs typeface="Arial" pitchFamily="34" charset="0"/>
              </a:rPr>
              <a:t>Most of the Time</a:t>
            </a:r>
          </a:p>
        </p:txBody>
      </p:sp>
      <p:sp>
        <p:nvSpPr>
          <p:cNvPr id="86" name="TextBox 62">
            <a:extLst>
              <a:ext uri="{FF2B5EF4-FFF2-40B4-BE49-F238E27FC236}">
                <a16:creationId xmlns="" xmlns:a16="http://schemas.microsoft.com/office/drawing/2014/main" id="{1B31B56B-35D0-422A-BA92-A7B74259BBEB}"/>
              </a:ext>
            </a:extLst>
          </p:cNvPr>
          <p:cNvSpPr txBox="1">
            <a:spLocks noChangeArrowheads="1"/>
          </p:cNvSpPr>
          <p:nvPr/>
        </p:nvSpPr>
        <p:spPr bwMode="auto">
          <a:xfrm>
            <a:off x="7380708" y="1819886"/>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7</a:t>
            </a:r>
          </a:p>
        </p:txBody>
      </p:sp>
      <p:sp>
        <p:nvSpPr>
          <p:cNvPr id="87" name="TextBox 62">
            <a:extLst>
              <a:ext uri="{FF2B5EF4-FFF2-40B4-BE49-F238E27FC236}">
                <a16:creationId xmlns="" xmlns:a16="http://schemas.microsoft.com/office/drawing/2014/main" id="{9DA7F19A-1C93-40FD-BB31-35651AFCB1E6}"/>
              </a:ext>
            </a:extLst>
          </p:cNvPr>
          <p:cNvSpPr txBox="1">
            <a:spLocks noChangeArrowheads="1"/>
          </p:cNvSpPr>
          <p:nvPr/>
        </p:nvSpPr>
        <p:spPr bwMode="auto">
          <a:xfrm>
            <a:off x="7002973" y="1809726"/>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9</a:t>
            </a:r>
          </a:p>
        </p:txBody>
      </p:sp>
      <p:sp>
        <p:nvSpPr>
          <p:cNvPr id="101" name="TextBox 62">
            <a:extLst>
              <a:ext uri="{FF2B5EF4-FFF2-40B4-BE49-F238E27FC236}">
                <a16:creationId xmlns="" xmlns:a16="http://schemas.microsoft.com/office/drawing/2014/main" id="{7DD0051E-83B0-4A28-8126-A3AA310A4F34}"/>
              </a:ext>
            </a:extLst>
          </p:cNvPr>
          <p:cNvSpPr txBox="1">
            <a:spLocks noChangeArrowheads="1"/>
          </p:cNvSpPr>
          <p:nvPr/>
        </p:nvSpPr>
        <p:spPr bwMode="auto">
          <a:xfrm>
            <a:off x="6382244" y="1819886"/>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24</a:t>
            </a:r>
          </a:p>
        </p:txBody>
      </p:sp>
      <p:sp>
        <p:nvSpPr>
          <p:cNvPr id="102" name="TextBox 101">
            <a:extLst>
              <a:ext uri="{FF2B5EF4-FFF2-40B4-BE49-F238E27FC236}">
                <a16:creationId xmlns="" xmlns:a16="http://schemas.microsoft.com/office/drawing/2014/main" id="{54D66FF2-F772-41E9-AAF1-EF58278A7FE4}"/>
              </a:ext>
            </a:extLst>
          </p:cNvPr>
          <p:cNvSpPr txBox="1">
            <a:spLocks noChangeArrowheads="1"/>
          </p:cNvSpPr>
          <p:nvPr/>
        </p:nvSpPr>
        <p:spPr bwMode="auto">
          <a:xfrm>
            <a:off x="5069731" y="1819886"/>
            <a:ext cx="392112" cy="276999"/>
          </a:xfrm>
          <a:prstGeom prst="rect">
            <a:avLst/>
          </a:prstGeom>
          <a:noFill/>
          <a:ln w="9525">
            <a:noFill/>
            <a:miter lim="800000"/>
            <a:headEnd/>
            <a:tailEnd/>
          </a:ln>
        </p:spPr>
        <p:txBody>
          <a:bodyPr>
            <a:spAutoFit/>
          </a:bodyPr>
          <a:lstStyle/>
          <a:p>
            <a:pPr>
              <a:buFontTx/>
              <a:buNone/>
            </a:pPr>
            <a:r>
              <a:rPr lang="en-US" sz="1200" dirty="0">
                <a:latin typeface="Arial" pitchFamily="34" charset="0"/>
                <a:cs typeface="Arial" pitchFamily="34" charset="0"/>
              </a:rPr>
              <a:t>59</a:t>
            </a:r>
          </a:p>
        </p:txBody>
      </p:sp>
      <p:sp>
        <p:nvSpPr>
          <p:cNvPr id="104" name="TextBox 62">
            <a:extLst>
              <a:ext uri="{FF2B5EF4-FFF2-40B4-BE49-F238E27FC236}">
                <a16:creationId xmlns="" xmlns:a16="http://schemas.microsoft.com/office/drawing/2014/main" id="{5359D2DB-F7C4-42DD-8861-92330DD3C0B6}"/>
              </a:ext>
            </a:extLst>
          </p:cNvPr>
          <p:cNvSpPr txBox="1">
            <a:spLocks noChangeArrowheads="1"/>
          </p:cNvSpPr>
          <p:nvPr/>
        </p:nvSpPr>
        <p:spPr bwMode="auto">
          <a:xfrm>
            <a:off x="7541252" y="1819885"/>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a:t>
            </a:r>
          </a:p>
        </p:txBody>
      </p:sp>
      <p:cxnSp>
        <p:nvCxnSpPr>
          <p:cNvPr id="105" name="Straight Arrow Connector 68">
            <a:extLst>
              <a:ext uri="{FF2B5EF4-FFF2-40B4-BE49-F238E27FC236}">
                <a16:creationId xmlns="" xmlns:a16="http://schemas.microsoft.com/office/drawing/2014/main" id="{0792342D-4B1B-4576-B3AF-22CC8A4D0341}"/>
              </a:ext>
            </a:extLst>
          </p:cNvPr>
          <p:cNvCxnSpPr>
            <a:cxnSpLocks noChangeShapeType="1"/>
          </p:cNvCxnSpPr>
          <p:nvPr/>
        </p:nvCxnSpPr>
        <p:spPr bwMode="auto">
          <a:xfrm>
            <a:off x="7776034" y="1843735"/>
            <a:ext cx="0" cy="270000"/>
          </a:xfrm>
          <a:prstGeom prst="straightConnector1">
            <a:avLst/>
          </a:prstGeom>
          <a:noFill/>
          <a:ln w="19050" algn="ctr">
            <a:solidFill>
              <a:srgbClr val="00B050"/>
            </a:solidFill>
            <a:round/>
            <a:headEnd/>
            <a:tailEnd type="arrow" w="med" len="med"/>
          </a:ln>
        </p:spPr>
      </p:cxnSp>
      <p:cxnSp>
        <p:nvCxnSpPr>
          <p:cNvPr id="107" name="Straight Arrow Connector 106">
            <a:extLst>
              <a:ext uri="{FF2B5EF4-FFF2-40B4-BE49-F238E27FC236}">
                <a16:creationId xmlns="" xmlns:a16="http://schemas.microsoft.com/office/drawing/2014/main" id="{4177A94B-8594-419F-9F2B-4CE008513466}"/>
              </a:ext>
            </a:extLst>
          </p:cNvPr>
          <p:cNvCxnSpPr>
            <a:cxnSpLocks noChangeShapeType="1"/>
          </p:cNvCxnSpPr>
          <p:nvPr/>
        </p:nvCxnSpPr>
        <p:spPr bwMode="auto">
          <a:xfrm flipV="1">
            <a:off x="6719315" y="1790581"/>
            <a:ext cx="0" cy="270000"/>
          </a:xfrm>
          <a:prstGeom prst="straightConnector1">
            <a:avLst/>
          </a:prstGeom>
          <a:noFill/>
          <a:ln w="19050" algn="ctr">
            <a:solidFill>
              <a:srgbClr val="00B050"/>
            </a:solidFill>
            <a:prstDash val="solid"/>
            <a:round/>
            <a:headEnd/>
            <a:tailEnd type="arrow" w="med" len="med"/>
          </a:ln>
        </p:spPr>
      </p:cxnSp>
      <p:sp>
        <p:nvSpPr>
          <p:cNvPr id="106" name="TextBox 105">
            <a:extLst>
              <a:ext uri="{FF2B5EF4-FFF2-40B4-BE49-F238E27FC236}">
                <a16:creationId xmlns="" xmlns:a16="http://schemas.microsoft.com/office/drawing/2014/main" id="{E5442731-5383-440C-B5A9-63BC441F78FB}"/>
              </a:ext>
            </a:extLst>
          </p:cNvPr>
          <p:cNvSpPr txBox="1"/>
          <p:nvPr/>
        </p:nvSpPr>
        <p:spPr bwMode="auto">
          <a:xfrm>
            <a:off x="2911026" y="6119851"/>
            <a:ext cx="3341948"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 cross-seasonal comparisons. i.e. May 2018 increase or decrease vs. Aug 2017; Aug 2017 vs. May 2016; or August 2015 vs. May 2014.</a:t>
            </a:r>
            <a:endParaRPr lang="en-CA" sz="800" dirty="0">
              <a:latin typeface="Arial" pitchFamily="34" charset="0"/>
              <a:cs typeface="Arial" pitchFamily="34" charset="0"/>
            </a:endParaRPr>
          </a:p>
        </p:txBody>
      </p:sp>
      <p:sp>
        <p:nvSpPr>
          <p:cNvPr id="108" name="TextBox 107">
            <a:extLst>
              <a:ext uri="{FF2B5EF4-FFF2-40B4-BE49-F238E27FC236}">
                <a16:creationId xmlns="" xmlns:a16="http://schemas.microsoft.com/office/drawing/2014/main" id="{F09B1758-520A-4C01-825E-3CA5554BCCA3}"/>
              </a:ext>
            </a:extLst>
          </p:cNvPr>
          <p:cNvSpPr txBox="1"/>
          <p:nvPr/>
        </p:nvSpPr>
        <p:spPr bwMode="auto">
          <a:xfrm>
            <a:off x="460841" y="6114744"/>
            <a:ext cx="2331099" cy="338554"/>
          </a:xfrm>
          <a:prstGeom prst="rect">
            <a:avLst/>
          </a:prstGeom>
          <a:noFill/>
          <a:ln w="9525">
            <a:noFill/>
            <a:miter lim="800000"/>
            <a:headEnd/>
            <a:tailEnd/>
          </a:ln>
        </p:spPr>
        <p:txBody>
          <a:bodyPr wrap="square" rtlCol="0">
            <a:spAutoFit/>
          </a:bodyPr>
          <a:lstStyle/>
          <a:p>
            <a:pPr>
              <a:buFontTx/>
              <a:buNone/>
            </a:pPr>
            <a:r>
              <a:rPr lang="en-US" sz="800" dirty="0" smtClean="0">
                <a:latin typeface="Arial" pitchFamily="34" charset="0"/>
                <a:cs typeface="Arial" pitchFamily="34" charset="0"/>
              </a:rPr>
              <a:t> </a:t>
            </a:r>
            <a:r>
              <a:rPr lang="en-US" sz="800" dirty="0">
                <a:latin typeface="Arial" pitchFamily="34" charset="0"/>
                <a:cs typeface="Arial" pitchFamily="34" charset="0"/>
              </a:rPr>
              <a:t>= increase or decrease versus </a:t>
            </a:r>
            <a:r>
              <a:rPr lang="en-US" sz="800" dirty="0" smtClean="0">
                <a:latin typeface="Arial" pitchFamily="34" charset="0"/>
                <a:cs typeface="Arial" pitchFamily="34" charset="0"/>
              </a:rPr>
              <a:t>previous wave at same time of year</a:t>
            </a:r>
            <a:endParaRPr lang="en-CA" sz="800" dirty="0">
              <a:latin typeface="Arial" pitchFamily="34" charset="0"/>
              <a:cs typeface="Arial" pitchFamily="34" charset="0"/>
            </a:endParaRPr>
          </a:p>
        </p:txBody>
      </p:sp>
      <p:cxnSp>
        <p:nvCxnSpPr>
          <p:cNvPr id="109" name="Straight Arrow Connector 68">
            <a:extLst>
              <a:ext uri="{FF2B5EF4-FFF2-40B4-BE49-F238E27FC236}">
                <a16:creationId xmlns="" xmlns:a16="http://schemas.microsoft.com/office/drawing/2014/main" id="{87998AFE-CC49-483D-9905-3F9ED0E54186}"/>
              </a:ext>
            </a:extLst>
          </p:cNvPr>
          <p:cNvCxnSpPr>
            <a:cxnSpLocks noChangeShapeType="1"/>
          </p:cNvCxnSpPr>
          <p:nvPr/>
        </p:nvCxnSpPr>
        <p:spPr bwMode="auto">
          <a:xfrm rot="5400000" flipH="1" flipV="1">
            <a:off x="243546" y="6297755"/>
            <a:ext cx="173037" cy="1587"/>
          </a:xfrm>
          <a:prstGeom prst="straightConnector1">
            <a:avLst/>
          </a:prstGeom>
          <a:noFill/>
          <a:ln w="9525" algn="ctr">
            <a:solidFill>
              <a:schemeClr val="tx1"/>
            </a:solidFill>
            <a:round/>
            <a:headEnd/>
            <a:tailEnd type="arrow" w="med" len="med"/>
          </a:ln>
        </p:spPr>
      </p:cxnSp>
      <p:cxnSp>
        <p:nvCxnSpPr>
          <p:cNvPr id="110" name="Straight Arrow Connector 68">
            <a:extLst>
              <a:ext uri="{FF2B5EF4-FFF2-40B4-BE49-F238E27FC236}">
                <a16:creationId xmlns="" xmlns:a16="http://schemas.microsoft.com/office/drawing/2014/main" id="{E0B5CEFF-2708-4675-86BA-2A73C97BE2D1}"/>
              </a:ext>
            </a:extLst>
          </p:cNvPr>
          <p:cNvCxnSpPr>
            <a:cxnSpLocks noChangeShapeType="1"/>
          </p:cNvCxnSpPr>
          <p:nvPr/>
        </p:nvCxnSpPr>
        <p:spPr bwMode="auto">
          <a:xfrm rot="16200000" flipH="1">
            <a:off x="382081" y="6306381"/>
            <a:ext cx="173037" cy="1587"/>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507541182"/>
      </p:ext>
    </p:extLst>
  </p:cSld>
  <p:clrMapOvr>
    <a:masterClrMapping/>
  </p:clrMapOvr>
  <p:transition spd="slow">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4"/>
          <p:cNvGraphicFramePr>
            <a:graphicFrameLocks noChangeAspect="1"/>
          </p:cNvGraphicFramePr>
          <p:nvPr>
            <p:extLst>
              <p:ext uri="{D42A27DB-BD31-4B8C-83A1-F6EECF244321}">
                <p14:modId xmlns:p14="http://schemas.microsoft.com/office/powerpoint/2010/main" val="1114401966"/>
              </p:ext>
            </p:extLst>
          </p:nvPr>
        </p:nvGraphicFramePr>
        <p:xfrm>
          <a:off x="-185143" y="2003424"/>
          <a:ext cx="5648326" cy="4102408"/>
        </p:xfrm>
        <a:graphic>
          <a:graphicData uri="http://schemas.openxmlformats.org/presentationml/2006/ole">
            <mc:AlternateContent xmlns:mc="http://schemas.openxmlformats.org/markup-compatibility/2006">
              <mc:Choice xmlns:v="urn:schemas-microsoft-com:vml" Requires="v">
                <p:oleObj spid="_x0000_s122677" name="Worksheet" r:id="rId4" imgW="3981370" imgH="2628746" progId="Excel.Sheet.8">
                  <p:embed/>
                </p:oleObj>
              </mc:Choice>
              <mc:Fallback>
                <p:oleObj name="Worksheet" r:id="rId4" imgW="3981370" imgH="2628746" progId="Excel.Sheet.8">
                  <p:embed/>
                  <p:pic>
                    <p:nvPicPr>
                      <p:cNvPr id="0" name=""/>
                      <p:cNvPicPr>
                        <a:picLocks noChangeAspect="1" noChangeArrowheads="1"/>
                      </p:cNvPicPr>
                      <p:nvPr/>
                    </p:nvPicPr>
                    <p:blipFill>
                      <a:blip r:embed="rId5"/>
                      <a:srcRect l="3552" b="621"/>
                      <a:stretch>
                        <a:fillRect/>
                      </a:stretch>
                    </p:blipFill>
                    <p:spPr bwMode="auto">
                      <a:xfrm>
                        <a:off x="-185143" y="2003424"/>
                        <a:ext cx="5648326" cy="4102408"/>
                      </a:xfrm>
                      <a:prstGeom prst="rect">
                        <a:avLst/>
                      </a:prstGeom>
                      <a:noFill/>
                      <a:ln>
                        <a:noFill/>
                      </a:ln>
                      <a:effectLst/>
                      <a:extLst/>
                    </p:spPr>
                  </p:pic>
                </p:oleObj>
              </mc:Fallback>
            </mc:AlternateContent>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3865095586"/>
              </p:ext>
            </p:extLst>
          </p:nvPr>
        </p:nvGraphicFramePr>
        <p:xfrm>
          <a:off x="5053723" y="1791926"/>
          <a:ext cx="3356980" cy="4193139"/>
        </p:xfrm>
        <a:graphic>
          <a:graphicData uri="http://schemas.openxmlformats.org/drawingml/2006/table">
            <a:tbl>
              <a:tblPr>
                <a:tableStyleId>{5C22544A-7EE6-4342-B048-85BDC9FD1C3A}</a:tableStyleId>
              </a:tblPr>
              <a:tblGrid>
                <a:gridCol w="684000">
                  <a:extLst>
                    <a:ext uri="{9D8B030D-6E8A-4147-A177-3AD203B41FA5}">
                      <a16:colId xmlns="" xmlns:a16="http://schemas.microsoft.com/office/drawing/2014/main" val="3160019688"/>
                    </a:ext>
                  </a:extLst>
                </a:gridCol>
                <a:gridCol w="684000">
                  <a:extLst>
                    <a:ext uri="{9D8B030D-6E8A-4147-A177-3AD203B41FA5}">
                      <a16:colId xmlns="" xmlns:a16="http://schemas.microsoft.com/office/drawing/2014/main" val="3066919852"/>
                    </a:ext>
                  </a:extLst>
                </a:gridCol>
                <a:gridCol w="684000">
                  <a:extLst>
                    <a:ext uri="{9D8B030D-6E8A-4147-A177-3AD203B41FA5}">
                      <a16:colId xmlns="" xmlns:a16="http://schemas.microsoft.com/office/drawing/2014/main" val="20000"/>
                    </a:ext>
                  </a:extLst>
                </a:gridCol>
                <a:gridCol w="684000">
                  <a:extLst>
                    <a:ext uri="{9D8B030D-6E8A-4147-A177-3AD203B41FA5}">
                      <a16:colId xmlns="" xmlns:a16="http://schemas.microsoft.com/office/drawing/2014/main" val="20001"/>
                    </a:ext>
                  </a:extLst>
                </a:gridCol>
                <a:gridCol w="620980">
                  <a:extLst>
                    <a:ext uri="{9D8B030D-6E8A-4147-A177-3AD203B41FA5}">
                      <a16:colId xmlns="" xmlns:a16="http://schemas.microsoft.com/office/drawing/2014/main" val="20002"/>
                    </a:ext>
                  </a:extLst>
                </a:gridCol>
              </a:tblGrid>
              <a:tr h="482042">
                <a:tc>
                  <a:txBody>
                    <a:bodyPr/>
                    <a:lstStyle/>
                    <a:p>
                      <a:pPr algn="ctr"/>
                      <a:r>
                        <a:rPr lang="en-CA" sz="900" b="1" u="sng" dirty="0">
                          <a:latin typeface="Arial" panose="020B0604020202020204" pitchFamily="34" charset="0"/>
                          <a:cs typeface="Arial" panose="020B0604020202020204" pitchFamily="34" charset="0"/>
                        </a:rPr>
                        <a:t>Aug 2017</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May 2016</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Aug 2015 </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u="sng" dirty="0">
                          <a:latin typeface="Arial" panose="020B0604020202020204" pitchFamily="34" charset="0"/>
                          <a:cs typeface="Arial" panose="020B0604020202020204" pitchFamily="34" charset="0"/>
                        </a:rPr>
                        <a:t>Aug 2014</a:t>
                      </a:r>
                      <a:endParaRPr lang="en-CA" sz="900" b="1" u="sng"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2012</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88757">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57</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53</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809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CA" sz="1000" dirty="0"/>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36400">
                <a:tc>
                  <a:txBody>
                    <a:bodyPr/>
                    <a:lstStyle/>
                    <a:p>
                      <a:pPr algn="ctr"/>
                      <a:r>
                        <a:rPr lang="en-CA" sz="1000" b="1" dirty="0">
                          <a:latin typeface="Arial" panose="020B0604020202020204" pitchFamily="34" charset="0"/>
                          <a:cs typeface="Arial" panose="020B0604020202020204" pitchFamily="34" charset="0"/>
                        </a:rPr>
                        <a:t>52</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51</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49</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46</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41</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81318">
                <a:tc>
                  <a:txBody>
                    <a:bodyPr/>
                    <a:lstStyle/>
                    <a:p>
                      <a:pPr algn="ctr"/>
                      <a:r>
                        <a:rPr lang="en-CA" sz="1000" b="1" dirty="0">
                          <a:latin typeface="Arial" panose="020B0604020202020204" pitchFamily="34" charset="0"/>
                          <a:cs typeface="Arial" panose="020B0604020202020204" pitchFamily="34" charset="0"/>
                        </a:rPr>
                        <a:t>64</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58</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53</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61</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1" dirty="0">
                          <a:latin typeface="Arial" panose="020B0604020202020204" pitchFamily="34" charset="0"/>
                          <a:cs typeface="Arial" panose="020B0604020202020204" pitchFamily="34" charset="0"/>
                        </a:rPr>
                        <a:t>72</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1" dirty="0">
                          <a:latin typeface="Arial" panose="020B0604020202020204" pitchFamily="34" charset="0"/>
                          <a:cs typeface="Arial" panose="020B0604020202020204" pitchFamily="34" charset="0"/>
                        </a:rPr>
                        <a:t>61</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1" dirty="0">
                          <a:latin typeface="Arial" panose="020B0604020202020204" pitchFamily="34" charset="0"/>
                          <a:cs typeface="Arial" panose="020B0604020202020204" pitchFamily="34" charset="0"/>
                        </a:rPr>
                        <a:t>61</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58</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50</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65292">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52206">
                <a:tc>
                  <a:txBody>
                    <a:bodyPr/>
                    <a:lstStyle/>
                    <a:p>
                      <a:pPr algn="ctr"/>
                      <a:r>
                        <a:rPr lang="en-CA" sz="1000" b="1" dirty="0">
                          <a:latin typeface="Arial" panose="020B0604020202020204" pitchFamily="34" charset="0"/>
                          <a:cs typeface="Arial" panose="020B0604020202020204" pitchFamily="34" charset="0"/>
                        </a:rPr>
                        <a:t>66</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60</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54</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46</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61067">
                <a:tc>
                  <a:txBody>
                    <a:bodyPr/>
                    <a:lstStyle/>
                    <a:p>
                      <a:pPr algn="ctr"/>
                      <a:r>
                        <a:rPr lang="en-CA" sz="1000" b="1" dirty="0">
                          <a:latin typeface="Arial" panose="020B0604020202020204" pitchFamily="34" charset="0"/>
                          <a:cs typeface="Arial" panose="020B0604020202020204" pitchFamily="34" charset="0"/>
                        </a:rPr>
                        <a:t>59</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54</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50</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49</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52206">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65152">
                <a:tc>
                  <a:txBody>
                    <a:bodyPr/>
                    <a:lstStyle/>
                    <a:p>
                      <a:pPr algn="ctr"/>
                      <a:r>
                        <a:rPr lang="en-CA" sz="1000" b="1" dirty="0">
                          <a:latin typeface="Arial" panose="020B0604020202020204" pitchFamily="34" charset="0"/>
                          <a:cs typeface="Arial" panose="020B0604020202020204" pitchFamily="34" charset="0"/>
                        </a:rPr>
                        <a:t>61</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67</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66</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62</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65</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311981">
                <a:tc>
                  <a:txBody>
                    <a:bodyPr/>
                    <a:lstStyle/>
                    <a:p>
                      <a:pPr algn="ctr"/>
                      <a:r>
                        <a:rPr lang="en-CA" sz="1000" b="1" dirty="0">
                          <a:latin typeface="Arial" panose="020B0604020202020204" pitchFamily="34" charset="0"/>
                          <a:cs typeface="Arial" panose="020B0604020202020204" pitchFamily="34" charset="0"/>
                        </a:rPr>
                        <a:t>81</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55</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62</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56</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44</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52795">
                <a:tc>
                  <a:txBody>
                    <a:bodyPr/>
                    <a:lstStyle/>
                    <a:p>
                      <a:pPr algn="ctr"/>
                      <a:r>
                        <a:rPr lang="en-CA" sz="1000" b="1" dirty="0">
                          <a:latin typeface="Arial" panose="020B0604020202020204" pitchFamily="34" charset="0"/>
                          <a:cs typeface="Arial" panose="020B0604020202020204" pitchFamily="34" charset="0"/>
                        </a:rPr>
                        <a:t>52</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54</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55</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45</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45</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67844">
                <a:tc>
                  <a:txBody>
                    <a:bodyPr/>
                    <a:lstStyle/>
                    <a:p>
                      <a:pPr algn="ctr"/>
                      <a:r>
                        <a:rPr lang="en-CA" sz="1000" b="1" dirty="0">
                          <a:latin typeface="Arial" panose="020B0604020202020204" pitchFamily="34" charset="0"/>
                          <a:cs typeface="Arial" panose="020B0604020202020204" pitchFamily="34" charset="0"/>
                        </a:rPr>
                        <a:t>69</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46</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58</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56</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49</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170477">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67</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54</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50</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bl>
          </a:graphicData>
        </a:graphic>
      </p:graphicFrame>
      <p:sp>
        <p:nvSpPr>
          <p:cNvPr id="2" name="Title 1"/>
          <p:cNvSpPr>
            <a:spLocks noGrp="1"/>
          </p:cNvSpPr>
          <p:nvPr>
            <p:ph type="title"/>
          </p:nvPr>
        </p:nvSpPr>
        <p:spPr>
          <a:xfrm>
            <a:off x="1457324" y="-23753"/>
            <a:ext cx="7679755" cy="1133639"/>
          </a:xfrm>
        </p:spPr>
        <p:txBody>
          <a:bodyPr>
            <a:normAutofit/>
          </a:bodyPr>
          <a:lstStyle/>
          <a:p>
            <a:r>
              <a:rPr lang="en-CA" sz="1900" dirty="0"/>
              <a:t>Spring 2018 increases in lifejacket wearing vs. Spring 2016 with boaters 35-54 </a:t>
            </a:r>
            <a:r>
              <a:rPr lang="en-CA" sz="1900" dirty="0" err="1"/>
              <a:t>yrs</a:t>
            </a:r>
            <a:r>
              <a:rPr lang="en-CA" sz="1900" dirty="0"/>
              <a:t> and regionally in Prairies; down in Atlantic &amp; B.C. regions.</a:t>
            </a:r>
            <a:endParaRPr lang="en-US" sz="1900" dirty="0"/>
          </a:p>
        </p:txBody>
      </p:sp>
      <p:sp>
        <p:nvSpPr>
          <p:cNvPr id="77" name="Slide Number Placeholder 76"/>
          <p:cNvSpPr>
            <a:spLocks noGrp="1"/>
          </p:cNvSpPr>
          <p:nvPr>
            <p:ph type="sldNum" sz="quarter" idx="12"/>
          </p:nvPr>
        </p:nvSpPr>
        <p:spPr/>
        <p:txBody>
          <a:bodyPr/>
          <a:lstStyle/>
          <a:p>
            <a:fld id="{5857359A-ACC2-4AC8-94CA-842605F06C6B}" type="slidenum">
              <a:rPr lang="en-US" smtClean="0"/>
              <a:pPr/>
              <a:t>54</a:t>
            </a:fld>
            <a:endParaRPr lang="en-US"/>
          </a:p>
        </p:txBody>
      </p:sp>
      <p:sp>
        <p:nvSpPr>
          <p:cNvPr id="29" name="Rectangle 232"/>
          <p:cNvSpPr>
            <a:spLocks noChangeArrowheads="1"/>
          </p:cNvSpPr>
          <p:nvPr/>
        </p:nvSpPr>
        <p:spPr bwMode="auto">
          <a:xfrm>
            <a:off x="658813" y="1550156"/>
            <a:ext cx="7197725" cy="496599"/>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boaters in each sub-group who say they “Always” </a:t>
            </a:r>
            <a:br>
              <a:rPr lang="en-US" sz="1400" b="1" dirty="0">
                <a:solidFill>
                  <a:schemeClr val="tx1"/>
                </a:solidFill>
                <a:latin typeface="Arial" pitchFamily="34" charset="0"/>
                <a:cs typeface="Arial" pitchFamily="34" charset="0"/>
              </a:rPr>
            </a:br>
            <a:r>
              <a:rPr lang="en-US" sz="1400" b="1" dirty="0">
                <a:solidFill>
                  <a:schemeClr val="tx1"/>
                </a:solidFill>
                <a:latin typeface="Arial" pitchFamily="34" charset="0"/>
                <a:cs typeface="Arial" pitchFamily="34" charset="0"/>
              </a:rPr>
              <a:t>wear a lifejacket when out in a boat</a:t>
            </a:r>
            <a:endParaRPr lang="en-US" sz="1400" dirty="0">
              <a:solidFill>
                <a:schemeClr val="tx1"/>
              </a:solidFill>
              <a:latin typeface="Arial" pitchFamily="34" charset="0"/>
              <a:cs typeface="Arial" pitchFamily="34" charset="0"/>
            </a:endParaRPr>
          </a:p>
        </p:txBody>
      </p:sp>
      <p:sp>
        <p:nvSpPr>
          <p:cNvPr id="31" name="TextBox 30"/>
          <p:cNvSpPr txBox="1"/>
          <p:nvPr/>
        </p:nvSpPr>
        <p:spPr>
          <a:xfrm>
            <a:off x="1237374" y="2300186"/>
            <a:ext cx="1073887" cy="4016484"/>
          </a:xfrm>
          <a:prstGeom prst="rect">
            <a:avLst/>
          </a:prstGeom>
          <a:solidFill>
            <a:schemeClr val="bg1"/>
          </a:solidFill>
        </p:spPr>
        <p:txBody>
          <a:bodyPr wrap="square">
            <a:spAutoFit/>
          </a:bodyPr>
          <a:lstStyle/>
          <a:p>
            <a:pPr>
              <a:lnSpc>
                <a:spcPts val="2000"/>
              </a:lnSpc>
              <a:spcBef>
                <a:spcPts val="0"/>
              </a:spcBef>
              <a:buFontTx/>
              <a:buNone/>
              <a:defRPr/>
            </a:pPr>
            <a:r>
              <a:rPr lang="en-CA" sz="1100" b="1" dirty="0">
                <a:latin typeface="Arial" pitchFamily="34" charset="0"/>
                <a:cs typeface="Arial" pitchFamily="34" charset="0"/>
              </a:rPr>
              <a:t>Total boaters</a:t>
            </a:r>
            <a:endParaRPr lang="en-US" sz="1100" b="1" dirty="0">
              <a:latin typeface="Arial" pitchFamily="34" charset="0"/>
              <a:cs typeface="Arial" pitchFamily="34" charset="0"/>
            </a:endParaRPr>
          </a:p>
          <a:p>
            <a:pPr>
              <a:lnSpc>
                <a:spcPts val="2000"/>
              </a:lnSpc>
              <a:spcBef>
                <a:spcPts val="0"/>
              </a:spcBef>
              <a:buFontTx/>
              <a:buNone/>
              <a:defRPr/>
            </a:pPr>
            <a:r>
              <a:rPr lang="en-US" sz="1100" b="1" dirty="0">
                <a:latin typeface="Arial" pitchFamily="34" charset="0"/>
                <a:cs typeface="Arial" pitchFamily="34" charset="0"/>
              </a:rPr>
              <a:t>Age:</a:t>
            </a:r>
          </a:p>
          <a:p>
            <a:pPr marL="82550">
              <a:lnSpc>
                <a:spcPts val="2000"/>
              </a:lnSpc>
              <a:spcBef>
                <a:spcPts val="0"/>
              </a:spcBef>
              <a:buFontTx/>
              <a:buNone/>
              <a:defRPr/>
            </a:pPr>
            <a:r>
              <a:rPr lang="en-US" sz="1100" dirty="0">
                <a:latin typeface="Arial" pitchFamily="34" charset="0"/>
                <a:cs typeface="Arial" pitchFamily="34" charset="0"/>
              </a:rPr>
              <a:t>18-34</a:t>
            </a:r>
          </a:p>
          <a:p>
            <a:pPr marL="82550">
              <a:lnSpc>
                <a:spcPts val="2000"/>
              </a:lnSpc>
              <a:spcBef>
                <a:spcPts val="0"/>
              </a:spcBef>
              <a:buFontTx/>
              <a:buNone/>
              <a:defRPr/>
            </a:pPr>
            <a:r>
              <a:rPr lang="en-US" sz="1100" dirty="0">
                <a:latin typeface="Arial" pitchFamily="34" charset="0"/>
                <a:cs typeface="Arial" pitchFamily="34" charset="0"/>
              </a:rPr>
              <a:t>35-54</a:t>
            </a:r>
          </a:p>
          <a:p>
            <a:pPr marL="82550">
              <a:lnSpc>
                <a:spcPts val="2000"/>
              </a:lnSpc>
              <a:spcBef>
                <a:spcPts val="0"/>
              </a:spcBef>
              <a:buFontTx/>
              <a:buNone/>
              <a:defRPr/>
            </a:pPr>
            <a:r>
              <a:rPr lang="en-US" sz="1100" dirty="0">
                <a:latin typeface="Arial" pitchFamily="34" charset="0"/>
                <a:cs typeface="Arial" pitchFamily="34" charset="0"/>
              </a:rPr>
              <a:t>55+</a:t>
            </a:r>
          </a:p>
          <a:p>
            <a:pPr>
              <a:lnSpc>
                <a:spcPts val="2000"/>
              </a:lnSpc>
              <a:spcBef>
                <a:spcPts val="0"/>
              </a:spcBef>
              <a:buFontTx/>
              <a:buNone/>
              <a:defRPr/>
            </a:pPr>
            <a:r>
              <a:rPr lang="en-US" sz="1100" b="1" dirty="0">
                <a:latin typeface="Arial" pitchFamily="34" charset="0"/>
                <a:cs typeface="Arial" pitchFamily="34" charset="0"/>
              </a:rPr>
              <a:t>Gender:</a:t>
            </a:r>
          </a:p>
          <a:p>
            <a:pPr marL="82550">
              <a:lnSpc>
                <a:spcPts val="2000"/>
              </a:lnSpc>
              <a:spcBef>
                <a:spcPts val="0"/>
              </a:spcBef>
              <a:buFontTx/>
              <a:buNone/>
              <a:defRPr/>
            </a:pPr>
            <a:r>
              <a:rPr lang="en-US" sz="1100" dirty="0">
                <a:latin typeface="Arial" pitchFamily="34" charset="0"/>
                <a:cs typeface="Arial" pitchFamily="34" charset="0"/>
              </a:rPr>
              <a:t>Male</a:t>
            </a:r>
          </a:p>
          <a:p>
            <a:pPr marL="82550">
              <a:lnSpc>
                <a:spcPts val="2000"/>
              </a:lnSpc>
              <a:spcBef>
                <a:spcPts val="0"/>
              </a:spcBef>
              <a:buFontTx/>
              <a:buNone/>
              <a:defRPr/>
            </a:pPr>
            <a:r>
              <a:rPr lang="en-US" sz="1100" dirty="0">
                <a:latin typeface="Arial" pitchFamily="34" charset="0"/>
                <a:cs typeface="Arial" pitchFamily="34" charset="0"/>
              </a:rPr>
              <a:t>Female</a:t>
            </a:r>
          </a:p>
          <a:p>
            <a:pPr>
              <a:lnSpc>
                <a:spcPts val="2000"/>
              </a:lnSpc>
              <a:spcBef>
                <a:spcPts val="600"/>
              </a:spcBef>
              <a:buFontTx/>
              <a:buNone/>
              <a:defRPr/>
            </a:pPr>
            <a:r>
              <a:rPr lang="en-US" sz="1100" b="1" dirty="0">
                <a:latin typeface="Arial" pitchFamily="34" charset="0"/>
                <a:cs typeface="Arial" pitchFamily="34" charset="0"/>
              </a:rPr>
              <a:t>Region:</a:t>
            </a:r>
          </a:p>
          <a:p>
            <a:pPr marL="82550">
              <a:lnSpc>
                <a:spcPts val="2000"/>
              </a:lnSpc>
              <a:spcBef>
                <a:spcPts val="0"/>
              </a:spcBef>
              <a:buFontTx/>
              <a:buNone/>
              <a:defRPr/>
            </a:pPr>
            <a:r>
              <a:rPr lang="en-US" sz="1100" dirty="0">
                <a:latin typeface="Arial" pitchFamily="34" charset="0"/>
                <a:cs typeface="Arial" pitchFamily="34" charset="0"/>
              </a:rPr>
              <a:t>Atlantic</a:t>
            </a:r>
          </a:p>
          <a:p>
            <a:pPr marL="82550">
              <a:lnSpc>
                <a:spcPts val="2000"/>
              </a:lnSpc>
              <a:spcBef>
                <a:spcPts val="0"/>
              </a:spcBef>
              <a:buFontTx/>
              <a:buNone/>
              <a:defRPr/>
            </a:pPr>
            <a:r>
              <a:rPr lang="en-US" sz="1100" dirty="0">
                <a:latin typeface="Arial" pitchFamily="34" charset="0"/>
                <a:cs typeface="Arial" pitchFamily="34" charset="0"/>
              </a:rPr>
              <a:t>Quebec</a:t>
            </a:r>
          </a:p>
          <a:p>
            <a:pPr marL="82550">
              <a:lnSpc>
                <a:spcPts val="2000"/>
              </a:lnSpc>
              <a:spcBef>
                <a:spcPts val="0"/>
              </a:spcBef>
              <a:buFontTx/>
              <a:buNone/>
              <a:defRPr/>
            </a:pPr>
            <a:r>
              <a:rPr lang="en-US" sz="1100" dirty="0">
                <a:latin typeface="Arial" pitchFamily="34" charset="0"/>
                <a:cs typeface="Arial" pitchFamily="34" charset="0"/>
              </a:rPr>
              <a:t>Ontario</a:t>
            </a:r>
          </a:p>
          <a:p>
            <a:pPr marL="82550">
              <a:lnSpc>
                <a:spcPts val="2000"/>
              </a:lnSpc>
              <a:spcBef>
                <a:spcPts val="0"/>
              </a:spcBef>
              <a:buFontTx/>
              <a:buNone/>
              <a:defRPr/>
            </a:pPr>
            <a:r>
              <a:rPr lang="en-US" sz="1100" dirty="0">
                <a:latin typeface="Arial" pitchFamily="34" charset="0"/>
                <a:cs typeface="Arial" pitchFamily="34" charset="0"/>
              </a:rPr>
              <a:t>Prairies</a:t>
            </a:r>
          </a:p>
          <a:p>
            <a:pPr marL="82550">
              <a:lnSpc>
                <a:spcPts val="2000"/>
              </a:lnSpc>
              <a:spcBef>
                <a:spcPts val="0"/>
              </a:spcBef>
              <a:buFontTx/>
              <a:buNone/>
              <a:defRPr/>
            </a:pPr>
            <a:r>
              <a:rPr lang="en-US" sz="1100" dirty="0">
                <a:latin typeface="Arial" pitchFamily="34" charset="0"/>
                <a:cs typeface="Arial" pitchFamily="34" charset="0"/>
              </a:rPr>
              <a:t>B.C.</a:t>
            </a:r>
          </a:p>
          <a:p>
            <a:pPr marL="82550">
              <a:lnSpc>
                <a:spcPts val="2000"/>
              </a:lnSpc>
              <a:spcBef>
                <a:spcPts val="0"/>
              </a:spcBef>
              <a:buFontTx/>
              <a:buNone/>
              <a:defRPr/>
            </a:pPr>
            <a:endParaRPr lang="en-US" sz="1100" dirty="0">
              <a:latin typeface="Arial" pitchFamily="34" charset="0"/>
              <a:cs typeface="Arial" pitchFamily="34" charset="0"/>
            </a:endParaRPr>
          </a:p>
        </p:txBody>
      </p:sp>
      <p:sp>
        <p:nvSpPr>
          <p:cNvPr id="47" name="TextBox 40"/>
          <p:cNvSpPr txBox="1">
            <a:spLocks noChangeArrowheads="1"/>
          </p:cNvSpPr>
          <p:nvPr/>
        </p:nvSpPr>
        <p:spPr bwMode="auto">
          <a:xfrm>
            <a:off x="4055141" y="4950272"/>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56</a:t>
            </a:r>
            <a:endParaRPr lang="en-US" sz="1000" dirty="0">
              <a:latin typeface="Arial" pitchFamily="34" charset="0"/>
              <a:cs typeface="Arial" pitchFamily="34" charset="0"/>
            </a:endParaRPr>
          </a:p>
        </p:txBody>
      </p:sp>
      <p:sp>
        <p:nvSpPr>
          <p:cNvPr id="56" name="TextBox 49"/>
          <p:cNvSpPr txBox="1">
            <a:spLocks noChangeArrowheads="1"/>
          </p:cNvSpPr>
          <p:nvPr/>
        </p:nvSpPr>
        <p:spPr bwMode="auto">
          <a:xfrm>
            <a:off x="4049221" y="2045477"/>
            <a:ext cx="698440" cy="230832"/>
          </a:xfrm>
          <a:prstGeom prst="rect">
            <a:avLst/>
          </a:prstGeom>
          <a:noFill/>
          <a:ln w="9525">
            <a:noFill/>
            <a:miter lim="800000"/>
            <a:headEnd/>
            <a:tailEnd/>
          </a:ln>
        </p:spPr>
        <p:txBody>
          <a:bodyPr wrap="square">
            <a:spAutoFit/>
          </a:bodyPr>
          <a:lstStyle/>
          <a:p>
            <a:pPr>
              <a:buFontTx/>
              <a:buNone/>
            </a:pPr>
            <a:r>
              <a:rPr lang="en-US" sz="900" b="1" u="sng" dirty="0">
                <a:latin typeface="Arial" pitchFamily="34" charset="0"/>
                <a:cs typeface="Arial" pitchFamily="34" charset="0"/>
                <a:sym typeface="Symbol" pitchFamily="18" charset="2"/>
              </a:rPr>
              <a:t>May 2018</a:t>
            </a:r>
            <a:endParaRPr lang="en-US" sz="900" u="sng" dirty="0">
              <a:latin typeface="Arial" pitchFamily="34" charset="0"/>
              <a:cs typeface="Arial" pitchFamily="34" charset="0"/>
            </a:endParaRPr>
          </a:p>
        </p:txBody>
      </p:sp>
      <p:sp>
        <p:nvSpPr>
          <p:cNvPr id="27" name="Text Box 1916"/>
          <p:cNvSpPr txBox="1">
            <a:spLocks noChangeArrowheads="1"/>
          </p:cNvSpPr>
          <p:nvPr/>
        </p:nvSpPr>
        <p:spPr bwMode="auto">
          <a:xfrm>
            <a:off x="119965" y="6488112"/>
            <a:ext cx="8343900" cy="350837"/>
          </a:xfrm>
          <a:prstGeom prst="rect">
            <a:avLst/>
          </a:prstGeom>
          <a:noFill/>
          <a:ln w="9525">
            <a:noFill/>
            <a:miter lim="800000"/>
            <a:headEnd/>
            <a:tailEnd/>
          </a:ln>
        </p:spPr>
        <p:txBody>
          <a:bodyPr wrap="square" anchor="ctr" anchorCtr="0">
            <a:noAutofit/>
          </a:bodyPr>
          <a:lstStyle/>
          <a:p>
            <a:pPr>
              <a:buFontTx/>
              <a:buNone/>
            </a:pPr>
            <a:r>
              <a:rPr lang="en-US" sz="900" dirty="0">
                <a:latin typeface="Arial" pitchFamily="34" charset="0"/>
                <a:cs typeface="Arial" pitchFamily="34" charset="0"/>
              </a:rPr>
              <a:t>1. Overall, how often do you wear a lifejacket when in a boat?</a:t>
            </a:r>
          </a:p>
        </p:txBody>
      </p:sp>
      <p:cxnSp>
        <p:nvCxnSpPr>
          <p:cNvPr id="57" name="Straight Arrow Connector 73"/>
          <p:cNvCxnSpPr>
            <a:cxnSpLocks noChangeShapeType="1"/>
          </p:cNvCxnSpPr>
          <p:nvPr/>
        </p:nvCxnSpPr>
        <p:spPr bwMode="auto">
          <a:xfrm rot="5400000" flipH="1" flipV="1">
            <a:off x="6811598" y="3225251"/>
            <a:ext cx="216000" cy="1588"/>
          </a:xfrm>
          <a:prstGeom prst="straightConnector1">
            <a:avLst/>
          </a:prstGeom>
          <a:noFill/>
          <a:ln w="9525" algn="ctr">
            <a:solidFill>
              <a:schemeClr val="tx1"/>
            </a:solidFill>
            <a:prstDash val="solid"/>
            <a:round/>
            <a:headEnd/>
            <a:tailEnd type="arrow" w="med" len="med"/>
          </a:ln>
        </p:spPr>
      </p:cxnSp>
      <p:cxnSp>
        <p:nvCxnSpPr>
          <p:cNvPr id="67" name="Straight Arrow Connector 73"/>
          <p:cNvCxnSpPr>
            <a:cxnSpLocks noChangeShapeType="1"/>
          </p:cNvCxnSpPr>
          <p:nvPr/>
        </p:nvCxnSpPr>
        <p:spPr bwMode="auto">
          <a:xfrm rot="5400000" flipH="1" flipV="1">
            <a:off x="6819055" y="5052237"/>
            <a:ext cx="216000" cy="1588"/>
          </a:xfrm>
          <a:prstGeom prst="straightConnector1">
            <a:avLst/>
          </a:prstGeom>
          <a:noFill/>
          <a:ln w="9525" algn="ctr">
            <a:solidFill>
              <a:schemeClr val="tx1"/>
            </a:solidFill>
            <a:prstDash val="solid"/>
            <a:round/>
            <a:headEnd/>
            <a:tailEnd type="arrow" w="med" len="med"/>
          </a:ln>
        </p:spPr>
      </p:cxnSp>
      <p:sp>
        <p:nvSpPr>
          <p:cNvPr id="71" name="TextBox 58"/>
          <p:cNvSpPr txBox="1">
            <a:spLocks noChangeArrowheads="1"/>
          </p:cNvSpPr>
          <p:nvPr/>
        </p:nvSpPr>
        <p:spPr bwMode="auto">
          <a:xfrm>
            <a:off x="7302424" y="2836922"/>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66" name="TextBox 58"/>
          <p:cNvSpPr txBox="1">
            <a:spLocks noChangeArrowheads="1"/>
          </p:cNvSpPr>
          <p:nvPr/>
        </p:nvSpPr>
        <p:spPr bwMode="auto">
          <a:xfrm>
            <a:off x="7302424" y="5224872"/>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68" name="Straight Arrow Connector 73"/>
          <p:cNvCxnSpPr>
            <a:cxnSpLocks noChangeShapeType="1"/>
          </p:cNvCxnSpPr>
          <p:nvPr/>
        </p:nvCxnSpPr>
        <p:spPr bwMode="auto">
          <a:xfrm rot="5400000" flipH="1" flipV="1">
            <a:off x="6810010" y="3995774"/>
            <a:ext cx="216000" cy="1588"/>
          </a:xfrm>
          <a:prstGeom prst="straightConnector1">
            <a:avLst/>
          </a:prstGeom>
          <a:noFill/>
          <a:ln w="9525" algn="ctr">
            <a:solidFill>
              <a:schemeClr val="tx1"/>
            </a:solidFill>
            <a:prstDash val="solid"/>
            <a:round/>
            <a:headEnd/>
            <a:tailEnd type="arrow" w="med" len="med"/>
          </a:ln>
        </p:spPr>
      </p:cxnSp>
      <p:cxnSp>
        <p:nvCxnSpPr>
          <p:cNvPr id="72" name="Straight Arrow Connector 73"/>
          <p:cNvCxnSpPr>
            <a:cxnSpLocks noChangeShapeType="1"/>
          </p:cNvCxnSpPr>
          <p:nvPr/>
        </p:nvCxnSpPr>
        <p:spPr bwMode="auto">
          <a:xfrm rot="5400000" flipH="1" flipV="1">
            <a:off x="6817467" y="5313918"/>
            <a:ext cx="216000" cy="1588"/>
          </a:xfrm>
          <a:prstGeom prst="straightConnector1">
            <a:avLst/>
          </a:prstGeom>
          <a:noFill/>
          <a:ln w="9525" algn="ctr">
            <a:solidFill>
              <a:schemeClr val="tx1"/>
            </a:solidFill>
            <a:prstDash val="solid"/>
            <a:round/>
            <a:headEnd/>
            <a:tailEnd type="arrow" w="med" len="med"/>
          </a:ln>
        </p:spPr>
      </p:cxnSp>
      <p:sp>
        <p:nvSpPr>
          <p:cNvPr id="36" name="TextBox 58"/>
          <p:cNvSpPr txBox="1">
            <a:spLocks noChangeArrowheads="1"/>
          </p:cNvSpPr>
          <p:nvPr/>
        </p:nvSpPr>
        <p:spPr bwMode="auto">
          <a:xfrm>
            <a:off x="6611961" y="2829168"/>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37" name="Straight Arrow Connector 73">
            <a:extLst>
              <a:ext uri="{FF2B5EF4-FFF2-40B4-BE49-F238E27FC236}">
                <a16:creationId xmlns="" xmlns:a16="http://schemas.microsoft.com/office/drawing/2014/main" id="{6C1D2A72-9346-47EF-A29C-796CCCC0B1F1}"/>
              </a:ext>
            </a:extLst>
          </p:cNvPr>
          <p:cNvCxnSpPr>
            <a:cxnSpLocks noChangeShapeType="1"/>
          </p:cNvCxnSpPr>
          <p:nvPr/>
        </p:nvCxnSpPr>
        <p:spPr bwMode="auto">
          <a:xfrm rot="5400000" flipH="1" flipV="1">
            <a:off x="5422759" y="5063452"/>
            <a:ext cx="216000" cy="1588"/>
          </a:xfrm>
          <a:prstGeom prst="straightConnector1">
            <a:avLst/>
          </a:prstGeom>
          <a:noFill/>
          <a:ln w="9525" algn="ctr">
            <a:solidFill>
              <a:schemeClr val="tx1"/>
            </a:solidFill>
            <a:prstDash val="dash"/>
            <a:round/>
            <a:headEnd/>
            <a:tailEnd type="arrow" w="med" len="med"/>
          </a:ln>
        </p:spPr>
      </p:cxnSp>
      <p:cxnSp>
        <p:nvCxnSpPr>
          <p:cNvPr id="41" name="Straight Arrow Connector 73">
            <a:extLst>
              <a:ext uri="{FF2B5EF4-FFF2-40B4-BE49-F238E27FC236}">
                <a16:creationId xmlns="" xmlns:a16="http://schemas.microsoft.com/office/drawing/2014/main" id="{D225A22D-77F2-45FB-BD29-BF864E2F7672}"/>
              </a:ext>
            </a:extLst>
          </p:cNvPr>
          <p:cNvCxnSpPr>
            <a:cxnSpLocks noChangeShapeType="1"/>
          </p:cNvCxnSpPr>
          <p:nvPr/>
        </p:nvCxnSpPr>
        <p:spPr bwMode="auto">
          <a:xfrm rot="5400000" flipH="1" flipV="1">
            <a:off x="5430351" y="5593648"/>
            <a:ext cx="216000" cy="1588"/>
          </a:xfrm>
          <a:prstGeom prst="straightConnector1">
            <a:avLst/>
          </a:prstGeom>
          <a:noFill/>
          <a:ln w="19050" algn="ctr">
            <a:solidFill>
              <a:srgbClr val="00B050"/>
            </a:solidFill>
            <a:prstDash val="solid"/>
            <a:round/>
            <a:headEnd/>
            <a:tailEnd type="arrow" w="med" len="med"/>
          </a:ln>
        </p:spPr>
      </p:cxnSp>
      <p:cxnSp>
        <p:nvCxnSpPr>
          <p:cNvPr id="42" name="Straight Arrow Connector 73">
            <a:extLst>
              <a:ext uri="{FF2B5EF4-FFF2-40B4-BE49-F238E27FC236}">
                <a16:creationId xmlns="" xmlns:a16="http://schemas.microsoft.com/office/drawing/2014/main" id="{3DFC5054-E740-4E74-AEE8-6B5C7778CA8E}"/>
              </a:ext>
            </a:extLst>
          </p:cNvPr>
          <p:cNvCxnSpPr>
            <a:cxnSpLocks noChangeShapeType="1"/>
          </p:cNvCxnSpPr>
          <p:nvPr/>
        </p:nvCxnSpPr>
        <p:spPr bwMode="auto">
          <a:xfrm rot="5400000" flipH="1" flipV="1">
            <a:off x="5424485" y="2423000"/>
            <a:ext cx="216000" cy="1588"/>
          </a:xfrm>
          <a:prstGeom prst="straightConnector1">
            <a:avLst/>
          </a:prstGeom>
          <a:noFill/>
          <a:ln w="9525" algn="ctr">
            <a:solidFill>
              <a:schemeClr val="tx1"/>
            </a:solidFill>
            <a:prstDash val="dash"/>
            <a:round/>
            <a:headEnd/>
            <a:tailEnd type="arrow" w="med" len="med"/>
          </a:ln>
        </p:spPr>
      </p:cxnSp>
      <p:cxnSp>
        <p:nvCxnSpPr>
          <p:cNvPr id="45" name="Straight Arrow Connector 44">
            <a:extLst>
              <a:ext uri="{FF2B5EF4-FFF2-40B4-BE49-F238E27FC236}">
                <a16:creationId xmlns="" xmlns:a16="http://schemas.microsoft.com/office/drawing/2014/main" id="{28050139-88BC-42CF-9DDF-18B2C88FAFCC}"/>
              </a:ext>
            </a:extLst>
          </p:cNvPr>
          <p:cNvCxnSpPr>
            <a:cxnSpLocks noChangeShapeType="1"/>
          </p:cNvCxnSpPr>
          <p:nvPr/>
        </p:nvCxnSpPr>
        <p:spPr bwMode="auto">
          <a:xfrm flipV="1">
            <a:off x="5660176" y="4969881"/>
            <a:ext cx="0" cy="216000"/>
          </a:xfrm>
          <a:prstGeom prst="straightConnector1">
            <a:avLst/>
          </a:prstGeom>
          <a:noFill/>
          <a:ln w="19050" algn="ctr">
            <a:solidFill>
              <a:srgbClr val="00B050"/>
            </a:solidFill>
            <a:prstDash val="solid"/>
            <a:round/>
            <a:headEnd/>
            <a:tailEnd type="arrow" w="med" len="med"/>
          </a:ln>
        </p:spPr>
      </p:cxnSp>
      <p:cxnSp>
        <p:nvCxnSpPr>
          <p:cNvPr id="55" name="Straight Arrow Connector 54">
            <a:extLst>
              <a:ext uri="{FF2B5EF4-FFF2-40B4-BE49-F238E27FC236}">
                <a16:creationId xmlns="" xmlns:a16="http://schemas.microsoft.com/office/drawing/2014/main" id="{5EBC51A5-0432-4F53-8C93-8620EA259EF9}"/>
              </a:ext>
            </a:extLst>
          </p:cNvPr>
          <p:cNvCxnSpPr>
            <a:cxnSpLocks noChangeShapeType="1"/>
          </p:cNvCxnSpPr>
          <p:nvPr/>
        </p:nvCxnSpPr>
        <p:spPr bwMode="auto">
          <a:xfrm flipV="1">
            <a:off x="5659234" y="2314686"/>
            <a:ext cx="0" cy="216000"/>
          </a:xfrm>
          <a:prstGeom prst="straightConnector1">
            <a:avLst/>
          </a:prstGeom>
          <a:noFill/>
          <a:ln w="19050" algn="ctr">
            <a:solidFill>
              <a:srgbClr val="00B050"/>
            </a:solidFill>
            <a:prstDash val="solid"/>
            <a:round/>
            <a:headEnd/>
            <a:tailEnd type="arrow" w="med" len="med"/>
          </a:ln>
        </p:spPr>
      </p:cxnSp>
      <p:cxnSp>
        <p:nvCxnSpPr>
          <p:cNvPr id="38" name="Straight Arrow Connector 73">
            <a:extLst>
              <a:ext uri="{FF2B5EF4-FFF2-40B4-BE49-F238E27FC236}">
                <a16:creationId xmlns="" xmlns:a16="http://schemas.microsoft.com/office/drawing/2014/main" id="{8020292B-AA65-42D5-A733-46EBAF88263B}"/>
              </a:ext>
            </a:extLst>
          </p:cNvPr>
          <p:cNvCxnSpPr>
            <a:cxnSpLocks noChangeShapeType="1"/>
          </p:cNvCxnSpPr>
          <p:nvPr/>
        </p:nvCxnSpPr>
        <p:spPr bwMode="auto">
          <a:xfrm rot="5400000" flipH="1" flipV="1">
            <a:off x="5430837" y="3461482"/>
            <a:ext cx="216000" cy="1588"/>
          </a:xfrm>
          <a:prstGeom prst="straightConnector1">
            <a:avLst/>
          </a:prstGeom>
          <a:noFill/>
          <a:ln w="9525" algn="ctr">
            <a:solidFill>
              <a:schemeClr val="tx1"/>
            </a:solidFill>
            <a:prstDash val="solid"/>
            <a:round/>
            <a:headEnd/>
            <a:tailEnd type="arrow" w="med" len="med"/>
          </a:ln>
        </p:spPr>
      </p:cxnSp>
      <p:cxnSp>
        <p:nvCxnSpPr>
          <p:cNvPr id="39" name="Straight Arrow Connector 38">
            <a:extLst>
              <a:ext uri="{FF2B5EF4-FFF2-40B4-BE49-F238E27FC236}">
                <a16:creationId xmlns="" xmlns:a16="http://schemas.microsoft.com/office/drawing/2014/main" id="{E1A5F09B-3C39-4EBA-9207-5B7F8F348984}"/>
              </a:ext>
            </a:extLst>
          </p:cNvPr>
          <p:cNvCxnSpPr>
            <a:cxnSpLocks noChangeShapeType="1"/>
          </p:cNvCxnSpPr>
          <p:nvPr/>
        </p:nvCxnSpPr>
        <p:spPr bwMode="auto">
          <a:xfrm flipV="1">
            <a:off x="5660307" y="3346645"/>
            <a:ext cx="0" cy="216000"/>
          </a:xfrm>
          <a:prstGeom prst="straightConnector1">
            <a:avLst/>
          </a:prstGeom>
          <a:noFill/>
          <a:ln w="19050" algn="ctr">
            <a:solidFill>
              <a:srgbClr val="00B050"/>
            </a:solidFill>
            <a:prstDash val="solid"/>
            <a:round/>
            <a:headEnd/>
            <a:tailEnd type="arrow" w="med" len="med"/>
          </a:ln>
        </p:spPr>
      </p:cxnSp>
      <p:sp>
        <p:nvSpPr>
          <p:cNvPr id="40" name="Text Box 170"/>
          <p:cNvSpPr txBox="1">
            <a:spLocks noChangeArrowheads="1"/>
          </p:cNvSpPr>
          <p:nvPr/>
        </p:nvSpPr>
        <p:spPr bwMode="auto">
          <a:xfrm>
            <a:off x="446567" y="1149195"/>
            <a:ext cx="4704789" cy="261610"/>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New Boaters more likely to “Always” wear lifejacket (72%).</a:t>
            </a:r>
          </a:p>
        </p:txBody>
      </p:sp>
      <p:sp>
        <p:nvSpPr>
          <p:cNvPr id="32" name="TextBox 52"/>
          <p:cNvSpPr txBox="1">
            <a:spLocks noChangeArrowheads="1"/>
          </p:cNvSpPr>
          <p:nvPr/>
        </p:nvSpPr>
        <p:spPr bwMode="auto">
          <a:xfrm>
            <a:off x="4337719" y="5479017"/>
            <a:ext cx="390525"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65</a:t>
            </a:r>
            <a:endParaRPr lang="en-US" sz="1000" dirty="0">
              <a:latin typeface="Arial" pitchFamily="34" charset="0"/>
              <a:cs typeface="Arial" pitchFamily="34" charset="0"/>
            </a:endParaRPr>
          </a:p>
        </p:txBody>
      </p:sp>
      <p:sp>
        <p:nvSpPr>
          <p:cNvPr id="46" name="TextBox 39"/>
          <p:cNvSpPr txBox="1">
            <a:spLocks noChangeArrowheads="1"/>
          </p:cNvSpPr>
          <p:nvPr/>
        </p:nvSpPr>
        <p:spPr bwMode="auto">
          <a:xfrm>
            <a:off x="4197331" y="5212774"/>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61</a:t>
            </a:r>
            <a:endParaRPr lang="en-US" sz="1000" dirty="0">
              <a:latin typeface="Arial" pitchFamily="34" charset="0"/>
              <a:cs typeface="Arial" pitchFamily="34" charset="0"/>
            </a:endParaRPr>
          </a:p>
        </p:txBody>
      </p:sp>
      <p:sp>
        <p:nvSpPr>
          <p:cNvPr id="48" name="TextBox 41"/>
          <p:cNvSpPr txBox="1">
            <a:spLocks noChangeArrowheads="1"/>
          </p:cNvSpPr>
          <p:nvPr/>
        </p:nvSpPr>
        <p:spPr bwMode="auto">
          <a:xfrm>
            <a:off x="3966884" y="4681093"/>
            <a:ext cx="392113"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53</a:t>
            </a:r>
            <a:endParaRPr lang="en-US" sz="1000" dirty="0">
              <a:latin typeface="Arial" pitchFamily="34" charset="0"/>
              <a:cs typeface="Arial" pitchFamily="34" charset="0"/>
            </a:endParaRPr>
          </a:p>
        </p:txBody>
      </p:sp>
      <p:sp>
        <p:nvSpPr>
          <p:cNvPr id="49" name="TextBox 56"/>
          <p:cNvSpPr txBox="1">
            <a:spLocks noChangeArrowheads="1"/>
          </p:cNvSpPr>
          <p:nvPr/>
        </p:nvSpPr>
        <p:spPr bwMode="auto">
          <a:xfrm>
            <a:off x="4030752" y="5746970"/>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55</a:t>
            </a:r>
            <a:endParaRPr lang="en-US" sz="1000" dirty="0">
              <a:latin typeface="Arial" pitchFamily="34" charset="0"/>
              <a:cs typeface="Arial" pitchFamily="34" charset="0"/>
            </a:endParaRPr>
          </a:p>
        </p:txBody>
      </p:sp>
      <p:sp>
        <p:nvSpPr>
          <p:cNvPr id="50" name="TextBox 57"/>
          <p:cNvSpPr txBox="1">
            <a:spLocks noChangeArrowheads="1"/>
          </p:cNvSpPr>
          <p:nvPr/>
        </p:nvSpPr>
        <p:spPr bwMode="auto">
          <a:xfrm>
            <a:off x="4150718" y="3900316"/>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59</a:t>
            </a:r>
          </a:p>
        </p:txBody>
      </p:sp>
      <p:sp>
        <p:nvSpPr>
          <p:cNvPr id="51" name="TextBox 58"/>
          <p:cNvSpPr txBox="1">
            <a:spLocks noChangeArrowheads="1"/>
          </p:cNvSpPr>
          <p:nvPr/>
        </p:nvSpPr>
        <p:spPr bwMode="auto">
          <a:xfrm>
            <a:off x="4142282" y="4153513"/>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59</a:t>
            </a:r>
            <a:endParaRPr lang="en-US" sz="1000" dirty="0">
              <a:latin typeface="Arial" pitchFamily="34" charset="0"/>
              <a:cs typeface="Arial" pitchFamily="34" charset="0"/>
            </a:endParaRPr>
          </a:p>
        </p:txBody>
      </p:sp>
      <p:sp>
        <p:nvSpPr>
          <p:cNvPr id="52" name="TextBox 59"/>
          <p:cNvSpPr txBox="1">
            <a:spLocks noChangeArrowheads="1"/>
          </p:cNvSpPr>
          <p:nvPr/>
        </p:nvSpPr>
        <p:spPr bwMode="auto">
          <a:xfrm>
            <a:off x="4298612" y="3367959"/>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64</a:t>
            </a:r>
            <a:endParaRPr lang="en-US" sz="1000" dirty="0">
              <a:latin typeface="Arial" pitchFamily="34" charset="0"/>
              <a:cs typeface="Arial" pitchFamily="34" charset="0"/>
            </a:endParaRPr>
          </a:p>
        </p:txBody>
      </p:sp>
      <p:sp>
        <p:nvSpPr>
          <p:cNvPr id="53" name="TextBox 60"/>
          <p:cNvSpPr txBox="1">
            <a:spLocks noChangeArrowheads="1"/>
          </p:cNvSpPr>
          <p:nvPr/>
        </p:nvSpPr>
        <p:spPr bwMode="auto">
          <a:xfrm>
            <a:off x="4335824" y="3117600"/>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65</a:t>
            </a:r>
          </a:p>
        </p:txBody>
      </p:sp>
      <p:sp>
        <p:nvSpPr>
          <p:cNvPr id="54" name="TextBox 61"/>
          <p:cNvSpPr txBox="1">
            <a:spLocks noChangeArrowheads="1"/>
          </p:cNvSpPr>
          <p:nvPr/>
        </p:nvSpPr>
        <p:spPr bwMode="auto">
          <a:xfrm>
            <a:off x="3872624" y="2842915"/>
            <a:ext cx="390525"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50</a:t>
            </a:r>
            <a:endParaRPr lang="en-US" sz="1000" dirty="0">
              <a:latin typeface="Arial" pitchFamily="34" charset="0"/>
              <a:cs typeface="Arial" pitchFamily="34" charset="0"/>
            </a:endParaRPr>
          </a:p>
        </p:txBody>
      </p:sp>
      <p:sp>
        <p:nvSpPr>
          <p:cNvPr id="28" name="TextBox 61"/>
          <p:cNvSpPr txBox="1">
            <a:spLocks noChangeArrowheads="1"/>
          </p:cNvSpPr>
          <p:nvPr/>
        </p:nvSpPr>
        <p:spPr bwMode="auto">
          <a:xfrm>
            <a:off x="4161149" y="2322818"/>
            <a:ext cx="390525"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59</a:t>
            </a:r>
            <a:endParaRPr lang="en-US" sz="1000" dirty="0">
              <a:latin typeface="Arial" pitchFamily="34" charset="0"/>
              <a:cs typeface="Arial" pitchFamily="34" charset="0"/>
            </a:endParaRPr>
          </a:p>
        </p:txBody>
      </p:sp>
      <p:cxnSp>
        <p:nvCxnSpPr>
          <p:cNvPr id="44" name="Straight Arrow Connector 43">
            <a:extLst>
              <a:ext uri="{FF2B5EF4-FFF2-40B4-BE49-F238E27FC236}">
                <a16:creationId xmlns="" xmlns:a16="http://schemas.microsoft.com/office/drawing/2014/main" id="{C50AACB5-0463-44BB-8C01-1D091CB28FDC}"/>
              </a:ext>
            </a:extLst>
          </p:cNvPr>
          <p:cNvCxnSpPr>
            <a:cxnSpLocks noChangeShapeType="1"/>
          </p:cNvCxnSpPr>
          <p:nvPr/>
        </p:nvCxnSpPr>
        <p:spPr bwMode="auto">
          <a:xfrm>
            <a:off x="4475717" y="3900316"/>
            <a:ext cx="0" cy="216000"/>
          </a:xfrm>
          <a:prstGeom prst="straightConnector1">
            <a:avLst/>
          </a:prstGeom>
          <a:noFill/>
          <a:ln w="19050" algn="ctr">
            <a:solidFill>
              <a:srgbClr val="00B050"/>
            </a:solidFill>
            <a:prstDash val="sysDot"/>
            <a:round/>
            <a:headEnd/>
            <a:tailEnd type="arrow" w="med" len="med"/>
          </a:ln>
        </p:spPr>
      </p:cxnSp>
      <p:cxnSp>
        <p:nvCxnSpPr>
          <p:cNvPr id="58" name="Straight Arrow Connector 57">
            <a:extLst>
              <a:ext uri="{FF2B5EF4-FFF2-40B4-BE49-F238E27FC236}">
                <a16:creationId xmlns="" xmlns:a16="http://schemas.microsoft.com/office/drawing/2014/main" id="{525677D7-EAA1-4D68-B4D4-B2F9BBBBC6AD}"/>
              </a:ext>
            </a:extLst>
          </p:cNvPr>
          <p:cNvCxnSpPr>
            <a:cxnSpLocks noChangeShapeType="1"/>
          </p:cNvCxnSpPr>
          <p:nvPr/>
        </p:nvCxnSpPr>
        <p:spPr bwMode="auto">
          <a:xfrm>
            <a:off x="4645845" y="3391594"/>
            <a:ext cx="0" cy="216000"/>
          </a:xfrm>
          <a:prstGeom prst="straightConnector1">
            <a:avLst/>
          </a:prstGeom>
          <a:noFill/>
          <a:ln w="19050" algn="ctr">
            <a:solidFill>
              <a:srgbClr val="00B050"/>
            </a:solidFill>
            <a:prstDash val="sysDot"/>
            <a:round/>
            <a:headEnd/>
            <a:tailEnd type="arrow" w="med" len="med"/>
          </a:ln>
        </p:spPr>
      </p:cxnSp>
      <p:cxnSp>
        <p:nvCxnSpPr>
          <p:cNvPr id="60" name="Straight Arrow Connector 59">
            <a:extLst>
              <a:ext uri="{FF2B5EF4-FFF2-40B4-BE49-F238E27FC236}">
                <a16:creationId xmlns="" xmlns:a16="http://schemas.microsoft.com/office/drawing/2014/main" id="{37A67FFB-83B2-4082-A626-090CA0BB93B4}"/>
              </a:ext>
            </a:extLst>
          </p:cNvPr>
          <p:cNvCxnSpPr>
            <a:cxnSpLocks noChangeShapeType="1"/>
          </p:cNvCxnSpPr>
          <p:nvPr/>
        </p:nvCxnSpPr>
        <p:spPr bwMode="auto">
          <a:xfrm>
            <a:off x="4375052" y="4956246"/>
            <a:ext cx="0" cy="216000"/>
          </a:xfrm>
          <a:prstGeom prst="straightConnector1">
            <a:avLst/>
          </a:prstGeom>
          <a:noFill/>
          <a:ln w="19050" algn="ctr">
            <a:solidFill>
              <a:srgbClr val="00B050"/>
            </a:solidFill>
            <a:prstDash val="solid"/>
            <a:round/>
            <a:headEnd/>
            <a:tailEnd type="arrow" w="med" len="med"/>
          </a:ln>
        </p:spPr>
      </p:cxnSp>
      <p:cxnSp>
        <p:nvCxnSpPr>
          <p:cNvPr id="61" name="Straight Arrow Connector 73">
            <a:extLst>
              <a:ext uri="{FF2B5EF4-FFF2-40B4-BE49-F238E27FC236}">
                <a16:creationId xmlns="" xmlns:a16="http://schemas.microsoft.com/office/drawing/2014/main" id="{A6F65865-9DAC-4750-9958-CEE7CC43453E}"/>
              </a:ext>
            </a:extLst>
          </p:cNvPr>
          <p:cNvCxnSpPr>
            <a:cxnSpLocks noChangeShapeType="1"/>
          </p:cNvCxnSpPr>
          <p:nvPr/>
        </p:nvCxnSpPr>
        <p:spPr bwMode="auto">
          <a:xfrm rot="5400000" flipH="1" flipV="1">
            <a:off x="4527582" y="5580067"/>
            <a:ext cx="216000" cy="1588"/>
          </a:xfrm>
          <a:prstGeom prst="straightConnector1">
            <a:avLst/>
          </a:prstGeom>
          <a:noFill/>
          <a:ln w="9525" algn="ctr">
            <a:solidFill>
              <a:schemeClr val="tx1"/>
            </a:solidFill>
            <a:prstDash val="solid"/>
            <a:round/>
            <a:headEnd/>
            <a:tailEnd type="arrow" w="med" len="med"/>
          </a:ln>
        </p:spPr>
      </p:cxnSp>
      <p:cxnSp>
        <p:nvCxnSpPr>
          <p:cNvPr id="62" name="Straight Arrow Connector 73">
            <a:extLst>
              <a:ext uri="{FF2B5EF4-FFF2-40B4-BE49-F238E27FC236}">
                <a16:creationId xmlns="" xmlns:a16="http://schemas.microsoft.com/office/drawing/2014/main" id="{9565B7B9-DC63-4A35-B01D-D98368FA4C67}"/>
              </a:ext>
            </a:extLst>
          </p:cNvPr>
          <p:cNvCxnSpPr>
            <a:cxnSpLocks noChangeShapeType="1"/>
          </p:cNvCxnSpPr>
          <p:nvPr/>
        </p:nvCxnSpPr>
        <p:spPr bwMode="auto">
          <a:xfrm rot="16200000" flipH="1">
            <a:off x="4152916" y="4805306"/>
            <a:ext cx="216000" cy="1588"/>
          </a:xfrm>
          <a:prstGeom prst="straightConnector1">
            <a:avLst/>
          </a:prstGeom>
          <a:noFill/>
          <a:ln w="9525" algn="ctr">
            <a:solidFill>
              <a:schemeClr val="tx1"/>
            </a:solidFill>
            <a:prstDash val="solid"/>
            <a:round/>
            <a:headEnd/>
            <a:tailEnd type="arrow" w="med" len="med"/>
          </a:ln>
        </p:spPr>
      </p:cxnSp>
      <p:cxnSp>
        <p:nvCxnSpPr>
          <p:cNvPr id="63" name="Straight Arrow Connector 73">
            <a:extLst>
              <a:ext uri="{FF2B5EF4-FFF2-40B4-BE49-F238E27FC236}">
                <a16:creationId xmlns="" xmlns:a16="http://schemas.microsoft.com/office/drawing/2014/main" id="{92056868-FB7E-4B02-96C1-C9866757E3D4}"/>
              </a:ext>
            </a:extLst>
          </p:cNvPr>
          <p:cNvCxnSpPr>
            <a:cxnSpLocks noChangeShapeType="1"/>
          </p:cNvCxnSpPr>
          <p:nvPr/>
        </p:nvCxnSpPr>
        <p:spPr bwMode="auto">
          <a:xfrm rot="5400000" flipH="1" flipV="1">
            <a:off x="4527352" y="3222997"/>
            <a:ext cx="216000" cy="1588"/>
          </a:xfrm>
          <a:prstGeom prst="straightConnector1">
            <a:avLst/>
          </a:prstGeom>
          <a:noFill/>
          <a:ln w="9525" algn="ctr">
            <a:solidFill>
              <a:schemeClr val="tx1"/>
            </a:solidFill>
            <a:prstDash val="dash"/>
            <a:round/>
            <a:headEnd/>
            <a:tailEnd type="arrow" w="med" len="med"/>
          </a:ln>
        </p:spPr>
      </p:cxnSp>
      <p:cxnSp>
        <p:nvCxnSpPr>
          <p:cNvPr id="65" name="Straight Arrow Connector 73">
            <a:extLst>
              <a:ext uri="{FF2B5EF4-FFF2-40B4-BE49-F238E27FC236}">
                <a16:creationId xmlns="" xmlns:a16="http://schemas.microsoft.com/office/drawing/2014/main" id="{390794A5-8FCD-4969-9BD8-7C52C636292B}"/>
              </a:ext>
            </a:extLst>
          </p:cNvPr>
          <p:cNvCxnSpPr>
            <a:cxnSpLocks noChangeShapeType="1"/>
          </p:cNvCxnSpPr>
          <p:nvPr/>
        </p:nvCxnSpPr>
        <p:spPr bwMode="auto">
          <a:xfrm rot="16200000" flipH="1">
            <a:off x="4220469" y="5883108"/>
            <a:ext cx="216000" cy="1588"/>
          </a:xfrm>
          <a:prstGeom prst="straightConnector1">
            <a:avLst/>
          </a:prstGeom>
          <a:noFill/>
          <a:ln w="9525" algn="ctr">
            <a:solidFill>
              <a:schemeClr val="tx1"/>
            </a:solidFill>
            <a:prstDash val="dash"/>
            <a:round/>
            <a:headEnd/>
            <a:tailEnd type="arrow" w="med" len="med"/>
          </a:ln>
        </p:spPr>
      </p:cxnSp>
      <p:sp>
        <p:nvSpPr>
          <p:cNvPr id="64" name="Oval 29">
            <a:extLst>
              <a:ext uri="{FF2B5EF4-FFF2-40B4-BE49-F238E27FC236}">
                <a16:creationId xmlns="" xmlns:a16="http://schemas.microsoft.com/office/drawing/2014/main" id="{6C984649-A7E5-4427-ABDA-6439F9B334A7}"/>
              </a:ext>
            </a:extLst>
          </p:cNvPr>
          <p:cNvSpPr>
            <a:spLocks noChangeArrowheads="1"/>
          </p:cNvSpPr>
          <p:nvPr/>
        </p:nvSpPr>
        <p:spPr bwMode="auto">
          <a:xfrm>
            <a:off x="5207397" y="3381593"/>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69" name="TextBox 58"/>
          <p:cNvSpPr txBox="1">
            <a:spLocks noChangeArrowheads="1"/>
          </p:cNvSpPr>
          <p:nvPr/>
        </p:nvSpPr>
        <p:spPr bwMode="auto">
          <a:xfrm>
            <a:off x="5235335" y="2826928"/>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0" name="Oval 29">
            <a:extLst>
              <a:ext uri="{FF2B5EF4-FFF2-40B4-BE49-F238E27FC236}">
                <a16:creationId xmlns="" xmlns:a16="http://schemas.microsoft.com/office/drawing/2014/main" id="{6C984649-A7E5-4427-ABDA-6439F9B334A7}"/>
              </a:ext>
            </a:extLst>
          </p:cNvPr>
          <p:cNvSpPr>
            <a:spLocks noChangeArrowheads="1"/>
          </p:cNvSpPr>
          <p:nvPr/>
        </p:nvSpPr>
        <p:spPr bwMode="auto">
          <a:xfrm>
            <a:off x="5186922" y="4979302"/>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74" name="TextBox 58"/>
          <p:cNvSpPr txBox="1">
            <a:spLocks noChangeArrowheads="1"/>
          </p:cNvSpPr>
          <p:nvPr/>
        </p:nvSpPr>
        <p:spPr bwMode="auto">
          <a:xfrm>
            <a:off x="5222800" y="5232601"/>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5" name="TextBox 58"/>
          <p:cNvSpPr txBox="1">
            <a:spLocks noChangeArrowheads="1"/>
          </p:cNvSpPr>
          <p:nvPr/>
        </p:nvSpPr>
        <p:spPr bwMode="auto">
          <a:xfrm>
            <a:off x="3916022" y="2835240"/>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76" name="Straight Arrow Connector 75">
            <a:extLst>
              <a:ext uri="{FF2B5EF4-FFF2-40B4-BE49-F238E27FC236}">
                <a16:creationId xmlns="" xmlns:a16="http://schemas.microsoft.com/office/drawing/2014/main" id="{E1A5F09B-3C39-4EBA-9207-5B7F8F348984}"/>
              </a:ext>
            </a:extLst>
          </p:cNvPr>
          <p:cNvCxnSpPr>
            <a:cxnSpLocks noChangeShapeType="1"/>
          </p:cNvCxnSpPr>
          <p:nvPr/>
        </p:nvCxnSpPr>
        <p:spPr bwMode="auto">
          <a:xfrm flipV="1">
            <a:off x="4542830" y="5217117"/>
            <a:ext cx="0" cy="216000"/>
          </a:xfrm>
          <a:prstGeom prst="straightConnector1">
            <a:avLst/>
          </a:prstGeom>
          <a:noFill/>
          <a:ln w="19050" algn="ctr">
            <a:solidFill>
              <a:srgbClr val="00B050"/>
            </a:solidFill>
            <a:prstDash val="solid"/>
            <a:round/>
            <a:headEnd/>
            <a:tailEnd type="arrow" w="med" len="med"/>
          </a:ln>
        </p:spPr>
      </p:cxnSp>
    </p:spTree>
    <p:extLst>
      <p:ext uri="{BB962C8B-B14F-4D97-AF65-F5344CB8AC3E}">
        <p14:creationId xmlns:p14="http://schemas.microsoft.com/office/powerpoint/2010/main" val="3728060493"/>
      </p:ext>
    </p:extLst>
  </p:cSld>
  <p:clrMapOvr>
    <a:masterClrMapping/>
  </p:clrMapOvr>
  <p:transition spd="slow">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Increased lifejacket wearing for all powerboating activity groups in Spring 2018 vs. Spring 2016.</a:t>
            </a:r>
            <a:endParaRPr lang="en-US" dirty="0"/>
          </a:p>
        </p:txBody>
      </p:sp>
      <p:sp>
        <p:nvSpPr>
          <p:cNvPr id="77" name="Slide Number Placeholder 76"/>
          <p:cNvSpPr>
            <a:spLocks noGrp="1"/>
          </p:cNvSpPr>
          <p:nvPr>
            <p:ph type="sldNum" sz="quarter" idx="12"/>
          </p:nvPr>
        </p:nvSpPr>
        <p:spPr/>
        <p:txBody>
          <a:bodyPr/>
          <a:lstStyle/>
          <a:p>
            <a:fld id="{5857359A-ACC2-4AC8-94CA-842605F06C6B}" type="slidenum">
              <a:rPr lang="en-US" smtClean="0"/>
              <a:pPr/>
              <a:t>55</a:t>
            </a:fld>
            <a:endParaRPr lang="en-US"/>
          </a:p>
        </p:txBody>
      </p:sp>
      <p:sp>
        <p:nvSpPr>
          <p:cNvPr id="29" name="Rectangle 232"/>
          <p:cNvSpPr>
            <a:spLocks noChangeArrowheads="1"/>
          </p:cNvSpPr>
          <p:nvPr/>
        </p:nvSpPr>
        <p:spPr bwMode="auto">
          <a:xfrm>
            <a:off x="658813" y="1351192"/>
            <a:ext cx="7868499" cy="496599"/>
          </a:xfrm>
          <a:prstGeom prst="rect">
            <a:avLst/>
          </a:prstGeom>
          <a:noFill/>
          <a:ln w="9525">
            <a:noFill/>
            <a:miter lim="800000"/>
            <a:headEnd/>
            <a:tailEnd/>
          </a:ln>
        </p:spPr>
        <p:txBody>
          <a:bodyPr/>
          <a:lstStyle/>
          <a:p>
            <a:pPr algn="ctr">
              <a:spcBef>
                <a:spcPct val="0"/>
              </a:spcBef>
            </a:pPr>
            <a:r>
              <a:rPr lang="en-US" sz="1400" b="1" dirty="0">
                <a:solidFill>
                  <a:schemeClr val="tx1"/>
                </a:solidFill>
                <a:latin typeface="Arial" pitchFamily="34" charset="0"/>
                <a:cs typeface="Arial" pitchFamily="34" charset="0"/>
              </a:rPr>
              <a:t>% of boating activity participants who </a:t>
            </a:r>
            <a:r>
              <a:rPr lang="en-US" sz="1400" b="1" dirty="0">
                <a:latin typeface="Arial" pitchFamily="34" charset="0"/>
                <a:cs typeface="Arial" pitchFamily="34" charset="0"/>
              </a:rPr>
              <a:t>say they “Always” </a:t>
            </a:r>
            <a:r>
              <a:rPr lang="en-US" sz="1400" b="1" dirty="0">
                <a:solidFill>
                  <a:schemeClr val="tx1"/>
                </a:solidFill>
                <a:latin typeface="Arial" pitchFamily="34" charset="0"/>
                <a:cs typeface="Arial" pitchFamily="34" charset="0"/>
              </a:rPr>
              <a:t/>
            </a:r>
            <a:br>
              <a:rPr lang="en-US" sz="1400" b="1" dirty="0">
                <a:solidFill>
                  <a:schemeClr val="tx1"/>
                </a:solidFill>
                <a:latin typeface="Arial" pitchFamily="34" charset="0"/>
                <a:cs typeface="Arial" pitchFamily="34" charset="0"/>
              </a:rPr>
            </a:br>
            <a:r>
              <a:rPr lang="en-US" sz="1400" b="1" dirty="0">
                <a:solidFill>
                  <a:schemeClr val="tx1"/>
                </a:solidFill>
                <a:latin typeface="Arial" pitchFamily="34" charset="0"/>
                <a:cs typeface="Arial" pitchFamily="34" charset="0"/>
              </a:rPr>
              <a:t>wear a lifejacket </a:t>
            </a:r>
            <a:endParaRPr lang="en-US" sz="1400" dirty="0">
              <a:solidFill>
                <a:schemeClr val="tx1"/>
              </a:solidFill>
              <a:latin typeface="Arial" pitchFamily="34" charset="0"/>
              <a:cs typeface="Arial" pitchFamily="34" charset="0"/>
            </a:endParaRPr>
          </a:p>
        </p:txBody>
      </p:sp>
      <p:sp>
        <p:nvSpPr>
          <p:cNvPr id="27" name="Text Box 1916"/>
          <p:cNvSpPr txBox="1">
            <a:spLocks noChangeArrowheads="1"/>
          </p:cNvSpPr>
          <p:nvPr/>
        </p:nvSpPr>
        <p:spPr bwMode="auto">
          <a:xfrm>
            <a:off x="114300" y="6507162"/>
            <a:ext cx="8343900" cy="350837"/>
          </a:xfrm>
          <a:prstGeom prst="rect">
            <a:avLst/>
          </a:prstGeom>
          <a:noFill/>
          <a:ln w="9525">
            <a:noFill/>
            <a:miter lim="800000"/>
            <a:headEnd/>
            <a:tailEnd/>
          </a:ln>
        </p:spPr>
        <p:txBody>
          <a:bodyPr wrap="square" anchor="ctr" anchorCtr="0">
            <a:noAutofit/>
          </a:bodyPr>
          <a:lstStyle/>
          <a:p>
            <a:pPr>
              <a:buFontTx/>
              <a:buNone/>
            </a:pPr>
            <a:r>
              <a:rPr lang="en-US" sz="900" dirty="0">
                <a:latin typeface="Arial" pitchFamily="34" charset="0"/>
                <a:cs typeface="Arial" pitchFamily="34" charset="0"/>
              </a:rPr>
              <a:t>1. Overall, how often do you wear a lifejacket when in a boat?</a:t>
            </a:r>
          </a:p>
        </p:txBody>
      </p:sp>
      <p:graphicFrame>
        <p:nvGraphicFramePr>
          <p:cNvPr id="36" name="Object 4"/>
          <p:cNvGraphicFramePr>
            <a:graphicFrameLocks noChangeAspect="1"/>
          </p:cNvGraphicFramePr>
          <p:nvPr>
            <p:extLst>
              <p:ext uri="{D42A27DB-BD31-4B8C-83A1-F6EECF244321}">
                <p14:modId xmlns:p14="http://schemas.microsoft.com/office/powerpoint/2010/main" val="991005901"/>
              </p:ext>
            </p:extLst>
          </p:nvPr>
        </p:nvGraphicFramePr>
        <p:xfrm>
          <a:off x="374650" y="2383467"/>
          <a:ext cx="5462588" cy="3753064"/>
        </p:xfrm>
        <a:graphic>
          <a:graphicData uri="http://schemas.openxmlformats.org/presentationml/2006/ole">
            <mc:AlternateContent xmlns:mc="http://schemas.openxmlformats.org/markup-compatibility/2006">
              <mc:Choice xmlns:v="urn:schemas-microsoft-com:vml" Requires="v">
                <p:oleObj spid="_x0000_s123694" name="Worksheet" r:id="rId4" imgW="3981370" imgH="3200439" progId="Excel.Sheet.8">
                  <p:embed/>
                </p:oleObj>
              </mc:Choice>
              <mc:Fallback>
                <p:oleObj name="Worksheet" r:id="rId4" imgW="3981370" imgH="3200439" progId="Excel.Sheet.8">
                  <p:embed/>
                  <p:pic>
                    <p:nvPicPr>
                      <p:cNvPr id="0" name=""/>
                      <p:cNvPicPr>
                        <a:picLocks noChangeAspect="1" noChangeArrowheads="1"/>
                      </p:cNvPicPr>
                      <p:nvPr/>
                    </p:nvPicPr>
                    <p:blipFill>
                      <a:blip r:embed="rId5"/>
                      <a:srcRect l="3552" b="621"/>
                      <a:stretch>
                        <a:fillRect/>
                      </a:stretch>
                    </p:blipFill>
                    <p:spPr bwMode="auto">
                      <a:xfrm>
                        <a:off x="374650" y="2383467"/>
                        <a:ext cx="5462588" cy="3753064"/>
                      </a:xfrm>
                      <a:prstGeom prst="rect">
                        <a:avLst/>
                      </a:prstGeom>
                      <a:noFill/>
                      <a:ln>
                        <a:noFill/>
                      </a:ln>
                      <a:effectLst/>
                      <a:extLst/>
                    </p:spPr>
                  </p:pic>
                </p:oleObj>
              </mc:Fallback>
            </mc:AlternateContent>
          </a:graphicData>
        </a:graphic>
      </p:graphicFrame>
      <p:sp>
        <p:nvSpPr>
          <p:cNvPr id="37" name="TextBox 26"/>
          <p:cNvSpPr txBox="1">
            <a:spLocks noChangeArrowheads="1"/>
          </p:cNvSpPr>
          <p:nvPr/>
        </p:nvSpPr>
        <p:spPr bwMode="auto">
          <a:xfrm>
            <a:off x="784393" y="2799912"/>
            <a:ext cx="2011680" cy="3466213"/>
          </a:xfrm>
          <a:prstGeom prst="rect">
            <a:avLst/>
          </a:prstGeom>
          <a:solidFill>
            <a:srgbClr val="FFFFFF"/>
          </a:solidFill>
          <a:ln w="9525">
            <a:noFill/>
            <a:miter lim="800000"/>
            <a:headEnd/>
            <a:tailEnd/>
          </a:ln>
        </p:spPr>
        <p:txBody>
          <a:bodyPr wrap="square">
            <a:noAutofit/>
          </a:bodyPr>
          <a:lstStyle/>
          <a:p>
            <a:pPr>
              <a:lnSpc>
                <a:spcPct val="150000"/>
              </a:lnSpc>
              <a:spcBef>
                <a:spcPts val="1000"/>
              </a:spcBef>
              <a:buFontTx/>
              <a:buNone/>
            </a:pPr>
            <a:r>
              <a:rPr lang="en-CA" sz="1100" dirty="0">
                <a:latin typeface="Arial" pitchFamily="34" charset="0"/>
                <a:cs typeface="Arial" pitchFamily="34" charset="0"/>
              </a:rPr>
              <a:t>Total boaters </a:t>
            </a:r>
            <a:r>
              <a:rPr lang="en-CA" sz="800" dirty="0">
                <a:latin typeface="Arial" pitchFamily="34" charset="0"/>
                <a:cs typeface="Arial" pitchFamily="34" charset="0"/>
              </a:rPr>
              <a:t>(509)</a:t>
            </a:r>
            <a:endParaRPr lang="en-US" sz="110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Fishing </a:t>
            </a:r>
            <a:r>
              <a:rPr lang="en-US" sz="800" dirty="0">
                <a:latin typeface="Arial" pitchFamily="34" charset="0"/>
                <a:cs typeface="Arial" pitchFamily="34" charset="0"/>
              </a:rPr>
              <a:t>(n=288)</a:t>
            </a:r>
            <a:endParaRPr lang="en-US" sz="105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Pleasure powerboating </a:t>
            </a:r>
            <a:r>
              <a:rPr lang="en-US" sz="800" dirty="0">
                <a:latin typeface="Arial" pitchFamily="34" charset="0"/>
                <a:cs typeface="Arial" pitchFamily="34" charset="0"/>
              </a:rPr>
              <a:t>(n=221)</a:t>
            </a:r>
            <a:endParaRPr lang="en-US" sz="105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Drivers of powerboats </a:t>
            </a:r>
            <a:r>
              <a:rPr lang="en-US" sz="800" dirty="0">
                <a:latin typeface="Arial" pitchFamily="34" charset="0"/>
                <a:cs typeface="Arial" pitchFamily="34" charset="0"/>
              </a:rPr>
              <a:t>(n=170)</a:t>
            </a:r>
            <a:endParaRPr lang="en-US" sz="105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Passengers </a:t>
            </a:r>
            <a:r>
              <a:rPr lang="en-US" sz="800" dirty="0">
                <a:latin typeface="Arial" pitchFamily="34" charset="0"/>
                <a:cs typeface="Arial" pitchFamily="34" charset="0"/>
              </a:rPr>
              <a:t>(n=309)</a:t>
            </a:r>
            <a:endParaRPr lang="en-US" sz="105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Ride PWC </a:t>
            </a:r>
            <a:r>
              <a:rPr lang="en-US" sz="800" dirty="0">
                <a:latin typeface="Arial" pitchFamily="34" charset="0"/>
                <a:cs typeface="Arial" pitchFamily="34" charset="0"/>
              </a:rPr>
              <a:t>(n=69)</a:t>
            </a:r>
            <a:endParaRPr lang="en-US" sz="105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Canoeing &amp; Kayaking </a:t>
            </a:r>
            <a:r>
              <a:rPr lang="en-US" sz="800" dirty="0">
                <a:latin typeface="Arial" pitchFamily="34" charset="0"/>
                <a:cs typeface="Arial" pitchFamily="34" charset="0"/>
              </a:rPr>
              <a:t>(n=314)</a:t>
            </a:r>
            <a:endParaRPr lang="en-US" sz="105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Sailing </a:t>
            </a:r>
            <a:r>
              <a:rPr lang="en-US" sz="800" dirty="0">
                <a:latin typeface="Arial" pitchFamily="34" charset="0"/>
                <a:cs typeface="Arial" pitchFamily="34" charset="0"/>
              </a:rPr>
              <a:t>(n=58)</a:t>
            </a:r>
            <a:endParaRPr lang="en-US" sz="1050" dirty="0">
              <a:latin typeface="Arial" pitchFamily="34" charset="0"/>
              <a:cs typeface="Arial" pitchFamily="34" charset="0"/>
            </a:endParaRPr>
          </a:p>
        </p:txBody>
      </p:sp>
      <p:sp>
        <p:nvSpPr>
          <p:cNvPr id="39" name="TextBox 52"/>
          <p:cNvSpPr txBox="1">
            <a:spLocks noChangeArrowheads="1"/>
          </p:cNvSpPr>
          <p:nvPr/>
        </p:nvSpPr>
        <p:spPr bwMode="auto">
          <a:xfrm>
            <a:off x="4556402" y="5685608"/>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59</a:t>
            </a:r>
          </a:p>
        </p:txBody>
      </p:sp>
      <p:sp>
        <p:nvSpPr>
          <p:cNvPr id="40" name="TextBox 40"/>
          <p:cNvSpPr txBox="1">
            <a:spLocks noChangeArrowheads="1"/>
          </p:cNvSpPr>
          <p:nvPr/>
        </p:nvSpPr>
        <p:spPr bwMode="auto">
          <a:xfrm>
            <a:off x="4557306" y="5280395"/>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59</a:t>
            </a:r>
          </a:p>
        </p:txBody>
      </p:sp>
      <p:sp>
        <p:nvSpPr>
          <p:cNvPr id="41" name="TextBox 56"/>
          <p:cNvSpPr txBox="1">
            <a:spLocks noChangeArrowheads="1"/>
          </p:cNvSpPr>
          <p:nvPr/>
        </p:nvSpPr>
        <p:spPr bwMode="auto">
          <a:xfrm>
            <a:off x="4706810" y="4870052"/>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64</a:t>
            </a:r>
          </a:p>
        </p:txBody>
      </p:sp>
      <p:sp>
        <p:nvSpPr>
          <p:cNvPr id="42" name="TextBox 57"/>
          <p:cNvSpPr txBox="1">
            <a:spLocks noChangeArrowheads="1"/>
          </p:cNvSpPr>
          <p:nvPr/>
        </p:nvSpPr>
        <p:spPr bwMode="auto">
          <a:xfrm>
            <a:off x="4526786" y="4021632"/>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58</a:t>
            </a:r>
          </a:p>
        </p:txBody>
      </p:sp>
      <p:sp>
        <p:nvSpPr>
          <p:cNvPr id="43" name="TextBox 58"/>
          <p:cNvSpPr txBox="1">
            <a:spLocks noChangeArrowheads="1"/>
          </p:cNvSpPr>
          <p:nvPr/>
        </p:nvSpPr>
        <p:spPr bwMode="auto">
          <a:xfrm>
            <a:off x="4549209" y="4446557"/>
            <a:ext cx="392113"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59</a:t>
            </a:r>
            <a:endParaRPr lang="en-US" sz="1000" dirty="0">
              <a:latin typeface="Arial" pitchFamily="34" charset="0"/>
              <a:cs typeface="Arial" pitchFamily="34" charset="0"/>
            </a:endParaRPr>
          </a:p>
        </p:txBody>
      </p:sp>
      <p:sp>
        <p:nvSpPr>
          <p:cNvPr id="44" name="TextBox 59"/>
          <p:cNvSpPr txBox="1">
            <a:spLocks noChangeArrowheads="1"/>
          </p:cNvSpPr>
          <p:nvPr/>
        </p:nvSpPr>
        <p:spPr bwMode="auto">
          <a:xfrm>
            <a:off x="4427673" y="3616087"/>
            <a:ext cx="392113"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54</a:t>
            </a:r>
            <a:endParaRPr lang="en-US" sz="1000" dirty="0">
              <a:latin typeface="Arial" pitchFamily="34" charset="0"/>
              <a:cs typeface="Arial" pitchFamily="34" charset="0"/>
            </a:endParaRPr>
          </a:p>
        </p:txBody>
      </p:sp>
      <p:sp>
        <p:nvSpPr>
          <p:cNvPr id="45" name="TextBox 62"/>
          <p:cNvSpPr txBox="1">
            <a:spLocks noChangeArrowheads="1"/>
          </p:cNvSpPr>
          <p:nvPr/>
        </p:nvSpPr>
        <p:spPr bwMode="auto">
          <a:xfrm>
            <a:off x="4700793" y="3197356"/>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64</a:t>
            </a:r>
          </a:p>
        </p:txBody>
      </p:sp>
      <p:sp>
        <p:nvSpPr>
          <p:cNvPr id="57" name="TextBox 49"/>
          <p:cNvSpPr txBox="1">
            <a:spLocks noChangeArrowheads="1"/>
          </p:cNvSpPr>
          <p:nvPr/>
        </p:nvSpPr>
        <p:spPr bwMode="auto">
          <a:xfrm>
            <a:off x="4475326" y="2463133"/>
            <a:ext cx="809954" cy="230832"/>
          </a:xfrm>
          <a:prstGeom prst="rect">
            <a:avLst/>
          </a:prstGeom>
          <a:noFill/>
          <a:ln w="9525">
            <a:noFill/>
            <a:miter lim="800000"/>
            <a:headEnd/>
            <a:tailEnd/>
          </a:ln>
        </p:spPr>
        <p:txBody>
          <a:bodyPr wrap="square">
            <a:spAutoFit/>
          </a:bodyPr>
          <a:lstStyle/>
          <a:p>
            <a:pPr>
              <a:buFontTx/>
              <a:buNone/>
            </a:pPr>
            <a:r>
              <a:rPr lang="en-US" sz="900" b="1" u="sng" dirty="0">
                <a:latin typeface="Arial" pitchFamily="34" charset="0"/>
                <a:cs typeface="Arial" pitchFamily="34" charset="0"/>
                <a:sym typeface="Symbol" pitchFamily="18" charset="2"/>
              </a:rPr>
              <a:t>May 2018</a:t>
            </a:r>
            <a:endParaRPr lang="en-US" sz="900" u="sng" dirty="0">
              <a:latin typeface="Arial" pitchFamily="34" charset="0"/>
              <a:cs typeface="Arial" pitchFamily="34" charset="0"/>
            </a:endParaRPr>
          </a:p>
        </p:txBody>
      </p:sp>
      <p:sp>
        <p:nvSpPr>
          <p:cNvPr id="65" name="TextBox 62"/>
          <p:cNvSpPr txBox="1">
            <a:spLocks noChangeArrowheads="1"/>
          </p:cNvSpPr>
          <p:nvPr/>
        </p:nvSpPr>
        <p:spPr bwMode="auto">
          <a:xfrm>
            <a:off x="4559839" y="2778292"/>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59</a:t>
            </a:r>
            <a:endParaRPr lang="en-US" sz="1000" dirty="0">
              <a:latin typeface="Arial" pitchFamily="34" charset="0"/>
              <a:cs typeface="Arial" pitchFamily="34" charset="0"/>
            </a:endParaRPr>
          </a:p>
        </p:txBody>
      </p:sp>
      <p:graphicFrame>
        <p:nvGraphicFramePr>
          <p:cNvPr id="34" name="Table 33"/>
          <p:cNvGraphicFramePr>
            <a:graphicFrameLocks noGrp="1"/>
          </p:cNvGraphicFramePr>
          <p:nvPr>
            <p:extLst>
              <p:ext uri="{D42A27DB-BD31-4B8C-83A1-F6EECF244321}">
                <p14:modId xmlns:p14="http://schemas.microsoft.com/office/powerpoint/2010/main" val="4246819525"/>
              </p:ext>
            </p:extLst>
          </p:nvPr>
        </p:nvGraphicFramePr>
        <p:xfrm>
          <a:off x="5329916" y="2024405"/>
          <a:ext cx="3192630" cy="3911095"/>
        </p:xfrm>
        <a:graphic>
          <a:graphicData uri="http://schemas.openxmlformats.org/drawingml/2006/table">
            <a:tbl>
              <a:tblPr>
                <a:tableStyleId>{5C22544A-7EE6-4342-B048-85BDC9FD1C3A}</a:tableStyleId>
              </a:tblPr>
              <a:tblGrid>
                <a:gridCol w="638526">
                  <a:extLst>
                    <a:ext uri="{9D8B030D-6E8A-4147-A177-3AD203B41FA5}">
                      <a16:colId xmlns="" xmlns:a16="http://schemas.microsoft.com/office/drawing/2014/main" val="3969606591"/>
                    </a:ext>
                  </a:extLst>
                </a:gridCol>
                <a:gridCol w="638526">
                  <a:extLst>
                    <a:ext uri="{9D8B030D-6E8A-4147-A177-3AD203B41FA5}">
                      <a16:colId xmlns="" xmlns:a16="http://schemas.microsoft.com/office/drawing/2014/main" val="73256191"/>
                    </a:ext>
                  </a:extLst>
                </a:gridCol>
                <a:gridCol w="638526">
                  <a:extLst>
                    <a:ext uri="{9D8B030D-6E8A-4147-A177-3AD203B41FA5}">
                      <a16:colId xmlns="" xmlns:a16="http://schemas.microsoft.com/office/drawing/2014/main" val="20000"/>
                    </a:ext>
                  </a:extLst>
                </a:gridCol>
                <a:gridCol w="638526">
                  <a:extLst>
                    <a:ext uri="{9D8B030D-6E8A-4147-A177-3AD203B41FA5}">
                      <a16:colId xmlns="" xmlns:a16="http://schemas.microsoft.com/office/drawing/2014/main" val="20001"/>
                    </a:ext>
                  </a:extLst>
                </a:gridCol>
                <a:gridCol w="638526">
                  <a:extLst>
                    <a:ext uri="{9D8B030D-6E8A-4147-A177-3AD203B41FA5}">
                      <a16:colId xmlns="" xmlns:a16="http://schemas.microsoft.com/office/drawing/2014/main" val="20002"/>
                    </a:ext>
                  </a:extLst>
                </a:gridCol>
              </a:tblGrid>
              <a:tr h="672902">
                <a:tc>
                  <a:txBody>
                    <a:bodyPr/>
                    <a:lstStyle/>
                    <a:p>
                      <a:pPr algn="ctr"/>
                      <a:r>
                        <a:rPr lang="en-CA" sz="900" b="1" u="sng" dirty="0">
                          <a:latin typeface="Arial" panose="020B0604020202020204" pitchFamily="34" charset="0"/>
                          <a:cs typeface="Arial" panose="020B0604020202020204" pitchFamily="34" charset="0"/>
                        </a:rPr>
                        <a:t>Aug 2017</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May 2016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Aug 2015 </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u="sng" dirty="0">
                          <a:latin typeface="Arial" panose="020B0604020202020204" pitchFamily="34" charset="0"/>
                          <a:cs typeface="Arial" panose="020B0604020202020204" pitchFamily="34" charset="0"/>
                        </a:rPr>
                        <a:t>Aug 2014</a:t>
                      </a:r>
                      <a:endParaRPr lang="en-CA" sz="900" b="1" u="sng"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2012</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50693">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57</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53</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47</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05091">
                <a:tc>
                  <a:txBody>
                    <a:bodyPr/>
                    <a:lstStyle/>
                    <a:p>
                      <a:pPr algn="ctr"/>
                      <a:r>
                        <a:rPr lang="en-CA" sz="1000" b="1" dirty="0">
                          <a:latin typeface="Arial" panose="020B0604020202020204" pitchFamily="34" charset="0"/>
                          <a:cs typeface="Arial" panose="020B0604020202020204" pitchFamily="34" charset="0"/>
                        </a:rPr>
                        <a:t>65</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55</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53</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49</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02336">
                <a:tc>
                  <a:txBody>
                    <a:bodyPr/>
                    <a:lstStyle/>
                    <a:p>
                      <a:pPr algn="ctr"/>
                      <a:r>
                        <a:rPr lang="en-CA" sz="1000" b="1" dirty="0">
                          <a:latin typeface="Arial" panose="020B0604020202020204" pitchFamily="34" charset="0"/>
                          <a:cs typeface="Arial" panose="020B0604020202020204" pitchFamily="34" charset="0"/>
                        </a:rPr>
                        <a:t>61</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44</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42</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43</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40348">
                <a:tc>
                  <a:txBody>
                    <a:bodyPr/>
                    <a:lstStyle/>
                    <a:p>
                      <a:pPr algn="ctr"/>
                      <a:r>
                        <a:rPr lang="en-CA" sz="1000" b="1" dirty="0">
                          <a:latin typeface="Arial" panose="020B0604020202020204" pitchFamily="34" charset="0"/>
                          <a:cs typeface="Arial" panose="020B0604020202020204" pitchFamily="34" charset="0"/>
                        </a:rPr>
                        <a:t>69</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49</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48</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44</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96000">
                <a:tc>
                  <a:txBody>
                    <a:bodyPr/>
                    <a:lstStyle/>
                    <a:p>
                      <a:pPr algn="ctr"/>
                      <a:r>
                        <a:rPr lang="en-CA" sz="1000" b="1" dirty="0">
                          <a:latin typeface="Arial" panose="020B0604020202020204" pitchFamily="34" charset="0"/>
                          <a:cs typeface="Arial" panose="020B0604020202020204" pitchFamily="34" charset="0"/>
                        </a:rPr>
                        <a:t>61</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53</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55</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48</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47</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51725">
                <a:tc>
                  <a:txBody>
                    <a:bodyPr/>
                    <a:lstStyle/>
                    <a:p>
                      <a:pPr algn="ctr"/>
                      <a:r>
                        <a:rPr lang="en-CA" sz="1000" b="1" dirty="0">
                          <a:latin typeface="Arial" panose="020B0604020202020204" pitchFamily="34" charset="0"/>
                          <a:cs typeface="Arial" panose="020B0604020202020204" pitchFamily="34" charset="0"/>
                        </a:rPr>
                        <a:t>66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49</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50</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49</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50</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96000">
                <a:tc>
                  <a:txBody>
                    <a:bodyPr/>
                    <a:lstStyle/>
                    <a:p>
                      <a:pPr algn="ctr"/>
                      <a:r>
                        <a:rPr lang="en-CA" sz="1000" b="1" dirty="0">
                          <a:latin typeface="Arial" panose="020B0604020202020204" pitchFamily="34" charset="0"/>
                          <a:cs typeface="Arial" panose="020B0604020202020204" pitchFamily="34" charset="0"/>
                        </a:rPr>
                        <a:t>62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60</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58</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56</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46</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96000">
                <a:tc>
                  <a:txBody>
                    <a:bodyPr/>
                    <a:lstStyle/>
                    <a:p>
                      <a:pPr algn="ctr"/>
                      <a:r>
                        <a:rPr lang="en-CA" sz="1000" b="1" dirty="0">
                          <a:latin typeface="Arial" panose="020B0604020202020204" pitchFamily="34" charset="0"/>
                          <a:cs typeface="Arial" panose="020B0604020202020204" pitchFamily="34" charset="0"/>
                        </a:rPr>
                        <a:t>54</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70</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50</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46</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cxnSp>
        <p:nvCxnSpPr>
          <p:cNvPr id="64" name="Straight Arrow Connector 73"/>
          <p:cNvCxnSpPr>
            <a:cxnSpLocks noChangeShapeType="1"/>
          </p:cNvCxnSpPr>
          <p:nvPr/>
        </p:nvCxnSpPr>
        <p:spPr bwMode="auto">
          <a:xfrm rot="5400000" flipH="1" flipV="1">
            <a:off x="6998635" y="3320206"/>
            <a:ext cx="216000" cy="1588"/>
          </a:xfrm>
          <a:prstGeom prst="straightConnector1">
            <a:avLst/>
          </a:prstGeom>
          <a:noFill/>
          <a:ln w="9525" algn="ctr">
            <a:solidFill>
              <a:schemeClr val="tx1"/>
            </a:solidFill>
            <a:prstDash val="solid"/>
            <a:round/>
            <a:headEnd/>
            <a:tailEnd type="arrow" w="med" len="med"/>
          </a:ln>
        </p:spPr>
      </p:cxnSp>
      <p:cxnSp>
        <p:nvCxnSpPr>
          <p:cNvPr id="66" name="Straight Arrow Connector 73"/>
          <p:cNvCxnSpPr>
            <a:cxnSpLocks noChangeShapeType="1"/>
          </p:cNvCxnSpPr>
          <p:nvPr/>
        </p:nvCxnSpPr>
        <p:spPr bwMode="auto">
          <a:xfrm rot="5400000" flipH="1" flipV="1">
            <a:off x="6994571" y="4568794"/>
            <a:ext cx="216000" cy="1588"/>
          </a:xfrm>
          <a:prstGeom prst="straightConnector1">
            <a:avLst/>
          </a:prstGeom>
          <a:noFill/>
          <a:ln w="9525" algn="ctr">
            <a:solidFill>
              <a:schemeClr val="tx1"/>
            </a:solidFill>
            <a:prstDash val="solid"/>
            <a:round/>
            <a:headEnd/>
            <a:tailEnd type="arrow" w="med" len="med"/>
          </a:ln>
        </p:spPr>
      </p:cxnSp>
      <p:cxnSp>
        <p:nvCxnSpPr>
          <p:cNvPr id="67" name="Straight Arrow Connector 73"/>
          <p:cNvCxnSpPr>
            <a:cxnSpLocks noChangeShapeType="1"/>
          </p:cNvCxnSpPr>
          <p:nvPr/>
        </p:nvCxnSpPr>
        <p:spPr bwMode="auto">
          <a:xfrm rot="5400000" flipH="1" flipV="1">
            <a:off x="6985609" y="5781376"/>
            <a:ext cx="216000" cy="1588"/>
          </a:xfrm>
          <a:prstGeom prst="straightConnector1">
            <a:avLst/>
          </a:prstGeom>
          <a:noFill/>
          <a:ln w="9525" algn="ctr">
            <a:solidFill>
              <a:schemeClr val="tx1"/>
            </a:solidFill>
            <a:prstDash val="solid"/>
            <a:round/>
            <a:headEnd/>
            <a:tailEnd type="arrow" w="med" len="med"/>
          </a:ln>
        </p:spPr>
      </p:cxnSp>
      <p:cxnSp>
        <p:nvCxnSpPr>
          <p:cNvPr id="33" name="Straight Arrow Connector 73">
            <a:extLst>
              <a:ext uri="{FF2B5EF4-FFF2-40B4-BE49-F238E27FC236}">
                <a16:creationId xmlns="" xmlns:a16="http://schemas.microsoft.com/office/drawing/2014/main" id="{7423CCA5-1477-4C3A-BEBA-BAE97A0CD9BE}"/>
              </a:ext>
            </a:extLst>
          </p:cNvPr>
          <p:cNvCxnSpPr>
            <a:cxnSpLocks noChangeShapeType="1"/>
          </p:cNvCxnSpPr>
          <p:nvPr/>
        </p:nvCxnSpPr>
        <p:spPr bwMode="auto">
          <a:xfrm rot="5400000" flipH="1" flipV="1">
            <a:off x="5676507" y="2905639"/>
            <a:ext cx="216000" cy="1588"/>
          </a:xfrm>
          <a:prstGeom prst="straightConnector1">
            <a:avLst/>
          </a:prstGeom>
          <a:noFill/>
          <a:ln w="9525" algn="ctr">
            <a:solidFill>
              <a:schemeClr val="tx1"/>
            </a:solidFill>
            <a:prstDash val="dash"/>
            <a:round/>
            <a:headEnd/>
            <a:tailEnd type="arrow" w="med" len="med"/>
          </a:ln>
        </p:spPr>
      </p:cxnSp>
      <p:cxnSp>
        <p:nvCxnSpPr>
          <p:cNvPr id="38" name="Straight Arrow Connector 37">
            <a:extLst>
              <a:ext uri="{FF2B5EF4-FFF2-40B4-BE49-F238E27FC236}">
                <a16:creationId xmlns="" xmlns:a16="http://schemas.microsoft.com/office/drawing/2014/main" id="{30FFE3D7-2465-45E4-A9DA-F19A1A89D4A2}"/>
              </a:ext>
            </a:extLst>
          </p:cNvPr>
          <p:cNvCxnSpPr>
            <a:cxnSpLocks noChangeShapeType="1"/>
          </p:cNvCxnSpPr>
          <p:nvPr/>
        </p:nvCxnSpPr>
        <p:spPr bwMode="auto">
          <a:xfrm flipV="1">
            <a:off x="5910607" y="2785836"/>
            <a:ext cx="0" cy="216000"/>
          </a:xfrm>
          <a:prstGeom prst="straightConnector1">
            <a:avLst/>
          </a:prstGeom>
          <a:noFill/>
          <a:ln w="19050" algn="ctr">
            <a:solidFill>
              <a:srgbClr val="00B050"/>
            </a:solidFill>
            <a:prstDash val="solid"/>
            <a:round/>
            <a:headEnd/>
            <a:tailEnd type="arrow" w="med" len="med"/>
          </a:ln>
        </p:spPr>
      </p:cxnSp>
      <p:cxnSp>
        <p:nvCxnSpPr>
          <p:cNvPr id="46" name="Straight Arrow Connector 73">
            <a:extLst>
              <a:ext uri="{FF2B5EF4-FFF2-40B4-BE49-F238E27FC236}">
                <a16:creationId xmlns="" xmlns:a16="http://schemas.microsoft.com/office/drawing/2014/main" id="{2C22F120-8DD6-446C-9090-B789020B4414}"/>
              </a:ext>
            </a:extLst>
          </p:cNvPr>
          <p:cNvCxnSpPr>
            <a:cxnSpLocks noChangeShapeType="1"/>
          </p:cNvCxnSpPr>
          <p:nvPr/>
        </p:nvCxnSpPr>
        <p:spPr bwMode="auto">
          <a:xfrm rot="5400000" flipH="1" flipV="1">
            <a:off x="5678276" y="3767108"/>
            <a:ext cx="216000" cy="1588"/>
          </a:xfrm>
          <a:prstGeom prst="straightConnector1">
            <a:avLst/>
          </a:prstGeom>
          <a:noFill/>
          <a:ln w="9525" algn="ctr">
            <a:solidFill>
              <a:schemeClr val="tx1"/>
            </a:solidFill>
            <a:prstDash val="solid"/>
            <a:round/>
            <a:headEnd/>
            <a:tailEnd type="arrow" w="med" len="med"/>
          </a:ln>
        </p:spPr>
      </p:cxnSp>
      <p:cxnSp>
        <p:nvCxnSpPr>
          <p:cNvPr id="47" name="Straight Arrow Connector 46">
            <a:extLst>
              <a:ext uri="{FF2B5EF4-FFF2-40B4-BE49-F238E27FC236}">
                <a16:creationId xmlns="" xmlns:a16="http://schemas.microsoft.com/office/drawing/2014/main" id="{DB62253E-C09F-4DCB-B96E-AFAA3158B387}"/>
              </a:ext>
            </a:extLst>
          </p:cNvPr>
          <p:cNvCxnSpPr>
            <a:cxnSpLocks noChangeShapeType="1"/>
          </p:cNvCxnSpPr>
          <p:nvPr/>
        </p:nvCxnSpPr>
        <p:spPr bwMode="auto">
          <a:xfrm flipV="1">
            <a:off x="5905060" y="3647048"/>
            <a:ext cx="0" cy="216000"/>
          </a:xfrm>
          <a:prstGeom prst="straightConnector1">
            <a:avLst/>
          </a:prstGeom>
          <a:noFill/>
          <a:ln w="19050" algn="ctr">
            <a:solidFill>
              <a:srgbClr val="00B050"/>
            </a:solidFill>
            <a:prstDash val="solid"/>
            <a:round/>
            <a:headEnd/>
            <a:tailEnd type="arrow" w="med" len="med"/>
          </a:ln>
        </p:spPr>
      </p:cxnSp>
      <p:cxnSp>
        <p:nvCxnSpPr>
          <p:cNvPr id="48" name="Straight Arrow Connector 73">
            <a:extLst>
              <a:ext uri="{FF2B5EF4-FFF2-40B4-BE49-F238E27FC236}">
                <a16:creationId xmlns="" xmlns:a16="http://schemas.microsoft.com/office/drawing/2014/main" id="{E2ECA72E-1074-4032-831F-EE9A23F1EAD2}"/>
              </a:ext>
            </a:extLst>
          </p:cNvPr>
          <p:cNvCxnSpPr>
            <a:cxnSpLocks noChangeShapeType="1"/>
          </p:cNvCxnSpPr>
          <p:nvPr/>
        </p:nvCxnSpPr>
        <p:spPr bwMode="auto">
          <a:xfrm rot="5400000" flipH="1" flipV="1">
            <a:off x="5676507" y="4154538"/>
            <a:ext cx="216000" cy="1588"/>
          </a:xfrm>
          <a:prstGeom prst="straightConnector1">
            <a:avLst/>
          </a:prstGeom>
          <a:noFill/>
          <a:ln w="9525" algn="ctr">
            <a:solidFill>
              <a:schemeClr val="tx1"/>
            </a:solidFill>
            <a:prstDash val="solid"/>
            <a:round/>
            <a:headEnd/>
            <a:tailEnd type="arrow" w="med" len="med"/>
          </a:ln>
        </p:spPr>
      </p:cxnSp>
      <p:cxnSp>
        <p:nvCxnSpPr>
          <p:cNvPr id="49" name="Straight Arrow Connector 48">
            <a:extLst>
              <a:ext uri="{FF2B5EF4-FFF2-40B4-BE49-F238E27FC236}">
                <a16:creationId xmlns="" xmlns:a16="http://schemas.microsoft.com/office/drawing/2014/main" id="{B77C8A5B-1677-460E-B6B1-4600FA36E26A}"/>
              </a:ext>
            </a:extLst>
          </p:cNvPr>
          <p:cNvCxnSpPr>
            <a:cxnSpLocks noChangeShapeType="1"/>
          </p:cNvCxnSpPr>
          <p:nvPr/>
        </p:nvCxnSpPr>
        <p:spPr bwMode="auto">
          <a:xfrm flipV="1">
            <a:off x="5903291" y="4034478"/>
            <a:ext cx="0" cy="216000"/>
          </a:xfrm>
          <a:prstGeom prst="straightConnector1">
            <a:avLst/>
          </a:prstGeom>
          <a:noFill/>
          <a:ln w="19050" algn="ctr">
            <a:solidFill>
              <a:srgbClr val="00B050"/>
            </a:solidFill>
            <a:prstDash val="solid"/>
            <a:round/>
            <a:headEnd/>
            <a:tailEnd type="arrow" w="med" len="med"/>
          </a:ln>
        </p:spPr>
      </p:cxnSp>
      <p:cxnSp>
        <p:nvCxnSpPr>
          <p:cNvPr id="30" name="Straight Arrow Connector 73">
            <a:extLst>
              <a:ext uri="{FF2B5EF4-FFF2-40B4-BE49-F238E27FC236}">
                <a16:creationId xmlns="" xmlns:a16="http://schemas.microsoft.com/office/drawing/2014/main" id="{39D20EAA-9971-4640-A2FE-0ED9272727EC}"/>
              </a:ext>
            </a:extLst>
          </p:cNvPr>
          <p:cNvCxnSpPr>
            <a:cxnSpLocks noChangeShapeType="1"/>
          </p:cNvCxnSpPr>
          <p:nvPr/>
        </p:nvCxnSpPr>
        <p:spPr bwMode="auto">
          <a:xfrm rot="5400000" flipH="1" flipV="1">
            <a:off x="5711602" y="3319593"/>
            <a:ext cx="216000" cy="1588"/>
          </a:xfrm>
          <a:prstGeom prst="straightConnector1">
            <a:avLst/>
          </a:prstGeom>
          <a:noFill/>
          <a:ln w="19050" algn="ctr">
            <a:solidFill>
              <a:srgbClr val="00B050"/>
            </a:solidFill>
            <a:prstDash val="solid"/>
            <a:round/>
            <a:headEnd/>
            <a:tailEnd type="arrow" w="med" len="med"/>
          </a:ln>
        </p:spPr>
      </p:cxnSp>
      <p:cxnSp>
        <p:nvCxnSpPr>
          <p:cNvPr id="28" name="Straight Arrow Connector 27">
            <a:extLst>
              <a:ext uri="{FF2B5EF4-FFF2-40B4-BE49-F238E27FC236}">
                <a16:creationId xmlns="" xmlns:a16="http://schemas.microsoft.com/office/drawing/2014/main" id="{46ABC510-EF24-432E-8E6A-0B4AAFE2125C}"/>
              </a:ext>
            </a:extLst>
          </p:cNvPr>
          <p:cNvCxnSpPr>
            <a:cxnSpLocks noChangeShapeType="1"/>
          </p:cNvCxnSpPr>
          <p:nvPr/>
        </p:nvCxnSpPr>
        <p:spPr bwMode="auto">
          <a:xfrm flipV="1">
            <a:off x="5023245" y="4862678"/>
            <a:ext cx="0" cy="216000"/>
          </a:xfrm>
          <a:prstGeom prst="straightConnector1">
            <a:avLst/>
          </a:prstGeom>
          <a:noFill/>
          <a:ln w="9525" algn="ctr">
            <a:solidFill>
              <a:schemeClr val="tx1"/>
            </a:solidFill>
            <a:prstDash val="dash"/>
            <a:round/>
            <a:headEnd/>
            <a:tailEnd type="arrow" w="med" len="med"/>
          </a:ln>
        </p:spPr>
      </p:cxnSp>
      <p:cxnSp>
        <p:nvCxnSpPr>
          <p:cNvPr id="31" name="Straight Arrow Connector 30">
            <a:extLst>
              <a:ext uri="{FF2B5EF4-FFF2-40B4-BE49-F238E27FC236}">
                <a16:creationId xmlns="" xmlns:a16="http://schemas.microsoft.com/office/drawing/2014/main" id="{3A7B44D1-D5B8-47CB-B3A9-7E400050751B}"/>
              </a:ext>
            </a:extLst>
          </p:cNvPr>
          <p:cNvCxnSpPr>
            <a:cxnSpLocks noChangeShapeType="1"/>
          </p:cNvCxnSpPr>
          <p:nvPr/>
        </p:nvCxnSpPr>
        <p:spPr bwMode="auto">
          <a:xfrm flipV="1">
            <a:off x="4851494" y="4424435"/>
            <a:ext cx="0" cy="216000"/>
          </a:xfrm>
          <a:prstGeom prst="straightConnector1">
            <a:avLst/>
          </a:prstGeom>
          <a:noFill/>
          <a:ln w="9525" algn="ctr">
            <a:solidFill>
              <a:schemeClr val="tx1"/>
            </a:solidFill>
            <a:prstDash val="dash"/>
            <a:round/>
            <a:headEnd/>
            <a:tailEnd type="arrow" w="med" len="med"/>
          </a:ln>
        </p:spPr>
      </p:cxnSp>
      <p:cxnSp>
        <p:nvCxnSpPr>
          <p:cNvPr id="32" name="Straight Arrow Connector 31">
            <a:extLst>
              <a:ext uri="{FF2B5EF4-FFF2-40B4-BE49-F238E27FC236}">
                <a16:creationId xmlns="" xmlns:a16="http://schemas.microsoft.com/office/drawing/2014/main" id="{CFC481F2-2B4D-4837-A52A-54970C0CE630}"/>
              </a:ext>
            </a:extLst>
          </p:cNvPr>
          <p:cNvCxnSpPr>
            <a:cxnSpLocks noChangeShapeType="1"/>
          </p:cNvCxnSpPr>
          <p:nvPr/>
        </p:nvCxnSpPr>
        <p:spPr bwMode="auto">
          <a:xfrm flipV="1">
            <a:off x="4841908" y="4014258"/>
            <a:ext cx="0" cy="216000"/>
          </a:xfrm>
          <a:prstGeom prst="straightConnector1">
            <a:avLst/>
          </a:prstGeom>
          <a:noFill/>
          <a:ln w="9525" algn="ctr">
            <a:solidFill>
              <a:schemeClr val="tx1"/>
            </a:solidFill>
            <a:prstDash val="dash"/>
            <a:round/>
            <a:headEnd/>
            <a:tailEnd type="arrow" w="med" len="med"/>
          </a:ln>
        </p:spPr>
      </p:cxnSp>
      <p:cxnSp>
        <p:nvCxnSpPr>
          <p:cNvPr id="35" name="Straight Arrow Connector 73">
            <a:extLst>
              <a:ext uri="{FF2B5EF4-FFF2-40B4-BE49-F238E27FC236}">
                <a16:creationId xmlns="" xmlns:a16="http://schemas.microsoft.com/office/drawing/2014/main" id="{E15A55A9-B2B2-4EBF-AE43-E0D59DD0C255}"/>
              </a:ext>
            </a:extLst>
          </p:cNvPr>
          <p:cNvCxnSpPr>
            <a:cxnSpLocks noChangeShapeType="1"/>
          </p:cNvCxnSpPr>
          <p:nvPr/>
        </p:nvCxnSpPr>
        <p:spPr bwMode="auto">
          <a:xfrm rot="5400000" flipH="1" flipV="1">
            <a:off x="4630504" y="3712630"/>
            <a:ext cx="216000" cy="1588"/>
          </a:xfrm>
          <a:prstGeom prst="straightConnector1">
            <a:avLst/>
          </a:prstGeom>
          <a:noFill/>
          <a:ln w="9525" algn="ctr">
            <a:solidFill>
              <a:schemeClr val="tx1"/>
            </a:solidFill>
            <a:prstDash val="solid"/>
            <a:round/>
            <a:headEnd/>
            <a:tailEnd type="arrow" w="med" len="med"/>
          </a:ln>
        </p:spPr>
      </p:cxnSp>
      <p:cxnSp>
        <p:nvCxnSpPr>
          <p:cNvPr id="50" name="Straight Arrow Connector 73">
            <a:extLst>
              <a:ext uri="{FF2B5EF4-FFF2-40B4-BE49-F238E27FC236}">
                <a16:creationId xmlns="" xmlns:a16="http://schemas.microsoft.com/office/drawing/2014/main" id="{1B775DCD-E520-45E8-B005-8D4D99260E05}"/>
              </a:ext>
            </a:extLst>
          </p:cNvPr>
          <p:cNvCxnSpPr>
            <a:cxnSpLocks noChangeShapeType="1"/>
          </p:cNvCxnSpPr>
          <p:nvPr/>
        </p:nvCxnSpPr>
        <p:spPr bwMode="auto">
          <a:xfrm rot="5400000" flipH="1" flipV="1">
            <a:off x="4904797" y="3297188"/>
            <a:ext cx="216000" cy="1588"/>
          </a:xfrm>
          <a:prstGeom prst="straightConnector1">
            <a:avLst/>
          </a:prstGeom>
          <a:noFill/>
          <a:ln w="9525" algn="ctr">
            <a:solidFill>
              <a:schemeClr val="tx1"/>
            </a:solidFill>
            <a:prstDash val="solid"/>
            <a:round/>
            <a:headEnd/>
            <a:tailEnd type="arrow" w="med" len="med"/>
          </a:ln>
        </p:spPr>
      </p:cxnSp>
      <p:cxnSp>
        <p:nvCxnSpPr>
          <p:cNvPr id="51" name="Straight Arrow Connector 50">
            <a:extLst>
              <a:ext uri="{FF2B5EF4-FFF2-40B4-BE49-F238E27FC236}">
                <a16:creationId xmlns="" xmlns:a16="http://schemas.microsoft.com/office/drawing/2014/main" id="{D4CF81F9-9710-4947-B724-87DF9FB9FB9D}"/>
              </a:ext>
            </a:extLst>
          </p:cNvPr>
          <p:cNvCxnSpPr>
            <a:cxnSpLocks noChangeShapeType="1"/>
          </p:cNvCxnSpPr>
          <p:nvPr/>
        </p:nvCxnSpPr>
        <p:spPr bwMode="auto">
          <a:xfrm>
            <a:off x="4961593" y="4014824"/>
            <a:ext cx="0" cy="216000"/>
          </a:xfrm>
          <a:prstGeom prst="straightConnector1">
            <a:avLst/>
          </a:prstGeom>
          <a:noFill/>
          <a:ln w="19050" algn="ctr">
            <a:solidFill>
              <a:srgbClr val="00B050"/>
            </a:solidFill>
            <a:prstDash val="solid"/>
            <a:round/>
            <a:headEnd/>
            <a:tailEnd type="arrow" w="med" len="med"/>
          </a:ln>
        </p:spPr>
      </p:cxnSp>
      <p:cxnSp>
        <p:nvCxnSpPr>
          <p:cNvPr id="52" name="Straight Arrow Connector 51">
            <a:extLst>
              <a:ext uri="{FF2B5EF4-FFF2-40B4-BE49-F238E27FC236}">
                <a16:creationId xmlns="" xmlns:a16="http://schemas.microsoft.com/office/drawing/2014/main" id="{B13EBA5D-9E85-4C77-9322-62DF5C89177C}"/>
              </a:ext>
            </a:extLst>
          </p:cNvPr>
          <p:cNvCxnSpPr>
            <a:cxnSpLocks noChangeShapeType="1"/>
          </p:cNvCxnSpPr>
          <p:nvPr/>
        </p:nvCxnSpPr>
        <p:spPr bwMode="auto">
          <a:xfrm>
            <a:off x="4860884" y="3617273"/>
            <a:ext cx="0" cy="216000"/>
          </a:xfrm>
          <a:prstGeom prst="straightConnector1">
            <a:avLst/>
          </a:prstGeom>
          <a:noFill/>
          <a:ln w="19050" algn="ctr">
            <a:solidFill>
              <a:srgbClr val="00B050"/>
            </a:solidFill>
            <a:prstDash val="sysDot"/>
            <a:round/>
            <a:headEnd/>
            <a:tailEnd type="arrow" w="med" len="med"/>
          </a:ln>
        </p:spPr>
      </p:cxnSp>
    </p:spTree>
    <p:extLst>
      <p:ext uri="{BB962C8B-B14F-4D97-AF65-F5344CB8AC3E}">
        <p14:creationId xmlns:p14="http://schemas.microsoft.com/office/powerpoint/2010/main" val="1638908367"/>
      </p:ext>
    </p:extLst>
  </p:cSld>
  <p:clrMapOvr>
    <a:masterClrMapping/>
  </p:clrMapOvr>
  <p:transition spd="slow">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56</a:t>
            </a:fld>
            <a:endParaRPr lang="en-US"/>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Drinking and Boating</a:t>
            </a:r>
          </a:p>
        </p:txBody>
      </p:sp>
    </p:spTree>
    <p:extLst>
      <p:ext uri="{BB962C8B-B14F-4D97-AF65-F5344CB8AC3E}">
        <p14:creationId xmlns:p14="http://schemas.microsoft.com/office/powerpoint/2010/main" val="3283083254"/>
      </p:ext>
    </p:extLst>
  </p:cSld>
  <p:clrMapOvr>
    <a:masterClrMapping/>
  </p:clrMapOvr>
  <p:transition spd="slow">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9B050-9F95-484D-8320-C8D160A54818}"/>
              </a:ext>
            </a:extLst>
          </p:cNvPr>
          <p:cNvSpPr>
            <a:spLocks noGrp="1"/>
          </p:cNvSpPr>
          <p:nvPr>
            <p:ph type="title"/>
          </p:nvPr>
        </p:nvSpPr>
        <p:spPr/>
        <p:txBody>
          <a:bodyPr/>
          <a:lstStyle/>
          <a:p>
            <a:r>
              <a:rPr lang="en-CA" dirty="0"/>
              <a:t>In Spring 2018, proportion of boaters who say they ‘Never’ drink before or while boating (60%) is in-line with previous Spring 2016 level.</a:t>
            </a:r>
          </a:p>
        </p:txBody>
      </p:sp>
      <p:sp>
        <p:nvSpPr>
          <p:cNvPr id="4" name="Slide Number Placeholder 3">
            <a:extLst>
              <a:ext uri="{FF2B5EF4-FFF2-40B4-BE49-F238E27FC236}">
                <a16:creationId xmlns="" xmlns:a16="http://schemas.microsoft.com/office/drawing/2014/main" id="{146B26D2-0082-4479-B322-E95E5A4C24AA}"/>
              </a:ext>
            </a:extLst>
          </p:cNvPr>
          <p:cNvSpPr>
            <a:spLocks noGrp="1"/>
          </p:cNvSpPr>
          <p:nvPr>
            <p:ph type="sldNum" sz="quarter" idx="12"/>
          </p:nvPr>
        </p:nvSpPr>
        <p:spPr/>
        <p:txBody>
          <a:bodyPr/>
          <a:lstStyle/>
          <a:p>
            <a:fld id="{5857359A-ACC2-4AC8-94CA-842605F06C6B}" type="slidenum">
              <a:rPr lang="en-US" smtClean="0"/>
              <a:pPr/>
              <a:t>57</a:t>
            </a:fld>
            <a:endParaRPr lang="en-US"/>
          </a:p>
        </p:txBody>
      </p:sp>
      <p:graphicFrame>
        <p:nvGraphicFramePr>
          <p:cNvPr id="5" name="Chart 4">
            <a:extLst>
              <a:ext uri="{FF2B5EF4-FFF2-40B4-BE49-F238E27FC236}">
                <a16:creationId xmlns="" xmlns:a16="http://schemas.microsoft.com/office/drawing/2014/main" id="{1B151430-5FE8-4519-87FB-5D0B52F87FF7}"/>
              </a:ext>
            </a:extLst>
          </p:cNvPr>
          <p:cNvGraphicFramePr/>
          <p:nvPr>
            <p:extLst>
              <p:ext uri="{D42A27DB-BD31-4B8C-83A1-F6EECF244321}">
                <p14:modId xmlns:p14="http://schemas.microsoft.com/office/powerpoint/2010/main" val="558235567"/>
              </p:ext>
            </p:extLst>
          </p:nvPr>
        </p:nvGraphicFramePr>
        <p:xfrm>
          <a:off x="301313" y="2243667"/>
          <a:ext cx="8486427" cy="384834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32">
            <a:extLst>
              <a:ext uri="{FF2B5EF4-FFF2-40B4-BE49-F238E27FC236}">
                <a16:creationId xmlns="" xmlns:a16="http://schemas.microsoft.com/office/drawing/2014/main" id="{BEC56DC2-CB9D-4E8C-BC60-758BD62C18DA}"/>
              </a:ext>
            </a:extLst>
          </p:cNvPr>
          <p:cNvSpPr>
            <a:spLocks noChangeArrowheads="1"/>
          </p:cNvSpPr>
          <p:nvPr/>
        </p:nvSpPr>
        <p:spPr bwMode="auto">
          <a:xfrm>
            <a:off x="658813" y="1550156"/>
            <a:ext cx="7685087" cy="496599"/>
          </a:xfrm>
          <a:prstGeom prst="rect">
            <a:avLst/>
          </a:prstGeom>
          <a:noFill/>
          <a:ln w="9525">
            <a:noFill/>
            <a:miter lim="800000"/>
            <a:headEnd/>
            <a:tailEnd/>
          </a:ln>
        </p:spPr>
        <p:txBody>
          <a:bodyPr/>
          <a:lstStyle/>
          <a:p>
            <a:pPr algn="ctr" eaLnBrk="1" hangingPunct="1">
              <a:spcBef>
                <a:spcPct val="0"/>
              </a:spcBef>
              <a:buFontTx/>
              <a:buNone/>
            </a:pPr>
            <a:r>
              <a:rPr lang="en-US" sz="2000" b="1" dirty="0">
                <a:solidFill>
                  <a:schemeClr val="tx1"/>
                </a:solidFill>
                <a:latin typeface="Arial" pitchFamily="34" charset="0"/>
                <a:cs typeface="Arial" pitchFamily="34" charset="0"/>
              </a:rPr>
              <a:t>% of Boaters who say they Never Drink</a:t>
            </a:r>
            <a:r>
              <a:rPr lang="en-US" sz="2000" b="1" dirty="0">
                <a:latin typeface="Arial" pitchFamily="34" charset="0"/>
                <a:cs typeface="Arial" pitchFamily="34" charset="0"/>
              </a:rPr>
              <a:t> while Boating</a:t>
            </a:r>
            <a:r>
              <a:rPr lang="en-US" sz="2000" b="1" dirty="0">
                <a:solidFill>
                  <a:schemeClr val="tx1"/>
                </a:solidFill>
                <a:latin typeface="Arial" pitchFamily="34" charset="0"/>
                <a:cs typeface="Arial" pitchFamily="34" charset="0"/>
              </a:rPr>
              <a:t> </a:t>
            </a:r>
            <a:r>
              <a:rPr lang="en-US" sz="1400" b="1" dirty="0">
                <a:solidFill>
                  <a:schemeClr val="tx1"/>
                </a:solidFill>
                <a:latin typeface="Arial" pitchFamily="34" charset="0"/>
                <a:cs typeface="Arial" pitchFamily="34" charset="0"/>
              </a:rPr>
              <a:t>(n=509)</a:t>
            </a:r>
            <a:endParaRPr lang="en-US" sz="1400" dirty="0">
              <a:solidFill>
                <a:schemeClr val="tx1"/>
              </a:solidFill>
              <a:latin typeface="Arial" pitchFamily="34" charset="0"/>
              <a:cs typeface="Arial" pitchFamily="34" charset="0"/>
            </a:endParaRPr>
          </a:p>
        </p:txBody>
      </p:sp>
      <p:cxnSp>
        <p:nvCxnSpPr>
          <p:cNvPr id="8" name="Straight Arrow Connector 73">
            <a:extLst>
              <a:ext uri="{FF2B5EF4-FFF2-40B4-BE49-F238E27FC236}">
                <a16:creationId xmlns="" xmlns:a16="http://schemas.microsoft.com/office/drawing/2014/main" id="{6C908533-0577-446F-B4FE-D91C40FD9535}"/>
              </a:ext>
            </a:extLst>
          </p:cNvPr>
          <p:cNvCxnSpPr>
            <a:cxnSpLocks noChangeShapeType="1"/>
          </p:cNvCxnSpPr>
          <p:nvPr/>
        </p:nvCxnSpPr>
        <p:spPr bwMode="auto">
          <a:xfrm rot="5400000" flipH="1" flipV="1">
            <a:off x="6306283" y="3545716"/>
            <a:ext cx="216000" cy="1588"/>
          </a:xfrm>
          <a:prstGeom prst="straightConnector1">
            <a:avLst/>
          </a:prstGeom>
          <a:noFill/>
          <a:ln w="19050" algn="ctr">
            <a:solidFill>
              <a:srgbClr val="00B050"/>
            </a:solidFill>
            <a:round/>
            <a:headEnd/>
            <a:tailEnd type="arrow" w="med" len="med"/>
          </a:ln>
        </p:spPr>
      </p:cxnSp>
      <p:cxnSp>
        <p:nvCxnSpPr>
          <p:cNvPr id="9" name="Straight Arrow Connector 73">
            <a:extLst>
              <a:ext uri="{FF2B5EF4-FFF2-40B4-BE49-F238E27FC236}">
                <a16:creationId xmlns="" xmlns:a16="http://schemas.microsoft.com/office/drawing/2014/main" id="{405D45BA-16AB-4622-80BE-5E4503AD11B0}"/>
              </a:ext>
            </a:extLst>
          </p:cNvPr>
          <p:cNvCxnSpPr>
            <a:cxnSpLocks noChangeShapeType="1"/>
          </p:cNvCxnSpPr>
          <p:nvPr/>
        </p:nvCxnSpPr>
        <p:spPr bwMode="auto">
          <a:xfrm rot="5400000" flipH="1" flipV="1">
            <a:off x="3047095" y="3634666"/>
            <a:ext cx="216000" cy="1588"/>
          </a:xfrm>
          <a:prstGeom prst="straightConnector1">
            <a:avLst/>
          </a:prstGeom>
          <a:noFill/>
          <a:ln w="9525" algn="ctr">
            <a:solidFill>
              <a:schemeClr val="tx1"/>
            </a:solidFill>
            <a:round/>
            <a:headEnd/>
            <a:tailEnd type="arrow" w="med" len="med"/>
          </a:ln>
        </p:spPr>
      </p:cxnSp>
      <p:sp>
        <p:nvSpPr>
          <p:cNvPr id="10" name="Text Box 1916"/>
          <p:cNvSpPr txBox="1">
            <a:spLocks noChangeArrowheads="1"/>
          </p:cNvSpPr>
          <p:nvPr/>
        </p:nvSpPr>
        <p:spPr bwMode="auto">
          <a:xfrm>
            <a:off x="167465" y="6507162"/>
            <a:ext cx="5567850" cy="350837"/>
          </a:xfrm>
          <a:prstGeom prst="rect">
            <a:avLst/>
          </a:prstGeom>
          <a:noFill/>
          <a:ln w="9525">
            <a:noFill/>
            <a:miter lim="800000"/>
            <a:headEnd/>
            <a:tailEnd/>
          </a:ln>
        </p:spPr>
        <p:txBody>
          <a:bodyPr wrap="square" anchor="ctr" anchorCtr="0">
            <a:noAutofit/>
          </a:bodyPr>
          <a:lstStyle/>
          <a:p>
            <a:pPr>
              <a:buFontTx/>
              <a:buNone/>
            </a:pPr>
            <a:r>
              <a:rPr lang="en-CA" sz="900" dirty="0">
                <a:latin typeface="Arial" pitchFamily="34" charset="0"/>
                <a:cs typeface="Arial" pitchFamily="34" charset="0"/>
              </a:rPr>
              <a:t>3. Overall, which of the following applies to you personally when you are in a boat?</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1314985504"/>
      </p:ext>
    </p:extLst>
  </p:cSld>
  <p:clrMapOvr>
    <a:masterClrMapping/>
  </p:clrMapOvr>
  <p:transition spd="slow">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350" y="0"/>
            <a:ext cx="7727730" cy="1052736"/>
          </a:xfrm>
        </p:spPr>
        <p:txBody>
          <a:bodyPr>
            <a:normAutofit/>
          </a:bodyPr>
          <a:lstStyle/>
          <a:p>
            <a:r>
              <a:rPr lang="en-US" dirty="0"/>
              <a:t>Proportion of boaters who say they drink before or while boating in Spring 2018 is stable vs. Spring 2016 and Aug 2017.</a:t>
            </a:r>
          </a:p>
        </p:txBody>
      </p:sp>
      <p:sp>
        <p:nvSpPr>
          <p:cNvPr id="4" name="Slide Number Placeholder 3"/>
          <p:cNvSpPr>
            <a:spLocks noGrp="1"/>
          </p:cNvSpPr>
          <p:nvPr>
            <p:ph type="sldNum" sz="quarter" idx="12"/>
          </p:nvPr>
        </p:nvSpPr>
        <p:spPr/>
        <p:txBody>
          <a:bodyPr/>
          <a:lstStyle/>
          <a:p>
            <a:fld id="{5857359A-ACC2-4AC8-94CA-842605F06C6B}" type="slidenum">
              <a:rPr lang="en-US" smtClean="0"/>
              <a:pPr/>
              <a:t>58</a:t>
            </a:fld>
            <a:endParaRPr lang="en-US"/>
          </a:p>
        </p:txBody>
      </p:sp>
      <p:graphicFrame>
        <p:nvGraphicFramePr>
          <p:cNvPr id="9" name="Object 4"/>
          <p:cNvGraphicFramePr>
            <a:graphicFrameLocks noChangeAspect="1"/>
          </p:cNvGraphicFramePr>
          <p:nvPr>
            <p:extLst>
              <p:ext uri="{D42A27DB-BD31-4B8C-83A1-F6EECF244321}">
                <p14:modId xmlns:p14="http://schemas.microsoft.com/office/powerpoint/2010/main" val="2923220149"/>
              </p:ext>
            </p:extLst>
          </p:nvPr>
        </p:nvGraphicFramePr>
        <p:xfrm>
          <a:off x="1309525" y="1747838"/>
          <a:ext cx="4525962" cy="4356100"/>
        </p:xfrm>
        <a:graphic>
          <a:graphicData uri="http://schemas.openxmlformats.org/presentationml/2006/ole">
            <mc:AlternateContent xmlns:mc="http://schemas.openxmlformats.org/markup-compatibility/2006">
              <mc:Choice xmlns:v="urn:schemas-microsoft-com:vml" Requires="v">
                <p:oleObj spid="_x0000_s101201" name="Worksheet" r:id="rId3" imgW="3981370" imgH="3533724" progId="Excel.Sheet.8">
                  <p:embed/>
                </p:oleObj>
              </mc:Choice>
              <mc:Fallback>
                <p:oleObj name="Worksheet" r:id="rId3" imgW="3981370" imgH="3533724" progId="Excel.Sheet.8">
                  <p:embed/>
                  <p:pic>
                    <p:nvPicPr>
                      <p:cNvPr id="0" name=""/>
                      <p:cNvPicPr>
                        <a:picLocks noChangeAspect="1" noChangeArrowheads="1"/>
                      </p:cNvPicPr>
                      <p:nvPr/>
                    </p:nvPicPr>
                    <p:blipFill>
                      <a:blip r:embed="rId4"/>
                      <a:srcRect l="3552" b="621"/>
                      <a:stretch>
                        <a:fillRect/>
                      </a:stretch>
                    </p:blipFill>
                    <p:spPr bwMode="auto">
                      <a:xfrm>
                        <a:off x="1309525" y="1747838"/>
                        <a:ext cx="4525962" cy="4356100"/>
                      </a:xfrm>
                      <a:prstGeom prst="rect">
                        <a:avLst/>
                      </a:prstGeom>
                      <a:noFill/>
                      <a:ln>
                        <a:noFill/>
                      </a:ln>
                      <a:effectLst/>
                      <a:extLst/>
                    </p:spPr>
                  </p:pic>
                </p:oleObj>
              </mc:Fallback>
            </mc:AlternateContent>
          </a:graphicData>
        </a:graphic>
      </p:graphicFrame>
      <p:sp>
        <p:nvSpPr>
          <p:cNvPr id="10" name="TextBox 26"/>
          <p:cNvSpPr txBox="1">
            <a:spLocks noChangeArrowheads="1"/>
          </p:cNvSpPr>
          <p:nvPr/>
        </p:nvSpPr>
        <p:spPr bwMode="auto">
          <a:xfrm>
            <a:off x="573465" y="2221025"/>
            <a:ext cx="2718605" cy="3662541"/>
          </a:xfrm>
          <a:prstGeom prst="rect">
            <a:avLst/>
          </a:prstGeom>
          <a:solidFill>
            <a:srgbClr val="FFFFFF"/>
          </a:solidFill>
          <a:ln w="9525">
            <a:noFill/>
            <a:miter lim="800000"/>
            <a:headEnd/>
            <a:tailEnd/>
          </a:ln>
        </p:spPr>
        <p:txBody>
          <a:bodyPr wrap="square">
            <a:spAutoFit/>
          </a:bodyPr>
          <a:lstStyle/>
          <a:p>
            <a:pPr>
              <a:spcBef>
                <a:spcPts val="1200"/>
              </a:spcBef>
              <a:spcAft>
                <a:spcPts val="1200"/>
              </a:spcAft>
              <a:buFontTx/>
              <a:buNone/>
            </a:pPr>
            <a:r>
              <a:rPr lang="en-US" sz="1100" dirty="0">
                <a:solidFill>
                  <a:schemeClr val="tx1"/>
                </a:solidFill>
                <a:latin typeface="Arial" pitchFamily="34" charset="0"/>
                <a:cs typeface="Arial" pitchFamily="34" charset="0"/>
              </a:rPr>
              <a:t>I drink alcoholic beverages </a:t>
            </a:r>
            <a:r>
              <a:rPr lang="en-US" sz="1100" b="1" dirty="0">
                <a:solidFill>
                  <a:schemeClr val="tx1"/>
                </a:solidFill>
                <a:latin typeface="Arial" pitchFamily="34" charset="0"/>
                <a:cs typeface="Arial" pitchFamily="34" charset="0"/>
              </a:rPr>
              <a:t>all th</a:t>
            </a:r>
            <a:r>
              <a:rPr lang="en-US" sz="1100" b="1" dirty="0">
                <a:latin typeface="Arial" pitchFamily="34" charset="0"/>
                <a:cs typeface="Arial" pitchFamily="34" charset="0"/>
              </a:rPr>
              <a:t>e time </a:t>
            </a:r>
            <a:r>
              <a:rPr lang="en-US" sz="1100" dirty="0">
                <a:latin typeface="Arial" pitchFamily="34" charset="0"/>
                <a:cs typeface="Arial" pitchFamily="34" charset="0"/>
              </a:rPr>
              <a:t>while boating</a:t>
            </a:r>
            <a:endParaRPr lang="en-US" sz="1050" dirty="0">
              <a:solidFill>
                <a:schemeClr val="tx1"/>
              </a:solidFill>
              <a:latin typeface="Arial" pitchFamily="34" charset="0"/>
              <a:cs typeface="Arial" pitchFamily="34" charset="0"/>
            </a:endParaRPr>
          </a:p>
          <a:p>
            <a:pPr>
              <a:spcBef>
                <a:spcPts val="1200"/>
              </a:spcBef>
              <a:spcAft>
                <a:spcPts val="1200"/>
              </a:spcAft>
              <a:buFontTx/>
              <a:buNone/>
            </a:pPr>
            <a:r>
              <a:rPr lang="en-US" sz="1100" dirty="0">
                <a:solidFill>
                  <a:schemeClr val="tx1"/>
                </a:solidFill>
                <a:latin typeface="Arial" pitchFamily="34" charset="0"/>
                <a:cs typeface="Arial" pitchFamily="34" charset="0"/>
              </a:rPr>
              <a:t>I drink alcoholic beverages </a:t>
            </a:r>
            <a:r>
              <a:rPr lang="en-US" sz="1100" b="1" dirty="0">
                <a:solidFill>
                  <a:schemeClr val="tx1"/>
                </a:solidFill>
                <a:latin typeface="Arial" pitchFamily="34" charset="0"/>
                <a:cs typeface="Arial" pitchFamily="34" charset="0"/>
              </a:rPr>
              <a:t>often</a:t>
            </a:r>
            <a:r>
              <a:rPr lang="en-US" sz="1100" dirty="0">
                <a:solidFill>
                  <a:schemeClr val="tx1"/>
                </a:solidFill>
                <a:latin typeface="Arial" pitchFamily="34" charset="0"/>
                <a:cs typeface="Arial" pitchFamily="34" charset="0"/>
              </a:rPr>
              <a:t> while boating</a:t>
            </a:r>
            <a:endParaRPr lang="en-US" sz="1050" dirty="0">
              <a:solidFill>
                <a:schemeClr val="tx1"/>
              </a:solidFill>
              <a:latin typeface="Arial" pitchFamily="34" charset="0"/>
              <a:cs typeface="Arial" pitchFamily="34" charset="0"/>
            </a:endParaRPr>
          </a:p>
          <a:p>
            <a:pPr>
              <a:spcBef>
                <a:spcPts val="1200"/>
              </a:spcBef>
              <a:spcAft>
                <a:spcPts val="1200"/>
              </a:spcAft>
            </a:pPr>
            <a:r>
              <a:rPr lang="en-US" sz="1100" dirty="0">
                <a:latin typeface="Arial" pitchFamily="34" charset="0"/>
                <a:cs typeface="Arial" pitchFamily="34" charset="0"/>
              </a:rPr>
              <a:t>I drink alcoholic beverages </a:t>
            </a:r>
            <a:r>
              <a:rPr lang="en-US" sz="1100" b="1" dirty="0">
                <a:latin typeface="Arial" pitchFamily="34" charset="0"/>
                <a:cs typeface="Arial" pitchFamily="34" charset="0"/>
              </a:rPr>
              <a:t>sometimes</a:t>
            </a:r>
            <a:r>
              <a:rPr lang="en-US" sz="1100" dirty="0">
                <a:latin typeface="Arial" pitchFamily="34" charset="0"/>
                <a:cs typeface="Arial" pitchFamily="34" charset="0"/>
              </a:rPr>
              <a:t> while boating</a:t>
            </a:r>
            <a:endParaRPr lang="en-US" sz="1050" dirty="0">
              <a:latin typeface="Arial" pitchFamily="34" charset="0"/>
              <a:cs typeface="Arial" pitchFamily="34" charset="0"/>
            </a:endParaRPr>
          </a:p>
          <a:p>
            <a:pPr>
              <a:spcBef>
                <a:spcPts val="1200"/>
              </a:spcBef>
              <a:spcAft>
                <a:spcPts val="1200"/>
              </a:spcAft>
            </a:pPr>
            <a:r>
              <a:rPr lang="en-US" sz="1100" dirty="0">
                <a:latin typeface="Arial" pitchFamily="34" charset="0"/>
                <a:cs typeface="Arial" pitchFamily="34" charset="0"/>
              </a:rPr>
              <a:t>I drink alcoholic beverages </a:t>
            </a:r>
            <a:r>
              <a:rPr lang="en-US" sz="1100" b="1" dirty="0">
                <a:latin typeface="Arial" pitchFamily="34" charset="0"/>
                <a:cs typeface="Arial" pitchFamily="34" charset="0"/>
              </a:rPr>
              <a:t>the odd time </a:t>
            </a:r>
            <a:r>
              <a:rPr lang="en-US" sz="1100" dirty="0">
                <a:latin typeface="Arial" pitchFamily="34" charset="0"/>
                <a:cs typeface="Arial" pitchFamily="34" charset="0"/>
              </a:rPr>
              <a:t>while boating</a:t>
            </a:r>
          </a:p>
          <a:p>
            <a:pPr>
              <a:spcBef>
                <a:spcPts val="1200"/>
              </a:spcBef>
              <a:spcAft>
                <a:spcPts val="1200"/>
              </a:spcAft>
            </a:pPr>
            <a:r>
              <a:rPr lang="en-US" sz="1100" dirty="0">
                <a:latin typeface="Arial" pitchFamily="34" charset="0"/>
                <a:cs typeface="Arial" pitchFamily="34" charset="0"/>
              </a:rPr>
              <a:t>I drink alcoholic beverages </a:t>
            </a:r>
            <a:r>
              <a:rPr lang="en-US" sz="1100" b="1" dirty="0">
                <a:latin typeface="Arial" pitchFamily="34" charset="0"/>
                <a:cs typeface="Arial" pitchFamily="34" charset="0"/>
              </a:rPr>
              <a:t>shortly before but never while</a:t>
            </a:r>
            <a:r>
              <a:rPr lang="en-US" sz="1100" dirty="0">
                <a:latin typeface="Arial" pitchFamily="34" charset="0"/>
                <a:cs typeface="Arial" pitchFamily="34" charset="0"/>
              </a:rPr>
              <a:t> boating</a:t>
            </a:r>
            <a:endParaRPr lang="en-US" sz="1100" dirty="0">
              <a:solidFill>
                <a:schemeClr val="tx1"/>
              </a:solidFill>
              <a:latin typeface="Arial" pitchFamily="34" charset="0"/>
              <a:cs typeface="Arial" pitchFamily="34" charset="0"/>
            </a:endParaRPr>
          </a:p>
          <a:p>
            <a:pPr>
              <a:spcBef>
                <a:spcPts val="1200"/>
              </a:spcBef>
              <a:spcAft>
                <a:spcPts val="1200"/>
              </a:spcAft>
              <a:buFontTx/>
              <a:buNone/>
            </a:pPr>
            <a:r>
              <a:rPr lang="en-US" sz="1100" dirty="0">
                <a:solidFill>
                  <a:schemeClr val="tx1"/>
                </a:solidFill>
                <a:latin typeface="Arial" pitchFamily="34" charset="0"/>
                <a:cs typeface="Arial" pitchFamily="34" charset="0"/>
              </a:rPr>
              <a:t>I </a:t>
            </a:r>
            <a:r>
              <a:rPr lang="en-US" sz="1100" b="1" dirty="0">
                <a:solidFill>
                  <a:schemeClr val="tx1"/>
                </a:solidFill>
                <a:latin typeface="Arial" pitchFamily="34" charset="0"/>
                <a:cs typeface="Arial" pitchFamily="34" charset="0"/>
              </a:rPr>
              <a:t>never</a:t>
            </a:r>
            <a:r>
              <a:rPr lang="en-US" sz="1100" dirty="0">
                <a:solidFill>
                  <a:schemeClr val="tx1"/>
                </a:solidFill>
                <a:latin typeface="Arial" pitchFamily="34" charset="0"/>
                <a:cs typeface="Arial" pitchFamily="34" charset="0"/>
              </a:rPr>
              <a:t> drink alcoholic beverages before or while boating</a:t>
            </a:r>
          </a:p>
        </p:txBody>
      </p:sp>
      <p:sp>
        <p:nvSpPr>
          <p:cNvPr id="17" name="TextBox 29"/>
          <p:cNvSpPr txBox="1">
            <a:spLocks noChangeArrowheads="1"/>
          </p:cNvSpPr>
          <p:nvPr/>
        </p:nvSpPr>
        <p:spPr bwMode="auto">
          <a:xfrm>
            <a:off x="3394654" y="2305817"/>
            <a:ext cx="392112" cy="246063"/>
          </a:xfrm>
          <a:prstGeom prst="rect">
            <a:avLst/>
          </a:prstGeom>
          <a:noFill/>
          <a:ln w="9525">
            <a:noFill/>
            <a:miter lim="800000"/>
            <a:headEnd/>
            <a:tailEnd/>
          </a:ln>
        </p:spPr>
        <p:txBody>
          <a:bodyPr>
            <a:spAutoFit/>
          </a:bodyPr>
          <a:lstStyle/>
          <a:p>
            <a:pPr>
              <a:buFontTx/>
              <a:buNone/>
            </a:pPr>
            <a:r>
              <a:rPr lang="en-US" sz="1000" dirty="0">
                <a:latin typeface="Arial" pitchFamily="34" charset="0"/>
                <a:cs typeface="Arial" pitchFamily="34" charset="0"/>
              </a:rPr>
              <a:t>2</a:t>
            </a:r>
          </a:p>
        </p:txBody>
      </p:sp>
      <p:sp>
        <p:nvSpPr>
          <p:cNvPr id="84" name="Rectangle 232"/>
          <p:cNvSpPr>
            <a:spLocks noChangeArrowheads="1"/>
          </p:cNvSpPr>
          <p:nvPr/>
        </p:nvSpPr>
        <p:spPr bwMode="auto">
          <a:xfrm>
            <a:off x="961930" y="1278320"/>
            <a:ext cx="7197725" cy="633264"/>
          </a:xfrm>
          <a:prstGeom prst="rect">
            <a:avLst/>
          </a:prstGeom>
          <a:noFill/>
          <a:ln w="9525">
            <a:noFill/>
            <a:miter lim="800000"/>
            <a:headEnd/>
            <a:tailEnd/>
          </a:ln>
        </p:spPr>
        <p:txBody>
          <a:bodyPr/>
          <a:lstStyle/>
          <a:p>
            <a:pPr algn="ctr">
              <a:spcBef>
                <a:spcPct val="0"/>
              </a:spcBef>
            </a:pPr>
            <a:r>
              <a:rPr lang="en-US" b="1" dirty="0">
                <a:solidFill>
                  <a:schemeClr val="tx1"/>
                </a:solidFill>
                <a:latin typeface="Arial" pitchFamily="34" charset="0"/>
                <a:cs typeface="Arial" pitchFamily="34" charset="0"/>
              </a:rPr>
              <a:t>How often boaters say they </a:t>
            </a:r>
            <a:r>
              <a:rPr lang="en-US" b="1" u="sng" dirty="0">
                <a:solidFill>
                  <a:schemeClr val="tx1"/>
                </a:solidFill>
                <a:latin typeface="Arial" pitchFamily="34" charset="0"/>
                <a:cs typeface="Arial" pitchFamily="34" charset="0"/>
              </a:rPr>
              <a:t>drink while boating*</a:t>
            </a:r>
            <a:r>
              <a:rPr lang="en-US" b="1" dirty="0">
                <a:solidFill>
                  <a:schemeClr val="tx1"/>
                </a:solidFill>
                <a:latin typeface="Arial" pitchFamily="34" charset="0"/>
                <a:cs typeface="Arial" pitchFamily="34" charset="0"/>
              </a:rPr>
              <a:t/>
            </a:r>
            <a:br>
              <a:rPr lang="en-US" b="1" dirty="0">
                <a:solidFill>
                  <a:schemeClr val="tx1"/>
                </a:solidFill>
                <a:latin typeface="Arial" pitchFamily="34" charset="0"/>
                <a:cs typeface="Arial" pitchFamily="34" charset="0"/>
              </a:rPr>
            </a:br>
            <a:r>
              <a:rPr lang="en-US" b="1" dirty="0">
                <a:latin typeface="Arial" pitchFamily="34" charset="0"/>
                <a:cs typeface="Arial" pitchFamily="34" charset="0"/>
              </a:rPr>
              <a:t>% of total boaters </a:t>
            </a:r>
            <a:r>
              <a:rPr lang="en-US" sz="1200" b="1" dirty="0">
                <a:latin typeface="Arial" pitchFamily="34" charset="0"/>
                <a:cs typeface="Arial" pitchFamily="34" charset="0"/>
              </a:rPr>
              <a:t>(n=509)</a:t>
            </a:r>
            <a:endParaRPr lang="en-US" sz="1200" dirty="0">
              <a:latin typeface="Arial" pitchFamily="34" charset="0"/>
              <a:cs typeface="Arial" pitchFamily="34" charset="0"/>
            </a:endParaRPr>
          </a:p>
        </p:txBody>
      </p:sp>
      <p:sp>
        <p:nvSpPr>
          <p:cNvPr id="85" name="Text Box 1916"/>
          <p:cNvSpPr txBox="1">
            <a:spLocks noChangeArrowheads="1"/>
          </p:cNvSpPr>
          <p:nvPr/>
        </p:nvSpPr>
        <p:spPr bwMode="auto">
          <a:xfrm>
            <a:off x="167465" y="6507162"/>
            <a:ext cx="5567850" cy="350837"/>
          </a:xfrm>
          <a:prstGeom prst="rect">
            <a:avLst/>
          </a:prstGeom>
          <a:noFill/>
          <a:ln w="9525">
            <a:noFill/>
            <a:miter lim="800000"/>
            <a:headEnd/>
            <a:tailEnd/>
          </a:ln>
        </p:spPr>
        <p:txBody>
          <a:bodyPr wrap="square" anchor="ctr" anchorCtr="0">
            <a:noAutofit/>
          </a:bodyPr>
          <a:lstStyle/>
          <a:p>
            <a:pPr>
              <a:buFontTx/>
              <a:buNone/>
            </a:pPr>
            <a:r>
              <a:rPr lang="en-CA" sz="900" dirty="0">
                <a:latin typeface="Arial" pitchFamily="34" charset="0"/>
                <a:cs typeface="Arial" pitchFamily="34" charset="0"/>
              </a:rPr>
              <a:t>3. Overall, which of the following applies to you personally when you are in a boat?</a:t>
            </a:r>
            <a:endParaRPr lang="en-US" sz="900" dirty="0">
              <a:latin typeface="Arial" pitchFamily="34" charset="0"/>
              <a:cs typeface="Arial" pitchFamily="34" charset="0"/>
            </a:endParaRPr>
          </a:p>
        </p:txBody>
      </p:sp>
      <p:sp>
        <p:nvSpPr>
          <p:cNvPr id="14" name="TextBox 29"/>
          <p:cNvSpPr txBox="1">
            <a:spLocks noChangeArrowheads="1"/>
          </p:cNvSpPr>
          <p:nvPr/>
        </p:nvSpPr>
        <p:spPr bwMode="auto">
          <a:xfrm>
            <a:off x="3476321" y="2954183"/>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a:t>
            </a:r>
          </a:p>
        </p:txBody>
      </p:sp>
      <p:sp>
        <p:nvSpPr>
          <p:cNvPr id="15" name="TextBox 29"/>
          <p:cNvSpPr txBox="1">
            <a:spLocks noChangeArrowheads="1"/>
          </p:cNvSpPr>
          <p:nvPr/>
        </p:nvSpPr>
        <p:spPr bwMode="auto">
          <a:xfrm>
            <a:off x="3671060" y="3589126"/>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14</a:t>
            </a:r>
            <a:endParaRPr lang="en-US" sz="1000" dirty="0">
              <a:latin typeface="Arial" pitchFamily="34" charset="0"/>
              <a:cs typeface="Arial" pitchFamily="34" charset="0"/>
            </a:endParaRPr>
          </a:p>
        </p:txBody>
      </p:sp>
      <p:sp>
        <p:nvSpPr>
          <p:cNvPr id="16" name="TextBox 29"/>
          <p:cNvSpPr txBox="1">
            <a:spLocks noChangeArrowheads="1"/>
          </p:cNvSpPr>
          <p:nvPr/>
        </p:nvSpPr>
        <p:spPr bwMode="auto">
          <a:xfrm>
            <a:off x="3612356" y="4242011"/>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12</a:t>
            </a:r>
            <a:endParaRPr lang="en-US" sz="1000" dirty="0">
              <a:latin typeface="Arial" pitchFamily="34" charset="0"/>
              <a:cs typeface="Arial" pitchFamily="34" charset="0"/>
            </a:endParaRPr>
          </a:p>
        </p:txBody>
      </p:sp>
      <p:sp>
        <p:nvSpPr>
          <p:cNvPr id="18" name="TextBox 29"/>
          <p:cNvSpPr txBox="1">
            <a:spLocks noChangeArrowheads="1"/>
          </p:cNvSpPr>
          <p:nvPr/>
        </p:nvSpPr>
        <p:spPr bwMode="auto">
          <a:xfrm>
            <a:off x="3503788" y="4888390"/>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a:t>
            </a:r>
          </a:p>
        </p:txBody>
      </p:sp>
      <p:sp>
        <p:nvSpPr>
          <p:cNvPr id="19" name="TextBox 29"/>
          <p:cNvSpPr txBox="1">
            <a:spLocks noChangeArrowheads="1"/>
          </p:cNvSpPr>
          <p:nvPr/>
        </p:nvSpPr>
        <p:spPr bwMode="auto">
          <a:xfrm>
            <a:off x="4792861" y="5541275"/>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60</a:t>
            </a:r>
            <a:endParaRPr lang="en-US" sz="1000" dirty="0">
              <a:latin typeface="Arial" pitchFamily="34" charset="0"/>
              <a:cs typeface="Arial" pitchFamily="34" charset="0"/>
            </a:endParaRPr>
          </a:p>
        </p:txBody>
      </p:sp>
      <p:sp>
        <p:nvSpPr>
          <p:cNvPr id="20" name="TextBox 49"/>
          <p:cNvSpPr txBox="1">
            <a:spLocks noChangeArrowheads="1"/>
          </p:cNvSpPr>
          <p:nvPr/>
        </p:nvSpPr>
        <p:spPr bwMode="auto">
          <a:xfrm>
            <a:off x="3732474" y="1931205"/>
            <a:ext cx="836599" cy="261610"/>
          </a:xfrm>
          <a:prstGeom prst="rect">
            <a:avLst/>
          </a:prstGeom>
          <a:noFill/>
          <a:ln w="9525">
            <a:noFill/>
            <a:miter lim="800000"/>
            <a:headEnd/>
            <a:tailEnd/>
          </a:ln>
        </p:spPr>
        <p:txBody>
          <a:bodyPr wrap="square">
            <a:spAutoFit/>
          </a:bodyPr>
          <a:lstStyle/>
          <a:p>
            <a:pPr>
              <a:buFontTx/>
              <a:buNone/>
            </a:pPr>
            <a:r>
              <a:rPr lang="en-US" sz="1050" b="1" u="sng" dirty="0">
                <a:latin typeface="Arial" pitchFamily="34" charset="0"/>
                <a:cs typeface="Arial" pitchFamily="34" charset="0"/>
                <a:sym typeface="Symbol" pitchFamily="18" charset="2"/>
              </a:rPr>
              <a:t>May 2018</a:t>
            </a:r>
            <a:endParaRPr lang="en-US" sz="1050" u="sng" dirty="0">
              <a:latin typeface="Arial" pitchFamily="34" charset="0"/>
              <a:cs typeface="Arial" pitchFamily="34" charset="0"/>
            </a:endParaRPr>
          </a:p>
        </p:txBody>
      </p:sp>
      <p:sp>
        <p:nvSpPr>
          <p:cNvPr id="28" name="Right Bracket 27"/>
          <p:cNvSpPr/>
          <p:nvPr/>
        </p:nvSpPr>
        <p:spPr>
          <a:xfrm>
            <a:off x="5761836" y="2353660"/>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5816266" y="2974537"/>
            <a:ext cx="496166" cy="307777"/>
          </a:xfrm>
          <a:prstGeom prst="rect">
            <a:avLst/>
          </a:prstGeom>
          <a:noFill/>
        </p:spPr>
        <p:txBody>
          <a:bodyPr wrap="square" rtlCol="0">
            <a:spAutoFit/>
          </a:bodyPr>
          <a:lstStyle/>
          <a:p>
            <a:r>
              <a:rPr lang="en-US" sz="1400" b="1" dirty="0"/>
              <a:t>18%</a:t>
            </a:r>
          </a:p>
        </p:txBody>
      </p:sp>
      <p:graphicFrame>
        <p:nvGraphicFramePr>
          <p:cNvPr id="45" name="Table 44">
            <a:extLst>
              <a:ext uri="{FF2B5EF4-FFF2-40B4-BE49-F238E27FC236}">
                <a16:creationId xmlns="" xmlns:a16="http://schemas.microsoft.com/office/drawing/2014/main" id="{7C588EC4-E756-42DA-B84B-803D3079D463}"/>
              </a:ext>
            </a:extLst>
          </p:cNvPr>
          <p:cNvGraphicFramePr>
            <a:graphicFrameLocks noGrp="1"/>
          </p:cNvGraphicFramePr>
          <p:nvPr>
            <p:extLst>
              <p:ext uri="{D42A27DB-BD31-4B8C-83A1-F6EECF244321}">
                <p14:modId xmlns:p14="http://schemas.microsoft.com/office/powerpoint/2010/main" val="366048170"/>
              </p:ext>
            </p:extLst>
          </p:nvPr>
        </p:nvGraphicFramePr>
        <p:xfrm>
          <a:off x="5246031" y="1805254"/>
          <a:ext cx="3312000" cy="3989490"/>
        </p:xfrm>
        <a:graphic>
          <a:graphicData uri="http://schemas.openxmlformats.org/drawingml/2006/table">
            <a:tbl>
              <a:tblPr>
                <a:tableStyleId>{5C22544A-7EE6-4342-B048-85BDC9FD1C3A}</a:tableStyleId>
              </a:tblPr>
              <a:tblGrid>
                <a:gridCol w="828000">
                  <a:extLst>
                    <a:ext uri="{9D8B030D-6E8A-4147-A177-3AD203B41FA5}">
                      <a16:colId xmlns="" xmlns:a16="http://schemas.microsoft.com/office/drawing/2014/main" val="3440836363"/>
                    </a:ext>
                  </a:extLst>
                </a:gridCol>
                <a:gridCol w="828000">
                  <a:extLst>
                    <a:ext uri="{9D8B030D-6E8A-4147-A177-3AD203B41FA5}">
                      <a16:colId xmlns="" xmlns:a16="http://schemas.microsoft.com/office/drawing/2014/main" val="73256191"/>
                    </a:ext>
                  </a:extLst>
                </a:gridCol>
                <a:gridCol w="828000">
                  <a:extLst>
                    <a:ext uri="{9D8B030D-6E8A-4147-A177-3AD203B41FA5}">
                      <a16:colId xmlns="" xmlns:a16="http://schemas.microsoft.com/office/drawing/2014/main" val="20000"/>
                    </a:ext>
                  </a:extLst>
                </a:gridCol>
                <a:gridCol w="828000">
                  <a:extLst>
                    <a:ext uri="{9D8B030D-6E8A-4147-A177-3AD203B41FA5}">
                      <a16:colId xmlns="" xmlns:a16="http://schemas.microsoft.com/office/drawing/2014/main" val="20001"/>
                    </a:ext>
                  </a:extLst>
                </a:gridCol>
              </a:tblGrid>
              <a:tr h="393336">
                <a:tc>
                  <a:txBody>
                    <a:bodyPr/>
                    <a:lstStyle/>
                    <a:p>
                      <a:pPr algn="ctr"/>
                      <a:r>
                        <a:rPr lang="en-CA" sz="1000" b="1" u="sng" dirty="0">
                          <a:latin typeface="Arial" panose="020B0604020202020204" pitchFamily="34" charset="0"/>
                          <a:cs typeface="Arial" panose="020B0604020202020204" pitchFamily="34" charset="0"/>
                        </a:rPr>
                        <a:t>Aug 2017</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u="sng" dirty="0">
                          <a:latin typeface="Arial" panose="020B0604020202020204" pitchFamily="34" charset="0"/>
                          <a:cs typeface="Arial" panose="020B0604020202020204" pitchFamily="34" charset="0"/>
                        </a:rPr>
                        <a:t>May 2016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u="sng" dirty="0">
                          <a:latin typeface="Arial" panose="020B0604020202020204" pitchFamily="34" charset="0"/>
                          <a:cs typeface="Arial" panose="020B0604020202020204" pitchFamily="34" charset="0"/>
                        </a:rPr>
                        <a:t>Aug 2015 </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u="sng" dirty="0">
                          <a:latin typeface="Arial" panose="020B0604020202020204" pitchFamily="34" charset="0"/>
                          <a:cs typeface="Arial" panose="020B0604020202020204" pitchFamily="34" charset="0"/>
                        </a:rPr>
                        <a:t>Aug 2014</a:t>
                      </a:r>
                      <a:endParaRPr lang="en-CA" sz="1000" b="1" u="sng"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96000">
                <a:tc>
                  <a:txBody>
                    <a:bodyPr/>
                    <a:lstStyle/>
                    <a:p>
                      <a:pPr algn="ctr"/>
                      <a:r>
                        <a:rPr lang="en-CA" sz="1000" b="1" dirty="0">
                          <a:latin typeface="Arial" panose="020B0604020202020204" pitchFamily="34" charset="0"/>
                          <a:cs typeface="Arial" panose="020B0604020202020204" pitchFamily="34" charset="0"/>
                        </a:rPr>
                        <a:t>3</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3</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2</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658973">
                <a:tc>
                  <a:txBody>
                    <a:bodyPr/>
                    <a:lstStyle/>
                    <a:p>
                      <a:pPr algn="ctr"/>
                      <a:r>
                        <a:rPr lang="en-CA" sz="1000" b="1" dirty="0">
                          <a:latin typeface="Arial" panose="020B0604020202020204" pitchFamily="34" charset="0"/>
                          <a:cs typeface="Arial" panose="020B0604020202020204" pitchFamily="34" charset="0"/>
                        </a:rPr>
                        <a:t>3</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7</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37953">
                <a:tc>
                  <a:txBody>
                    <a:bodyPr/>
                    <a:lstStyle/>
                    <a:p>
                      <a:pPr algn="ctr"/>
                      <a:r>
                        <a:rPr lang="en-CA" sz="1000" b="1" dirty="0">
                          <a:latin typeface="Arial" panose="020B0604020202020204" pitchFamily="34" charset="0"/>
                          <a:cs typeface="Arial" panose="020B0604020202020204" pitchFamily="34" charset="0"/>
                        </a:rPr>
                        <a:t>12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13</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12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15</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606056">
                <a:tc>
                  <a:txBody>
                    <a:bodyPr/>
                    <a:lstStyle/>
                    <a:p>
                      <a:pPr algn="ctr"/>
                      <a:r>
                        <a:rPr lang="en-CA" sz="1000" b="1" dirty="0">
                          <a:latin typeface="Arial" panose="020B0604020202020204" pitchFamily="34" charset="0"/>
                          <a:cs typeface="Arial" panose="020B0604020202020204" pitchFamily="34" charset="0"/>
                        </a:rPr>
                        <a:t>12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15</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12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18</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637954">
                <a:tc>
                  <a:txBody>
                    <a:bodyPr/>
                    <a:lstStyle/>
                    <a:p>
                      <a:pPr algn="ctr"/>
                      <a:r>
                        <a:rPr lang="en-CA" sz="1000" b="1" dirty="0">
                          <a:latin typeface="Arial" panose="020B0604020202020204" pitchFamily="34" charset="0"/>
                          <a:cs typeface="Arial" panose="020B0604020202020204" pitchFamily="34" charset="0"/>
                        </a:rPr>
                        <a:t>8</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7</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8</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7</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659218">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61</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51</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sp>
        <p:nvSpPr>
          <p:cNvPr id="3" name="Oval 2"/>
          <p:cNvSpPr/>
          <p:nvPr/>
        </p:nvSpPr>
        <p:spPr>
          <a:xfrm>
            <a:off x="13949" y="5371609"/>
            <a:ext cx="3558557" cy="5624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Bracket 25"/>
          <p:cNvSpPr/>
          <p:nvPr/>
        </p:nvSpPr>
        <p:spPr>
          <a:xfrm>
            <a:off x="8230212" y="2343937"/>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8284642" y="2964814"/>
            <a:ext cx="496166" cy="307777"/>
          </a:xfrm>
          <a:prstGeom prst="rect">
            <a:avLst/>
          </a:prstGeom>
          <a:noFill/>
        </p:spPr>
        <p:txBody>
          <a:bodyPr wrap="square" rtlCol="0">
            <a:spAutoFit/>
          </a:bodyPr>
          <a:lstStyle/>
          <a:p>
            <a:r>
              <a:rPr lang="en-US" sz="1400" b="1" dirty="0"/>
              <a:t>24%</a:t>
            </a:r>
          </a:p>
        </p:txBody>
      </p:sp>
      <p:cxnSp>
        <p:nvCxnSpPr>
          <p:cNvPr id="23" name="Straight Arrow Connector 73"/>
          <p:cNvCxnSpPr>
            <a:cxnSpLocks noChangeShapeType="1"/>
          </p:cNvCxnSpPr>
          <p:nvPr/>
        </p:nvCxnSpPr>
        <p:spPr bwMode="auto">
          <a:xfrm>
            <a:off x="7929032" y="3014109"/>
            <a:ext cx="1588" cy="252000"/>
          </a:xfrm>
          <a:prstGeom prst="straightConnector1">
            <a:avLst/>
          </a:prstGeom>
          <a:noFill/>
          <a:ln w="9525" algn="ctr">
            <a:solidFill>
              <a:schemeClr val="tx1"/>
            </a:solidFill>
            <a:round/>
            <a:headEnd/>
            <a:tailEnd type="arrow" w="med" len="med"/>
          </a:ln>
        </p:spPr>
      </p:cxnSp>
      <p:sp>
        <p:nvSpPr>
          <p:cNvPr id="32" name="Right Bracket 31"/>
          <p:cNvSpPr/>
          <p:nvPr/>
        </p:nvSpPr>
        <p:spPr>
          <a:xfrm>
            <a:off x="7412263" y="2352413"/>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7466693" y="2973290"/>
            <a:ext cx="496166" cy="307777"/>
          </a:xfrm>
          <a:prstGeom prst="rect">
            <a:avLst/>
          </a:prstGeom>
          <a:noFill/>
          <a:ln w="9525">
            <a:noFill/>
          </a:ln>
        </p:spPr>
        <p:txBody>
          <a:bodyPr wrap="square" rtlCol="0">
            <a:spAutoFit/>
          </a:bodyPr>
          <a:lstStyle/>
          <a:p>
            <a:r>
              <a:rPr lang="en-US" sz="1400" b="1" dirty="0"/>
              <a:t>19%</a:t>
            </a:r>
          </a:p>
        </p:txBody>
      </p:sp>
      <p:sp>
        <p:nvSpPr>
          <p:cNvPr id="43" name="Right Bracket 42">
            <a:extLst>
              <a:ext uri="{FF2B5EF4-FFF2-40B4-BE49-F238E27FC236}">
                <a16:creationId xmlns="" xmlns:a16="http://schemas.microsoft.com/office/drawing/2014/main" id="{038332A6-628F-4A3B-BF00-C41B575037E0}"/>
              </a:ext>
            </a:extLst>
          </p:cNvPr>
          <p:cNvSpPr/>
          <p:nvPr/>
        </p:nvSpPr>
        <p:spPr>
          <a:xfrm>
            <a:off x="6581148" y="2348397"/>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 xmlns:a16="http://schemas.microsoft.com/office/drawing/2014/main" id="{554FA29D-8658-4D9D-B6F0-2552F0EE0312}"/>
              </a:ext>
            </a:extLst>
          </p:cNvPr>
          <p:cNvSpPr txBox="1"/>
          <p:nvPr/>
        </p:nvSpPr>
        <p:spPr>
          <a:xfrm>
            <a:off x="6647610" y="2969274"/>
            <a:ext cx="496166" cy="307777"/>
          </a:xfrm>
          <a:prstGeom prst="rect">
            <a:avLst/>
          </a:prstGeom>
          <a:noFill/>
        </p:spPr>
        <p:txBody>
          <a:bodyPr wrap="square" rtlCol="0">
            <a:spAutoFit/>
          </a:bodyPr>
          <a:lstStyle/>
          <a:p>
            <a:r>
              <a:rPr lang="en-US" sz="1400" b="1" dirty="0"/>
              <a:t>22%</a:t>
            </a:r>
          </a:p>
        </p:txBody>
      </p:sp>
      <p:cxnSp>
        <p:nvCxnSpPr>
          <p:cNvPr id="21" name="Straight Arrow Connector 73"/>
          <p:cNvCxnSpPr>
            <a:cxnSpLocks noChangeShapeType="1"/>
          </p:cNvCxnSpPr>
          <p:nvPr/>
        </p:nvCxnSpPr>
        <p:spPr bwMode="auto">
          <a:xfrm rot="5400000" flipH="1" flipV="1">
            <a:off x="7381228" y="5655916"/>
            <a:ext cx="216000" cy="1588"/>
          </a:xfrm>
          <a:prstGeom prst="straightConnector1">
            <a:avLst/>
          </a:prstGeom>
          <a:noFill/>
          <a:ln w="9525" algn="ctr">
            <a:solidFill>
              <a:schemeClr val="tx1"/>
            </a:solidFill>
            <a:round/>
            <a:headEnd/>
            <a:tailEnd type="arrow" w="med" len="med"/>
          </a:ln>
        </p:spPr>
      </p:cxnSp>
      <p:cxnSp>
        <p:nvCxnSpPr>
          <p:cNvPr id="22" name="Straight Arrow Connector 73"/>
          <p:cNvCxnSpPr>
            <a:cxnSpLocks noChangeShapeType="1"/>
          </p:cNvCxnSpPr>
          <p:nvPr/>
        </p:nvCxnSpPr>
        <p:spPr bwMode="auto">
          <a:xfrm>
            <a:off x="7490022" y="4292821"/>
            <a:ext cx="1588" cy="252000"/>
          </a:xfrm>
          <a:prstGeom prst="straightConnector1">
            <a:avLst/>
          </a:prstGeom>
          <a:noFill/>
          <a:ln w="9525" algn="ctr">
            <a:solidFill>
              <a:schemeClr val="tx1"/>
            </a:solidFill>
            <a:round/>
            <a:headEnd/>
            <a:tailEnd type="arrow" w="med" len="med"/>
          </a:ln>
        </p:spPr>
      </p:cxnSp>
      <p:cxnSp>
        <p:nvCxnSpPr>
          <p:cNvPr id="39" name="Straight Arrow Connector 73">
            <a:extLst>
              <a:ext uri="{FF2B5EF4-FFF2-40B4-BE49-F238E27FC236}">
                <a16:creationId xmlns="" xmlns:a16="http://schemas.microsoft.com/office/drawing/2014/main" id="{31B3D38D-06FB-4C6B-9485-D860F8C59335}"/>
              </a:ext>
            </a:extLst>
          </p:cNvPr>
          <p:cNvCxnSpPr>
            <a:cxnSpLocks noChangeShapeType="1"/>
          </p:cNvCxnSpPr>
          <p:nvPr/>
        </p:nvCxnSpPr>
        <p:spPr bwMode="auto">
          <a:xfrm rot="5400000" flipH="1" flipV="1">
            <a:off x="5732104" y="5654987"/>
            <a:ext cx="216000" cy="1588"/>
          </a:xfrm>
          <a:prstGeom prst="straightConnector1">
            <a:avLst/>
          </a:prstGeom>
          <a:noFill/>
          <a:ln w="19050" algn="ctr">
            <a:solidFill>
              <a:srgbClr val="00B050"/>
            </a:solidFill>
            <a:round/>
            <a:headEnd/>
            <a:tailEnd type="arrow" w="med" len="med"/>
          </a:ln>
        </p:spPr>
      </p:cxnSp>
      <p:sp>
        <p:nvSpPr>
          <p:cNvPr id="30" name="Right Bracket 29">
            <a:extLst>
              <a:ext uri="{FF2B5EF4-FFF2-40B4-BE49-F238E27FC236}">
                <a16:creationId xmlns="" xmlns:a16="http://schemas.microsoft.com/office/drawing/2014/main" id="{978742B7-F72F-45ED-9575-C8DB171786C2}"/>
              </a:ext>
            </a:extLst>
          </p:cNvPr>
          <p:cNvSpPr/>
          <p:nvPr/>
        </p:nvSpPr>
        <p:spPr>
          <a:xfrm>
            <a:off x="4510732" y="2506060"/>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 xmlns:a16="http://schemas.microsoft.com/office/drawing/2014/main" id="{73032E47-BA2D-49F3-9BF4-8B466EBF380C}"/>
              </a:ext>
            </a:extLst>
          </p:cNvPr>
          <p:cNvSpPr txBox="1"/>
          <p:nvPr/>
        </p:nvSpPr>
        <p:spPr>
          <a:xfrm>
            <a:off x="4565162" y="3126937"/>
            <a:ext cx="496166" cy="307777"/>
          </a:xfrm>
          <a:prstGeom prst="rect">
            <a:avLst/>
          </a:prstGeom>
          <a:noFill/>
        </p:spPr>
        <p:txBody>
          <a:bodyPr wrap="square" rtlCol="0">
            <a:spAutoFit/>
          </a:bodyPr>
          <a:lstStyle/>
          <a:p>
            <a:r>
              <a:rPr lang="en-US" sz="1400" b="1" dirty="0"/>
              <a:t>21%</a:t>
            </a:r>
          </a:p>
        </p:txBody>
      </p:sp>
      <p:cxnSp>
        <p:nvCxnSpPr>
          <p:cNvPr id="34" name="Straight Arrow Connector 73">
            <a:extLst>
              <a:ext uri="{FF2B5EF4-FFF2-40B4-BE49-F238E27FC236}">
                <a16:creationId xmlns="" xmlns:a16="http://schemas.microsoft.com/office/drawing/2014/main" id="{43E1313C-032F-4C8A-A35B-3FBDF937A8B5}"/>
              </a:ext>
            </a:extLst>
          </p:cNvPr>
          <p:cNvCxnSpPr>
            <a:cxnSpLocks noChangeShapeType="1"/>
          </p:cNvCxnSpPr>
          <p:nvPr/>
        </p:nvCxnSpPr>
        <p:spPr bwMode="auto">
          <a:xfrm rot="5400000" flipH="1" flipV="1">
            <a:off x="3619612" y="3046184"/>
            <a:ext cx="216000" cy="1588"/>
          </a:xfrm>
          <a:prstGeom prst="straightConnector1">
            <a:avLst/>
          </a:prstGeom>
          <a:noFill/>
          <a:ln w="19050" algn="ctr">
            <a:solidFill>
              <a:srgbClr val="00B050"/>
            </a:solidFill>
            <a:round/>
            <a:headEnd/>
            <a:tailEnd type="arrow" w="med" len="med"/>
          </a:ln>
        </p:spPr>
      </p:cxnSp>
      <p:cxnSp>
        <p:nvCxnSpPr>
          <p:cNvPr id="35" name="Straight Arrow Connector 73">
            <a:extLst>
              <a:ext uri="{FF2B5EF4-FFF2-40B4-BE49-F238E27FC236}">
                <a16:creationId xmlns="" xmlns:a16="http://schemas.microsoft.com/office/drawing/2014/main" id="{27CC1E2F-1B25-4866-BA2E-D1B7622B14B3}"/>
              </a:ext>
            </a:extLst>
          </p:cNvPr>
          <p:cNvCxnSpPr>
            <a:cxnSpLocks noChangeShapeType="1"/>
          </p:cNvCxnSpPr>
          <p:nvPr/>
        </p:nvCxnSpPr>
        <p:spPr bwMode="auto">
          <a:xfrm>
            <a:off x="3939082" y="4200601"/>
            <a:ext cx="1588" cy="252000"/>
          </a:xfrm>
          <a:prstGeom prst="straightConnector1">
            <a:avLst/>
          </a:prstGeom>
          <a:noFill/>
          <a:ln w="9525" algn="ctr">
            <a:solidFill>
              <a:schemeClr val="tx1"/>
            </a:solidFill>
            <a:prstDash val="dash"/>
            <a:round/>
            <a:headEnd/>
            <a:tailEnd type="arrow" w="med" len="med"/>
          </a:ln>
        </p:spPr>
      </p:cxnSp>
    </p:spTree>
    <p:extLst>
      <p:ext uri="{BB962C8B-B14F-4D97-AF65-F5344CB8AC3E}">
        <p14:creationId xmlns:p14="http://schemas.microsoft.com/office/powerpoint/2010/main" val="2577878221"/>
      </p:ext>
    </p:extLst>
  </p:cSld>
  <p:clrMapOvr>
    <a:masterClrMapping/>
  </p:clrMapOvr>
  <p:transition spd="slow">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4"/>
          <p:cNvGraphicFramePr>
            <a:graphicFrameLocks noChangeAspect="1"/>
          </p:cNvGraphicFramePr>
          <p:nvPr>
            <p:extLst>
              <p:ext uri="{D42A27DB-BD31-4B8C-83A1-F6EECF244321}">
                <p14:modId xmlns:p14="http://schemas.microsoft.com/office/powerpoint/2010/main" val="518728819"/>
              </p:ext>
            </p:extLst>
          </p:nvPr>
        </p:nvGraphicFramePr>
        <p:xfrm>
          <a:off x="363537" y="2152650"/>
          <a:ext cx="5727664" cy="3996000"/>
        </p:xfrm>
        <a:graphic>
          <a:graphicData uri="http://schemas.openxmlformats.org/presentationml/2006/ole">
            <mc:AlternateContent xmlns:mc="http://schemas.openxmlformats.org/markup-compatibility/2006">
              <mc:Choice xmlns:v="urn:schemas-microsoft-com:vml" Requires="v">
                <p:oleObj spid="_x0000_s133904" name="Worksheet" r:id="rId4" imgW="3981370" imgH="2400416" progId="Excel.Sheet.8">
                  <p:embed/>
                </p:oleObj>
              </mc:Choice>
              <mc:Fallback>
                <p:oleObj name="Worksheet" r:id="rId4" imgW="3981370" imgH="2400416" progId="Excel.Sheet.8">
                  <p:embed/>
                  <p:pic>
                    <p:nvPicPr>
                      <p:cNvPr id="0" name=""/>
                      <p:cNvPicPr>
                        <a:picLocks noChangeAspect="1" noChangeArrowheads="1"/>
                      </p:cNvPicPr>
                      <p:nvPr/>
                    </p:nvPicPr>
                    <p:blipFill>
                      <a:blip r:embed="rId5"/>
                      <a:srcRect l="3552" b="621"/>
                      <a:stretch>
                        <a:fillRect/>
                      </a:stretch>
                    </p:blipFill>
                    <p:spPr bwMode="auto">
                      <a:xfrm>
                        <a:off x="363537" y="2152650"/>
                        <a:ext cx="5727664" cy="3996000"/>
                      </a:xfrm>
                      <a:prstGeom prst="rect">
                        <a:avLst/>
                      </a:prstGeom>
                      <a:noFill/>
                      <a:ln>
                        <a:noFill/>
                      </a:ln>
                      <a:effectLst/>
                      <a:extLst/>
                    </p:spPr>
                  </p:pic>
                </p:oleObj>
              </mc:Fallback>
            </mc:AlternateContent>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566595080"/>
              </p:ext>
            </p:extLst>
          </p:nvPr>
        </p:nvGraphicFramePr>
        <p:xfrm>
          <a:off x="5583217" y="1921932"/>
          <a:ext cx="3197244" cy="4095836"/>
        </p:xfrm>
        <a:graphic>
          <a:graphicData uri="http://schemas.openxmlformats.org/drawingml/2006/table">
            <a:tbl>
              <a:tblPr>
                <a:tableStyleId>{5C22544A-7EE6-4342-B048-85BDC9FD1C3A}</a:tableStyleId>
              </a:tblPr>
              <a:tblGrid>
                <a:gridCol w="721481">
                  <a:extLst>
                    <a:ext uri="{9D8B030D-6E8A-4147-A177-3AD203B41FA5}">
                      <a16:colId xmlns="" xmlns:a16="http://schemas.microsoft.com/office/drawing/2014/main" val="3203825283"/>
                    </a:ext>
                  </a:extLst>
                </a:gridCol>
                <a:gridCol w="721481">
                  <a:extLst>
                    <a:ext uri="{9D8B030D-6E8A-4147-A177-3AD203B41FA5}">
                      <a16:colId xmlns="" xmlns:a16="http://schemas.microsoft.com/office/drawing/2014/main" val="792936966"/>
                    </a:ext>
                  </a:extLst>
                </a:gridCol>
                <a:gridCol w="909593">
                  <a:extLst>
                    <a:ext uri="{9D8B030D-6E8A-4147-A177-3AD203B41FA5}">
                      <a16:colId xmlns="" xmlns:a16="http://schemas.microsoft.com/office/drawing/2014/main" val="20000"/>
                    </a:ext>
                  </a:extLst>
                </a:gridCol>
                <a:gridCol w="844689">
                  <a:extLst>
                    <a:ext uri="{9D8B030D-6E8A-4147-A177-3AD203B41FA5}">
                      <a16:colId xmlns="" xmlns:a16="http://schemas.microsoft.com/office/drawing/2014/main" val="20001"/>
                    </a:ext>
                  </a:extLst>
                </a:gridCol>
              </a:tblGrid>
              <a:tr h="509402">
                <a:tc>
                  <a:txBody>
                    <a:bodyPr/>
                    <a:lstStyle/>
                    <a:p>
                      <a:pPr algn="ctr"/>
                      <a:r>
                        <a:rPr lang="en-CA" sz="1000" b="1" u="sng" dirty="0">
                          <a:latin typeface="Arial" panose="020B0604020202020204" pitchFamily="34" charset="0"/>
                          <a:cs typeface="Arial" panose="020B0604020202020204" pitchFamily="34" charset="0"/>
                        </a:rPr>
                        <a:t>Aug 2017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u="sng" dirty="0">
                          <a:latin typeface="Arial" panose="020B0604020202020204" pitchFamily="34" charset="0"/>
                          <a:cs typeface="Arial" panose="020B0604020202020204" pitchFamily="34" charset="0"/>
                        </a:rPr>
                        <a:t>May 2016</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u="sng" dirty="0">
                          <a:latin typeface="Arial" panose="020B0604020202020204" pitchFamily="34" charset="0"/>
                          <a:cs typeface="Arial" panose="020B0604020202020204" pitchFamily="34" charset="0"/>
                        </a:rPr>
                        <a:t>Aug 2015</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u="sng" dirty="0">
                          <a:latin typeface="Arial" panose="020B0604020202020204" pitchFamily="34" charset="0"/>
                          <a:cs typeface="Arial" panose="020B0604020202020204" pitchFamily="34" charset="0"/>
                        </a:rPr>
                        <a:t>Aug 2014</a:t>
                      </a:r>
                      <a:endParaRPr lang="en-CA" sz="1000" b="1" u="sng"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45847">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61</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51</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73875">
                <a:tc>
                  <a:txBody>
                    <a:bodyPr/>
                    <a:lstStyle/>
                    <a:p>
                      <a:endParaRPr lang="en-CA" sz="1000" dirty="0"/>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CA" sz="1000" dirty="0"/>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CA" sz="1000" dirty="0"/>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CA" sz="1000" dirty="0"/>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61091">
                <a:tc>
                  <a:txBody>
                    <a:bodyPr/>
                    <a:lstStyle/>
                    <a:p>
                      <a:pPr algn="ctr"/>
                      <a:r>
                        <a:rPr lang="en-CA" sz="1000" b="1" dirty="0">
                          <a:latin typeface="Arial" panose="020B0604020202020204" pitchFamily="34" charset="0"/>
                          <a:cs typeface="Arial" panose="020B0604020202020204" pitchFamily="34" charset="0"/>
                        </a:rPr>
                        <a:t>67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43</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52</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40</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46373">
                <a:tc>
                  <a:txBody>
                    <a:bodyPr/>
                    <a:lstStyle/>
                    <a:p>
                      <a:pPr algn="ctr"/>
                      <a:r>
                        <a:rPr lang="en-CA" sz="1000" b="1" dirty="0">
                          <a:latin typeface="Arial" panose="020B0604020202020204" pitchFamily="34" charset="0"/>
                          <a:cs typeface="Arial" panose="020B0604020202020204" pitchFamily="34" charset="0"/>
                        </a:rPr>
                        <a:t>65</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59</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64</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53</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79608">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68</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72</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58</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58603">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45847">
                <a:tc>
                  <a:txBody>
                    <a:bodyPr/>
                    <a:lstStyle/>
                    <a:p>
                      <a:pPr algn="ctr"/>
                      <a:r>
                        <a:rPr lang="en-CA" sz="1000" b="1" dirty="0">
                          <a:latin typeface="Arial" panose="020B0604020202020204" pitchFamily="34" charset="0"/>
                          <a:cs typeface="Arial" panose="020B0604020202020204" pitchFamily="34" charset="0"/>
                        </a:rPr>
                        <a:t>60</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53</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59</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50</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45847">
                <a:tc>
                  <a:txBody>
                    <a:bodyPr/>
                    <a:lstStyle/>
                    <a:p>
                      <a:pPr algn="ctr"/>
                      <a:r>
                        <a:rPr lang="en-CA" sz="1000" b="1" dirty="0">
                          <a:latin typeface="Arial" panose="020B0604020202020204" pitchFamily="34" charset="0"/>
                          <a:cs typeface="Arial" panose="020B0604020202020204" pitchFamily="34" charset="0"/>
                        </a:rPr>
                        <a:t>66</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59</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52</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45847">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45847">
                <a:tc>
                  <a:txBody>
                    <a:bodyPr/>
                    <a:lstStyle/>
                    <a:p>
                      <a:pPr algn="ctr"/>
                      <a:r>
                        <a:rPr lang="en-CA" sz="1000" b="1" dirty="0">
                          <a:latin typeface="Arial" panose="020B0604020202020204" pitchFamily="34" charset="0"/>
                          <a:cs typeface="Arial" panose="020B0604020202020204" pitchFamily="34" charset="0"/>
                        </a:rPr>
                        <a:t>52</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64</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53</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69620">
                <a:tc>
                  <a:txBody>
                    <a:bodyPr/>
                    <a:lstStyle/>
                    <a:p>
                      <a:pPr algn="ctr"/>
                      <a:r>
                        <a:rPr lang="en-CA" sz="1000" b="1" dirty="0">
                          <a:latin typeface="Arial" panose="020B0604020202020204" pitchFamily="34" charset="0"/>
                          <a:cs typeface="Arial" panose="020B0604020202020204" pitchFamily="34" charset="0"/>
                        </a:rPr>
                        <a:t>57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41</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41</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45847">
                <a:tc>
                  <a:txBody>
                    <a:bodyPr/>
                    <a:lstStyle/>
                    <a:p>
                      <a:pPr algn="ctr"/>
                      <a:r>
                        <a:rPr lang="en-CA" sz="1000" b="1" dirty="0">
                          <a:latin typeface="Arial" panose="020B0604020202020204" pitchFamily="34" charset="0"/>
                          <a:cs typeface="Arial" panose="020B0604020202020204" pitchFamily="34" charset="0"/>
                        </a:rPr>
                        <a:t>65</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55</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61091">
                <a:tc>
                  <a:txBody>
                    <a:bodyPr/>
                    <a:lstStyle/>
                    <a:p>
                      <a:pPr algn="ctr"/>
                      <a:r>
                        <a:rPr lang="en-CA" sz="1000" b="1" dirty="0">
                          <a:latin typeface="Arial" panose="020B0604020202020204" pitchFamily="34" charset="0"/>
                          <a:cs typeface="Arial" panose="020B0604020202020204" pitchFamily="34" charset="0"/>
                        </a:rPr>
                        <a:t>69</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48</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59</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61091">
                <a:tc>
                  <a:txBody>
                    <a:bodyPr/>
                    <a:lstStyle/>
                    <a:p>
                      <a:pPr algn="ctr"/>
                      <a:r>
                        <a:rPr lang="en-CA" sz="1000" b="1" dirty="0">
                          <a:latin typeface="Arial" panose="020B0604020202020204" pitchFamily="34" charset="0"/>
                          <a:cs typeface="Arial" panose="020B0604020202020204" pitchFamily="34" charset="0"/>
                        </a:rPr>
                        <a:t>61</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58</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50</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bl>
          </a:graphicData>
        </a:graphic>
      </p:graphicFrame>
      <p:sp>
        <p:nvSpPr>
          <p:cNvPr id="2" name="Title 1"/>
          <p:cNvSpPr>
            <a:spLocks noGrp="1"/>
          </p:cNvSpPr>
          <p:nvPr>
            <p:ph type="title"/>
          </p:nvPr>
        </p:nvSpPr>
        <p:spPr>
          <a:xfrm>
            <a:off x="1496290" y="38100"/>
            <a:ext cx="7647710" cy="1052736"/>
          </a:xfrm>
        </p:spPr>
        <p:txBody>
          <a:bodyPr>
            <a:normAutofit/>
          </a:bodyPr>
          <a:lstStyle/>
          <a:p>
            <a:r>
              <a:rPr lang="en-CA" dirty="0"/>
              <a:t>More boaters in Prairies &amp; Quebec saying they ‘Never’ drink before or while boating in Spring 2018 vs. Spring 2016. </a:t>
            </a:r>
            <a:endParaRPr lang="en-US" dirty="0"/>
          </a:p>
        </p:txBody>
      </p:sp>
      <p:sp>
        <p:nvSpPr>
          <p:cNvPr id="77" name="Slide Number Placeholder 76"/>
          <p:cNvSpPr>
            <a:spLocks noGrp="1"/>
          </p:cNvSpPr>
          <p:nvPr>
            <p:ph type="sldNum" sz="quarter" idx="12"/>
          </p:nvPr>
        </p:nvSpPr>
        <p:spPr/>
        <p:txBody>
          <a:bodyPr/>
          <a:lstStyle/>
          <a:p>
            <a:fld id="{5857359A-ACC2-4AC8-94CA-842605F06C6B}" type="slidenum">
              <a:rPr lang="en-US" smtClean="0"/>
              <a:pPr/>
              <a:t>59</a:t>
            </a:fld>
            <a:endParaRPr lang="en-US"/>
          </a:p>
        </p:txBody>
      </p:sp>
      <p:sp>
        <p:nvSpPr>
          <p:cNvPr id="29" name="Rectangle 232"/>
          <p:cNvSpPr>
            <a:spLocks noChangeArrowheads="1"/>
          </p:cNvSpPr>
          <p:nvPr/>
        </p:nvSpPr>
        <p:spPr bwMode="auto">
          <a:xfrm>
            <a:off x="693052" y="1569516"/>
            <a:ext cx="7197725" cy="496599"/>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boaters in each sub-group who say they “</a:t>
            </a:r>
            <a:r>
              <a:rPr lang="en-US" sz="1400" b="1" u="sng" dirty="0">
                <a:solidFill>
                  <a:schemeClr val="tx1"/>
                </a:solidFill>
                <a:latin typeface="Arial" pitchFamily="34" charset="0"/>
                <a:cs typeface="Arial" pitchFamily="34" charset="0"/>
              </a:rPr>
              <a:t>Never</a:t>
            </a:r>
            <a:r>
              <a:rPr lang="en-US" sz="1400" b="1" dirty="0">
                <a:solidFill>
                  <a:schemeClr val="tx1"/>
                </a:solidFill>
                <a:latin typeface="Arial" pitchFamily="34" charset="0"/>
                <a:cs typeface="Arial" pitchFamily="34" charset="0"/>
              </a:rPr>
              <a:t>” </a:t>
            </a:r>
            <a:br>
              <a:rPr lang="en-US" sz="1400" b="1" dirty="0">
                <a:solidFill>
                  <a:schemeClr val="tx1"/>
                </a:solidFill>
                <a:latin typeface="Arial" pitchFamily="34" charset="0"/>
                <a:cs typeface="Arial" pitchFamily="34" charset="0"/>
              </a:rPr>
            </a:br>
            <a:r>
              <a:rPr lang="en-US" sz="1400" b="1" dirty="0">
                <a:solidFill>
                  <a:schemeClr val="tx1"/>
                </a:solidFill>
                <a:latin typeface="Arial" pitchFamily="34" charset="0"/>
                <a:cs typeface="Arial" pitchFamily="34" charset="0"/>
              </a:rPr>
              <a:t>drink alcoholic beverages before or while boating</a:t>
            </a:r>
            <a:endParaRPr lang="en-US" sz="1400" dirty="0">
              <a:solidFill>
                <a:schemeClr val="tx1"/>
              </a:solidFill>
              <a:latin typeface="Arial" pitchFamily="34" charset="0"/>
              <a:cs typeface="Arial" pitchFamily="34" charset="0"/>
            </a:endParaRPr>
          </a:p>
        </p:txBody>
      </p:sp>
      <p:sp>
        <p:nvSpPr>
          <p:cNvPr id="31" name="TextBox 30"/>
          <p:cNvSpPr txBox="1"/>
          <p:nvPr/>
        </p:nvSpPr>
        <p:spPr>
          <a:xfrm>
            <a:off x="1795579" y="2357336"/>
            <a:ext cx="1073887" cy="3939540"/>
          </a:xfrm>
          <a:prstGeom prst="rect">
            <a:avLst/>
          </a:prstGeom>
          <a:solidFill>
            <a:schemeClr val="bg1"/>
          </a:solidFill>
        </p:spPr>
        <p:txBody>
          <a:bodyPr wrap="square">
            <a:spAutoFit/>
          </a:bodyPr>
          <a:lstStyle/>
          <a:p>
            <a:pPr>
              <a:lnSpc>
                <a:spcPts val="2000"/>
              </a:lnSpc>
              <a:spcBef>
                <a:spcPts val="0"/>
              </a:spcBef>
              <a:buFontTx/>
              <a:buNone/>
              <a:defRPr/>
            </a:pPr>
            <a:r>
              <a:rPr lang="en-CA" sz="1100" b="1" dirty="0">
                <a:latin typeface="Arial" pitchFamily="34" charset="0"/>
                <a:cs typeface="Arial" pitchFamily="34" charset="0"/>
              </a:rPr>
              <a:t>Total boaters</a:t>
            </a:r>
            <a:endParaRPr lang="en-US" sz="1100" b="1" dirty="0">
              <a:latin typeface="Arial" pitchFamily="34" charset="0"/>
              <a:cs typeface="Arial" pitchFamily="34" charset="0"/>
            </a:endParaRPr>
          </a:p>
          <a:p>
            <a:pPr>
              <a:lnSpc>
                <a:spcPts val="2000"/>
              </a:lnSpc>
              <a:spcBef>
                <a:spcPts val="0"/>
              </a:spcBef>
              <a:buFontTx/>
              <a:buNone/>
              <a:defRPr/>
            </a:pPr>
            <a:r>
              <a:rPr lang="en-US" sz="1100" b="1" dirty="0">
                <a:latin typeface="Arial" pitchFamily="34" charset="0"/>
                <a:cs typeface="Arial" pitchFamily="34" charset="0"/>
              </a:rPr>
              <a:t>Age:</a:t>
            </a:r>
          </a:p>
          <a:p>
            <a:pPr marL="82550">
              <a:lnSpc>
                <a:spcPts val="2000"/>
              </a:lnSpc>
              <a:spcBef>
                <a:spcPts val="0"/>
              </a:spcBef>
              <a:buFontTx/>
              <a:buNone/>
              <a:defRPr/>
            </a:pPr>
            <a:r>
              <a:rPr lang="en-US" sz="1100" dirty="0">
                <a:latin typeface="Arial" pitchFamily="34" charset="0"/>
                <a:cs typeface="Arial" pitchFamily="34" charset="0"/>
              </a:rPr>
              <a:t>18-34</a:t>
            </a:r>
          </a:p>
          <a:p>
            <a:pPr marL="82550">
              <a:lnSpc>
                <a:spcPts val="2000"/>
              </a:lnSpc>
              <a:spcBef>
                <a:spcPts val="0"/>
              </a:spcBef>
              <a:buFontTx/>
              <a:buNone/>
              <a:defRPr/>
            </a:pPr>
            <a:r>
              <a:rPr lang="en-US" sz="1100" dirty="0">
                <a:latin typeface="Arial" pitchFamily="34" charset="0"/>
                <a:cs typeface="Arial" pitchFamily="34" charset="0"/>
              </a:rPr>
              <a:t>35-54</a:t>
            </a:r>
          </a:p>
          <a:p>
            <a:pPr marL="82550">
              <a:lnSpc>
                <a:spcPts val="2000"/>
              </a:lnSpc>
              <a:spcBef>
                <a:spcPts val="0"/>
              </a:spcBef>
              <a:buFontTx/>
              <a:buNone/>
              <a:defRPr/>
            </a:pPr>
            <a:r>
              <a:rPr lang="en-US" sz="1100" dirty="0">
                <a:latin typeface="Arial" pitchFamily="34" charset="0"/>
                <a:cs typeface="Arial" pitchFamily="34" charset="0"/>
              </a:rPr>
              <a:t>55+</a:t>
            </a:r>
          </a:p>
          <a:p>
            <a:pPr>
              <a:lnSpc>
                <a:spcPts val="2000"/>
              </a:lnSpc>
              <a:spcBef>
                <a:spcPts val="0"/>
              </a:spcBef>
              <a:buFontTx/>
              <a:buNone/>
              <a:defRPr/>
            </a:pPr>
            <a:r>
              <a:rPr lang="en-US" sz="1100" b="1" dirty="0">
                <a:latin typeface="Arial" pitchFamily="34" charset="0"/>
                <a:cs typeface="Arial" pitchFamily="34" charset="0"/>
              </a:rPr>
              <a:t>Gender:</a:t>
            </a:r>
          </a:p>
          <a:p>
            <a:pPr marL="82550">
              <a:lnSpc>
                <a:spcPts val="2000"/>
              </a:lnSpc>
              <a:spcBef>
                <a:spcPts val="0"/>
              </a:spcBef>
              <a:buFontTx/>
              <a:buNone/>
              <a:defRPr/>
            </a:pPr>
            <a:r>
              <a:rPr lang="en-US" sz="1100" dirty="0">
                <a:latin typeface="Arial" pitchFamily="34" charset="0"/>
                <a:cs typeface="Arial" pitchFamily="34" charset="0"/>
              </a:rPr>
              <a:t>Male</a:t>
            </a:r>
          </a:p>
          <a:p>
            <a:pPr marL="82550">
              <a:lnSpc>
                <a:spcPts val="2000"/>
              </a:lnSpc>
              <a:spcBef>
                <a:spcPts val="0"/>
              </a:spcBef>
              <a:buFontTx/>
              <a:buNone/>
              <a:defRPr/>
            </a:pPr>
            <a:r>
              <a:rPr lang="en-US" sz="1100" dirty="0">
                <a:latin typeface="Arial" pitchFamily="34" charset="0"/>
                <a:cs typeface="Arial" pitchFamily="34" charset="0"/>
              </a:rPr>
              <a:t>Female</a:t>
            </a:r>
          </a:p>
          <a:p>
            <a:pPr>
              <a:lnSpc>
                <a:spcPts val="2000"/>
              </a:lnSpc>
              <a:spcBef>
                <a:spcPts val="0"/>
              </a:spcBef>
              <a:buFontTx/>
              <a:buNone/>
              <a:defRPr/>
            </a:pPr>
            <a:r>
              <a:rPr lang="en-US" sz="1100" b="1" dirty="0">
                <a:latin typeface="Arial" pitchFamily="34" charset="0"/>
                <a:cs typeface="Arial" pitchFamily="34" charset="0"/>
              </a:rPr>
              <a:t>Region:</a:t>
            </a:r>
          </a:p>
          <a:p>
            <a:pPr marL="82550">
              <a:lnSpc>
                <a:spcPts val="2000"/>
              </a:lnSpc>
              <a:spcBef>
                <a:spcPts val="0"/>
              </a:spcBef>
              <a:buFontTx/>
              <a:buNone/>
              <a:defRPr/>
            </a:pPr>
            <a:r>
              <a:rPr lang="en-US" sz="1100" dirty="0">
                <a:latin typeface="Arial" pitchFamily="34" charset="0"/>
                <a:cs typeface="Arial" pitchFamily="34" charset="0"/>
              </a:rPr>
              <a:t>Atlantic</a:t>
            </a:r>
          </a:p>
          <a:p>
            <a:pPr marL="82550">
              <a:lnSpc>
                <a:spcPts val="2000"/>
              </a:lnSpc>
              <a:spcBef>
                <a:spcPts val="0"/>
              </a:spcBef>
              <a:buFontTx/>
              <a:buNone/>
              <a:defRPr/>
            </a:pPr>
            <a:r>
              <a:rPr lang="en-US" sz="1100" dirty="0">
                <a:latin typeface="Arial" pitchFamily="34" charset="0"/>
                <a:cs typeface="Arial" pitchFamily="34" charset="0"/>
              </a:rPr>
              <a:t>Quebec</a:t>
            </a:r>
          </a:p>
          <a:p>
            <a:pPr marL="82550">
              <a:lnSpc>
                <a:spcPts val="2000"/>
              </a:lnSpc>
              <a:spcBef>
                <a:spcPts val="0"/>
              </a:spcBef>
              <a:buFontTx/>
              <a:buNone/>
              <a:defRPr/>
            </a:pPr>
            <a:r>
              <a:rPr lang="en-US" sz="1100" dirty="0">
                <a:latin typeface="Arial" pitchFamily="34" charset="0"/>
                <a:cs typeface="Arial" pitchFamily="34" charset="0"/>
              </a:rPr>
              <a:t>Ontario</a:t>
            </a:r>
          </a:p>
          <a:p>
            <a:pPr marL="82550">
              <a:lnSpc>
                <a:spcPts val="2000"/>
              </a:lnSpc>
              <a:spcBef>
                <a:spcPts val="0"/>
              </a:spcBef>
              <a:buFontTx/>
              <a:buNone/>
              <a:defRPr/>
            </a:pPr>
            <a:r>
              <a:rPr lang="en-US" sz="1100" dirty="0">
                <a:latin typeface="Arial" pitchFamily="34" charset="0"/>
                <a:cs typeface="Arial" pitchFamily="34" charset="0"/>
              </a:rPr>
              <a:t>Prairies</a:t>
            </a:r>
          </a:p>
          <a:p>
            <a:pPr marL="82550">
              <a:lnSpc>
                <a:spcPts val="2000"/>
              </a:lnSpc>
              <a:spcBef>
                <a:spcPts val="0"/>
              </a:spcBef>
              <a:buFontTx/>
              <a:buNone/>
              <a:defRPr/>
            </a:pPr>
            <a:r>
              <a:rPr lang="en-US" sz="1100" dirty="0">
                <a:latin typeface="Arial" pitchFamily="34" charset="0"/>
                <a:cs typeface="Arial" pitchFamily="34" charset="0"/>
              </a:rPr>
              <a:t>B.C.</a:t>
            </a:r>
          </a:p>
          <a:p>
            <a:pPr marL="82550">
              <a:lnSpc>
                <a:spcPts val="2000"/>
              </a:lnSpc>
              <a:spcBef>
                <a:spcPts val="0"/>
              </a:spcBef>
              <a:buFontTx/>
              <a:buNone/>
              <a:defRPr/>
            </a:pPr>
            <a:endParaRPr lang="en-US" sz="1100" dirty="0">
              <a:latin typeface="Arial" pitchFamily="34" charset="0"/>
              <a:cs typeface="Arial" pitchFamily="34" charset="0"/>
            </a:endParaRPr>
          </a:p>
        </p:txBody>
      </p:sp>
      <p:sp>
        <p:nvSpPr>
          <p:cNvPr id="32" name="TextBox 52"/>
          <p:cNvSpPr txBox="1">
            <a:spLocks noChangeArrowheads="1"/>
          </p:cNvSpPr>
          <p:nvPr/>
        </p:nvSpPr>
        <p:spPr bwMode="auto">
          <a:xfrm>
            <a:off x="4906500" y="5515943"/>
            <a:ext cx="390525"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64</a:t>
            </a:r>
            <a:endParaRPr lang="en-US" sz="1000" dirty="0">
              <a:latin typeface="Arial" pitchFamily="34" charset="0"/>
              <a:cs typeface="Arial" pitchFamily="34" charset="0"/>
            </a:endParaRPr>
          </a:p>
        </p:txBody>
      </p:sp>
      <p:sp>
        <p:nvSpPr>
          <p:cNvPr id="46" name="TextBox 39"/>
          <p:cNvSpPr txBox="1">
            <a:spLocks noChangeArrowheads="1"/>
          </p:cNvSpPr>
          <p:nvPr/>
        </p:nvSpPr>
        <p:spPr bwMode="auto">
          <a:xfrm>
            <a:off x="4840135" y="5244771"/>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62</a:t>
            </a:r>
            <a:endParaRPr lang="en-US" sz="1000" dirty="0">
              <a:latin typeface="Arial" pitchFamily="34" charset="0"/>
              <a:cs typeface="Arial" pitchFamily="34" charset="0"/>
            </a:endParaRPr>
          </a:p>
        </p:txBody>
      </p:sp>
      <p:sp>
        <p:nvSpPr>
          <p:cNvPr id="47" name="TextBox 40"/>
          <p:cNvSpPr txBox="1">
            <a:spLocks noChangeArrowheads="1"/>
          </p:cNvSpPr>
          <p:nvPr/>
        </p:nvSpPr>
        <p:spPr bwMode="auto">
          <a:xfrm>
            <a:off x="4529971" y="5007008"/>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52</a:t>
            </a:r>
            <a:endParaRPr lang="en-US" sz="1000" dirty="0">
              <a:latin typeface="Arial" pitchFamily="34" charset="0"/>
              <a:cs typeface="Arial" pitchFamily="34" charset="0"/>
            </a:endParaRPr>
          </a:p>
        </p:txBody>
      </p:sp>
      <p:sp>
        <p:nvSpPr>
          <p:cNvPr id="48" name="TextBox 41"/>
          <p:cNvSpPr txBox="1">
            <a:spLocks noChangeArrowheads="1"/>
          </p:cNvSpPr>
          <p:nvPr/>
        </p:nvSpPr>
        <p:spPr bwMode="auto">
          <a:xfrm>
            <a:off x="4929576" y="4742550"/>
            <a:ext cx="392113"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65</a:t>
            </a:r>
            <a:endParaRPr lang="en-US" sz="1000" dirty="0">
              <a:latin typeface="Arial" pitchFamily="34" charset="0"/>
              <a:cs typeface="Arial" pitchFamily="34" charset="0"/>
            </a:endParaRPr>
          </a:p>
        </p:txBody>
      </p:sp>
      <p:sp>
        <p:nvSpPr>
          <p:cNvPr id="49" name="TextBox 56"/>
          <p:cNvSpPr txBox="1">
            <a:spLocks noChangeArrowheads="1"/>
          </p:cNvSpPr>
          <p:nvPr/>
        </p:nvSpPr>
        <p:spPr bwMode="auto">
          <a:xfrm>
            <a:off x="4712007" y="5772178"/>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58</a:t>
            </a:r>
            <a:endParaRPr lang="en-US" sz="1000" dirty="0">
              <a:latin typeface="Arial" pitchFamily="34" charset="0"/>
              <a:cs typeface="Arial" pitchFamily="34" charset="0"/>
            </a:endParaRPr>
          </a:p>
        </p:txBody>
      </p:sp>
      <p:sp>
        <p:nvSpPr>
          <p:cNvPr id="50" name="TextBox 57"/>
          <p:cNvSpPr txBox="1">
            <a:spLocks noChangeArrowheads="1"/>
          </p:cNvSpPr>
          <p:nvPr/>
        </p:nvSpPr>
        <p:spPr bwMode="auto">
          <a:xfrm>
            <a:off x="4655733" y="3987936"/>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56</a:t>
            </a:r>
            <a:endParaRPr lang="en-US" sz="1000" dirty="0">
              <a:latin typeface="Arial" pitchFamily="34" charset="0"/>
              <a:cs typeface="Arial" pitchFamily="34" charset="0"/>
            </a:endParaRPr>
          </a:p>
        </p:txBody>
      </p:sp>
      <p:sp>
        <p:nvSpPr>
          <p:cNvPr id="51" name="TextBox 58"/>
          <p:cNvSpPr txBox="1">
            <a:spLocks noChangeArrowheads="1"/>
          </p:cNvSpPr>
          <p:nvPr/>
        </p:nvSpPr>
        <p:spPr bwMode="auto">
          <a:xfrm>
            <a:off x="4968482" y="4246611"/>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66</a:t>
            </a:r>
          </a:p>
        </p:txBody>
      </p:sp>
      <p:sp>
        <p:nvSpPr>
          <p:cNvPr id="52" name="TextBox 59"/>
          <p:cNvSpPr txBox="1">
            <a:spLocks noChangeArrowheads="1"/>
          </p:cNvSpPr>
          <p:nvPr/>
        </p:nvSpPr>
        <p:spPr bwMode="auto">
          <a:xfrm>
            <a:off x="5114628" y="3487563"/>
            <a:ext cx="468589" cy="246063"/>
          </a:xfrm>
          <a:prstGeom prst="rect">
            <a:avLst/>
          </a:prstGeom>
          <a:noFill/>
          <a:ln w="9525">
            <a:noFill/>
            <a:miter lim="800000"/>
            <a:headEnd/>
            <a:tailEnd/>
          </a:ln>
        </p:spPr>
        <p:txBody>
          <a:bodyPr wrap="square">
            <a:spAutoFit/>
          </a:bodyPr>
          <a:lstStyle/>
          <a:p>
            <a:pPr>
              <a:buFontTx/>
              <a:buNone/>
            </a:pPr>
            <a:r>
              <a:rPr lang="en-CA" sz="1000" b="1" dirty="0">
                <a:latin typeface="Arial" pitchFamily="34" charset="0"/>
                <a:cs typeface="Arial" pitchFamily="34" charset="0"/>
              </a:rPr>
              <a:t>72</a:t>
            </a:r>
            <a:endParaRPr lang="en-US" sz="1000" dirty="0">
              <a:latin typeface="Arial" pitchFamily="34" charset="0"/>
              <a:cs typeface="Arial" pitchFamily="34" charset="0"/>
            </a:endParaRPr>
          </a:p>
        </p:txBody>
      </p:sp>
      <p:sp>
        <p:nvSpPr>
          <p:cNvPr id="53" name="TextBox 60"/>
          <p:cNvSpPr txBox="1">
            <a:spLocks noChangeArrowheads="1"/>
          </p:cNvSpPr>
          <p:nvPr/>
        </p:nvSpPr>
        <p:spPr bwMode="auto">
          <a:xfrm>
            <a:off x="4924680" y="3219836"/>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65</a:t>
            </a:r>
            <a:endParaRPr lang="en-US" sz="1000" dirty="0">
              <a:latin typeface="Arial" pitchFamily="34" charset="0"/>
              <a:cs typeface="Arial" pitchFamily="34" charset="0"/>
            </a:endParaRPr>
          </a:p>
        </p:txBody>
      </p:sp>
      <p:sp>
        <p:nvSpPr>
          <p:cNvPr id="54" name="TextBox 61"/>
          <p:cNvSpPr txBox="1">
            <a:spLocks noChangeArrowheads="1"/>
          </p:cNvSpPr>
          <p:nvPr/>
        </p:nvSpPr>
        <p:spPr bwMode="auto">
          <a:xfrm>
            <a:off x="4347276" y="2964136"/>
            <a:ext cx="390525"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46</a:t>
            </a:r>
            <a:endParaRPr lang="en-US" sz="1000" dirty="0">
              <a:latin typeface="Arial" pitchFamily="34" charset="0"/>
              <a:cs typeface="Arial" pitchFamily="34" charset="0"/>
            </a:endParaRPr>
          </a:p>
        </p:txBody>
      </p:sp>
      <p:sp>
        <p:nvSpPr>
          <p:cNvPr id="56" name="TextBox 49"/>
          <p:cNvSpPr txBox="1">
            <a:spLocks noChangeArrowheads="1"/>
          </p:cNvSpPr>
          <p:nvPr/>
        </p:nvSpPr>
        <p:spPr bwMode="auto">
          <a:xfrm>
            <a:off x="4588376" y="2197242"/>
            <a:ext cx="907678" cy="253916"/>
          </a:xfrm>
          <a:prstGeom prst="rect">
            <a:avLst/>
          </a:prstGeom>
          <a:noFill/>
          <a:ln w="9525">
            <a:noFill/>
            <a:miter lim="800000"/>
            <a:headEnd/>
            <a:tailEnd/>
          </a:ln>
        </p:spPr>
        <p:txBody>
          <a:bodyPr wrap="square">
            <a:spAutoFit/>
          </a:bodyPr>
          <a:lstStyle/>
          <a:p>
            <a:pPr>
              <a:buFontTx/>
              <a:buNone/>
            </a:pPr>
            <a:r>
              <a:rPr lang="en-US" sz="1000" b="1" u="sng" dirty="0">
                <a:latin typeface="Arial" pitchFamily="34" charset="0"/>
                <a:cs typeface="Arial" pitchFamily="34" charset="0"/>
                <a:sym typeface="Symbol" pitchFamily="18" charset="2"/>
              </a:rPr>
              <a:t>May 2018</a:t>
            </a:r>
            <a:endParaRPr lang="en-US" sz="1000" u="sng" dirty="0">
              <a:latin typeface="Arial" pitchFamily="34" charset="0"/>
              <a:cs typeface="Arial" pitchFamily="34" charset="0"/>
            </a:endParaRPr>
          </a:p>
        </p:txBody>
      </p:sp>
      <p:sp>
        <p:nvSpPr>
          <p:cNvPr id="27" name="Text Box 1916"/>
          <p:cNvSpPr txBox="1">
            <a:spLocks noChangeArrowheads="1"/>
          </p:cNvSpPr>
          <p:nvPr/>
        </p:nvSpPr>
        <p:spPr bwMode="auto">
          <a:xfrm>
            <a:off x="119965" y="6507162"/>
            <a:ext cx="8343900" cy="350837"/>
          </a:xfrm>
          <a:prstGeom prst="rect">
            <a:avLst/>
          </a:prstGeom>
          <a:noFill/>
          <a:ln w="9525">
            <a:noFill/>
            <a:miter lim="800000"/>
            <a:headEnd/>
            <a:tailEnd/>
          </a:ln>
        </p:spPr>
        <p:txBody>
          <a:bodyPr wrap="square" anchor="ctr" anchorCtr="0">
            <a:noAutofit/>
          </a:bodyPr>
          <a:lstStyle/>
          <a:p>
            <a:pPr>
              <a:buFontTx/>
              <a:buNone/>
            </a:pPr>
            <a:r>
              <a:rPr lang="en-CA" sz="900" dirty="0">
                <a:latin typeface="Arial" pitchFamily="34" charset="0"/>
                <a:cs typeface="Arial" pitchFamily="34" charset="0"/>
              </a:rPr>
              <a:t>3. Overall, which of the following applies to you personally when you are in a boat?</a:t>
            </a:r>
            <a:endParaRPr lang="en-US" sz="900" dirty="0">
              <a:latin typeface="Arial" pitchFamily="34" charset="0"/>
              <a:cs typeface="Arial" pitchFamily="34" charset="0"/>
            </a:endParaRPr>
          </a:p>
        </p:txBody>
      </p:sp>
      <p:sp>
        <p:nvSpPr>
          <p:cNvPr id="28" name="TextBox 61"/>
          <p:cNvSpPr txBox="1">
            <a:spLocks noChangeArrowheads="1"/>
          </p:cNvSpPr>
          <p:nvPr/>
        </p:nvSpPr>
        <p:spPr bwMode="auto">
          <a:xfrm>
            <a:off x="4780028" y="2448998"/>
            <a:ext cx="390525"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60</a:t>
            </a:r>
          </a:p>
        </p:txBody>
      </p:sp>
      <p:cxnSp>
        <p:nvCxnSpPr>
          <p:cNvPr id="57" name="Straight Arrow Connector 73"/>
          <p:cNvCxnSpPr>
            <a:cxnSpLocks noChangeShapeType="1"/>
          </p:cNvCxnSpPr>
          <p:nvPr/>
        </p:nvCxnSpPr>
        <p:spPr bwMode="auto">
          <a:xfrm rot="5400000" flipH="1" flipV="1">
            <a:off x="7546612" y="2556204"/>
            <a:ext cx="216000" cy="1588"/>
          </a:xfrm>
          <a:prstGeom prst="straightConnector1">
            <a:avLst/>
          </a:prstGeom>
          <a:noFill/>
          <a:ln w="9525" algn="ctr">
            <a:solidFill>
              <a:schemeClr val="tx1"/>
            </a:solidFill>
            <a:prstDash val="solid"/>
            <a:round/>
            <a:headEnd/>
            <a:tailEnd type="arrow" w="med" len="med"/>
          </a:ln>
        </p:spPr>
      </p:cxnSp>
      <p:cxnSp>
        <p:nvCxnSpPr>
          <p:cNvPr id="67" name="Straight Arrow Connector 73"/>
          <p:cNvCxnSpPr>
            <a:cxnSpLocks noChangeShapeType="1"/>
          </p:cNvCxnSpPr>
          <p:nvPr/>
        </p:nvCxnSpPr>
        <p:spPr bwMode="auto">
          <a:xfrm rot="5400000" flipH="1" flipV="1">
            <a:off x="7527233" y="5118351"/>
            <a:ext cx="216000" cy="1588"/>
          </a:xfrm>
          <a:prstGeom prst="straightConnector1">
            <a:avLst/>
          </a:prstGeom>
          <a:noFill/>
          <a:ln w="9525" algn="ctr">
            <a:solidFill>
              <a:schemeClr val="tx1"/>
            </a:solidFill>
            <a:prstDash val="solid"/>
            <a:round/>
            <a:headEnd/>
            <a:tailEnd type="arrow" w="med" len="med"/>
          </a:ln>
        </p:spPr>
      </p:cxnSp>
      <p:cxnSp>
        <p:nvCxnSpPr>
          <p:cNvPr id="68" name="Straight Arrow Connector 73"/>
          <p:cNvCxnSpPr>
            <a:cxnSpLocks noChangeShapeType="1"/>
          </p:cNvCxnSpPr>
          <p:nvPr/>
        </p:nvCxnSpPr>
        <p:spPr bwMode="auto">
          <a:xfrm rot="5400000" flipH="1" flipV="1">
            <a:off x="7532467" y="4104957"/>
            <a:ext cx="216000" cy="1588"/>
          </a:xfrm>
          <a:prstGeom prst="straightConnector1">
            <a:avLst/>
          </a:prstGeom>
          <a:noFill/>
          <a:ln w="9525" algn="ctr">
            <a:solidFill>
              <a:schemeClr val="tx1"/>
            </a:solidFill>
            <a:prstDash val="solid"/>
            <a:round/>
            <a:headEnd/>
            <a:tailEnd type="arrow" w="med" len="med"/>
          </a:ln>
        </p:spPr>
      </p:cxnSp>
      <p:cxnSp>
        <p:nvCxnSpPr>
          <p:cNvPr id="72" name="Straight Arrow Connector 73"/>
          <p:cNvCxnSpPr>
            <a:cxnSpLocks noChangeShapeType="1"/>
          </p:cNvCxnSpPr>
          <p:nvPr/>
        </p:nvCxnSpPr>
        <p:spPr bwMode="auto">
          <a:xfrm rot="5400000" flipH="1" flipV="1">
            <a:off x="7524661" y="5379646"/>
            <a:ext cx="216000" cy="1588"/>
          </a:xfrm>
          <a:prstGeom prst="straightConnector1">
            <a:avLst/>
          </a:prstGeom>
          <a:noFill/>
          <a:ln w="9525" algn="ctr">
            <a:solidFill>
              <a:schemeClr val="tx1"/>
            </a:solidFill>
            <a:prstDash val="dash"/>
            <a:round/>
            <a:headEnd/>
            <a:tailEnd type="arrow" w="med" len="med"/>
          </a:ln>
        </p:spPr>
      </p:cxnSp>
      <p:cxnSp>
        <p:nvCxnSpPr>
          <p:cNvPr id="36" name="Straight Arrow Connector 73"/>
          <p:cNvCxnSpPr>
            <a:cxnSpLocks noChangeShapeType="1"/>
          </p:cNvCxnSpPr>
          <p:nvPr/>
        </p:nvCxnSpPr>
        <p:spPr bwMode="auto">
          <a:xfrm rot="5400000" flipH="1" flipV="1">
            <a:off x="7602567" y="3107310"/>
            <a:ext cx="216000" cy="1588"/>
          </a:xfrm>
          <a:prstGeom prst="straightConnector1">
            <a:avLst/>
          </a:prstGeom>
          <a:noFill/>
          <a:ln w="9525" algn="ctr">
            <a:solidFill>
              <a:schemeClr val="tx1"/>
            </a:solidFill>
            <a:prstDash val="solid"/>
            <a:round/>
            <a:headEnd/>
            <a:tailEnd type="arrow" w="med" len="med"/>
          </a:ln>
        </p:spPr>
      </p:cxnSp>
      <p:cxnSp>
        <p:nvCxnSpPr>
          <p:cNvPr id="37" name="Straight Arrow Connector 73"/>
          <p:cNvCxnSpPr>
            <a:cxnSpLocks noChangeShapeType="1"/>
          </p:cNvCxnSpPr>
          <p:nvPr/>
        </p:nvCxnSpPr>
        <p:spPr bwMode="auto">
          <a:xfrm rot="5400000" flipH="1" flipV="1">
            <a:off x="7549908" y="3333557"/>
            <a:ext cx="216000" cy="1588"/>
          </a:xfrm>
          <a:prstGeom prst="straightConnector1">
            <a:avLst/>
          </a:prstGeom>
          <a:noFill/>
          <a:ln w="9525" algn="ctr">
            <a:solidFill>
              <a:schemeClr val="tx1"/>
            </a:solidFill>
            <a:prstDash val="solid"/>
            <a:round/>
            <a:headEnd/>
            <a:tailEnd type="arrow" w="med" len="med"/>
          </a:ln>
        </p:spPr>
      </p:cxnSp>
      <p:cxnSp>
        <p:nvCxnSpPr>
          <p:cNvPr id="38" name="Straight Arrow Connector 73"/>
          <p:cNvCxnSpPr>
            <a:cxnSpLocks noChangeShapeType="1"/>
          </p:cNvCxnSpPr>
          <p:nvPr/>
        </p:nvCxnSpPr>
        <p:spPr bwMode="auto">
          <a:xfrm rot="5400000" flipH="1" flipV="1">
            <a:off x="7604155" y="3630784"/>
            <a:ext cx="216000" cy="1588"/>
          </a:xfrm>
          <a:prstGeom prst="straightConnector1">
            <a:avLst/>
          </a:prstGeom>
          <a:noFill/>
          <a:ln w="9525" algn="ctr">
            <a:solidFill>
              <a:schemeClr val="tx1"/>
            </a:solidFill>
            <a:prstDash val="solid"/>
            <a:round/>
            <a:headEnd/>
            <a:tailEnd type="arrow" w="med" len="med"/>
          </a:ln>
        </p:spPr>
      </p:cxnSp>
      <p:cxnSp>
        <p:nvCxnSpPr>
          <p:cNvPr id="39" name="Straight Arrow Connector 73"/>
          <p:cNvCxnSpPr>
            <a:cxnSpLocks noChangeShapeType="1"/>
          </p:cNvCxnSpPr>
          <p:nvPr/>
        </p:nvCxnSpPr>
        <p:spPr bwMode="auto">
          <a:xfrm rot="5400000" flipH="1" flipV="1">
            <a:off x="7519428" y="4351521"/>
            <a:ext cx="216000" cy="1588"/>
          </a:xfrm>
          <a:prstGeom prst="straightConnector1">
            <a:avLst/>
          </a:prstGeom>
          <a:noFill/>
          <a:ln w="9525" algn="ctr">
            <a:solidFill>
              <a:schemeClr val="tx1"/>
            </a:solidFill>
            <a:prstDash val="solid"/>
            <a:round/>
            <a:headEnd/>
            <a:tailEnd type="arrow" w="med" len="med"/>
          </a:ln>
        </p:spPr>
      </p:cxnSp>
      <p:cxnSp>
        <p:nvCxnSpPr>
          <p:cNvPr id="40" name="Straight Arrow Connector 73"/>
          <p:cNvCxnSpPr>
            <a:cxnSpLocks noChangeShapeType="1"/>
          </p:cNvCxnSpPr>
          <p:nvPr/>
        </p:nvCxnSpPr>
        <p:spPr bwMode="auto">
          <a:xfrm rot="5400000" flipH="1" flipV="1">
            <a:off x="7519428" y="4839356"/>
            <a:ext cx="216000" cy="1588"/>
          </a:xfrm>
          <a:prstGeom prst="straightConnector1">
            <a:avLst/>
          </a:prstGeom>
          <a:noFill/>
          <a:ln w="9525" algn="ctr">
            <a:solidFill>
              <a:schemeClr val="tx1"/>
            </a:solidFill>
            <a:prstDash val="solid"/>
            <a:round/>
            <a:headEnd/>
            <a:tailEnd type="arrow" w="med" len="med"/>
          </a:ln>
        </p:spPr>
      </p:cxnSp>
      <p:sp>
        <p:nvSpPr>
          <p:cNvPr id="33" name="TextBox 58"/>
          <p:cNvSpPr txBox="1">
            <a:spLocks noChangeArrowheads="1"/>
          </p:cNvSpPr>
          <p:nvPr/>
        </p:nvSpPr>
        <p:spPr bwMode="auto">
          <a:xfrm>
            <a:off x="7329066" y="2946937"/>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4" name="Oval 29"/>
          <p:cNvSpPr>
            <a:spLocks noChangeArrowheads="1"/>
          </p:cNvSpPr>
          <p:nvPr/>
        </p:nvSpPr>
        <p:spPr bwMode="auto">
          <a:xfrm>
            <a:off x="7314831" y="3494283"/>
            <a:ext cx="340968" cy="237938"/>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41" name="TextBox 58"/>
          <p:cNvSpPr txBox="1">
            <a:spLocks noChangeArrowheads="1"/>
          </p:cNvSpPr>
          <p:nvPr/>
        </p:nvSpPr>
        <p:spPr bwMode="auto">
          <a:xfrm>
            <a:off x="6517877" y="2950300"/>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42" name="Straight Arrow Connector 73"/>
          <p:cNvCxnSpPr>
            <a:cxnSpLocks noChangeShapeType="1"/>
          </p:cNvCxnSpPr>
          <p:nvPr/>
        </p:nvCxnSpPr>
        <p:spPr bwMode="auto">
          <a:xfrm rot="16200000" flipH="1">
            <a:off x="6699680" y="5105630"/>
            <a:ext cx="216000" cy="1588"/>
          </a:xfrm>
          <a:prstGeom prst="straightConnector1">
            <a:avLst/>
          </a:prstGeom>
          <a:noFill/>
          <a:ln w="9525" algn="ctr">
            <a:solidFill>
              <a:schemeClr val="tx1"/>
            </a:solidFill>
            <a:prstDash val="solid"/>
            <a:round/>
            <a:headEnd/>
            <a:tailEnd type="arrow" w="med" len="med"/>
          </a:ln>
        </p:spPr>
      </p:cxnSp>
      <p:cxnSp>
        <p:nvCxnSpPr>
          <p:cNvPr id="63" name="Straight Arrow Connector 73">
            <a:extLst>
              <a:ext uri="{FF2B5EF4-FFF2-40B4-BE49-F238E27FC236}">
                <a16:creationId xmlns="" xmlns:a16="http://schemas.microsoft.com/office/drawing/2014/main" id="{40C97044-6ED1-47AE-9596-7FF02A3E13E8}"/>
              </a:ext>
            </a:extLst>
          </p:cNvPr>
          <p:cNvCxnSpPr>
            <a:cxnSpLocks noChangeShapeType="1"/>
          </p:cNvCxnSpPr>
          <p:nvPr/>
        </p:nvCxnSpPr>
        <p:spPr bwMode="auto">
          <a:xfrm rot="5400000" flipH="1" flipV="1">
            <a:off x="5995735" y="5626958"/>
            <a:ext cx="216000" cy="1588"/>
          </a:xfrm>
          <a:prstGeom prst="straightConnector1">
            <a:avLst/>
          </a:prstGeom>
          <a:noFill/>
          <a:ln w="9525" algn="ctr">
            <a:solidFill>
              <a:schemeClr val="tx1"/>
            </a:solidFill>
            <a:prstDash val="solid"/>
            <a:round/>
            <a:headEnd/>
            <a:tailEnd type="arrow" w="med" len="med"/>
          </a:ln>
        </p:spPr>
      </p:cxnSp>
      <p:cxnSp>
        <p:nvCxnSpPr>
          <p:cNvPr id="64" name="Straight Arrow Connector 73">
            <a:extLst>
              <a:ext uri="{FF2B5EF4-FFF2-40B4-BE49-F238E27FC236}">
                <a16:creationId xmlns="" xmlns:a16="http://schemas.microsoft.com/office/drawing/2014/main" id="{63F657CB-B3E4-4AD6-A010-EE1C744FE8F5}"/>
              </a:ext>
            </a:extLst>
          </p:cNvPr>
          <p:cNvCxnSpPr>
            <a:cxnSpLocks noChangeShapeType="1"/>
          </p:cNvCxnSpPr>
          <p:nvPr/>
        </p:nvCxnSpPr>
        <p:spPr bwMode="auto">
          <a:xfrm rot="5400000" flipH="1" flipV="1">
            <a:off x="5998548" y="5119815"/>
            <a:ext cx="216000" cy="1588"/>
          </a:xfrm>
          <a:prstGeom prst="straightConnector1">
            <a:avLst/>
          </a:prstGeom>
          <a:noFill/>
          <a:ln w="19050" algn="ctr">
            <a:solidFill>
              <a:srgbClr val="00B050"/>
            </a:solidFill>
            <a:prstDash val="sysDot"/>
            <a:round/>
            <a:headEnd/>
            <a:tailEnd type="arrow" w="med" len="med"/>
          </a:ln>
        </p:spPr>
      </p:cxnSp>
      <p:cxnSp>
        <p:nvCxnSpPr>
          <p:cNvPr id="65" name="Straight Arrow Connector 73">
            <a:extLst>
              <a:ext uri="{FF2B5EF4-FFF2-40B4-BE49-F238E27FC236}">
                <a16:creationId xmlns="" xmlns:a16="http://schemas.microsoft.com/office/drawing/2014/main" id="{92E9AA04-953E-4E96-B450-F929B1F8FDF7}"/>
              </a:ext>
            </a:extLst>
          </p:cNvPr>
          <p:cNvCxnSpPr>
            <a:cxnSpLocks noChangeShapeType="1"/>
          </p:cNvCxnSpPr>
          <p:nvPr/>
        </p:nvCxnSpPr>
        <p:spPr bwMode="auto">
          <a:xfrm rot="5400000" flipH="1" flipV="1">
            <a:off x="5993939" y="3076214"/>
            <a:ext cx="216000" cy="1588"/>
          </a:xfrm>
          <a:prstGeom prst="straightConnector1">
            <a:avLst/>
          </a:prstGeom>
          <a:noFill/>
          <a:ln w="9525" algn="ctr">
            <a:solidFill>
              <a:schemeClr val="tx1"/>
            </a:solidFill>
            <a:prstDash val="solid"/>
            <a:round/>
            <a:headEnd/>
            <a:tailEnd type="arrow" w="med" len="med"/>
          </a:ln>
        </p:spPr>
      </p:cxnSp>
      <p:cxnSp>
        <p:nvCxnSpPr>
          <p:cNvPr id="66" name="Straight Arrow Connector 73">
            <a:extLst>
              <a:ext uri="{FF2B5EF4-FFF2-40B4-BE49-F238E27FC236}">
                <a16:creationId xmlns="" xmlns:a16="http://schemas.microsoft.com/office/drawing/2014/main" id="{F5D6B075-3BA8-4057-B415-153ECB1C421E}"/>
              </a:ext>
            </a:extLst>
          </p:cNvPr>
          <p:cNvCxnSpPr>
            <a:cxnSpLocks noChangeShapeType="1"/>
          </p:cNvCxnSpPr>
          <p:nvPr/>
        </p:nvCxnSpPr>
        <p:spPr bwMode="auto">
          <a:xfrm rot="16200000" flipH="1">
            <a:off x="6013286" y="3609800"/>
            <a:ext cx="190500" cy="1588"/>
          </a:xfrm>
          <a:prstGeom prst="straightConnector1">
            <a:avLst/>
          </a:prstGeom>
          <a:noFill/>
          <a:ln w="12700" algn="ctr">
            <a:solidFill>
              <a:schemeClr val="tx1"/>
            </a:solidFill>
            <a:prstDash val="solid"/>
            <a:round/>
            <a:headEnd/>
            <a:tailEnd type="arrow" w="med" len="med"/>
          </a:ln>
        </p:spPr>
      </p:cxnSp>
      <p:cxnSp>
        <p:nvCxnSpPr>
          <p:cNvPr id="69" name="Straight Arrow Connector 68">
            <a:extLst>
              <a:ext uri="{FF2B5EF4-FFF2-40B4-BE49-F238E27FC236}">
                <a16:creationId xmlns="" xmlns:a16="http://schemas.microsoft.com/office/drawing/2014/main" id="{22BEA9F9-29FE-40D3-80CB-69345642C92E}"/>
              </a:ext>
            </a:extLst>
          </p:cNvPr>
          <p:cNvCxnSpPr>
            <a:cxnSpLocks noChangeShapeType="1"/>
          </p:cNvCxnSpPr>
          <p:nvPr/>
        </p:nvCxnSpPr>
        <p:spPr bwMode="auto">
          <a:xfrm flipV="1">
            <a:off x="6224151" y="2971226"/>
            <a:ext cx="0" cy="216000"/>
          </a:xfrm>
          <a:prstGeom prst="straightConnector1">
            <a:avLst/>
          </a:prstGeom>
          <a:noFill/>
          <a:ln w="19050" algn="ctr">
            <a:solidFill>
              <a:srgbClr val="00B050"/>
            </a:solidFill>
            <a:prstDash val="sysDot"/>
            <a:round/>
            <a:headEnd/>
            <a:tailEnd type="arrow" w="med" len="med"/>
          </a:ln>
        </p:spPr>
      </p:cxnSp>
      <p:cxnSp>
        <p:nvCxnSpPr>
          <p:cNvPr id="70" name="Straight Arrow Connector 69">
            <a:extLst>
              <a:ext uri="{FF2B5EF4-FFF2-40B4-BE49-F238E27FC236}">
                <a16:creationId xmlns="" xmlns:a16="http://schemas.microsoft.com/office/drawing/2014/main" id="{B85DBA56-743A-471C-8E05-6D412EFFCF44}"/>
              </a:ext>
            </a:extLst>
          </p:cNvPr>
          <p:cNvCxnSpPr>
            <a:cxnSpLocks noChangeShapeType="1"/>
          </p:cNvCxnSpPr>
          <p:nvPr/>
        </p:nvCxnSpPr>
        <p:spPr bwMode="auto">
          <a:xfrm flipV="1">
            <a:off x="6232056" y="5512283"/>
            <a:ext cx="0" cy="216000"/>
          </a:xfrm>
          <a:prstGeom prst="straightConnector1">
            <a:avLst/>
          </a:prstGeom>
          <a:noFill/>
          <a:ln w="19050" algn="ctr">
            <a:solidFill>
              <a:srgbClr val="00B050"/>
            </a:solidFill>
            <a:prstDash val="solid"/>
            <a:round/>
            <a:headEnd/>
            <a:tailEnd type="arrow" w="med" len="med"/>
          </a:ln>
        </p:spPr>
      </p:cxnSp>
      <p:cxnSp>
        <p:nvCxnSpPr>
          <p:cNvPr id="71" name="Straight Arrow Connector 70">
            <a:extLst>
              <a:ext uri="{FF2B5EF4-FFF2-40B4-BE49-F238E27FC236}">
                <a16:creationId xmlns="" xmlns:a16="http://schemas.microsoft.com/office/drawing/2014/main" id="{58B99760-3B0E-4C9A-B189-8127FE81A22E}"/>
              </a:ext>
            </a:extLst>
          </p:cNvPr>
          <p:cNvCxnSpPr>
            <a:cxnSpLocks noChangeShapeType="1"/>
          </p:cNvCxnSpPr>
          <p:nvPr/>
        </p:nvCxnSpPr>
        <p:spPr bwMode="auto">
          <a:xfrm>
            <a:off x="6230653" y="3507875"/>
            <a:ext cx="0" cy="216000"/>
          </a:xfrm>
          <a:prstGeom prst="straightConnector1">
            <a:avLst/>
          </a:prstGeom>
          <a:noFill/>
          <a:ln w="19050" algn="ctr">
            <a:solidFill>
              <a:srgbClr val="00B050"/>
            </a:solidFill>
            <a:prstDash val="sysDot"/>
            <a:round/>
            <a:headEnd/>
            <a:tailEnd type="arrow" w="med" len="med"/>
          </a:ln>
        </p:spPr>
      </p:cxnSp>
      <p:cxnSp>
        <p:nvCxnSpPr>
          <p:cNvPr id="59" name="Straight Arrow Connector 73">
            <a:extLst>
              <a:ext uri="{FF2B5EF4-FFF2-40B4-BE49-F238E27FC236}">
                <a16:creationId xmlns="" xmlns:a16="http://schemas.microsoft.com/office/drawing/2014/main" id="{BCDFE53D-0DA4-4A45-A67B-8D260F6D83AD}"/>
              </a:ext>
            </a:extLst>
          </p:cNvPr>
          <p:cNvCxnSpPr>
            <a:cxnSpLocks noChangeShapeType="1"/>
          </p:cNvCxnSpPr>
          <p:nvPr/>
        </p:nvCxnSpPr>
        <p:spPr bwMode="auto">
          <a:xfrm rot="5400000" flipH="1" flipV="1">
            <a:off x="5997987" y="2564444"/>
            <a:ext cx="216000" cy="1588"/>
          </a:xfrm>
          <a:prstGeom prst="straightConnector1">
            <a:avLst/>
          </a:prstGeom>
          <a:noFill/>
          <a:ln w="19050" algn="ctr">
            <a:solidFill>
              <a:srgbClr val="00B050"/>
            </a:solidFill>
            <a:prstDash val="solid"/>
            <a:round/>
            <a:headEnd/>
            <a:tailEnd type="arrow" w="med" len="med"/>
          </a:ln>
        </p:spPr>
      </p:cxnSp>
      <p:cxnSp>
        <p:nvCxnSpPr>
          <p:cNvPr id="45" name="Straight Arrow Connector 44">
            <a:extLst>
              <a:ext uri="{FF2B5EF4-FFF2-40B4-BE49-F238E27FC236}">
                <a16:creationId xmlns="" xmlns:a16="http://schemas.microsoft.com/office/drawing/2014/main" id="{A4CCE006-E491-4E68-A4A9-52577409D09C}"/>
              </a:ext>
            </a:extLst>
          </p:cNvPr>
          <p:cNvCxnSpPr>
            <a:cxnSpLocks noChangeShapeType="1"/>
          </p:cNvCxnSpPr>
          <p:nvPr/>
        </p:nvCxnSpPr>
        <p:spPr bwMode="auto">
          <a:xfrm flipV="1">
            <a:off x="5255832" y="4721990"/>
            <a:ext cx="0" cy="216000"/>
          </a:xfrm>
          <a:prstGeom prst="straightConnector1">
            <a:avLst/>
          </a:prstGeom>
          <a:noFill/>
          <a:ln w="19050" algn="ctr">
            <a:solidFill>
              <a:srgbClr val="00B050"/>
            </a:solidFill>
            <a:prstDash val="sysDot"/>
            <a:round/>
            <a:headEnd/>
            <a:tailEnd type="arrow" w="med" len="med"/>
          </a:ln>
        </p:spPr>
      </p:cxnSp>
      <p:cxnSp>
        <p:nvCxnSpPr>
          <p:cNvPr id="55" name="Straight Arrow Connector 54">
            <a:extLst>
              <a:ext uri="{FF2B5EF4-FFF2-40B4-BE49-F238E27FC236}">
                <a16:creationId xmlns="" xmlns:a16="http://schemas.microsoft.com/office/drawing/2014/main" id="{A377FAFF-B0C4-4C0E-BC12-42E6DF468BDD}"/>
              </a:ext>
            </a:extLst>
          </p:cNvPr>
          <p:cNvCxnSpPr>
            <a:cxnSpLocks noChangeShapeType="1"/>
          </p:cNvCxnSpPr>
          <p:nvPr/>
        </p:nvCxnSpPr>
        <p:spPr bwMode="auto">
          <a:xfrm flipV="1">
            <a:off x="5445254" y="3463803"/>
            <a:ext cx="0" cy="216000"/>
          </a:xfrm>
          <a:prstGeom prst="straightConnector1">
            <a:avLst/>
          </a:prstGeom>
          <a:noFill/>
          <a:ln w="19050" algn="ctr">
            <a:solidFill>
              <a:srgbClr val="00B050"/>
            </a:solidFill>
            <a:prstDash val="solid"/>
            <a:round/>
            <a:headEnd/>
            <a:tailEnd type="arrow" w="med" len="med"/>
          </a:ln>
        </p:spPr>
      </p:cxnSp>
      <p:cxnSp>
        <p:nvCxnSpPr>
          <p:cNvPr id="58" name="Straight Arrow Connector 57">
            <a:extLst>
              <a:ext uri="{FF2B5EF4-FFF2-40B4-BE49-F238E27FC236}">
                <a16:creationId xmlns="" xmlns:a16="http://schemas.microsoft.com/office/drawing/2014/main" id="{C8C068C1-3B2A-4829-A0A7-568359BC737D}"/>
              </a:ext>
            </a:extLst>
          </p:cNvPr>
          <p:cNvCxnSpPr>
            <a:cxnSpLocks noChangeShapeType="1"/>
          </p:cNvCxnSpPr>
          <p:nvPr/>
        </p:nvCxnSpPr>
        <p:spPr bwMode="auto">
          <a:xfrm>
            <a:off x="4686483" y="2989670"/>
            <a:ext cx="0" cy="216000"/>
          </a:xfrm>
          <a:prstGeom prst="straightConnector1">
            <a:avLst/>
          </a:prstGeom>
          <a:noFill/>
          <a:ln w="19050" algn="ctr">
            <a:solidFill>
              <a:srgbClr val="00B050"/>
            </a:solidFill>
            <a:prstDash val="solid"/>
            <a:round/>
            <a:headEnd/>
            <a:tailEnd type="arrow" w="med" len="med"/>
          </a:ln>
        </p:spPr>
      </p:cxnSp>
      <p:cxnSp>
        <p:nvCxnSpPr>
          <p:cNvPr id="60" name="Straight Arrow Connector 73">
            <a:extLst>
              <a:ext uri="{FF2B5EF4-FFF2-40B4-BE49-F238E27FC236}">
                <a16:creationId xmlns="" xmlns:a16="http://schemas.microsoft.com/office/drawing/2014/main" id="{D4F9488B-3FAC-4A72-9C6C-78C2A781ED60}"/>
              </a:ext>
            </a:extLst>
          </p:cNvPr>
          <p:cNvCxnSpPr>
            <a:cxnSpLocks noChangeShapeType="1"/>
          </p:cNvCxnSpPr>
          <p:nvPr/>
        </p:nvCxnSpPr>
        <p:spPr bwMode="auto">
          <a:xfrm rot="5400000" flipH="1" flipV="1">
            <a:off x="5116943" y="5617737"/>
            <a:ext cx="216000" cy="1588"/>
          </a:xfrm>
          <a:prstGeom prst="straightConnector1">
            <a:avLst/>
          </a:prstGeom>
          <a:noFill/>
          <a:ln w="9525" algn="ctr">
            <a:solidFill>
              <a:schemeClr val="tx1"/>
            </a:solidFill>
            <a:prstDash val="solid"/>
            <a:round/>
            <a:headEnd/>
            <a:tailEnd type="arrow" w="med" len="med"/>
          </a:ln>
        </p:spPr>
      </p:cxnSp>
      <p:cxnSp>
        <p:nvCxnSpPr>
          <p:cNvPr id="61" name="Straight Arrow Connector 73">
            <a:extLst>
              <a:ext uri="{FF2B5EF4-FFF2-40B4-BE49-F238E27FC236}">
                <a16:creationId xmlns="" xmlns:a16="http://schemas.microsoft.com/office/drawing/2014/main" id="{54CE1737-A9B0-4909-8D4F-9D3C1B2DDFB0}"/>
              </a:ext>
            </a:extLst>
          </p:cNvPr>
          <p:cNvCxnSpPr>
            <a:cxnSpLocks noChangeShapeType="1"/>
          </p:cNvCxnSpPr>
          <p:nvPr/>
        </p:nvCxnSpPr>
        <p:spPr bwMode="auto">
          <a:xfrm rot="5400000" flipH="1" flipV="1">
            <a:off x="4743020" y="5100490"/>
            <a:ext cx="216000" cy="1588"/>
          </a:xfrm>
          <a:prstGeom prst="straightConnector1">
            <a:avLst/>
          </a:prstGeom>
          <a:noFill/>
          <a:ln w="9525" algn="ctr">
            <a:solidFill>
              <a:schemeClr val="tx1"/>
            </a:solidFill>
            <a:prstDash val="solid"/>
            <a:round/>
            <a:headEnd/>
            <a:tailEnd type="arrow" w="med" len="med"/>
          </a:ln>
        </p:spPr>
      </p:cxnSp>
      <p:cxnSp>
        <p:nvCxnSpPr>
          <p:cNvPr id="62" name="Straight Arrow Connector 73">
            <a:extLst>
              <a:ext uri="{FF2B5EF4-FFF2-40B4-BE49-F238E27FC236}">
                <a16:creationId xmlns="" xmlns:a16="http://schemas.microsoft.com/office/drawing/2014/main" id="{CF645483-2F62-4B85-88B1-EFB2B213B86F}"/>
              </a:ext>
            </a:extLst>
          </p:cNvPr>
          <p:cNvCxnSpPr>
            <a:cxnSpLocks noChangeShapeType="1"/>
          </p:cNvCxnSpPr>
          <p:nvPr/>
        </p:nvCxnSpPr>
        <p:spPr bwMode="auto">
          <a:xfrm rot="5400000" flipH="1" flipV="1">
            <a:off x="5180025" y="4331203"/>
            <a:ext cx="216000" cy="1588"/>
          </a:xfrm>
          <a:prstGeom prst="straightConnector1">
            <a:avLst/>
          </a:prstGeom>
          <a:noFill/>
          <a:ln w="9525" algn="ctr">
            <a:solidFill>
              <a:schemeClr val="tx1"/>
            </a:solidFill>
            <a:prstDash val="dash"/>
            <a:round/>
            <a:headEnd/>
            <a:tailEnd type="arrow" w="med" len="med"/>
          </a:ln>
        </p:spPr>
      </p:cxnSp>
      <p:sp>
        <p:nvSpPr>
          <p:cNvPr id="73" name="TextBox 58"/>
          <p:cNvSpPr txBox="1">
            <a:spLocks noChangeArrowheads="1"/>
          </p:cNvSpPr>
          <p:nvPr/>
        </p:nvSpPr>
        <p:spPr bwMode="auto">
          <a:xfrm>
            <a:off x="4316280" y="2964136"/>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4" name="TextBox 73">
            <a:extLst>
              <a:ext uri="{FF2B5EF4-FFF2-40B4-BE49-F238E27FC236}">
                <a16:creationId xmlns="" xmlns:a16="http://schemas.microsoft.com/office/drawing/2014/main" id="{A25DCF5B-E17C-4D1E-A76C-C350EE844A1C}"/>
              </a:ext>
            </a:extLst>
          </p:cNvPr>
          <p:cNvSpPr txBox="1">
            <a:spLocks noChangeArrowheads="1"/>
          </p:cNvSpPr>
          <p:nvPr/>
        </p:nvSpPr>
        <p:spPr bwMode="auto">
          <a:xfrm>
            <a:off x="4520027" y="4988771"/>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5" name="Oval 29"/>
          <p:cNvSpPr>
            <a:spLocks noChangeArrowheads="1"/>
          </p:cNvSpPr>
          <p:nvPr/>
        </p:nvSpPr>
        <p:spPr bwMode="auto">
          <a:xfrm>
            <a:off x="5043625" y="3473304"/>
            <a:ext cx="340968" cy="237938"/>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76" name="TextBox 75">
            <a:extLst>
              <a:ext uri="{FF2B5EF4-FFF2-40B4-BE49-F238E27FC236}">
                <a16:creationId xmlns="" xmlns:a16="http://schemas.microsoft.com/office/drawing/2014/main" id="{A25DCF5B-E17C-4D1E-A76C-C350EE844A1C}"/>
              </a:ext>
            </a:extLst>
          </p:cNvPr>
          <p:cNvSpPr txBox="1">
            <a:spLocks noChangeArrowheads="1"/>
          </p:cNvSpPr>
          <p:nvPr/>
        </p:nvSpPr>
        <p:spPr bwMode="auto">
          <a:xfrm>
            <a:off x="5768930" y="3487563"/>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8" name="TextBox 77">
            <a:extLst>
              <a:ext uri="{FF2B5EF4-FFF2-40B4-BE49-F238E27FC236}">
                <a16:creationId xmlns="" xmlns:a16="http://schemas.microsoft.com/office/drawing/2014/main" id="{A25DCF5B-E17C-4D1E-A76C-C350EE844A1C}"/>
              </a:ext>
            </a:extLst>
          </p:cNvPr>
          <p:cNvSpPr txBox="1">
            <a:spLocks noChangeArrowheads="1"/>
          </p:cNvSpPr>
          <p:nvPr/>
        </p:nvSpPr>
        <p:spPr bwMode="auto">
          <a:xfrm>
            <a:off x="5800787" y="4709365"/>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50257287"/>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6</a:t>
            </a:fld>
            <a:endParaRPr lang="en-US"/>
          </a:p>
        </p:txBody>
      </p:sp>
      <p:sp>
        <p:nvSpPr>
          <p:cNvPr id="5" name="Rectangle 4"/>
          <p:cNvSpPr>
            <a:spLocks noChangeArrowheads="1"/>
          </p:cNvSpPr>
          <p:nvPr/>
        </p:nvSpPr>
        <p:spPr bwMode="auto">
          <a:xfrm>
            <a:off x="855019" y="2438400"/>
            <a:ext cx="7515102"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042433" y="2590800"/>
            <a:ext cx="7157239"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Summary – </a:t>
            </a:r>
          </a:p>
          <a:p>
            <a:pPr algn="ctr" eaLnBrk="1" hangingPunct="1">
              <a:spcBef>
                <a:spcPct val="0"/>
              </a:spcBef>
              <a:buFontTx/>
              <a:buNone/>
            </a:pPr>
            <a:r>
              <a:rPr lang="en-US" sz="4400" dirty="0">
                <a:latin typeface="Arial" pitchFamily="34" charset="0"/>
                <a:cs typeface="Arial" pitchFamily="34" charset="0"/>
              </a:rPr>
              <a:t>Key Findings &amp; Implications</a:t>
            </a:r>
            <a:endParaRPr lang="en-US" sz="4400" dirty="0">
              <a:solidFill>
                <a:schemeClr val="tx1"/>
              </a:solidFill>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0789" cy="1052736"/>
          </a:xfrm>
        </p:spPr>
        <p:txBody>
          <a:bodyPr>
            <a:normAutofit/>
          </a:bodyPr>
          <a:lstStyle/>
          <a:p>
            <a:r>
              <a:rPr lang="en-CA" sz="1900" dirty="0"/>
              <a:t>Fewer Sailors saying they Never drink before or while boating in Spring 2018 vs. Spring 2016; other boating activity groups unchanged.</a:t>
            </a:r>
            <a:endParaRPr lang="en-US" sz="1900" dirty="0"/>
          </a:p>
        </p:txBody>
      </p:sp>
      <p:sp>
        <p:nvSpPr>
          <p:cNvPr id="77" name="Slide Number Placeholder 76"/>
          <p:cNvSpPr>
            <a:spLocks noGrp="1"/>
          </p:cNvSpPr>
          <p:nvPr>
            <p:ph type="sldNum" sz="quarter" idx="12"/>
          </p:nvPr>
        </p:nvSpPr>
        <p:spPr/>
        <p:txBody>
          <a:bodyPr/>
          <a:lstStyle/>
          <a:p>
            <a:fld id="{5857359A-ACC2-4AC8-94CA-842605F06C6B}" type="slidenum">
              <a:rPr lang="en-US" smtClean="0"/>
              <a:pPr/>
              <a:t>60</a:t>
            </a:fld>
            <a:endParaRPr lang="en-US"/>
          </a:p>
        </p:txBody>
      </p:sp>
      <p:sp>
        <p:nvSpPr>
          <p:cNvPr id="29" name="Rectangle 232"/>
          <p:cNvSpPr>
            <a:spLocks noChangeArrowheads="1"/>
          </p:cNvSpPr>
          <p:nvPr/>
        </p:nvSpPr>
        <p:spPr bwMode="auto">
          <a:xfrm>
            <a:off x="486118" y="1761091"/>
            <a:ext cx="7868499" cy="496599"/>
          </a:xfrm>
          <a:prstGeom prst="rect">
            <a:avLst/>
          </a:prstGeom>
          <a:noFill/>
          <a:ln w="9525">
            <a:noFill/>
            <a:miter lim="800000"/>
            <a:headEnd/>
            <a:tailEnd/>
          </a:ln>
        </p:spPr>
        <p:txBody>
          <a:bodyPr/>
          <a:lstStyle/>
          <a:p>
            <a:pPr algn="ctr">
              <a:spcBef>
                <a:spcPct val="0"/>
              </a:spcBef>
            </a:pPr>
            <a:r>
              <a:rPr lang="en-US" sz="1400" b="1" dirty="0">
                <a:solidFill>
                  <a:schemeClr val="tx1"/>
                </a:solidFill>
                <a:latin typeface="Arial" pitchFamily="34" charset="0"/>
                <a:cs typeface="Arial" pitchFamily="34" charset="0"/>
              </a:rPr>
              <a:t>% of boating activity participants who </a:t>
            </a:r>
            <a:r>
              <a:rPr lang="en-US" sz="1400" b="1" dirty="0">
                <a:latin typeface="Arial" pitchFamily="34" charset="0"/>
                <a:cs typeface="Arial" pitchFamily="34" charset="0"/>
              </a:rPr>
              <a:t>say they “</a:t>
            </a:r>
            <a:r>
              <a:rPr lang="en-US" sz="1400" b="1" u="sng" dirty="0">
                <a:latin typeface="Arial" pitchFamily="34" charset="0"/>
                <a:cs typeface="Arial" pitchFamily="34" charset="0"/>
              </a:rPr>
              <a:t>Never</a:t>
            </a:r>
            <a:r>
              <a:rPr lang="en-US" sz="1400" b="1" dirty="0">
                <a:latin typeface="Arial" pitchFamily="34" charset="0"/>
                <a:cs typeface="Arial" pitchFamily="34" charset="0"/>
              </a:rPr>
              <a:t>” </a:t>
            </a:r>
            <a:r>
              <a:rPr lang="en-US" sz="1400" b="1" dirty="0">
                <a:solidFill>
                  <a:schemeClr val="tx1"/>
                </a:solidFill>
                <a:latin typeface="Arial" pitchFamily="34" charset="0"/>
                <a:cs typeface="Arial" pitchFamily="34" charset="0"/>
              </a:rPr>
              <a:t/>
            </a:r>
            <a:br>
              <a:rPr lang="en-US" sz="1400" b="1" dirty="0">
                <a:solidFill>
                  <a:schemeClr val="tx1"/>
                </a:solidFill>
                <a:latin typeface="Arial" pitchFamily="34" charset="0"/>
                <a:cs typeface="Arial" pitchFamily="34" charset="0"/>
              </a:rPr>
            </a:br>
            <a:r>
              <a:rPr lang="en-US" sz="1400" b="1" dirty="0">
                <a:solidFill>
                  <a:schemeClr val="tx1"/>
                </a:solidFill>
                <a:latin typeface="Arial" pitchFamily="34" charset="0"/>
                <a:cs typeface="Arial" pitchFamily="34" charset="0"/>
              </a:rPr>
              <a:t>drink alcoholic beverages before or while boating*</a:t>
            </a:r>
            <a:endParaRPr lang="en-US" sz="1400" dirty="0">
              <a:solidFill>
                <a:schemeClr val="tx1"/>
              </a:solidFill>
              <a:latin typeface="Arial" pitchFamily="34" charset="0"/>
              <a:cs typeface="Arial" pitchFamily="34" charset="0"/>
            </a:endParaRPr>
          </a:p>
        </p:txBody>
      </p:sp>
      <p:sp>
        <p:nvSpPr>
          <p:cNvPr id="27" name="Text Box 1916"/>
          <p:cNvSpPr txBox="1">
            <a:spLocks noChangeArrowheads="1"/>
          </p:cNvSpPr>
          <p:nvPr/>
        </p:nvSpPr>
        <p:spPr bwMode="auto">
          <a:xfrm>
            <a:off x="114300" y="6507162"/>
            <a:ext cx="8343900" cy="350837"/>
          </a:xfrm>
          <a:prstGeom prst="rect">
            <a:avLst/>
          </a:prstGeom>
          <a:noFill/>
          <a:ln w="9525">
            <a:noFill/>
            <a:miter lim="800000"/>
            <a:headEnd/>
            <a:tailEnd/>
          </a:ln>
        </p:spPr>
        <p:txBody>
          <a:bodyPr wrap="square" anchor="ctr" anchorCtr="0">
            <a:noAutofit/>
          </a:bodyPr>
          <a:lstStyle/>
          <a:p>
            <a:pPr>
              <a:buFontTx/>
              <a:buNone/>
            </a:pPr>
            <a:r>
              <a:rPr lang="en-CA" sz="900" dirty="0">
                <a:latin typeface="Arial" pitchFamily="34" charset="0"/>
                <a:cs typeface="Arial" pitchFamily="34" charset="0"/>
              </a:rPr>
              <a:t>3. Overall, which of the following applies to you personally when you are in a boat?</a:t>
            </a:r>
            <a:endParaRPr lang="en-US" sz="900" dirty="0">
              <a:latin typeface="Arial" pitchFamily="34" charset="0"/>
              <a:cs typeface="Arial" pitchFamily="34" charset="0"/>
            </a:endParaRPr>
          </a:p>
        </p:txBody>
      </p:sp>
      <p:graphicFrame>
        <p:nvGraphicFramePr>
          <p:cNvPr id="36" name="Object 4"/>
          <p:cNvGraphicFramePr>
            <a:graphicFrameLocks noChangeAspect="1"/>
          </p:cNvGraphicFramePr>
          <p:nvPr>
            <p:extLst>
              <p:ext uri="{D42A27DB-BD31-4B8C-83A1-F6EECF244321}">
                <p14:modId xmlns:p14="http://schemas.microsoft.com/office/powerpoint/2010/main" val="814008463"/>
              </p:ext>
            </p:extLst>
          </p:nvPr>
        </p:nvGraphicFramePr>
        <p:xfrm>
          <a:off x="646112" y="2513012"/>
          <a:ext cx="5728920" cy="3204000"/>
        </p:xfrm>
        <a:graphic>
          <a:graphicData uri="http://schemas.openxmlformats.org/presentationml/2006/ole">
            <mc:AlternateContent xmlns:mc="http://schemas.openxmlformats.org/markup-compatibility/2006">
              <mc:Choice xmlns:v="urn:schemas-microsoft-com:vml" Requires="v">
                <p:oleObj spid="_x0000_s134920" name="Worksheet" r:id="rId4" imgW="3981370" imgH="2143241" progId="Excel.Sheet.8">
                  <p:embed/>
                </p:oleObj>
              </mc:Choice>
              <mc:Fallback>
                <p:oleObj name="Worksheet" r:id="rId4" imgW="3981370" imgH="2143241" progId="Excel.Sheet.8">
                  <p:embed/>
                  <p:pic>
                    <p:nvPicPr>
                      <p:cNvPr id="0" name=""/>
                      <p:cNvPicPr>
                        <a:picLocks noChangeAspect="1" noChangeArrowheads="1"/>
                      </p:cNvPicPr>
                      <p:nvPr/>
                    </p:nvPicPr>
                    <p:blipFill>
                      <a:blip r:embed="rId5"/>
                      <a:srcRect l="3552" b="621"/>
                      <a:stretch>
                        <a:fillRect/>
                      </a:stretch>
                    </p:blipFill>
                    <p:spPr bwMode="auto">
                      <a:xfrm>
                        <a:off x="646112" y="2513012"/>
                        <a:ext cx="5728920" cy="3204000"/>
                      </a:xfrm>
                      <a:prstGeom prst="rect">
                        <a:avLst/>
                      </a:prstGeom>
                      <a:noFill/>
                      <a:ln>
                        <a:noFill/>
                      </a:ln>
                      <a:effectLst/>
                      <a:extLst/>
                    </p:spPr>
                  </p:pic>
                </p:oleObj>
              </mc:Fallback>
            </mc:AlternateContent>
          </a:graphicData>
        </a:graphic>
      </p:graphicFrame>
      <p:sp>
        <p:nvSpPr>
          <p:cNvPr id="37" name="TextBox 26"/>
          <p:cNvSpPr txBox="1">
            <a:spLocks noChangeArrowheads="1"/>
          </p:cNvSpPr>
          <p:nvPr/>
        </p:nvSpPr>
        <p:spPr bwMode="auto">
          <a:xfrm>
            <a:off x="1112053" y="2761813"/>
            <a:ext cx="2011680" cy="2955200"/>
          </a:xfrm>
          <a:prstGeom prst="rect">
            <a:avLst/>
          </a:prstGeom>
          <a:solidFill>
            <a:srgbClr val="FFFFFF"/>
          </a:solidFill>
          <a:ln w="9525">
            <a:noFill/>
            <a:miter lim="800000"/>
            <a:headEnd/>
            <a:tailEnd/>
          </a:ln>
        </p:spPr>
        <p:txBody>
          <a:bodyPr wrap="square">
            <a:noAutofit/>
          </a:bodyPr>
          <a:lstStyle/>
          <a:p>
            <a:pPr>
              <a:lnSpc>
                <a:spcPct val="150000"/>
              </a:lnSpc>
              <a:spcBef>
                <a:spcPts val="1000"/>
              </a:spcBef>
              <a:buFontTx/>
              <a:buNone/>
            </a:pPr>
            <a:r>
              <a:rPr lang="en-CA" sz="1100" dirty="0">
                <a:latin typeface="Arial" pitchFamily="34" charset="0"/>
                <a:cs typeface="Arial" pitchFamily="34" charset="0"/>
              </a:rPr>
              <a:t>Total boaters </a:t>
            </a:r>
            <a:r>
              <a:rPr lang="en-CA" sz="800" dirty="0">
                <a:latin typeface="Arial" pitchFamily="34" charset="0"/>
                <a:cs typeface="Arial" pitchFamily="34" charset="0"/>
              </a:rPr>
              <a:t>(509)</a:t>
            </a:r>
            <a:endParaRPr lang="en-US" sz="110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Fishing </a:t>
            </a:r>
            <a:r>
              <a:rPr lang="en-US" sz="800" dirty="0">
                <a:latin typeface="Arial" pitchFamily="34" charset="0"/>
                <a:cs typeface="Arial" pitchFamily="34" charset="0"/>
              </a:rPr>
              <a:t>(n=288)</a:t>
            </a:r>
            <a:endParaRPr lang="en-US" sz="1050" dirty="0">
              <a:latin typeface="Arial" pitchFamily="34" charset="0"/>
              <a:cs typeface="Arial" pitchFamily="34" charset="0"/>
            </a:endParaRPr>
          </a:p>
          <a:p>
            <a:pPr>
              <a:lnSpc>
                <a:spcPct val="150000"/>
              </a:lnSpc>
              <a:spcBef>
                <a:spcPts val="600"/>
              </a:spcBef>
              <a:buFontTx/>
              <a:buNone/>
            </a:pPr>
            <a:r>
              <a:rPr lang="en-US" sz="1100" dirty="0">
                <a:latin typeface="Arial" pitchFamily="34" charset="0"/>
                <a:cs typeface="Arial" pitchFamily="34" charset="0"/>
              </a:rPr>
              <a:t>Pleasure powerboating </a:t>
            </a:r>
            <a:r>
              <a:rPr lang="en-US" sz="800" dirty="0">
                <a:latin typeface="Arial" pitchFamily="34" charset="0"/>
                <a:cs typeface="Arial" pitchFamily="34" charset="0"/>
              </a:rPr>
              <a:t>(n=221)</a:t>
            </a:r>
            <a:endParaRPr lang="en-US" sz="1050" dirty="0">
              <a:latin typeface="Arial" pitchFamily="34" charset="0"/>
              <a:cs typeface="Arial" pitchFamily="34" charset="0"/>
            </a:endParaRPr>
          </a:p>
          <a:p>
            <a:pPr>
              <a:lnSpc>
                <a:spcPct val="150000"/>
              </a:lnSpc>
              <a:spcBef>
                <a:spcPts val="600"/>
              </a:spcBef>
              <a:buFontTx/>
              <a:buNone/>
            </a:pPr>
            <a:r>
              <a:rPr lang="en-US" sz="1100" dirty="0">
                <a:latin typeface="Arial" pitchFamily="34" charset="0"/>
                <a:cs typeface="Arial" pitchFamily="34" charset="0"/>
              </a:rPr>
              <a:t>Drivers of powerboats </a:t>
            </a:r>
            <a:r>
              <a:rPr lang="en-US" sz="800" dirty="0">
                <a:latin typeface="Arial" pitchFamily="34" charset="0"/>
                <a:cs typeface="Arial" pitchFamily="34" charset="0"/>
              </a:rPr>
              <a:t>(n=170)</a:t>
            </a:r>
            <a:endParaRPr lang="en-US" sz="1050" dirty="0">
              <a:latin typeface="Arial" pitchFamily="34" charset="0"/>
              <a:cs typeface="Arial" pitchFamily="34" charset="0"/>
            </a:endParaRPr>
          </a:p>
          <a:p>
            <a:pPr>
              <a:lnSpc>
                <a:spcPct val="150000"/>
              </a:lnSpc>
              <a:spcBef>
                <a:spcPts val="600"/>
              </a:spcBef>
              <a:buFontTx/>
              <a:buNone/>
            </a:pPr>
            <a:r>
              <a:rPr lang="en-US" sz="1100" dirty="0">
                <a:latin typeface="Arial" pitchFamily="34" charset="0"/>
                <a:cs typeface="Arial" pitchFamily="34" charset="0"/>
              </a:rPr>
              <a:t>Passengers </a:t>
            </a:r>
            <a:r>
              <a:rPr lang="en-US" sz="800" dirty="0">
                <a:latin typeface="Arial" pitchFamily="34" charset="0"/>
                <a:cs typeface="Arial" pitchFamily="34" charset="0"/>
              </a:rPr>
              <a:t>(n=309)</a:t>
            </a:r>
            <a:endParaRPr lang="en-US" sz="1050" dirty="0">
              <a:latin typeface="Arial" pitchFamily="34" charset="0"/>
              <a:cs typeface="Arial" pitchFamily="34" charset="0"/>
            </a:endParaRPr>
          </a:p>
          <a:p>
            <a:pPr>
              <a:lnSpc>
                <a:spcPct val="150000"/>
              </a:lnSpc>
              <a:spcBef>
                <a:spcPts val="900"/>
              </a:spcBef>
              <a:buFontTx/>
              <a:buNone/>
            </a:pPr>
            <a:r>
              <a:rPr lang="en-US" sz="1100" dirty="0">
                <a:latin typeface="Arial" pitchFamily="34" charset="0"/>
                <a:cs typeface="Arial" pitchFamily="34" charset="0"/>
              </a:rPr>
              <a:t>Ride PWC </a:t>
            </a:r>
            <a:r>
              <a:rPr lang="en-US" sz="800" dirty="0">
                <a:latin typeface="Arial" pitchFamily="34" charset="0"/>
                <a:cs typeface="Arial" pitchFamily="34" charset="0"/>
              </a:rPr>
              <a:t>(n=69)</a:t>
            </a:r>
            <a:endParaRPr lang="en-US" sz="1050" dirty="0">
              <a:latin typeface="Arial" pitchFamily="34" charset="0"/>
              <a:cs typeface="Arial" pitchFamily="34" charset="0"/>
            </a:endParaRPr>
          </a:p>
          <a:p>
            <a:pPr>
              <a:lnSpc>
                <a:spcPct val="150000"/>
              </a:lnSpc>
              <a:spcBef>
                <a:spcPts val="1000"/>
              </a:spcBef>
              <a:buFontTx/>
              <a:buNone/>
            </a:pPr>
            <a:r>
              <a:rPr lang="en-US" sz="1100" dirty="0">
                <a:latin typeface="Arial" pitchFamily="34" charset="0"/>
                <a:cs typeface="Arial" pitchFamily="34" charset="0"/>
              </a:rPr>
              <a:t>Canoeing &amp; Kayaking </a:t>
            </a:r>
            <a:r>
              <a:rPr lang="en-US" sz="800" dirty="0">
                <a:latin typeface="Arial" pitchFamily="34" charset="0"/>
                <a:cs typeface="Arial" pitchFamily="34" charset="0"/>
              </a:rPr>
              <a:t>(n=314)</a:t>
            </a:r>
            <a:endParaRPr lang="en-US" sz="1050" dirty="0">
              <a:latin typeface="Arial" pitchFamily="34" charset="0"/>
              <a:cs typeface="Arial" pitchFamily="34" charset="0"/>
            </a:endParaRPr>
          </a:p>
          <a:p>
            <a:pPr>
              <a:lnSpc>
                <a:spcPct val="150000"/>
              </a:lnSpc>
              <a:spcBef>
                <a:spcPts val="800"/>
              </a:spcBef>
              <a:buFontTx/>
              <a:buNone/>
            </a:pPr>
            <a:r>
              <a:rPr lang="en-US" sz="1100" dirty="0">
                <a:latin typeface="Arial" pitchFamily="34" charset="0"/>
                <a:cs typeface="Arial" pitchFamily="34" charset="0"/>
              </a:rPr>
              <a:t>Sailing </a:t>
            </a:r>
            <a:r>
              <a:rPr lang="en-US" sz="800" dirty="0">
                <a:latin typeface="Arial" pitchFamily="34" charset="0"/>
                <a:cs typeface="Arial" pitchFamily="34" charset="0"/>
              </a:rPr>
              <a:t>(n=58)</a:t>
            </a:r>
            <a:endParaRPr lang="en-US" sz="1050" dirty="0">
              <a:latin typeface="Arial" pitchFamily="34" charset="0"/>
              <a:cs typeface="Arial" pitchFamily="34" charset="0"/>
            </a:endParaRPr>
          </a:p>
        </p:txBody>
      </p:sp>
      <p:sp>
        <p:nvSpPr>
          <p:cNvPr id="39" name="TextBox 52"/>
          <p:cNvSpPr txBox="1">
            <a:spLocks noChangeArrowheads="1"/>
          </p:cNvSpPr>
          <p:nvPr/>
        </p:nvSpPr>
        <p:spPr bwMode="auto">
          <a:xfrm>
            <a:off x="4332790" y="5302208"/>
            <a:ext cx="392113"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36</a:t>
            </a:r>
            <a:endParaRPr lang="en-US" sz="1000" dirty="0">
              <a:latin typeface="Arial" pitchFamily="34" charset="0"/>
              <a:cs typeface="Arial" pitchFamily="34" charset="0"/>
            </a:endParaRPr>
          </a:p>
        </p:txBody>
      </p:sp>
      <p:sp>
        <p:nvSpPr>
          <p:cNvPr id="40" name="TextBox 40"/>
          <p:cNvSpPr txBox="1">
            <a:spLocks noChangeArrowheads="1"/>
          </p:cNvSpPr>
          <p:nvPr/>
        </p:nvSpPr>
        <p:spPr bwMode="auto">
          <a:xfrm>
            <a:off x="5012996" y="4956937"/>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58</a:t>
            </a:r>
            <a:endParaRPr lang="en-US" sz="1000" dirty="0">
              <a:latin typeface="Arial" pitchFamily="34" charset="0"/>
              <a:cs typeface="Arial" pitchFamily="34" charset="0"/>
            </a:endParaRPr>
          </a:p>
        </p:txBody>
      </p:sp>
      <p:sp>
        <p:nvSpPr>
          <p:cNvPr id="41" name="TextBox 56"/>
          <p:cNvSpPr txBox="1">
            <a:spLocks noChangeArrowheads="1"/>
          </p:cNvSpPr>
          <p:nvPr/>
        </p:nvSpPr>
        <p:spPr bwMode="auto">
          <a:xfrm>
            <a:off x="4670505" y="4603402"/>
            <a:ext cx="392112" cy="246062"/>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47</a:t>
            </a:r>
            <a:endParaRPr lang="en-US" sz="1000" dirty="0">
              <a:latin typeface="Arial" pitchFamily="34" charset="0"/>
              <a:cs typeface="Arial" pitchFamily="34" charset="0"/>
            </a:endParaRPr>
          </a:p>
        </p:txBody>
      </p:sp>
      <p:sp>
        <p:nvSpPr>
          <p:cNvPr id="42" name="TextBox 57"/>
          <p:cNvSpPr txBox="1">
            <a:spLocks noChangeArrowheads="1"/>
          </p:cNvSpPr>
          <p:nvPr/>
        </p:nvSpPr>
        <p:spPr bwMode="auto">
          <a:xfrm>
            <a:off x="4944891" y="3900319"/>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56</a:t>
            </a:r>
          </a:p>
        </p:txBody>
      </p:sp>
      <p:sp>
        <p:nvSpPr>
          <p:cNvPr id="43" name="TextBox 58"/>
          <p:cNvSpPr txBox="1">
            <a:spLocks noChangeArrowheads="1"/>
          </p:cNvSpPr>
          <p:nvPr/>
        </p:nvSpPr>
        <p:spPr bwMode="auto">
          <a:xfrm>
            <a:off x="4948924" y="4261846"/>
            <a:ext cx="392113"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56</a:t>
            </a:r>
            <a:endParaRPr lang="en-US" sz="1000" dirty="0">
              <a:latin typeface="Arial" pitchFamily="34" charset="0"/>
              <a:cs typeface="Arial" pitchFamily="34" charset="0"/>
            </a:endParaRPr>
          </a:p>
        </p:txBody>
      </p:sp>
      <p:sp>
        <p:nvSpPr>
          <p:cNvPr id="44" name="TextBox 59"/>
          <p:cNvSpPr txBox="1">
            <a:spLocks noChangeArrowheads="1"/>
          </p:cNvSpPr>
          <p:nvPr/>
        </p:nvSpPr>
        <p:spPr bwMode="auto">
          <a:xfrm>
            <a:off x="4866841" y="3551651"/>
            <a:ext cx="392113"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54</a:t>
            </a:r>
            <a:endParaRPr lang="en-US" sz="1000" dirty="0">
              <a:latin typeface="Arial" pitchFamily="34" charset="0"/>
              <a:cs typeface="Arial" pitchFamily="34" charset="0"/>
            </a:endParaRPr>
          </a:p>
        </p:txBody>
      </p:sp>
      <p:sp>
        <p:nvSpPr>
          <p:cNvPr id="45" name="TextBox 62"/>
          <p:cNvSpPr txBox="1">
            <a:spLocks noChangeArrowheads="1"/>
          </p:cNvSpPr>
          <p:nvPr/>
        </p:nvSpPr>
        <p:spPr bwMode="auto">
          <a:xfrm>
            <a:off x="5001454" y="3200496"/>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58</a:t>
            </a:r>
          </a:p>
        </p:txBody>
      </p:sp>
      <p:sp>
        <p:nvSpPr>
          <p:cNvPr id="57" name="TextBox 49"/>
          <p:cNvSpPr txBox="1">
            <a:spLocks noChangeArrowheads="1"/>
          </p:cNvSpPr>
          <p:nvPr/>
        </p:nvSpPr>
        <p:spPr bwMode="auto">
          <a:xfrm>
            <a:off x="4660989" y="2529917"/>
            <a:ext cx="809954"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May 2018</a:t>
            </a:r>
            <a:endParaRPr lang="en-US" sz="1100" u="sng" dirty="0">
              <a:latin typeface="Arial" pitchFamily="34" charset="0"/>
              <a:cs typeface="Arial" pitchFamily="34" charset="0"/>
            </a:endParaRPr>
          </a:p>
        </p:txBody>
      </p:sp>
      <p:sp>
        <p:nvSpPr>
          <p:cNvPr id="65" name="TextBox 62"/>
          <p:cNvSpPr txBox="1">
            <a:spLocks noChangeArrowheads="1"/>
          </p:cNvSpPr>
          <p:nvPr/>
        </p:nvSpPr>
        <p:spPr bwMode="auto">
          <a:xfrm>
            <a:off x="5075257" y="2851127"/>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60</a:t>
            </a:r>
            <a:endParaRPr lang="en-US" sz="1000" dirty="0">
              <a:latin typeface="Arial" pitchFamily="34" charset="0"/>
              <a:cs typeface="Arial" pitchFamily="34" charset="0"/>
            </a:endParaRPr>
          </a:p>
        </p:txBody>
      </p:sp>
      <p:graphicFrame>
        <p:nvGraphicFramePr>
          <p:cNvPr id="34" name="Table 33"/>
          <p:cNvGraphicFramePr>
            <a:graphicFrameLocks noGrp="1"/>
          </p:cNvGraphicFramePr>
          <p:nvPr>
            <p:extLst>
              <p:ext uri="{D42A27DB-BD31-4B8C-83A1-F6EECF244321}">
                <p14:modId xmlns:p14="http://schemas.microsoft.com/office/powerpoint/2010/main" val="2336776685"/>
              </p:ext>
            </p:extLst>
          </p:nvPr>
        </p:nvGraphicFramePr>
        <p:xfrm>
          <a:off x="5741581" y="2115154"/>
          <a:ext cx="3175721" cy="3534252"/>
        </p:xfrm>
        <a:graphic>
          <a:graphicData uri="http://schemas.openxmlformats.org/drawingml/2006/table">
            <a:tbl>
              <a:tblPr>
                <a:tableStyleId>{5C22544A-7EE6-4342-B048-85BDC9FD1C3A}</a:tableStyleId>
              </a:tblPr>
              <a:tblGrid>
                <a:gridCol w="785165">
                  <a:extLst>
                    <a:ext uri="{9D8B030D-6E8A-4147-A177-3AD203B41FA5}">
                      <a16:colId xmlns="" xmlns:a16="http://schemas.microsoft.com/office/drawing/2014/main" val="2579843482"/>
                    </a:ext>
                  </a:extLst>
                </a:gridCol>
                <a:gridCol w="785165">
                  <a:extLst>
                    <a:ext uri="{9D8B030D-6E8A-4147-A177-3AD203B41FA5}">
                      <a16:colId xmlns="" xmlns:a16="http://schemas.microsoft.com/office/drawing/2014/main" val="85257230"/>
                    </a:ext>
                  </a:extLst>
                </a:gridCol>
                <a:gridCol w="783637">
                  <a:extLst>
                    <a:ext uri="{9D8B030D-6E8A-4147-A177-3AD203B41FA5}">
                      <a16:colId xmlns="" xmlns:a16="http://schemas.microsoft.com/office/drawing/2014/main" val="20000"/>
                    </a:ext>
                  </a:extLst>
                </a:gridCol>
                <a:gridCol w="821754">
                  <a:extLst>
                    <a:ext uri="{9D8B030D-6E8A-4147-A177-3AD203B41FA5}">
                      <a16:colId xmlns="" xmlns:a16="http://schemas.microsoft.com/office/drawing/2014/main" val="20001"/>
                    </a:ext>
                  </a:extLst>
                </a:gridCol>
              </a:tblGrid>
              <a:tr h="672902">
                <a:tc>
                  <a:txBody>
                    <a:bodyPr/>
                    <a:lstStyle/>
                    <a:p>
                      <a:pPr algn="ctr"/>
                      <a:r>
                        <a:rPr lang="en-CA" sz="1100" b="1" u="sng" dirty="0">
                          <a:latin typeface="Arial" panose="020B0604020202020204" pitchFamily="34" charset="0"/>
                          <a:cs typeface="Arial" panose="020B0604020202020204" pitchFamily="34" charset="0"/>
                        </a:rPr>
                        <a:t>Aug 2017</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100" b="1" u="sng" dirty="0">
                          <a:latin typeface="Arial" panose="020B0604020202020204" pitchFamily="34" charset="0"/>
                          <a:cs typeface="Arial" panose="020B0604020202020204" pitchFamily="34" charset="0"/>
                        </a:rPr>
                        <a:t>May 2016</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100" b="1" u="sng" dirty="0">
                          <a:latin typeface="Arial" panose="020B0604020202020204" pitchFamily="34" charset="0"/>
                          <a:cs typeface="Arial" panose="020B0604020202020204" pitchFamily="34" charset="0"/>
                        </a:rPr>
                        <a:t>Aug 2015</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1" u="sng" dirty="0">
                          <a:latin typeface="Arial" panose="020B0604020202020204" pitchFamily="34" charset="0"/>
                          <a:cs typeface="Arial" panose="020B0604020202020204" pitchFamily="34" charset="0"/>
                        </a:rPr>
                        <a:t>Aug 2014</a:t>
                      </a:r>
                      <a:endParaRPr lang="en-CA" sz="1100" b="1" u="sng"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96000">
                <a:tc>
                  <a:txBody>
                    <a:bodyPr/>
                    <a:lstStyle/>
                    <a:p>
                      <a:pPr algn="ctr"/>
                      <a:r>
                        <a:rPr lang="en-CA" sz="1000" b="1" dirty="0">
                          <a:latin typeface="Arial" panose="020B0604020202020204" pitchFamily="34" charset="0"/>
                          <a:cs typeface="Arial" panose="020B0604020202020204" pitchFamily="34" charset="0"/>
                        </a:rPr>
                        <a:t>63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51</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92389">
                <a:tc>
                  <a:txBody>
                    <a:bodyPr/>
                    <a:lstStyle/>
                    <a:p>
                      <a:pPr algn="ctr"/>
                      <a:r>
                        <a:rPr lang="en-CA" sz="1000" b="1" dirty="0">
                          <a:latin typeface="Arial" panose="020B0604020202020204" pitchFamily="34" charset="0"/>
                          <a:cs typeface="Arial" panose="020B0604020202020204" pitchFamily="34" charset="0"/>
                        </a:rPr>
                        <a:t>58</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60</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47</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02336">
                <a:tc>
                  <a:txBody>
                    <a:bodyPr/>
                    <a:lstStyle/>
                    <a:p>
                      <a:pPr algn="ctr"/>
                      <a:r>
                        <a:rPr lang="en-CA" sz="1000" b="1" dirty="0">
                          <a:latin typeface="Arial" panose="020B0604020202020204" pitchFamily="34" charset="0"/>
                          <a:cs typeface="Arial" panose="020B0604020202020204" pitchFamily="34" charset="0"/>
                        </a:rPr>
                        <a:t>52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41</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22283">
                <a:tc>
                  <a:txBody>
                    <a:bodyPr/>
                    <a:lstStyle/>
                    <a:p>
                      <a:pPr algn="ctr"/>
                      <a:r>
                        <a:rPr lang="en-CA" sz="1000" b="1" dirty="0">
                          <a:latin typeface="Arial" panose="020B0604020202020204" pitchFamily="34" charset="0"/>
                          <a:cs typeface="Arial" panose="020B0604020202020204" pitchFamily="34" charset="0"/>
                        </a:rPr>
                        <a:t>62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59</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60</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44</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36430">
                <a:tc>
                  <a:txBody>
                    <a:bodyPr/>
                    <a:lstStyle/>
                    <a:p>
                      <a:pPr algn="ctr"/>
                      <a:r>
                        <a:rPr lang="en-CA" sz="1000" b="1" dirty="0">
                          <a:latin typeface="Arial" panose="020B0604020202020204" pitchFamily="34" charset="0"/>
                          <a:cs typeface="Arial" panose="020B0604020202020204" pitchFamily="34" charset="0"/>
                        </a:rPr>
                        <a:t>57</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54</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59</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48</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79563">
                <a:tc>
                  <a:txBody>
                    <a:bodyPr/>
                    <a:lstStyle/>
                    <a:p>
                      <a:pPr algn="ctr"/>
                      <a:r>
                        <a:rPr lang="en-CA" sz="1000" b="1" dirty="0">
                          <a:latin typeface="Arial" panose="020B0604020202020204" pitchFamily="34" charset="0"/>
                          <a:cs typeface="Arial" panose="020B0604020202020204" pitchFamily="34" charset="0"/>
                        </a:rPr>
                        <a:t>61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49</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42</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36349">
                <a:tc>
                  <a:txBody>
                    <a:bodyPr/>
                    <a:lstStyle/>
                    <a:p>
                      <a:pPr algn="ctr"/>
                      <a:r>
                        <a:rPr lang="en-CA" sz="1000" b="1" dirty="0">
                          <a:latin typeface="Arial" panose="020B0604020202020204" pitchFamily="34" charset="0"/>
                          <a:cs typeface="Arial" panose="020B0604020202020204" pitchFamily="34" charset="0"/>
                        </a:rPr>
                        <a:t>66</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64</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52</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96000">
                <a:tc>
                  <a:txBody>
                    <a:bodyPr/>
                    <a:lstStyle/>
                    <a:p>
                      <a:pPr algn="ctr"/>
                      <a:r>
                        <a:rPr lang="en-CA" sz="1000" b="1" dirty="0">
                          <a:latin typeface="Arial" panose="020B0604020202020204" pitchFamily="34" charset="0"/>
                          <a:cs typeface="Arial" panose="020B0604020202020204" pitchFamily="34" charset="0"/>
                        </a:rPr>
                        <a:t>56</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58</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37</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cxnSp>
        <p:nvCxnSpPr>
          <p:cNvPr id="64" name="Straight Arrow Connector 73"/>
          <p:cNvCxnSpPr>
            <a:cxnSpLocks noChangeShapeType="1"/>
          </p:cNvCxnSpPr>
          <p:nvPr/>
        </p:nvCxnSpPr>
        <p:spPr bwMode="auto">
          <a:xfrm rot="5400000" flipH="1" flipV="1">
            <a:off x="7755982" y="3291691"/>
            <a:ext cx="216000" cy="1588"/>
          </a:xfrm>
          <a:prstGeom prst="straightConnector1">
            <a:avLst/>
          </a:prstGeom>
          <a:noFill/>
          <a:ln w="9525" algn="ctr">
            <a:solidFill>
              <a:schemeClr val="tx1"/>
            </a:solidFill>
            <a:prstDash val="solid"/>
            <a:round/>
            <a:headEnd/>
            <a:tailEnd type="arrow" w="med" len="med"/>
          </a:ln>
        </p:spPr>
      </p:cxnSp>
      <p:cxnSp>
        <p:nvCxnSpPr>
          <p:cNvPr id="66" name="Straight Arrow Connector 73"/>
          <p:cNvCxnSpPr>
            <a:cxnSpLocks noChangeShapeType="1"/>
          </p:cNvCxnSpPr>
          <p:nvPr/>
        </p:nvCxnSpPr>
        <p:spPr bwMode="auto">
          <a:xfrm rot="5400000" flipH="1" flipV="1">
            <a:off x="7764799" y="4334252"/>
            <a:ext cx="216000" cy="1588"/>
          </a:xfrm>
          <a:prstGeom prst="straightConnector1">
            <a:avLst/>
          </a:prstGeom>
          <a:noFill/>
          <a:ln w="9525" algn="ctr">
            <a:solidFill>
              <a:schemeClr val="tx1"/>
            </a:solidFill>
            <a:prstDash val="solid"/>
            <a:round/>
            <a:headEnd/>
            <a:tailEnd type="arrow" w="med" len="med"/>
          </a:ln>
        </p:spPr>
      </p:cxnSp>
      <p:cxnSp>
        <p:nvCxnSpPr>
          <p:cNvPr id="67" name="Straight Arrow Connector 73"/>
          <p:cNvCxnSpPr>
            <a:cxnSpLocks noChangeShapeType="1"/>
          </p:cNvCxnSpPr>
          <p:nvPr/>
        </p:nvCxnSpPr>
        <p:spPr bwMode="auto">
          <a:xfrm rot="5400000" flipH="1" flipV="1">
            <a:off x="7766387" y="5411401"/>
            <a:ext cx="216000" cy="1588"/>
          </a:xfrm>
          <a:prstGeom prst="straightConnector1">
            <a:avLst/>
          </a:prstGeom>
          <a:noFill/>
          <a:ln w="9525" algn="ctr">
            <a:solidFill>
              <a:schemeClr val="tx1"/>
            </a:solidFill>
            <a:prstDash val="solid"/>
            <a:round/>
            <a:headEnd/>
            <a:tailEnd type="arrow" w="med" len="med"/>
          </a:ln>
        </p:spPr>
      </p:cxnSp>
      <p:cxnSp>
        <p:nvCxnSpPr>
          <p:cNvPr id="26" name="Straight Arrow Connector 73"/>
          <p:cNvCxnSpPr>
            <a:cxnSpLocks noChangeShapeType="1"/>
          </p:cNvCxnSpPr>
          <p:nvPr/>
        </p:nvCxnSpPr>
        <p:spPr bwMode="auto">
          <a:xfrm rot="5400000" flipH="1" flipV="1">
            <a:off x="7754394" y="2986233"/>
            <a:ext cx="216000" cy="1588"/>
          </a:xfrm>
          <a:prstGeom prst="straightConnector1">
            <a:avLst/>
          </a:prstGeom>
          <a:noFill/>
          <a:ln w="9525" algn="ctr">
            <a:solidFill>
              <a:schemeClr val="tx1"/>
            </a:solidFill>
            <a:prstDash val="solid"/>
            <a:round/>
            <a:headEnd/>
            <a:tailEnd type="arrow" w="med" len="med"/>
          </a:ln>
        </p:spPr>
      </p:cxnSp>
      <p:cxnSp>
        <p:nvCxnSpPr>
          <p:cNvPr id="28" name="Straight Arrow Connector 73"/>
          <p:cNvCxnSpPr>
            <a:cxnSpLocks noChangeShapeType="1"/>
          </p:cNvCxnSpPr>
          <p:nvPr/>
        </p:nvCxnSpPr>
        <p:spPr bwMode="auto">
          <a:xfrm rot="5400000" flipH="1" flipV="1">
            <a:off x="7767975" y="3633510"/>
            <a:ext cx="216000" cy="1588"/>
          </a:xfrm>
          <a:prstGeom prst="straightConnector1">
            <a:avLst/>
          </a:prstGeom>
          <a:noFill/>
          <a:ln w="9525" algn="ctr">
            <a:solidFill>
              <a:schemeClr val="tx1"/>
            </a:solidFill>
            <a:prstDash val="solid"/>
            <a:round/>
            <a:headEnd/>
            <a:tailEnd type="arrow" w="med" len="med"/>
          </a:ln>
        </p:spPr>
      </p:cxnSp>
      <p:cxnSp>
        <p:nvCxnSpPr>
          <p:cNvPr id="30" name="Straight Arrow Connector 73"/>
          <p:cNvCxnSpPr>
            <a:cxnSpLocks noChangeShapeType="1"/>
          </p:cNvCxnSpPr>
          <p:nvPr/>
        </p:nvCxnSpPr>
        <p:spPr bwMode="auto">
          <a:xfrm rot="5400000" flipH="1" flipV="1">
            <a:off x="7770985" y="4004178"/>
            <a:ext cx="216000" cy="1588"/>
          </a:xfrm>
          <a:prstGeom prst="straightConnector1">
            <a:avLst/>
          </a:prstGeom>
          <a:noFill/>
          <a:ln w="9525" algn="ctr">
            <a:solidFill>
              <a:schemeClr val="tx1"/>
            </a:solidFill>
            <a:prstDash val="solid"/>
            <a:round/>
            <a:headEnd/>
            <a:tailEnd type="arrow" w="med" len="med"/>
          </a:ln>
        </p:spPr>
      </p:cxnSp>
      <p:cxnSp>
        <p:nvCxnSpPr>
          <p:cNvPr id="31" name="Straight Arrow Connector 73"/>
          <p:cNvCxnSpPr>
            <a:cxnSpLocks noChangeShapeType="1"/>
          </p:cNvCxnSpPr>
          <p:nvPr/>
        </p:nvCxnSpPr>
        <p:spPr bwMode="auto">
          <a:xfrm rot="5400000" flipH="1" flipV="1">
            <a:off x="7766387" y="5055808"/>
            <a:ext cx="216000" cy="1588"/>
          </a:xfrm>
          <a:prstGeom prst="straightConnector1">
            <a:avLst/>
          </a:prstGeom>
          <a:noFill/>
          <a:ln w="9525" algn="ctr">
            <a:solidFill>
              <a:schemeClr val="tx1"/>
            </a:solidFill>
            <a:prstDash val="solid"/>
            <a:round/>
            <a:headEnd/>
            <a:tailEnd type="arrow" w="med" len="med"/>
          </a:ln>
        </p:spPr>
      </p:cxnSp>
      <p:cxnSp>
        <p:nvCxnSpPr>
          <p:cNvPr id="32" name="Straight Arrow Connector 73"/>
          <p:cNvCxnSpPr>
            <a:cxnSpLocks noChangeShapeType="1"/>
          </p:cNvCxnSpPr>
          <p:nvPr/>
        </p:nvCxnSpPr>
        <p:spPr bwMode="auto">
          <a:xfrm rot="16200000" flipH="1">
            <a:off x="6971557" y="5054394"/>
            <a:ext cx="216000" cy="1588"/>
          </a:xfrm>
          <a:prstGeom prst="straightConnector1">
            <a:avLst/>
          </a:prstGeom>
          <a:noFill/>
          <a:ln w="9525" algn="ctr">
            <a:solidFill>
              <a:schemeClr val="tx1"/>
            </a:solidFill>
            <a:prstDash val="solid"/>
            <a:round/>
            <a:headEnd/>
            <a:tailEnd type="arrow" w="med" len="med"/>
          </a:ln>
        </p:spPr>
      </p:cxnSp>
      <p:cxnSp>
        <p:nvCxnSpPr>
          <p:cNvPr id="50" name="Straight Arrow Connector 73">
            <a:extLst>
              <a:ext uri="{FF2B5EF4-FFF2-40B4-BE49-F238E27FC236}">
                <a16:creationId xmlns="" xmlns:a16="http://schemas.microsoft.com/office/drawing/2014/main" id="{6E4F5A90-AD2B-4684-B5E2-D3AC0F46011C}"/>
              </a:ext>
            </a:extLst>
          </p:cNvPr>
          <p:cNvCxnSpPr>
            <a:cxnSpLocks noChangeShapeType="1"/>
          </p:cNvCxnSpPr>
          <p:nvPr/>
        </p:nvCxnSpPr>
        <p:spPr bwMode="auto">
          <a:xfrm rot="5400000" flipH="1" flipV="1">
            <a:off x="6195974" y="2983642"/>
            <a:ext cx="216000" cy="1588"/>
          </a:xfrm>
          <a:prstGeom prst="straightConnector1">
            <a:avLst/>
          </a:prstGeom>
          <a:noFill/>
          <a:ln w="19050" algn="ctr">
            <a:solidFill>
              <a:srgbClr val="00B050"/>
            </a:solidFill>
            <a:prstDash val="solid"/>
            <a:round/>
            <a:headEnd/>
            <a:tailEnd type="arrow" w="med" len="med"/>
          </a:ln>
        </p:spPr>
      </p:cxnSp>
      <p:cxnSp>
        <p:nvCxnSpPr>
          <p:cNvPr id="51" name="Straight Arrow Connector 73">
            <a:extLst>
              <a:ext uri="{FF2B5EF4-FFF2-40B4-BE49-F238E27FC236}">
                <a16:creationId xmlns="" xmlns:a16="http://schemas.microsoft.com/office/drawing/2014/main" id="{D00B86A8-7EA1-4B69-BF46-6865D70E389D}"/>
              </a:ext>
            </a:extLst>
          </p:cNvPr>
          <p:cNvCxnSpPr>
            <a:cxnSpLocks noChangeShapeType="1"/>
          </p:cNvCxnSpPr>
          <p:nvPr/>
        </p:nvCxnSpPr>
        <p:spPr bwMode="auto">
          <a:xfrm rot="5400000" flipH="1" flipV="1">
            <a:off x="6195974" y="5064432"/>
            <a:ext cx="216000" cy="1588"/>
          </a:xfrm>
          <a:prstGeom prst="straightConnector1">
            <a:avLst/>
          </a:prstGeom>
          <a:noFill/>
          <a:ln w="19050" algn="ctr">
            <a:solidFill>
              <a:srgbClr val="00B050"/>
            </a:solidFill>
            <a:prstDash val="solid"/>
            <a:round/>
            <a:headEnd/>
            <a:tailEnd type="arrow" w="med" len="med"/>
          </a:ln>
        </p:spPr>
      </p:cxnSp>
      <p:cxnSp>
        <p:nvCxnSpPr>
          <p:cNvPr id="33" name="Straight Arrow Connector 73">
            <a:extLst>
              <a:ext uri="{FF2B5EF4-FFF2-40B4-BE49-F238E27FC236}">
                <a16:creationId xmlns="" xmlns:a16="http://schemas.microsoft.com/office/drawing/2014/main" id="{FE787C67-B8DB-49A3-954D-E06A884BB337}"/>
              </a:ext>
            </a:extLst>
          </p:cNvPr>
          <p:cNvCxnSpPr>
            <a:cxnSpLocks noChangeShapeType="1"/>
          </p:cNvCxnSpPr>
          <p:nvPr/>
        </p:nvCxnSpPr>
        <p:spPr bwMode="auto">
          <a:xfrm rot="16200000" flipH="1">
            <a:off x="4883246" y="4739023"/>
            <a:ext cx="216000" cy="1588"/>
          </a:xfrm>
          <a:prstGeom prst="straightConnector1">
            <a:avLst/>
          </a:prstGeom>
          <a:noFill/>
          <a:ln w="19050" algn="ctr">
            <a:solidFill>
              <a:srgbClr val="00B050"/>
            </a:solidFill>
            <a:prstDash val="sysDot"/>
            <a:round/>
            <a:headEnd/>
            <a:tailEnd type="arrow" w="med" len="med"/>
          </a:ln>
        </p:spPr>
      </p:cxnSp>
      <p:cxnSp>
        <p:nvCxnSpPr>
          <p:cNvPr id="35" name="Straight Arrow Connector 73">
            <a:extLst>
              <a:ext uri="{FF2B5EF4-FFF2-40B4-BE49-F238E27FC236}">
                <a16:creationId xmlns="" xmlns:a16="http://schemas.microsoft.com/office/drawing/2014/main" id="{FB3B79B9-12E4-48A7-9753-DED6C0C9DBB3}"/>
              </a:ext>
            </a:extLst>
          </p:cNvPr>
          <p:cNvCxnSpPr>
            <a:cxnSpLocks noChangeShapeType="1"/>
          </p:cNvCxnSpPr>
          <p:nvPr/>
        </p:nvCxnSpPr>
        <p:spPr bwMode="auto">
          <a:xfrm rot="16200000" flipH="1">
            <a:off x="5238846" y="5074303"/>
            <a:ext cx="216000" cy="1588"/>
          </a:xfrm>
          <a:prstGeom prst="straightConnector1">
            <a:avLst/>
          </a:prstGeom>
          <a:noFill/>
          <a:ln w="19050" algn="ctr">
            <a:solidFill>
              <a:srgbClr val="00B050"/>
            </a:solidFill>
            <a:prstDash val="solid"/>
            <a:round/>
            <a:headEnd/>
            <a:tailEnd type="arrow" w="med" len="med"/>
          </a:ln>
        </p:spPr>
      </p:cxnSp>
      <p:cxnSp>
        <p:nvCxnSpPr>
          <p:cNvPr id="38" name="Straight Arrow Connector 73">
            <a:extLst>
              <a:ext uri="{FF2B5EF4-FFF2-40B4-BE49-F238E27FC236}">
                <a16:creationId xmlns="" xmlns:a16="http://schemas.microsoft.com/office/drawing/2014/main" id="{758AE15E-34BE-4F87-9E8D-4757D336BECA}"/>
              </a:ext>
            </a:extLst>
          </p:cNvPr>
          <p:cNvCxnSpPr>
            <a:cxnSpLocks noChangeShapeType="1"/>
          </p:cNvCxnSpPr>
          <p:nvPr/>
        </p:nvCxnSpPr>
        <p:spPr bwMode="auto">
          <a:xfrm rot="16200000" flipH="1">
            <a:off x="4669886" y="5419743"/>
            <a:ext cx="216000" cy="1588"/>
          </a:xfrm>
          <a:prstGeom prst="straightConnector1">
            <a:avLst/>
          </a:prstGeom>
          <a:noFill/>
          <a:ln w="19050" algn="ctr">
            <a:solidFill>
              <a:srgbClr val="00B050"/>
            </a:solidFill>
            <a:prstDash val="solid"/>
            <a:round/>
            <a:headEnd/>
            <a:tailEnd type="arrow" w="med" len="med"/>
          </a:ln>
        </p:spPr>
      </p:cxnSp>
      <p:cxnSp>
        <p:nvCxnSpPr>
          <p:cNvPr id="46" name="Straight Arrow Connector 73">
            <a:extLst>
              <a:ext uri="{FF2B5EF4-FFF2-40B4-BE49-F238E27FC236}">
                <a16:creationId xmlns="" xmlns:a16="http://schemas.microsoft.com/office/drawing/2014/main" id="{39C270A2-19AC-4305-A249-BB0FD59C12D3}"/>
              </a:ext>
            </a:extLst>
          </p:cNvPr>
          <p:cNvCxnSpPr>
            <a:cxnSpLocks noChangeShapeType="1"/>
          </p:cNvCxnSpPr>
          <p:nvPr/>
        </p:nvCxnSpPr>
        <p:spPr bwMode="auto">
          <a:xfrm rot="16200000" flipH="1">
            <a:off x="4532819" y="5415848"/>
            <a:ext cx="216000" cy="1588"/>
          </a:xfrm>
          <a:prstGeom prst="straightConnector1">
            <a:avLst/>
          </a:prstGeom>
          <a:noFill/>
          <a:ln w="9525" algn="ctr">
            <a:solidFill>
              <a:schemeClr val="tx1"/>
            </a:solidFill>
            <a:prstDash val="solid"/>
            <a:round/>
            <a:headEnd/>
            <a:tailEnd type="arrow" w="med" len="med"/>
          </a:ln>
        </p:spPr>
      </p:cxnSp>
      <p:sp>
        <p:nvSpPr>
          <p:cNvPr id="47" name="TextBox 58"/>
          <p:cNvSpPr txBox="1">
            <a:spLocks noChangeArrowheads="1"/>
          </p:cNvSpPr>
          <p:nvPr/>
        </p:nvSpPr>
        <p:spPr bwMode="auto">
          <a:xfrm>
            <a:off x="4284108" y="5278171"/>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48" name="TextBox 47">
            <a:extLst>
              <a:ext uri="{FF2B5EF4-FFF2-40B4-BE49-F238E27FC236}">
                <a16:creationId xmlns="" xmlns:a16="http://schemas.microsoft.com/office/drawing/2014/main" id="{A25DCF5B-E17C-4D1E-A76C-C350EE844A1C}"/>
              </a:ext>
            </a:extLst>
          </p:cNvPr>
          <p:cNvSpPr txBox="1">
            <a:spLocks noChangeArrowheads="1"/>
          </p:cNvSpPr>
          <p:nvPr/>
        </p:nvSpPr>
        <p:spPr bwMode="auto">
          <a:xfrm>
            <a:off x="4640706" y="4601772"/>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30445098"/>
      </p:ext>
    </p:extLst>
  </p:cSld>
  <p:clrMapOvr>
    <a:masterClrMapping/>
  </p:clrMapOvr>
  <p:transition spd="slow">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61</a:t>
            </a:fld>
            <a:endParaRPr lang="en-US"/>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Appendix</a:t>
            </a:r>
          </a:p>
        </p:txBody>
      </p:sp>
    </p:spTree>
    <p:extLst>
      <p:ext uri="{BB962C8B-B14F-4D97-AF65-F5344CB8AC3E}">
        <p14:creationId xmlns:p14="http://schemas.microsoft.com/office/powerpoint/2010/main" val="3927476486"/>
      </p:ext>
    </p:extLst>
  </p:cSld>
  <p:clrMapOvr>
    <a:masterClrMapping/>
  </p:clrMapOvr>
  <p:transition spd="slow">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Demographic Profile</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62</a:t>
            </a:fld>
            <a:endParaRPr lang="en-US"/>
          </a:p>
        </p:txBody>
      </p:sp>
      <p:sp>
        <p:nvSpPr>
          <p:cNvPr id="8" name="Text Box 1916"/>
          <p:cNvSpPr txBox="1">
            <a:spLocks noChangeArrowheads="1"/>
          </p:cNvSpPr>
          <p:nvPr/>
        </p:nvSpPr>
        <p:spPr bwMode="auto">
          <a:xfrm>
            <a:off x="867143" y="6548356"/>
            <a:ext cx="5258084" cy="246221"/>
          </a:xfrm>
          <a:prstGeom prst="rect">
            <a:avLst/>
          </a:prstGeom>
          <a:noFill/>
          <a:ln w="9525">
            <a:noFill/>
            <a:miter lim="800000"/>
            <a:headEnd/>
            <a:tailEnd/>
          </a:ln>
        </p:spPr>
        <p:txBody>
          <a:bodyPr wrap="square">
            <a:spAutoFit/>
          </a:bodyPr>
          <a:lstStyle/>
          <a:p>
            <a:pPr>
              <a:buFontTx/>
              <a:buNone/>
            </a:pPr>
            <a:r>
              <a:rPr lang="en-US" sz="1000" dirty="0">
                <a:solidFill>
                  <a:schemeClr val="tx1"/>
                </a:solidFill>
                <a:latin typeface="Arial" pitchFamily="34" charset="0"/>
                <a:cs typeface="Arial" pitchFamily="34" charset="0"/>
              </a:rPr>
              <a:t>&amp;               = significantly different from previous wave at 95% confidence level</a:t>
            </a:r>
          </a:p>
        </p:txBody>
      </p:sp>
      <p:sp>
        <p:nvSpPr>
          <p:cNvPr id="23" name="Rectangle 22"/>
          <p:cNvSpPr/>
          <p:nvPr/>
        </p:nvSpPr>
        <p:spPr>
          <a:xfrm>
            <a:off x="1155446" y="6574416"/>
            <a:ext cx="265814" cy="1800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2"/>
          <p:cNvSpPr>
            <a:spLocks noChangeArrowheads="1"/>
          </p:cNvSpPr>
          <p:nvPr/>
        </p:nvSpPr>
        <p:spPr bwMode="auto">
          <a:xfrm>
            <a:off x="565316" y="6556952"/>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968663449"/>
              </p:ext>
            </p:extLst>
          </p:nvPr>
        </p:nvGraphicFramePr>
        <p:xfrm>
          <a:off x="387752" y="1359348"/>
          <a:ext cx="8244000" cy="4370953"/>
        </p:xfrm>
        <a:graphic>
          <a:graphicData uri="http://schemas.openxmlformats.org/drawingml/2006/table">
            <a:tbl>
              <a:tblPr/>
              <a:tblGrid>
                <a:gridCol w="1620000">
                  <a:extLst>
                    <a:ext uri="{9D8B030D-6E8A-4147-A177-3AD203B41FA5}">
                      <a16:colId xmlns="" xmlns:a16="http://schemas.microsoft.com/office/drawing/2014/main" val="20000"/>
                    </a:ext>
                  </a:extLst>
                </a:gridCol>
                <a:gridCol w="468000">
                  <a:extLst>
                    <a:ext uri="{9D8B030D-6E8A-4147-A177-3AD203B41FA5}">
                      <a16:colId xmlns="" xmlns:a16="http://schemas.microsoft.com/office/drawing/2014/main" val="20001"/>
                    </a:ext>
                  </a:extLst>
                </a:gridCol>
                <a:gridCol w="468000">
                  <a:extLst>
                    <a:ext uri="{9D8B030D-6E8A-4147-A177-3AD203B41FA5}">
                      <a16:colId xmlns="" xmlns:a16="http://schemas.microsoft.com/office/drawing/2014/main" val="20002"/>
                    </a:ext>
                  </a:extLst>
                </a:gridCol>
                <a:gridCol w="468000">
                  <a:extLst>
                    <a:ext uri="{9D8B030D-6E8A-4147-A177-3AD203B41FA5}">
                      <a16:colId xmlns="" xmlns:a16="http://schemas.microsoft.com/office/drawing/2014/main" val="20003"/>
                    </a:ext>
                  </a:extLst>
                </a:gridCol>
                <a:gridCol w="468000">
                  <a:extLst>
                    <a:ext uri="{9D8B030D-6E8A-4147-A177-3AD203B41FA5}">
                      <a16:colId xmlns="" xmlns:a16="http://schemas.microsoft.com/office/drawing/2014/main" val="20004"/>
                    </a:ext>
                  </a:extLst>
                </a:gridCol>
                <a:gridCol w="468000">
                  <a:extLst>
                    <a:ext uri="{9D8B030D-6E8A-4147-A177-3AD203B41FA5}">
                      <a16:colId xmlns="" xmlns:a16="http://schemas.microsoft.com/office/drawing/2014/main" val="20005"/>
                    </a:ext>
                  </a:extLst>
                </a:gridCol>
                <a:gridCol w="468000">
                  <a:extLst>
                    <a:ext uri="{9D8B030D-6E8A-4147-A177-3AD203B41FA5}">
                      <a16:colId xmlns="" xmlns:a16="http://schemas.microsoft.com/office/drawing/2014/main" val="20006"/>
                    </a:ext>
                  </a:extLst>
                </a:gridCol>
                <a:gridCol w="468000">
                  <a:extLst>
                    <a:ext uri="{9D8B030D-6E8A-4147-A177-3AD203B41FA5}">
                      <a16:colId xmlns="" xmlns:a16="http://schemas.microsoft.com/office/drawing/2014/main" val="1417746885"/>
                    </a:ext>
                  </a:extLst>
                </a:gridCol>
                <a:gridCol w="72000">
                  <a:extLst>
                    <a:ext uri="{9D8B030D-6E8A-4147-A177-3AD203B41FA5}">
                      <a16:colId xmlns="" xmlns:a16="http://schemas.microsoft.com/office/drawing/2014/main" val="20007"/>
                    </a:ext>
                  </a:extLst>
                </a:gridCol>
                <a:gridCol w="468000">
                  <a:extLst>
                    <a:ext uri="{9D8B030D-6E8A-4147-A177-3AD203B41FA5}">
                      <a16:colId xmlns="" xmlns:a16="http://schemas.microsoft.com/office/drawing/2014/main" val="20008"/>
                    </a:ext>
                  </a:extLst>
                </a:gridCol>
                <a:gridCol w="468000">
                  <a:extLst>
                    <a:ext uri="{9D8B030D-6E8A-4147-A177-3AD203B41FA5}">
                      <a16:colId xmlns="" xmlns:a16="http://schemas.microsoft.com/office/drawing/2014/main" val="20009"/>
                    </a:ext>
                  </a:extLst>
                </a:gridCol>
                <a:gridCol w="468000">
                  <a:extLst>
                    <a:ext uri="{9D8B030D-6E8A-4147-A177-3AD203B41FA5}">
                      <a16:colId xmlns="" xmlns:a16="http://schemas.microsoft.com/office/drawing/2014/main" val="20010"/>
                    </a:ext>
                  </a:extLst>
                </a:gridCol>
                <a:gridCol w="468000">
                  <a:extLst>
                    <a:ext uri="{9D8B030D-6E8A-4147-A177-3AD203B41FA5}">
                      <a16:colId xmlns="" xmlns:a16="http://schemas.microsoft.com/office/drawing/2014/main" val="20011"/>
                    </a:ext>
                  </a:extLst>
                </a:gridCol>
                <a:gridCol w="468000">
                  <a:extLst>
                    <a:ext uri="{9D8B030D-6E8A-4147-A177-3AD203B41FA5}">
                      <a16:colId xmlns="" xmlns:a16="http://schemas.microsoft.com/office/drawing/2014/main" val="20012"/>
                    </a:ext>
                  </a:extLst>
                </a:gridCol>
                <a:gridCol w="468000">
                  <a:extLst>
                    <a:ext uri="{9D8B030D-6E8A-4147-A177-3AD203B41FA5}">
                      <a16:colId xmlns="" xmlns:a16="http://schemas.microsoft.com/office/drawing/2014/main" val="20013"/>
                    </a:ext>
                  </a:extLst>
                </a:gridCol>
                <a:gridCol w="468000">
                  <a:extLst>
                    <a:ext uri="{9D8B030D-6E8A-4147-A177-3AD203B41FA5}">
                      <a16:colId xmlns="" xmlns:a16="http://schemas.microsoft.com/office/drawing/2014/main" val="1508143867"/>
                    </a:ext>
                  </a:extLst>
                </a:gridCol>
              </a:tblGrid>
              <a:tr h="180000">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AE2FF"/>
                    </a:solidFill>
                  </a:tcPr>
                </a:tc>
                <a:tc gridSpan="7">
                  <a:txBody>
                    <a:bodyPr/>
                    <a:lstStyle/>
                    <a:p>
                      <a:pPr algn="ctr" fontAlgn="b"/>
                      <a:r>
                        <a:rPr lang="en-US" sz="1000" b="1" i="0" u="none" strike="noStrike" dirty="0">
                          <a:solidFill>
                            <a:srgbClr val="000000"/>
                          </a:solidFill>
                          <a:latin typeface="Arial" pitchFamily="34" charset="0"/>
                          <a:cs typeface="Arial" pitchFamily="34" charset="0"/>
                        </a:rPr>
                        <a:t>TOTAL INTERVIEWS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endParaRPr lang="en-US"/>
                    </a:p>
                  </a:txBody>
                  <a:tcPr/>
                </a:tc>
                <a:tc hMerge="1">
                  <a:txBody>
                    <a:bodyPr/>
                    <a:lstStyle/>
                    <a:p>
                      <a:endParaRPr lang="en-US"/>
                    </a:p>
                  </a:txBody>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AE2FF"/>
                    </a:solidFill>
                  </a:tcPr>
                </a:tc>
                <a:tc gridSpan="7">
                  <a:txBody>
                    <a:bodyPr/>
                    <a:lstStyle/>
                    <a:p>
                      <a:pPr algn="ctr" fontAlgn="b"/>
                      <a:r>
                        <a:rPr lang="en-US" sz="1000" b="1" i="0" u="none" strike="noStrike" dirty="0">
                          <a:solidFill>
                            <a:srgbClr val="000000"/>
                          </a:solidFill>
                          <a:latin typeface="Arial" pitchFamily="34" charset="0"/>
                          <a:cs typeface="Arial" pitchFamily="34" charset="0"/>
                        </a:rPr>
                        <a:t>BOATERS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endParaRPr lang="en-US"/>
                    </a:p>
                  </a:txBody>
                  <a:tcPr/>
                </a:tc>
                <a:tc hMerge="1">
                  <a:txBody>
                    <a:bodyPr/>
                    <a:lstStyle/>
                    <a:p>
                      <a:endParaRPr lang="en-US"/>
                    </a:p>
                  </a:txBody>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extLst>
                  <a:ext uri="{0D108BD9-81ED-4DB2-BD59-A6C34878D82A}">
                    <a16:rowId xmlns="" xmlns:a16="http://schemas.microsoft.com/office/drawing/2014/main" val="10000"/>
                  </a:ext>
                </a:extLst>
              </a:tr>
              <a:tr h="180000">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2013</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2014</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May</a:t>
                      </a:r>
                      <a:r>
                        <a:rPr lang="en-US" sz="1000" b="1" i="0" u="sng" strike="noStrike" baseline="0" dirty="0">
                          <a:solidFill>
                            <a:srgbClr val="000000"/>
                          </a:solidFill>
                          <a:latin typeface="Arial" pitchFamily="34" charset="0"/>
                          <a:cs typeface="Arial" pitchFamily="34" charset="0"/>
                        </a:rPr>
                        <a:t> </a:t>
                      </a:r>
                      <a:r>
                        <a:rPr lang="en-US" sz="1000" b="1" i="0" u="sng" strike="noStrike" dirty="0">
                          <a:solidFill>
                            <a:srgbClr val="000000"/>
                          </a:solidFill>
                          <a:latin typeface="Arial" pitchFamily="34" charset="0"/>
                          <a:cs typeface="Arial" pitchFamily="34" charset="0"/>
                        </a:rPr>
                        <a:t>2015</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Aug 2015</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May</a:t>
                      </a:r>
                      <a:r>
                        <a:rPr lang="en-US" sz="1000" b="1" i="0" u="sng" strike="noStrike" baseline="0" dirty="0">
                          <a:solidFill>
                            <a:srgbClr val="000000"/>
                          </a:solidFill>
                          <a:latin typeface="Arial" pitchFamily="34" charset="0"/>
                          <a:cs typeface="Arial" pitchFamily="34" charset="0"/>
                        </a:rPr>
                        <a:t> </a:t>
                      </a:r>
                      <a:r>
                        <a:rPr lang="en-US" sz="1000" b="1" i="0" u="sng" strike="noStrike" dirty="0">
                          <a:solidFill>
                            <a:srgbClr val="000000"/>
                          </a:solidFill>
                          <a:latin typeface="Arial" pitchFamily="34" charset="0"/>
                          <a:cs typeface="Arial" pitchFamily="34" charset="0"/>
                        </a:rPr>
                        <a:t>2016</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Aug</a:t>
                      </a:r>
                    </a:p>
                    <a:p>
                      <a:pPr algn="ctr" fontAlgn="b"/>
                      <a:r>
                        <a:rPr lang="en-US" sz="1000" b="1" i="0" u="sng" strike="noStrike" dirty="0">
                          <a:solidFill>
                            <a:srgbClr val="000000"/>
                          </a:solidFill>
                          <a:latin typeface="Arial" pitchFamily="34" charset="0"/>
                          <a:cs typeface="Arial" pitchFamily="34" charset="0"/>
                        </a:rPr>
                        <a:t>2017</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May</a:t>
                      </a:r>
                    </a:p>
                    <a:p>
                      <a:pPr algn="ctr" fontAlgn="b"/>
                      <a:r>
                        <a:rPr lang="en-US" sz="1000" b="1" i="0" u="sng" strike="noStrike" dirty="0">
                          <a:solidFill>
                            <a:srgbClr val="000000"/>
                          </a:solidFill>
                          <a:latin typeface="Arial" pitchFamily="34" charset="0"/>
                          <a:cs typeface="Arial" pitchFamily="34" charset="0"/>
                        </a:rPr>
                        <a:t>2018</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endParaRPr lang="en-US" sz="1000" b="1" i="0" u="sng"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2013</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2014</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May 2015</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Aug 2015</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May 2016</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Aug 2017</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May</a:t>
                      </a:r>
                    </a:p>
                    <a:p>
                      <a:pPr algn="ctr" fontAlgn="b"/>
                      <a:r>
                        <a:rPr lang="en-US" sz="1000" b="1" i="0" u="sng" strike="noStrike" dirty="0">
                          <a:solidFill>
                            <a:srgbClr val="000000"/>
                          </a:solidFill>
                          <a:latin typeface="Arial" pitchFamily="34" charset="0"/>
                          <a:cs typeface="Arial" pitchFamily="34" charset="0"/>
                        </a:rPr>
                        <a:t>2018</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extLst>
                  <a:ext uri="{0D108BD9-81ED-4DB2-BD59-A6C34878D82A}">
                    <a16:rowId xmlns="" xmlns:a16="http://schemas.microsoft.com/office/drawing/2014/main" val="10001"/>
                  </a:ext>
                </a:extLst>
              </a:tr>
              <a:tr h="144000">
                <a:tc>
                  <a:txBody>
                    <a:bodyPr/>
                    <a:lstStyle/>
                    <a:p>
                      <a:pPr algn="l" fontAlgn="b"/>
                      <a:endParaRPr lang="en-US" sz="8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(1221)</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(1005)</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(1004)</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(1502)</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(1000)</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(1000)</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(1002)</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(454)</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(395)</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(459)</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(677)</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(417)</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(469)</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(509)</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extLst>
                  <a:ext uri="{0D108BD9-81ED-4DB2-BD59-A6C34878D82A}">
                    <a16:rowId xmlns="" xmlns:a16="http://schemas.microsoft.com/office/drawing/2014/main" val="10002"/>
                  </a:ext>
                </a:extLst>
              </a:tr>
              <a:tr h="278525">
                <a:tc>
                  <a:txBody>
                    <a:bodyPr/>
                    <a:lstStyle/>
                    <a:p>
                      <a:pPr algn="l" fontAlgn="b"/>
                      <a:r>
                        <a:rPr lang="en-US" sz="1000" b="1" i="0" u="none" strike="noStrike" dirty="0">
                          <a:solidFill>
                            <a:srgbClr val="000000"/>
                          </a:solidFill>
                          <a:latin typeface="Arial" pitchFamily="34" charset="0"/>
                          <a:cs typeface="Arial" pitchFamily="34" charset="0"/>
                        </a:rPr>
                        <a:t>Language</a:t>
                      </a: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180000">
                <a:tc>
                  <a:txBody>
                    <a:bodyPr/>
                    <a:lstStyle/>
                    <a:p>
                      <a:pPr algn="l" fontAlgn="b"/>
                      <a:r>
                        <a:rPr lang="en-US" sz="1000" b="0" i="0" u="none" strike="noStrike" dirty="0">
                          <a:solidFill>
                            <a:srgbClr val="000000"/>
                          </a:solidFill>
                          <a:latin typeface="Arial" pitchFamily="34" charset="0"/>
                          <a:cs typeface="Arial" pitchFamily="34" charset="0"/>
                        </a:rPr>
                        <a:t>English</a:t>
                      </a:r>
                    </a:p>
                  </a:txBody>
                  <a:tcPr marL="110669"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81%</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79%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84%</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81%</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4"/>
                  </a:ext>
                </a:extLst>
              </a:tr>
              <a:tr h="180000">
                <a:tc>
                  <a:txBody>
                    <a:bodyPr/>
                    <a:lstStyle/>
                    <a:p>
                      <a:pPr algn="l" fontAlgn="b"/>
                      <a:r>
                        <a:rPr lang="en-US" sz="1000" b="0" i="0" u="none" strike="noStrike" dirty="0">
                          <a:solidFill>
                            <a:srgbClr val="000000"/>
                          </a:solidFill>
                          <a:latin typeface="Arial" pitchFamily="34" charset="0"/>
                          <a:cs typeface="Arial" pitchFamily="34" charset="0"/>
                        </a:rPr>
                        <a:t>French</a:t>
                      </a:r>
                    </a:p>
                  </a:txBody>
                  <a:tcPr marL="110669"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19%</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21%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16%</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19%</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5"/>
                  </a:ext>
                </a:extLst>
              </a:tr>
              <a:tr h="278828">
                <a:tc>
                  <a:txBody>
                    <a:bodyPr/>
                    <a:lstStyle/>
                    <a:p>
                      <a:pPr algn="l" fontAlgn="b"/>
                      <a:r>
                        <a:rPr lang="en-US" sz="1000" b="1" i="0" u="none" strike="noStrike" dirty="0">
                          <a:solidFill>
                            <a:srgbClr val="000000"/>
                          </a:solidFill>
                          <a:latin typeface="Arial" pitchFamily="34" charset="0"/>
                          <a:cs typeface="Arial" pitchFamily="34" charset="0"/>
                        </a:rPr>
                        <a:t>Gender</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endParaRPr lang="en-CA" sz="1000" dirty="0">
                        <a:latin typeface="Arial" panose="020B0604020202020204" pitchFamily="34" charset="0"/>
                        <a:cs typeface="Arial" panose="020B0604020202020204"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6"/>
                  </a:ext>
                </a:extLst>
              </a:tr>
              <a:tr h="180000">
                <a:tc>
                  <a:txBody>
                    <a:bodyPr/>
                    <a:lstStyle/>
                    <a:p>
                      <a:pPr algn="l" fontAlgn="b"/>
                      <a:r>
                        <a:rPr lang="en-US" sz="1000" b="0" i="0" u="none" strike="noStrike" dirty="0">
                          <a:solidFill>
                            <a:srgbClr val="000000"/>
                          </a:solidFill>
                          <a:latin typeface="Arial" pitchFamily="34" charset="0"/>
                          <a:cs typeface="Arial" pitchFamily="34" charset="0"/>
                        </a:rPr>
                        <a:t>Male</a:t>
                      </a:r>
                    </a:p>
                  </a:txBody>
                  <a:tcPr marL="110669"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49%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51%</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53%</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55%</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7"/>
                  </a:ext>
                </a:extLst>
              </a:tr>
              <a:tr h="180000">
                <a:tc>
                  <a:txBody>
                    <a:bodyPr/>
                    <a:lstStyle/>
                    <a:p>
                      <a:pPr algn="l" fontAlgn="b"/>
                      <a:r>
                        <a:rPr lang="en-US" sz="1000" b="0" i="0" u="none" strike="noStrike" dirty="0">
                          <a:solidFill>
                            <a:srgbClr val="000000"/>
                          </a:solidFill>
                          <a:latin typeface="Arial" pitchFamily="34" charset="0"/>
                          <a:cs typeface="Arial" pitchFamily="34" charset="0"/>
                        </a:rPr>
                        <a:t>Female</a:t>
                      </a:r>
                    </a:p>
                  </a:txBody>
                  <a:tcPr marL="110669"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51%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44%</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49%</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47%</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8"/>
                  </a:ext>
                </a:extLst>
              </a:tr>
              <a:tr h="180000">
                <a:tc>
                  <a:txBody>
                    <a:bodyPr/>
                    <a:lstStyle/>
                    <a:p>
                      <a:pPr algn="l" fontAlgn="b"/>
                      <a:r>
                        <a:rPr lang="en-US" sz="1000" b="1" i="0" u="none" strike="noStrike" dirty="0">
                          <a:solidFill>
                            <a:srgbClr val="000000"/>
                          </a:solidFill>
                          <a:latin typeface="Arial" pitchFamily="34" charset="0"/>
                          <a:cs typeface="Arial" pitchFamily="34" charset="0"/>
                        </a:rPr>
                        <a:t>Age</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endParaRPr lang="en-CA" sz="1000" dirty="0">
                        <a:latin typeface="Arial" panose="020B0604020202020204" pitchFamily="34" charset="0"/>
                        <a:cs typeface="Arial" panose="020B0604020202020204"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9"/>
                  </a:ext>
                </a:extLst>
              </a:tr>
              <a:tr h="180000">
                <a:tc>
                  <a:txBody>
                    <a:bodyPr/>
                    <a:lstStyle/>
                    <a:p>
                      <a:pPr algn="l" fontAlgn="ctr"/>
                      <a:r>
                        <a:rPr lang="en-US" sz="1000" b="0" i="0" u="none" strike="noStrike" dirty="0">
                          <a:solidFill>
                            <a:srgbClr val="000000"/>
                          </a:solidFill>
                          <a:latin typeface="Arial" pitchFamily="34" charset="0"/>
                          <a:cs typeface="Arial" pitchFamily="34" charset="0"/>
                        </a:rPr>
                        <a:t>18-34</a:t>
                      </a:r>
                    </a:p>
                  </a:txBody>
                  <a:tcPr marL="110669" marR="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32%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33%</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39%</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0"/>
                  </a:ext>
                </a:extLst>
              </a:tr>
              <a:tr h="180000">
                <a:tc>
                  <a:txBody>
                    <a:bodyPr/>
                    <a:lstStyle/>
                    <a:p>
                      <a:pPr algn="l" fontAlgn="ctr"/>
                      <a:r>
                        <a:rPr lang="en-US" sz="1000" b="0" i="0" u="none" strike="noStrike" dirty="0">
                          <a:solidFill>
                            <a:srgbClr val="000000"/>
                          </a:solidFill>
                          <a:latin typeface="Arial" pitchFamily="34" charset="0"/>
                          <a:cs typeface="Arial" pitchFamily="34" charset="0"/>
                        </a:rPr>
                        <a:t>35-54</a:t>
                      </a:r>
                    </a:p>
                  </a:txBody>
                  <a:tcPr marL="110669" marR="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39%</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1"/>
                  </a:ext>
                </a:extLst>
              </a:tr>
              <a:tr h="180000">
                <a:tc>
                  <a:txBody>
                    <a:bodyPr/>
                    <a:lstStyle/>
                    <a:p>
                      <a:pPr algn="l" fontAlgn="ctr"/>
                      <a:r>
                        <a:rPr lang="en-US" sz="1000" b="0" i="0" u="none" strike="noStrike" dirty="0">
                          <a:solidFill>
                            <a:srgbClr val="000000"/>
                          </a:solidFill>
                          <a:latin typeface="Arial" pitchFamily="34" charset="0"/>
                          <a:cs typeface="Arial" pitchFamily="34" charset="0"/>
                        </a:rPr>
                        <a:t>55+</a:t>
                      </a:r>
                    </a:p>
                  </a:txBody>
                  <a:tcPr marL="110669" marR="0" marT="0" marB="0" anchor="ctr">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32%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29%</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29%</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23%</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2"/>
                  </a:ext>
                </a:extLst>
              </a:tr>
              <a:tr h="180000">
                <a:tc>
                  <a:txBody>
                    <a:bodyPr/>
                    <a:lstStyle/>
                    <a:p>
                      <a:pPr algn="l" fontAlgn="b"/>
                      <a:r>
                        <a:rPr lang="en-US" sz="1000" b="1" i="0" u="none" strike="noStrike" dirty="0">
                          <a:solidFill>
                            <a:srgbClr val="000000"/>
                          </a:solidFill>
                          <a:latin typeface="Arial" pitchFamily="34" charset="0"/>
                          <a:cs typeface="Arial" pitchFamily="34" charset="0"/>
                        </a:rPr>
                        <a:t>Region</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endParaRPr lang="en-CA" sz="1000" dirty="0">
                        <a:latin typeface="Arial" panose="020B0604020202020204" pitchFamily="34" charset="0"/>
                        <a:cs typeface="Arial" panose="020B0604020202020204"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3"/>
                  </a:ext>
                </a:extLst>
              </a:tr>
              <a:tr h="180000">
                <a:tc>
                  <a:txBody>
                    <a:bodyPr/>
                    <a:lstStyle/>
                    <a:p>
                      <a:pPr algn="l" fontAlgn="b"/>
                      <a:r>
                        <a:rPr lang="en-US" sz="1000" b="0" i="0" u="none" strike="noStrike" dirty="0">
                          <a:solidFill>
                            <a:srgbClr val="000000"/>
                          </a:solidFill>
                          <a:latin typeface="Arial" pitchFamily="34" charset="0"/>
                          <a:cs typeface="Arial" pitchFamily="34" charset="0"/>
                        </a:rPr>
                        <a:t>Atlantic</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7%</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4"/>
                  </a:ext>
                </a:extLst>
              </a:tr>
              <a:tr h="180000">
                <a:tc>
                  <a:txBody>
                    <a:bodyPr/>
                    <a:lstStyle/>
                    <a:p>
                      <a:pPr algn="l" fontAlgn="b"/>
                      <a:r>
                        <a:rPr lang="en-US" sz="1000" b="0" i="0" u="none" strike="noStrike" dirty="0">
                          <a:solidFill>
                            <a:srgbClr val="000000"/>
                          </a:solidFill>
                          <a:latin typeface="Arial" pitchFamily="34" charset="0"/>
                          <a:cs typeface="Arial" pitchFamily="34" charset="0"/>
                        </a:rPr>
                        <a:t>Quebec</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23%</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24%</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5"/>
                  </a:ext>
                </a:extLst>
              </a:tr>
              <a:tr h="180000">
                <a:tc>
                  <a:txBody>
                    <a:bodyPr/>
                    <a:lstStyle/>
                    <a:p>
                      <a:pPr algn="l" fontAlgn="b"/>
                      <a:r>
                        <a:rPr lang="en-US" sz="1000" b="0" i="0" u="none" strike="noStrike" dirty="0">
                          <a:solidFill>
                            <a:srgbClr val="000000"/>
                          </a:solidFill>
                          <a:latin typeface="Arial" pitchFamily="34" charset="0"/>
                          <a:cs typeface="Arial" pitchFamily="34" charset="0"/>
                        </a:rPr>
                        <a:t>Ontario</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39%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38%</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6"/>
                  </a:ext>
                </a:extLst>
              </a:tr>
              <a:tr h="180000">
                <a:tc>
                  <a:txBody>
                    <a:bodyPr/>
                    <a:lstStyle/>
                    <a:p>
                      <a:pPr algn="l" fontAlgn="b"/>
                      <a:r>
                        <a:rPr lang="en-US" sz="1000" b="0" i="0" u="none" strike="noStrike" dirty="0">
                          <a:solidFill>
                            <a:srgbClr val="000000"/>
                          </a:solidFill>
                          <a:latin typeface="Arial" pitchFamily="34" charset="0"/>
                          <a:cs typeface="Arial" pitchFamily="34" charset="0"/>
                        </a:rPr>
                        <a:t>Prairies</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21%</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18%</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7"/>
                  </a:ext>
                </a:extLst>
              </a:tr>
              <a:tr h="180000">
                <a:tc>
                  <a:txBody>
                    <a:bodyPr/>
                    <a:lstStyle/>
                    <a:p>
                      <a:pPr algn="l" fontAlgn="b"/>
                      <a:r>
                        <a:rPr lang="en-US" sz="1000" b="0" i="0" u="none" strike="noStrike" dirty="0">
                          <a:solidFill>
                            <a:srgbClr val="000000"/>
                          </a:solidFill>
                          <a:latin typeface="Arial" pitchFamily="34" charset="0"/>
                          <a:cs typeface="Arial" pitchFamily="34" charset="0"/>
                        </a:rPr>
                        <a:t>BC</a:t>
                      </a:r>
                    </a:p>
                  </a:txBody>
                  <a:tcPr marL="17145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14%</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13%</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14%</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8"/>
                  </a:ext>
                </a:extLst>
              </a:tr>
              <a:tr h="180000">
                <a:tc>
                  <a:txBody>
                    <a:bodyPr/>
                    <a:lstStyle/>
                    <a:p>
                      <a:pPr algn="l" fontAlgn="b"/>
                      <a:r>
                        <a:rPr lang="en-US" sz="1000" b="0" i="0" u="none" strike="noStrike" dirty="0">
                          <a:solidFill>
                            <a:srgbClr val="000000"/>
                          </a:solidFill>
                          <a:latin typeface="Arial" pitchFamily="34" charset="0"/>
                          <a:cs typeface="Arial" pitchFamily="34" charset="0"/>
                        </a:rPr>
                        <a:t>Income - Mean</a:t>
                      </a:r>
                    </a:p>
                  </a:txBody>
                  <a:tcPr marL="17145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$63.3M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$64.7M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$61.0M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$55.5M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$64.4M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$59.9M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$61.5M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$65.6M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$70.4M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$64.9M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$63.6M</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$66.8M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$66.7M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$67.2M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9"/>
                  </a:ext>
                </a:extLst>
              </a:tr>
              <a:tr h="81101">
                <a:tc>
                  <a:txBody>
                    <a:bodyPr/>
                    <a:lstStyle/>
                    <a:p>
                      <a:pPr algn="l" fontAlgn="b"/>
                      <a:endParaRPr lang="en-US" sz="1000" b="0" i="0" u="none" strike="noStrike" dirty="0">
                        <a:solidFill>
                          <a:srgbClr val="000000"/>
                        </a:solidFill>
                        <a:latin typeface="Arial" pitchFamily="34" charset="0"/>
                        <a:cs typeface="Arial" pitchFamily="34" charset="0"/>
                      </a:endParaRPr>
                    </a:p>
                  </a:txBody>
                  <a:tcPr marL="17145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CAE2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20"/>
                  </a:ext>
                </a:extLst>
              </a:tr>
              <a:tr h="180000">
                <a:tc>
                  <a:txBody>
                    <a:bodyPr/>
                    <a:lstStyle/>
                    <a:p>
                      <a:pPr algn="l" fontAlgn="b"/>
                      <a:r>
                        <a:rPr lang="en-US" sz="1000" b="0" i="0" u="none" strike="noStrike" dirty="0">
                          <a:solidFill>
                            <a:srgbClr val="000000"/>
                          </a:solidFill>
                          <a:latin typeface="Arial" pitchFamily="34" charset="0"/>
                          <a:cs typeface="Arial" pitchFamily="34" charset="0"/>
                        </a:rPr>
                        <a:t>Born in Canada</a:t>
                      </a:r>
                    </a:p>
                  </a:txBody>
                  <a:tcPr marL="17145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87%</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88%</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n/a</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89%</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90%</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25"/>
                  </a:ext>
                </a:extLst>
              </a:tr>
              <a:tr h="0">
                <a:tc>
                  <a:txBody>
                    <a:bodyPr/>
                    <a:lstStyle/>
                    <a:p>
                      <a:pPr algn="l" fontAlgn="b"/>
                      <a:r>
                        <a:rPr lang="en-US" sz="1000" b="0" i="0" u="none" strike="noStrike" dirty="0">
                          <a:solidFill>
                            <a:srgbClr val="000000"/>
                          </a:solidFill>
                          <a:latin typeface="Arial" pitchFamily="34" charset="0"/>
                          <a:cs typeface="Arial" pitchFamily="34" charset="0"/>
                        </a:rPr>
                        <a:t>Not Born in Canada</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n/a</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11%</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26"/>
                  </a:ext>
                </a:extLst>
              </a:tr>
            </a:tbl>
          </a:graphicData>
        </a:graphic>
      </p:graphicFrame>
      <p:sp>
        <p:nvSpPr>
          <p:cNvPr id="10" name="Rectangle 9"/>
          <p:cNvSpPr/>
          <p:nvPr/>
        </p:nvSpPr>
        <p:spPr>
          <a:xfrm>
            <a:off x="6712552" y="2906158"/>
            <a:ext cx="476359" cy="171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46340" y="5073395"/>
            <a:ext cx="476359" cy="171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16914" y="5073395"/>
            <a:ext cx="476359" cy="171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52"/>
          <p:cNvSpPr>
            <a:spLocks noChangeArrowheads="1"/>
          </p:cNvSpPr>
          <p:nvPr/>
        </p:nvSpPr>
        <p:spPr bwMode="auto">
          <a:xfrm>
            <a:off x="6799085" y="3083842"/>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18" name="Oval 52"/>
          <p:cNvSpPr>
            <a:spLocks noChangeArrowheads="1"/>
          </p:cNvSpPr>
          <p:nvPr/>
        </p:nvSpPr>
        <p:spPr bwMode="auto">
          <a:xfrm>
            <a:off x="6799085" y="3441519"/>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19" name="Rectangle 18"/>
          <p:cNvSpPr/>
          <p:nvPr/>
        </p:nvSpPr>
        <p:spPr>
          <a:xfrm>
            <a:off x="6710243" y="3801505"/>
            <a:ext cx="476359" cy="171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2"/>
          <p:cNvSpPr>
            <a:spLocks noChangeArrowheads="1"/>
          </p:cNvSpPr>
          <p:nvPr/>
        </p:nvSpPr>
        <p:spPr bwMode="auto">
          <a:xfrm>
            <a:off x="6799085" y="4339175"/>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30" name="Oval 52"/>
          <p:cNvSpPr>
            <a:spLocks noChangeArrowheads="1"/>
          </p:cNvSpPr>
          <p:nvPr/>
        </p:nvSpPr>
        <p:spPr bwMode="auto">
          <a:xfrm>
            <a:off x="7217598" y="5073395"/>
            <a:ext cx="479011"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31" name="Oval 52"/>
          <p:cNvSpPr>
            <a:spLocks noChangeArrowheads="1"/>
          </p:cNvSpPr>
          <p:nvPr/>
        </p:nvSpPr>
        <p:spPr bwMode="auto">
          <a:xfrm>
            <a:off x="3877595" y="5073395"/>
            <a:ext cx="479011"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32" name="Rectangle 31">
            <a:extLst>
              <a:ext uri="{FF2B5EF4-FFF2-40B4-BE49-F238E27FC236}">
                <a16:creationId xmlns="" xmlns:a16="http://schemas.microsoft.com/office/drawing/2014/main" id="{A345BD81-4063-417A-ADFD-B9DD61FF59C9}"/>
              </a:ext>
            </a:extLst>
          </p:cNvPr>
          <p:cNvSpPr/>
          <p:nvPr/>
        </p:nvSpPr>
        <p:spPr>
          <a:xfrm>
            <a:off x="4343563" y="5077662"/>
            <a:ext cx="476359" cy="171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FFCC2F80-0694-4DEC-88B6-8D6CE0136613}"/>
              </a:ext>
            </a:extLst>
          </p:cNvPr>
          <p:cNvSpPr/>
          <p:nvPr/>
        </p:nvSpPr>
        <p:spPr>
          <a:xfrm>
            <a:off x="7667017" y="2469010"/>
            <a:ext cx="476359" cy="171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52">
            <a:extLst>
              <a:ext uri="{FF2B5EF4-FFF2-40B4-BE49-F238E27FC236}">
                <a16:creationId xmlns="" xmlns:a16="http://schemas.microsoft.com/office/drawing/2014/main" id="{4B5694D6-FD64-41DA-A45E-A893243A0298}"/>
              </a:ext>
            </a:extLst>
          </p:cNvPr>
          <p:cNvSpPr>
            <a:spLocks noChangeArrowheads="1"/>
          </p:cNvSpPr>
          <p:nvPr/>
        </p:nvSpPr>
        <p:spPr bwMode="auto">
          <a:xfrm>
            <a:off x="7756142" y="2271478"/>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Tree>
    <p:extLst>
      <p:ext uri="{BB962C8B-B14F-4D97-AF65-F5344CB8AC3E}">
        <p14:creationId xmlns:p14="http://schemas.microsoft.com/office/powerpoint/2010/main" val="3274767454"/>
      </p:ext>
    </p:extLst>
  </p:cSld>
  <p:clrMapOvr>
    <a:masterClrMapping/>
  </p:clrMapOvr>
  <p:transition spd="slow">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Demographic Profile</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63</a:t>
            </a:fld>
            <a:endParaRPr lang="en-US"/>
          </a:p>
        </p:txBody>
      </p:sp>
      <p:sp>
        <p:nvSpPr>
          <p:cNvPr id="8" name="Text Box 1916"/>
          <p:cNvSpPr txBox="1">
            <a:spLocks noChangeArrowheads="1"/>
          </p:cNvSpPr>
          <p:nvPr/>
        </p:nvSpPr>
        <p:spPr bwMode="auto">
          <a:xfrm>
            <a:off x="867143" y="6548356"/>
            <a:ext cx="5258084" cy="246221"/>
          </a:xfrm>
          <a:prstGeom prst="rect">
            <a:avLst/>
          </a:prstGeom>
          <a:noFill/>
          <a:ln w="9525">
            <a:noFill/>
            <a:miter lim="800000"/>
            <a:headEnd/>
            <a:tailEnd/>
          </a:ln>
        </p:spPr>
        <p:txBody>
          <a:bodyPr wrap="square">
            <a:spAutoFit/>
          </a:bodyPr>
          <a:lstStyle/>
          <a:p>
            <a:pPr>
              <a:buFontTx/>
              <a:buNone/>
            </a:pPr>
            <a:r>
              <a:rPr lang="en-US" sz="1000" dirty="0">
                <a:solidFill>
                  <a:schemeClr val="tx1"/>
                </a:solidFill>
                <a:latin typeface="Arial" pitchFamily="34" charset="0"/>
                <a:cs typeface="Arial" pitchFamily="34" charset="0"/>
              </a:rPr>
              <a:t>&amp;               = significantly different from Total at 95% confidence level</a:t>
            </a:r>
          </a:p>
        </p:txBody>
      </p:sp>
      <p:sp>
        <p:nvSpPr>
          <p:cNvPr id="23" name="Rectangle 22"/>
          <p:cNvSpPr/>
          <p:nvPr/>
        </p:nvSpPr>
        <p:spPr>
          <a:xfrm>
            <a:off x="1155446" y="6574416"/>
            <a:ext cx="265814" cy="1800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2"/>
          <p:cNvSpPr>
            <a:spLocks noChangeArrowheads="1"/>
          </p:cNvSpPr>
          <p:nvPr/>
        </p:nvSpPr>
        <p:spPr bwMode="auto">
          <a:xfrm>
            <a:off x="565316" y="6556952"/>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1560612909"/>
              </p:ext>
            </p:extLst>
          </p:nvPr>
        </p:nvGraphicFramePr>
        <p:xfrm>
          <a:off x="1376621" y="1359348"/>
          <a:ext cx="6372000" cy="4218553"/>
        </p:xfrm>
        <a:graphic>
          <a:graphicData uri="http://schemas.openxmlformats.org/drawingml/2006/table">
            <a:tbl>
              <a:tblPr/>
              <a:tblGrid>
                <a:gridCol w="1620000">
                  <a:extLst>
                    <a:ext uri="{9D8B030D-6E8A-4147-A177-3AD203B41FA5}">
                      <a16:colId xmlns="" xmlns:a16="http://schemas.microsoft.com/office/drawing/2014/main" val="20000"/>
                    </a:ext>
                  </a:extLst>
                </a:gridCol>
                <a:gridCol w="1188000">
                  <a:extLst>
                    <a:ext uri="{9D8B030D-6E8A-4147-A177-3AD203B41FA5}">
                      <a16:colId xmlns="" xmlns:a16="http://schemas.microsoft.com/office/drawing/2014/main" val="20001"/>
                    </a:ext>
                  </a:extLst>
                </a:gridCol>
                <a:gridCol w="1188000">
                  <a:extLst>
                    <a:ext uri="{9D8B030D-6E8A-4147-A177-3AD203B41FA5}">
                      <a16:colId xmlns="" xmlns:a16="http://schemas.microsoft.com/office/drawing/2014/main" val="20002"/>
                    </a:ext>
                  </a:extLst>
                </a:gridCol>
                <a:gridCol w="1188000">
                  <a:extLst>
                    <a:ext uri="{9D8B030D-6E8A-4147-A177-3AD203B41FA5}">
                      <a16:colId xmlns="" xmlns:a16="http://schemas.microsoft.com/office/drawing/2014/main" val="20003"/>
                    </a:ext>
                  </a:extLst>
                </a:gridCol>
                <a:gridCol w="1188000">
                  <a:extLst>
                    <a:ext uri="{9D8B030D-6E8A-4147-A177-3AD203B41FA5}">
                      <a16:colId xmlns="" xmlns:a16="http://schemas.microsoft.com/office/drawing/2014/main" val="20006"/>
                    </a:ext>
                  </a:extLst>
                </a:gridCol>
              </a:tblGrid>
              <a:tr h="180000">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AE2FF"/>
                    </a:solidFill>
                  </a:tcPr>
                </a:tc>
                <a:tc gridSpan="4">
                  <a:txBody>
                    <a:bodyPr/>
                    <a:lstStyle/>
                    <a:p>
                      <a:pPr algn="ctr" fontAlgn="b"/>
                      <a:r>
                        <a:rPr lang="en-US" sz="1000" b="1" i="0" u="none" strike="noStrike" dirty="0">
                          <a:solidFill>
                            <a:srgbClr val="000000"/>
                          </a:solidFill>
                          <a:latin typeface="Arial" pitchFamily="34" charset="0"/>
                          <a:cs typeface="Arial" pitchFamily="34" charset="0"/>
                        </a:rPr>
                        <a:t>MAY 2018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endParaRPr lang="en-US"/>
                    </a:p>
                  </a:txBody>
                  <a:tcPr/>
                </a:tc>
                <a:tc hMerge="1">
                  <a:txBody>
                    <a:bodyPr/>
                    <a:lstStyle/>
                    <a:p>
                      <a:endParaRPr lang="en-US"/>
                    </a:p>
                  </a:txBody>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extLst>
                  <a:ext uri="{0D108BD9-81ED-4DB2-BD59-A6C34878D82A}">
                    <a16:rowId xmlns="" xmlns:a16="http://schemas.microsoft.com/office/drawing/2014/main" val="10000"/>
                  </a:ext>
                </a:extLst>
              </a:tr>
              <a:tr h="180000">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Total Interviews</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none" strike="noStrike" dirty="0">
                          <a:solidFill>
                            <a:srgbClr val="000000"/>
                          </a:solidFill>
                          <a:latin typeface="Arial" pitchFamily="34" charset="0"/>
                          <a:cs typeface="Arial" pitchFamily="34" charset="0"/>
                        </a:rPr>
                        <a:t>Interested</a:t>
                      </a:r>
                      <a:r>
                        <a:rPr lang="en-US" sz="1000" b="1" i="0" u="sng" strike="noStrike" dirty="0">
                          <a:solidFill>
                            <a:srgbClr val="000000"/>
                          </a:solidFill>
                          <a:latin typeface="Arial" pitchFamily="34" charset="0"/>
                          <a:cs typeface="Arial" pitchFamily="34" charset="0"/>
                        </a:rPr>
                        <a:t/>
                      </a:r>
                      <a:br>
                        <a:rPr lang="en-US" sz="1000" b="1" i="0" u="sng" strike="noStrike" dirty="0">
                          <a:solidFill>
                            <a:srgbClr val="000000"/>
                          </a:solidFill>
                          <a:latin typeface="Arial" pitchFamily="34" charset="0"/>
                          <a:cs typeface="Arial" pitchFamily="34" charset="0"/>
                        </a:rPr>
                      </a:br>
                      <a:r>
                        <a:rPr lang="en-US" sz="1000" b="1" i="0" u="sng" strike="noStrike" dirty="0">
                          <a:solidFill>
                            <a:srgbClr val="000000"/>
                          </a:solidFill>
                          <a:latin typeface="Arial" pitchFamily="34" charset="0"/>
                          <a:cs typeface="Arial" pitchFamily="34" charset="0"/>
                        </a:rPr>
                        <a:t>Non-boaters</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Boaters</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New Boaters</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extLst>
                  <a:ext uri="{0D108BD9-81ED-4DB2-BD59-A6C34878D82A}">
                    <a16:rowId xmlns="" xmlns:a16="http://schemas.microsoft.com/office/drawing/2014/main" val="10001"/>
                  </a:ext>
                </a:extLst>
              </a:tr>
              <a:tr h="144000">
                <a:tc>
                  <a:txBody>
                    <a:bodyPr/>
                    <a:lstStyle/>
                    <a:p>
                      <a:pPr algn="l" fontAlgn="b"/>
                      <a:endParaRPr lang="en-US" sz="8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(1002)</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(242)</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(509)</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(151)</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extLst>
                  <a:ext uri="{0D108BD9-81ED-4DB2-BD59-A6C34878D82A}">
                    <a16:rowId xmlns="" xmlns:a16="http://schemas.microsoft.com/office/drawing/2014/main" val="10002"/>
                  </a:ext>
                </a:extLst>
              </a:tr>
              <a:tr h="278525">
                <a:tc>
                  <a:txBody>
                    <a:bodyPr/>
                    <a:lstStyle/>
                    <a:p>
                      <a:pPr algn="l" fontAlgn="b"/>
                      <a:r>
                        <a:rPr lang="en-US" sz="1000" b="1" i="0" u="none" strike="noStrike" dirty="0">
                          <a:solidFill>
                            <a:srgbClr val="000000"/>
                          </a:solidFill>
                          <a:latin typeface="Arial" pitchFamily="34" charset="0"/>
                          <a:cs typeface="Arial" pitchFamily="34" charset="0"/>
                        </a:rPr>
                        <a:t>Language</a:t>
                      </a: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180000">
                <a:tc>
                  <a:txBody>
                    <a:bodyPr/>
                    <a:lstStyle/>
                    <a:p>
                      <a:pPr algn="l" fontAlgn="b"/>
                      <a:r>
                        <a:rPr lang="en-US" sz="1000" b="0" i="0" u="none" strike="noStrike" dirty="0">
                          <a:solidFill>
                            <a:srgbClr val="000000"/>
                          </a:solidFill>
                          <a:latin typeface="Arial" pitchFamily="34" charset="0"/>
                          <a:cs typeface="Arial" pitchFamily="34" charset="0"/>
                        </a:rPr>
                        <a:t>English</a:t>
                      </a:r>
                    </a:p>
                  </a:txBody>
                  <a:tcPr marL="110669"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4"/>
                  </a:ext>
                </a:extLst>
              </a:tr>
              <a:tr h="180000">
                <a:tc>
                  <a:txBody>
                    <a:bodyPr/>
                    <a:lstStyle/>
                    <a:p>
                      <a:pPr algn="l" fontAlgn="b"/>
                      <a:r>
                        <a:rPr lang="en-US" sz="1000" b="0" i="0" u="none" strike="noStrike" dirty="0">
                          <a:solidFill>
                            <a:srgbClr val="000000"/>
                          </a:solidFill>
                          <a:latin typeface="Arial" pitchFamily="34" charset="0"/>
                          <a:cs typeface="Arial" pitchFamily="34" charset="0"/>
                        </a:rPr>
                        <a:t>French</a:t>
                      </a:r>
                    </a:p>
                  </a:txBody>
                  <a:tcPr marL="110669"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5"/>
                  </a:ext>
                </a:extLst>
              </a:tr>
              <a:tr h="278828">
                <a:tc>
                  <a:txBody>
                    <a:bodyPr/>
                    <a:lstStyle/>
                    <a:p>
                      <a:pPr algn="l" fontAlgn="b"/>
                      <a:r>
                        <a:rPr lang="en-US" sz="1000" b="1" i="0" u="none" strike="noStrike" dirty="0">
                          <a:solidFill>
                            <a:srgbClr val="000000"/>
                          </a:solidFill>
                          <a:latin typeface="Arial" pitchFamily="34" charset="0"/>
                          <a:cs typeface="Arial" pitchFamily="34" charset="0"/>
                        </a:rPr>
                        <a:t>Gender</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6"/>
                  </a:ext>
                </a:extLst>
              </a:tr>
              <a:tr h="180000">
                <a:tc>
                  <a:txBody>
                    <a:bodyPr/>
                    <a:lstStyle/>
                    <a:p>
                      <a:pPr algn="l" fontAlgn="b"/>
                      <a:r>
                        <a:rPr lang="en-US" sz="1000" b="0" i="0" u="none" strike="noStrike" dirty="0">
                          <a:solidFill>
                            <a:srgbClr val="000000"/>
                          </a:solidFill>
                          <a:latin typeface="Arial" pitchFamily="34" charset="0"/>
                          <a:cs typeface="Arial" pitchFamily="34" charset="0"/>
                        </a:rPr>
                        <a:t>Male</a:t>
                      </a:r>
                    </a:p>
                  </a:txBody>
                  <a:tcPr marL="110669"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65%</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7"/>
                  </a:ext>
                </a:extLst>
              </a:tr>
              <a:tr h="180000">
                <a:tc>
                  <a:txBody>
                    <a:bodyPr/>
                    <a:lstStyle/>
                    <a:p>
                      <a:pPr algn="l" fontAlgn="b"/>
                      <a:r>
                        <a:rPr lang="en-US" sz="1000" b="0" i="0" u="none" strike="noStrike" dirty="0">
                          <a:solidFill>
                            <a:srgbClr val="000000"/>
                          </a:solidFill>
                          <a:latin typeface="Arial" pitchFamily="34" charset="0"/>
                          <a:cs typeface="Arial" pitchFamily="34" charset="0"/>
                        </a:rPr>
                        <a:t>Female</a:t>
                      </a:r>
                    </a:p>
                  </a:txBody>
                  <a:tcPr marL="110669"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54%</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8"/>
                  </a:ext>
                </a:extLst>
              </a:tr>
              <a:tr h="180000">
                <a:tc>
                  <a:txBody>
                    <a:bodyPr/>
                    <a:lstStyle/>
                    <a:p>
                      <a:pPr algn="l" fontAlgn="b"/>
                      <a:r>
                        <a:rPr lang="en-US" sz="1000" b="1" i="0" u="none" strike="noStrike" dirty="0">
                          <a:solidFill>
                            <a:srgbClr val="000000"/>
                          </a:solidFill>
                          <a:latin typeface="Arial" pitchFamily="34" charset="0"/>
                          <a:cs typeface="Arial" pitchFamily="34" charset="0"/>
                        </a:rPr>
                        <a:t>Age</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9"/>
                  </a:ext>
                </a:extLst>
              </a:tr>
              <a:tr h="180000">
                <a:tc>
                  <a:txBody>
                    <a:bodyPr/>
                    <a:lstStyle/>
                    <a:p>
                      <a:pPr algn="l" fontAlgn="ctr"/>
                      <a:r>
                        <a:rPr lang="en-US" sz="1000" b="0" i="0" u="none" strike="noStrike" dirty="0">
                          <a:solidFill>
                            <a:srgbClr val="000000"/>
                          </a:solidFill>
                          <a:latin typeface="Arial" pitchFamily="34" charset="0"/>
                          <a:cs typeface="Arial" pitchFamily="34" charset="0"/>
                        </a:rPr>
                        <a:t>18-34</a:t>
                      </a:r>
                    </a:p>
                  </a:txBody>
                  <a:tcPr marL="110669" marR="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0"/>
                  </a:ext>
                </a:extLst>
              </a:tr>
              <a:tr h="180000">
                <a:tc>
                  <a:txBody>
                    <a:bodyPr/>
                    <a:lstStyle/>
                    <a:p>
                      <a:pPr algn="l" fontAlgn="ctr"/>
                      <a:r>
                        <a:rPr lang="en-US" sz="1000" b="0" i="0" u="none" strike="noStrike" dirty="0">
                          <a:solidFill>
                            <a:srgbClr val="000000"/>
                          </a:solidFill>
                          <a:latin typeface="Arial" pitchFamily="34" charset="0"/>
                          <a:cs typeface="Arial" pitchFamily="34" charset="0"/>
                        </a:rPr>
                        <a:t>35-54</a:t>
                      </a:r>
                    </a:p>
                  </a:txBody>
                  <a:tcPr marL="110669" marR="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1"/>
                  </a:ext>
                </a:extLst>
              </a:tr>
              <a:tr h="180000">
                <a:tc>
                  <a:txBody>
                    <a:bodyPr/>
                    <a:lstStyle/>
                    <a:p>
                      <a:pPr algn="l" fontAlgn="ctr"/>
                      <a:r>
                        <a:rPr lang="en-US" sz="1000" b="0" i="0" u="none" strike="noStrike" dirty="0">
                          <a:solidFill>
                            <a:srgbClr val="000000"/>
                          </a:solidFill>
                          <a:latin typeface="Arial" pitchFamily="34" charset="0"/>
                          <a:cs typeface="Arial" pitchFamily="34" charset="0"/>
                        </a:rPr>
                        <a:t>55+</a:t>
                      </a:r>
                    </a:p>
                  </a:txBody>
                  <a:tcPr marL="110669" marR="0" marT="0" marB="0" anchor="ctr">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10%</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2"/>
                  </a:ext>
                </a:extLst>
              </a:tr>
              <a:tr h="180000">
                <a:tc>
                  <a:txBody>
                    <a:bodyPr/>
                    <a:lstStyle/>
                    <a:p>
                      <a:pPr algn="l" fontAlgn="b"/>
                      <a:r>
                        <a:rPr lang="en-US" sz="1000" b="1" i="0" u="none" strike="noStrike" dirty="0">
                          <a:solidFill>
                            <a:srgbClr val="000000"/>
                          </a:solidFill>
                          <a:latin typeface="Arial" pitchFamily="34" charset="0"/>
                          <a:cs typeface="Arial" pitchFamily="34" charset="0"/>
                        </a:rPr>
                        <a:t>Region</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3"/>
                  </a:ext>
                </a:extLst>
              </a:tr>
              <a:tr h="180000">
                <a:tc>
                  <a:txBody>
                    <a:bodyPr/>
                    <a:lstStyle/>
                    <a:p>
                      <a:pPr algn="l" fontAlgn="b"/>
                      <a:r>
                        <a:rPr lang="en-US" sz="1000" b="0" i="0" u="none" strike="noStrike" dirty="0">
                          <a:solidFill>
                            <a:srgbClr val="000000"/>
                          </a:solidFill>
                          <a:latin typeface="Arial" pitchFamily="34" charset="0"/>
                          <a:cs typeface="Arial" pitchFamily="34" charset="0"/>
                        </a:rPr>
                        <a:t>Atlantic</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4"/>
                  </a:ext>
                </a:extLst>
              </a:tr>
              <a:tr h="180000">
                <a:tc>
                  <a:txBody>
                    <a:bodyPr/>
                    <a:lstStyle/>
                    <a:p>
                      <a:pPr algn="l" fontAlgn="b"/>
                      <a:r>
                        <a:rPr lang="en-US" sz="1000" b="0" i="0" u="none" strike="noStrike" dirty="0">
                          <a:solidFill>
                            <a:srgbClr val="000000"/>
                          </a:solidFill>
                          <a:latin typeface="Arial" pitchFamily="34" charset="0"/>
                          <a:cs typeface="Arial" pitchFamily="34" charset="0"/>
                        </a:rPr>
                        <a:t>Quebec</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25%</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5"/>
                  </a:ext>
                </a:extLst>
              </a:tr>
              <a:tr h="180000">
                <a:tc>
                  <a:txBody>
                    <a:bodyPr/>
                    <a:lstStyle/>
                    <a:p>
                      <a:pPr algn="l" fontAlgn="b"/>
                      <a:r>
                        <a:rPr lang="en-US" sz="1000" b="0" i="0" u="none" strike="noStrike" dirty="0">
                          <a:solidFill>
                            <a:srgbClr val="000000"/>
                          </a:solidFill>
                          <a:latin typeface="Arial" pitchFamily="34" charset="0"/>
                          <a:cs typeface="Arial" pitchFamily="34" charset="0"/>
                        </a:rPr>
                        <a:t>Ontario</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6"/>
                  </a:ext>
                </a:extLst>
              </a:tr>
              <a:tr h="180000">
                <a:tc>
                  <a:txBody>
                    <a:bodyPr/>
                    <a:lstStyle/>
                    <a:p>
                      <a:pPr algn="l" fontAlgn="b"/>
                      <a:r>
                        <a:rPr lang="en-US" sz="1000" b="0" i="0" u="none" strike="noStrike" dirty="0">
                          <a:solidFill>
                            <a:srgbClr val="000000"/>
                          </a:solidFill>
                          <a:latin typeface="Arial" pitchFamily="34" charset="0"/>
                          <a:cs typeface="Arial" pitchFamily="34" charset="0"/>
                        </a:rPr>
                        <a:t>Prairies</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7"/>
                  </a:ext>
                </a:extLst>
              </a:tr>
              <a:tr h="180000">
                <a:tc>
                  <a:txBody>
                    <a:bodyPr/>
                    <a:lstStyle/>
                    <a:p>
                      <a:pPr algn="l" fontAlgn="b"/>
                      <a:r>
                        <a:rPr lang="en-US" sz="1000" b="0" i="0" u="none" strike="noStrike" dirty="0">
                          <a:solidFill>
                            <a:srgbClr val="000000"/>
                          </a:solidFill>
                          <a:latin typeface="Arial" pitchFamily="34" charset="0"/>
                          <a:cs typeface="Arial" pitchFamily="34" charset="0"/>
                        </a:rPr>
                        <a:t>BC</a:t>
                      </a:r>
                    </a:p>
                  </a:txBody>
                  <a:tcPr marL="17145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14%</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10%</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8"/>
                  </a:ext>
                </a:extLst>
              </a:tr>
              <a:tr h="180000">
                <a:tc>
                  <a:txBody>
                    <a:bodyPr/>
                    <a:lstStyle/>
                    <a:p>
                      <a:pPr algn="l" fontAlgn="b"/>
                      <a:r>
                        <a:rPr lang="en-US" sz="1000" b="0" i="0" u="none" strike="noStrike" dirty="0">
                          <a:solidFill>
                            <a:srgbClr val="000000"/>
                          </a:solidFill>
                          <a:latin typeface="Arial" pitchFamily="34" charset="0"/>
                          <a:cs typeface="Arial" pitchFamily="34" charset="0"/>
                        </a:rPr>
                        <a:t>Income - Mean</a:t>
                      </a:r>
                    </a:p>
                  </a:txBody>
                  <a:tcPr marL="171450" marR="0" marT="0" marB="0" anchor="b">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$61.5M</a:t>
                      </a:r>
                    </a:p>
                  </a:txBody>
                  <a:tcPr marL="0" marR="0" marT="0" marB="0" anchor="b">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$55.8M</a:t>
                      </a:r>
                    </a:p>
                  </a:txBody>
                  <a:tcPr marL="0" marR="0" marT="0" marB="0" anchor="b">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$67.2M</a:t>
                      </a:r>
                    </a:p>
                  </a:txBody>
                  <a:tcPr marL="0" marR="0" marT="0" marB="0" anchor="b">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$59.9M</a:t>
                      </a:r>
                    </a:p>
                  </a:txBody>
                  <a:tcPr marL="0" marR="0" marT="0" marB="0" anchor="b">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9"/>
                  </a:ext>
                </a:extLst>
              </a:tr>
              <a:tr h="180000">
                <a:tc>
                  <a:txBody>
                    <a:bodyPr/>
                    <a:lstStyle/>
                    <a:p>
                      <a:pPr algn="l" fontAlgn="b"/>
                      <a:r>
                        <a:rPr lang="en-US" sz="1000" b="0" i="0" u="none" strike="noStrike" dirty="0">
                          <a:solidFill>
                            <a:srgbClr val="000000"/>
                          </a:solidFill>
                          <a:latin typeface="Arial" pitchFamily="34" charset="0"/>
                          <a:cs typeface="Arial" pitchFamily="34" charset="0"/>
                        </a:rPr>
                        <a:t>Born in Canada</a:t>
                      </a:r>
                    </a:p>
                  </a:txBody>
                  <a:tcPr marL="17145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88%</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85%</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90%</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85%</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25"/>
                  </a:ext>
                </a:extLst>
              </a:tr>
              <a:tr h="0">
                <a:tc>
                  <a:txBody>
                    <a:bodyPr/>
                    <a:lstStyle/>
                    <a:p>
                      <a:pPr algn="l" fontAlgn="b"/>
                      <a:r>
                        <a:rPr lang="en-US" sz="1000" b="0" i="0" u="none" strike="noStrike" dirty="0">
                          <a:solidFill>
                            <a:srgbClr val="000000"/>
                          </a:solidFill>
                          <a:latin typeface="Arial" pitchFamily="34" charset="0"/>
                          <a:cs typeface="Arial" pitchFamily="34" charset="0"/>
                        </a:rPr>
                        <a:t>Not Born in Canada</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15%</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15%</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26"/>
                  </a:ext>
                </a:extLst>
              </a:tr>
            </a:tbl>
          </a:graphicData>
        </a:graphic>
      </p:graphicFrame>
      <p:sp>
        <p:nvSpPr>
          <p:cNvPr id="13" name="Rectangle 12"/>
          <p:cNvSpPr/>
          <p:nvPr/>
        </p:nvSpPr>
        <p:spPr>
          <a:xfrm>
            <a:off x="4541355" y="5082021"/>
            <a:ext cx="476359" cy="171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52"/>
          <p:cNvSpPr>
            <a:spLocks noChangeArrowheads="1"/>
          </p:cNvSpPr>
          <p:nvPr/>
        </p:nvSpPr>
        <p:spPr bwMode="auto">
          <a:xfrm>
            <a:off x="5731156" y="5061743"/>
            <a:ext cx="479011"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26" name="Oval 52">
            <a:extLst>
              <a:ext uri="{FF2B5EF4-FFF2-40B4-BE49-F238E27FC236}">
                <a16:creationId xmlns="" xmlns:a16="http://schemas.microsoft.com/office/drawing/2014/main" id="{E9EEC9C8-7912-4A28-A5C7-0AB24B38906C}"/>
              </a:ext>
            </a:extLst>
          </p:cNvPr>
          <p:cNvSpPr>
            <a:spLocks noChangeArrowheads="1"/>
          </p:cNvSpPr>
          <p:nvPr/>
        </p:nvSpPr>
        <p:spPr bwMode="auto">
          <a:xfrm>
            <a:off x="6992966" y="3444289"/>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27" name="Rectangle 26">
            <a:extLst>
              <a:ext uri="{FF2B5EF4-FFF2-40B4-BE49-F238E27FC236}">
                <a16:creationId xmlns="" xmlns:a16="http://schemas.microsoft.com/office/drawing/2014/main" id="{59327E83-BF9C-4A85-B7C9-7397C1C8AB9A}"/>
              </a:ext>
            </a:extLst>
          </p:cNvPr>
          <p:cNvSpPr/>
          <p:nvPr/>
        </p:nvSpPr>
        <p:spPr>
          <a:xfrm>
            <a:off x="7003599" y="3832164"/>
            <a:ext cx="265814" cy="1800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BB2AEAD1-410C-415D-89A2-32E46A9082E6}"/>
              </a:ext>
            </a:extLst>
          </p:cNvPr>
          <p:cNvSpPr/>
          <p:nvPr/>
        </p:nvSpPr>
        <p:spPr>
          <a:xfrm>
            <a:off x="5828163" y="3108480"/>
            <a:ext cx="265814" cy="1800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52">
            <a:extLst>
              <a:ext uri="{FF2B5EF4-FFF2-40B4-BE49-F238E27FC236}">
                <a16:creationId xmlns="" xmlns:a16="http://schemas.microsoft.com/office/drawing/2014/main" id="{0499A04D-1FCC-4E7F-A674-92F4C5EB62E8}"/>
              </a:ext>
            </a:extLst>
          </p:cNvPr>
          <p:cNvSpPr>
            <a:spLocks noChangeArrowheads="1"/>
          </p:cNvSpPr>
          <p:nvPr/>
        </p:nvSpPr>
        <p:spPr bwMode="auto">
          <a:xfrm>
            <a:off x="5809147" y="2910948"/>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16" name="Rectangle 15">
            <a:extLst>
              <a:ext uri="{FF2B5EF4-FFF2-40B4-BE49-F238E27FC236}">
                <a16:creationId xmlns="" xmlns:a16="http://schemas.microsoft.com/office/drawing/2014/main" id="{AE80C20E-6EDD-48E8-BEFD-8CFE1971BD85}"/>
              </a:ext>
            </a:extLst>
          </p:cNvPr>
          <p:cNvSpPr/>
          <p:nvPr/>
        </p:nvSpPr>
        <p:spPr>
          <a:xfrm>
            <a:off x="5821179" y="4349323"/>
            <a:ext cx="265814" cy="180067"/>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52">
            <a:extLst>
              <a:ext uri="{FF2B5EF4-FFF2-40B4-BE49-F238E27FC236}">
                <a16:creationId xmlns="" xmlns:a16="http://schemas.microsoft.com/office/drawing/2014/main" id="{EA9A66B1-D796-436A-8543-ED6275D3ECB6}"/>
              </a:ext>
            </a:extLst>
          </p:cNvPr>
          <p:cNvSpPr>
            <a:spLocks noChangeArrowheads="1"/>
          </p:cNvSpPr>
          <p:nvPr/>
        </p:nvSpPr>
        <p:spPr bwMode="auto">
          <a:xfrm>
            <a:off x="6999892" y="2900498"/>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19" name="Rectangle 18">
            <a:extLst>
              <a:ext uri="{FF2B5EF4-FFF2-40B4-BE49-F238E27FC236}">
                <a16:creationId xmlns="" xmlns:a16="http://schemas.microsoft.com/office/drawing/2014/main" id="{6B74C14B-471D-46AE-8748-B8099374559C}"/>
              </a:ext>
            </a:extLst>
          </p:cNvPr>
          <p:cNvSpPr/>
          <p:nvPr/>
        </p:nvSpPr>
        <p:spPr>
          <a:xfrm>
            <a:off x="7010525" y="3111726"/>
            <a:ext cx="265814" cy="1800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2">
            <a:extLst>
              <a:ext uri="{FF2B5EF4-FFF2-40B4-BE49-F238E27FC236}">
                <a16:creationId xmlns="" xmlns:a16="http://schemas.microsoft.com/office/drawing/2014/main" id="{D0F2236E-D822-4A54-A39D-E2E84B4A29ED}"/>
              </a:ext>
            </a:extLst>
          </p:cNvPr>
          <p:cNvSpPr>
            <a:spLocks noChangeArrowheads="1"/>
          </p:cNvSpPr>
          <p:nvPr/>
        </p:nvSpPr>
        <p:spPr bwMode="auto">
          <a:xfrm>
            <a:off x="5804937" y="3451215"/>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21" name="Rectangle 20">
            <a:extLst>
              <a:ext uri="{FF2B5EF4-FFF2-40B4-BE49-F238E27FC236}">
                <a16:creationId xmlns="" xmlns:a16="http://schemas.microsoft.com/office/drawing/2014/main" id="{7F401B12-5498-4047-A673-6B8861988B5F}"/>
              </a:ext>
            </a:extLst>
          </p:cNvPr>
          <p:cNvSpPr/>
          <p:nvPr/>
        </p:nvSpPr>
        <p:spPr>
          <a:xfrm>
            <a:off x="5815570" y="3839090"/>
            <a:ext cx="265814" cy="1800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59327E83-BF9C-4A85-B7C9-7397C1C8AB9A}"/>
              </a:ext>
            </a:extLst>
          </p:cNvPr>
          <p:cNvSpPr/>
          <p:nvPr/>
        </p:nvSpPr>
        <p:spPr>
          <a:xfrm>
            <a:off x="7019151" y="4705032"/>
            <a:ext cx="265814" cy="1800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52">
            <a:extLst>
              <a:ext uri="{FF2B5EF4-FFF2-40B4-BE49-F238E27FC236}">
                <a16:creationId xmlns="" xmlns:a16="http://schemas.microsoft.com/office/drawing/2014/main" id="{E9EEC9C8-7912-4A28-A5C7-0AB24B38906C}"/>
              </a:ext>
            </a:extLst>
          </p:cNvPr>
          <p:cNvSpPr>
            <a:spLocks noChangeArrowheads="1"/>
          </p:cNvSpPr>
          <p:nvPr/>
        </p:nvSpPr>
        <p:spPr bwMode="auto">
          <a:xfrm>
            <a:off x="6998429" y="4516020"/>
            <a:ext cx="296862" cy="197532"/>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32" name="Rectangle 31">
            <a:extLst>
              <a:ext uri="{FF2B5EF4-FFF2-40B4-BE49-F238E27FC236}">
                <a16:creationId xmlns="" xmlns:a16="http://schemas.microsoft.com/office/drawing/2014/main" id="{6B74C14B-471D-46AE-8748-B8099374559C}"/>
              </a:ext>
            </a:extLst>
          </p:cNvPr>
          <p:cNvSpPr/>
          <p:nvPr/>
        </p:nvSpPr>
        <p:spPr>
          <a:xfrm>
            <a:off x="4643929" y="4533485"/>
            <a:ext cx="265814" cy="1800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761875"/>
      </p:ext>
    </p:extLst>
  </p:cSld>
  <p:clrMapOvr>
    <a:masterClrMapping/>
  </p:clrMapOvr>
  <p:transition spd="slow">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1" y="0"/>
            <a:ext cx="6674315" cy="1052736"/>
          </a:xfrm>
        </p:spPr>
        <p:txBody>
          <a:bodyPr/>
          <a:lstStyle/>
          <a:p>
            <a:r>
              <a:rPr lang="en-CA" dirty="0"/>
              <a:t>Q9: CSBC “Got the Time” and </a:t>
            </a:r>
            <a:r>
              <a:rPr lang="en-US" dirty="0"/>
              <a:t>“Tired of Waiting” </a:t>
            </a:r>
            <a:br>
              <a:rPr lang="en-US" dirty="0"/>
            </a:br>
            <a:r>
              <a:rPr lang="en-US" dirty="0"/>
              <a:t>English ads / posters</a:t>
            </a:r>
          </a:p>
        </p:txBody>
      </p:sp>
      <p:sp>
        <p:nvSpPr>
          <p:cNvPr id="4" name="Slide Number Placeholder 3"/>
          <p:cNvSpPr>
            <a:spLocks noGrp="1"/>
          </p:cNvSpPr>
          <p:nvPr>
            <p:ph type="sldNum" sz="quarter" idx="12"/>
          </p:nvPr>
        </p:nvSpPr>
        <p:spPr/>
        <p:txBody>
          <a:bodyPr/>
          <a:lstStyle/>
          <a:p>
            <a:fld id="{5857359A-ACC2-4AC8-94CA-842605F06C6B}" type="slidenum">
              <a:rPr lang="en-US" smtClean="0"/>
              <a:pPr/>
              <a:t>64</a:t>
            </a:fld>
            <a:endParaRPr lang="en-US"/>
          </a:p>
        </p:txBody>
      </p:sp>
      <p:pic>
        <p:nvPicPr>
          <p:cNvPr id="10" name="Picture 9">
            <a:extLst>
              <a:ext uri="{FF2B5EF4-FFF2-40B4-BE49-F238E27FC236}">
                <a16:creationId xmlns="" xmlns:a16="http://schemas.microsoft.com/office/drawing/2014/main" id="{969D843C-69C9-4F51-8AEE-A9A8504BCA2A}"/>
              </a:ext>
            </a:extLst>
          </p:cNvPr>
          <p:cNvPicPr>
            <a:picLocks noChangeAspect="1"/>
          </p:cNvPicPr>
          <p:nvPr/>
        </p:nvPicPr>
        <p:blipFill rotWithShape="1">
          <a:blip r:embed="rId3"/>
          <a:srcRect l="620" b="915"/>
          <a:stretch/>
        </p:blipFill>
        <p:spPr>
          <a:xfrm>
            <a:off x="618571" y="1134038"/>
            <a:ext cx="3615045" cy="5216769"/>
          </a:xfrm>
          <a:prstGeom prst="rect">
            <a:avLst/>
          </a:prstGeom>
          <a:ln w="19050">
            <a:solidFill>
              <a:srgbClr val="4F81BD"/>
            </a:solidFill>
          </a:ln>
          <a:effectLst>
            <a:outerShdw blurRad="50800" dist="38100" dir="2700000" algn="ctr" rotWithShape="0">
              <a:schemeClr val="tx1">
                <a:alpha val="43000"/>
              </a:schemeClr>
            </a:outerShdw>
          </a:effectLst>
        </p:spPr>
      </p:pic>
      <p:pic>
        <p:nvPicPr>
          <p:cNvPr id="11" name="Picture 10">
            <a:extLst>
              <a:ext uri="{FF2B5EF4-FFF2-40B4-BE49-F238E27FC236}">
                <a16:creationId xmlns="" xmlns:a16="http://schemas.microsoft.com/office/drawing/2014/main" id="{AB1ECC40-64EF-4C09-865F-75F9924022B5}"/>
              </a:ext>
            </a:extLst>
          </p:cNvPr>
          <p:cNvPicPr>
            <a:picLocks noChangeAspect="1"/>
          </p:cNvPicPr>
          <p:nvPr/>
        </p:nvPicPr>
        <p:blipFill>
          <a:blip r:embed="rId4"/>
          <a:stretch>
            <a:fillRect/>
          </a:stretch>
        </p:blipFill>
        <p:spPr>
          <a:xfrm>
            <a:off x="4891576" y="1119296"/>
            <a:ext cx="3624834" cy="5245799"/>
          </a:xfrm>
          <a:prstGeom prst="rect">
            <a:avLst/>
          </a:prstGeom>
          <a:ln>
            <a:solidFill>
              <a:srgbClr val="4F81BD"/>
            </a:solidFill>
          </a:ln>
          <a:effectLst>
            <a:outerShdw blurRad="50800" dist="38100" dir="2700000" algn="ctr" rotWithShape="0">
              <a:schemeClr val="tx1">
                <a:alpha val="43000"/>
              </a:schemeClr>
            </a:outerShdw>
          </a:effectLst>
        </p:spPr>
      </p:pic>
    </p:spTree>
    <p:extLst>
      <p:ext uri="{BB962C8B-B14F-4D97-AF65-F5344CB8AC3E}">
        <p14:creationId xmlns:p14="http://schemas.microsoft.com/office/powerpoint/2010/main" val="4191208293"/>
      </p:ext>
    </p:extLst>
  </p:cSld>
  <p:clrMapOvr>
    <a:masterClrMapping/>
  </p:clrMapOvr>
  <p:transition spd="slow">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1" y="0"/>
            <a:ext cx="7396986" cy="1052736"/>
          </a:xfrm>
        </p:spPr>
        <p:txBody>
          <a:bodyPr/>
          <a:lstStyle/>
          <a:p>
            <a:r>
              <a:rPr lang="en-CA" dirty="0"/>
              <a:t>Q9: CSBC “</a:t>
            </a:r>
            <a:r>
              <a:rPr lang="en-CA" dirty="0" err="1"/>
              <a:t>Avez-vous</a:t>
            </a:r>
            <a:r>
              <a:rPr lang="en-CA" dirty="0"/>
              <a:t> le temps” and </a:t>
            </a:r>
            <a:r>
              <a:rPr lang="en-US" dirty="0"/>
              <a:t>“</a:t>
            </a:r>
            <a:r>
              <a:rPr lang="en-US" dirty="0" err="1"/>
              <a:t>Fatigué</a:t>
            </a:r>
            <a:r>
              <a:rPr lang="en-US" dirty="0"/>
              <a:t> </a:t>
            </a:r>
            <a:r>
              <a:rPr lang="en-US" dirty="0" err="1"/>
              <a:t>d’attendre</a:t>
            </a:r>
            <a:r>
              <a:rPr lang="en-US" dirty="0"/>
              <a:t>” </a:t>
            </a:r>
            <a:br>
              <a:rPr lang="en-US" dirty="0"/>
            </a:br>
            <a:r>
              <a:rPr lang="en-US" dirty="0"/>
              <a:t>French ads / posters</a:t>
            </a:r>
          </a:p>
        </p:txBody>
      </p:sp>
      <p:sp>
        <p:nvSpPr>
          <p:cNvPr id="4" name="Slide Number Placeholder 3"/>
          <p:cNvSpPr>
            <a:spLocks noGrp="1"/>
          </p:cNvSpPr>
          <p:nvPr>
            <p:ph type="sldNum" sz="quarter" idx="12"/>
          </p:nvPr>
        </p:nvSpPr>
        <p:spPr/>
        <p:txBody>
          <a:bodyPr/>
          <a:lstStyle/>
          <a:p>
            <a:fld id="{5857359A-ACC2-4AC8-94CA-842605F06C6B}" type="slidenum">
              <a:rPr lang="en-US" smtClean="0"/>
              <a:pPr/>
              <a:t>65</a:t>
            </a:fld>
            <a:endParaRPr lang="en-US"/>
          </a:p>
        </p:txBody>
      </p:sp>
      <p:pic>
        <p:nvPicPr>
          <p:cNvPr id="3" name="Picture 2">
            <a:extLst>
              <a:ext uri="{FF2B5EF4-FFF2-40B4-BE49-F238E27FC236}">
                <a16:creationId xmlns="" xmlns:a16="http://schemas.microsoft.com/office/drawing/2014/main" id="{61618101-2CA3-433F-9F42-8DED1B4C0E12}"/>
              </a:ext>
            </a:extLst>
          </p:cNvPr>
          <p:cNvPicPr>
            <a:picLocks noChangeAspect="1"/>
          </p:cNvPicPr>
          <p:nvPr/>
        </p:nvPicPr>
        <p:blipFill>
          <a:blip r:embed="rId3"/>
          <a:stretch>
            <a:fillRect/>
          </a:stretch>
        </p:blipFill>
        <p:spPr>
          <a:xfrm>
            <a:off x="612656" y="1127957"/>
            <a:ext cx="3605689" cy="5245799"/>
          </a:xfrm>
          <a:prstGeom prst="rect">
            <a:avLst/>
          </a:prstGeom>
          <a:ln>
            <a:solidFill>
              <a:srgbClr val="4F81BD"/>
            </a:solidFill>
          </a:ln>
          <a:effectLst>
            <a:outerShdw blurRad="50800" dist="38100" dir="2700000" algn="ctr" rotWithShape="0">
              <a:schemeClr val="tx1">
                <a:alpha val="43000"/>
              </a:schemeClr>
            </a:outerShdw>
          </a:effectLst>
        </p:spPr>
      </p:pic>
      <p:pic>
        <p:nvPicPr>
          <p:cNvPr id="5" name="Picture 4">
            <a:extLst>
              <a:ext uri="{FF2B5EF4-FFF2-40B4-BE49-F238E27FC236}">
                <a16:creationId xmlns="" xmlns:a16="http://schemas.microsoft.com/office/drawing/2014/main" id="{72DDC061-587C-4E5C-96E0-03BF1A9C5516}"/>
              </a:ext>
            </a:extLst>
          </p:cNvPr>
          <p:cNvPicPr>
            <a:picLocks noChangeAspect="1"/>
          </p:cNvPicPr>
          <p:nvPr/>
        </p:nvPicPr>
        <p:blipFill>
          <a:blip r:embed="rId4"/>
          <a:stretch>
            <a:fillRect/>
          </a:stretch>
        </p:blipFill>
        <p:spPr>
          <a:xfrm>
            <a:off x="4880375" y="1117831"/>
            <a:ext cx="3618452" cy="5245799"/>
          </a:xfrm>
          <a:prstGeom prst="rect">
            <a:avLst/>
          </a:prstGeom>
          <a:ln>
            <a:solidFill>
              <a:srgbClr val="4F81BD"/>
            </a:solidFill>
          </a:ln>
          <a:effectLst>
            <a:outerShdw blurRad="50800" dist="38100" dir="2700000" algn="ctr" rotWithShape="0">
              <a:schemeClr val="tx1">
                <a:alpha val="43000"/>
              </a:schemeClr>
            </a:outerShdw>
          </a:effectLst>
        </p:spPr>
      </p:pic>
    </p:spTree>
    <p:extLst>
      <p:ext uri="{BB962C8B-B14F-4D97-AF65-F5344CB8AC3E}">
        <p14:creationId xmlns:p14="http://schemas.microsoft.com/office/powerpoint/2010/main" val="2145694687"/>
      </p:ext>
    </p:extLst>
  </p:cSld>
  <p:clrMapOvr>
    <a:masterClrMapping/>
  </p:clrMapOvr>
  <p:transition spd="slow">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0789" cy="1052736"/>
          </a:xfrm>
        </p:spPr>
        <p:txBody>
          <a:bodyPr/>
          <a:lstStyle/>
          <a:p>
            <a:r>
              <a:rPr lang="en-CA" dirty="0"/>
              <a:t>Q11a: CSBC </a:t>
            </a:r>
            <a:r>
              <a:rPr lang="en-US" dirty="0"/>
              <a:t>“Start Boating This Summer”</a:t>
            </a:r>
            <a:br>
              <a:rPr lang="en-US" dirty="0"/>
            </a:br>
            <a:r>
              <a:rPr lang="en-US" dirty="0"/>
              <a:t>English ads / posters</a:t>
            </a:r>
          </a:p>
        </p:txBody>
      </p:sp>
      <p:sp>
        <p:nvSpPr>
          <p:cNvPr id="4" name="Slide Number Placeholder 3"/>
          <p:cNvSpPr>
            <a:spLocks noGrp="1"/>
          </p:cNvSpPr>
          <p:nvPr>
            <p:ph type="sldNum" sz="quarter" idx="12"/>
          </p:nvPr>
        </p:nvSpPr>
        <p:spPr/>
        <p:txBody>
          <a:bodyPr/>
          <a:lstStyle/>
          <a:p>
            <a:fld id="{5857359A-ACC2-4AC8-94CA-842605F06C6B}" type="slidenum">
              <a:rPr lang="en-US" smtClean="0"/>
              <a:pPr/>
              <a:t>66</a:t>
            </a:fld>
            <a:endParaRPr lang="en-US"/>
          </a:p>
        </p:txBody>
      </p:sp>
      <p:pic>
        <p:nvPicPr>
          <p:cNvPr id="3" name="Picture 2">
            <a:extLst>
              <a:ext uri="{FF2B5EF4-FFF2-40B4-BE49-F238E27FC236}">
                <a16:creationId xmlns="" xmlns:a16="http://schemas.microsoft.com/office/drawing/2014/main" id="{3F9DA793-3549-4634-BFE5-9F2DCB65C3C1}"/>
              </a:ext>
            </a:extLst>
          </p:cNvPr>
          <p:cNvPicPr>
            <a:picLocks noChangeAspect="1"/>
          </p:cNvPicPr>
          <p:nvPr/>
        </p:nvPicPr>
        <p:blipFill rotWithShape="1">
          <a:blip r:embed="rId3"/>
          <a:srcRect l="667" t="1045" r="1421" b="1307"/>
          <a:stretch/>
        </p:blipFill>
        <p:spPr>
          <a:xfrm>
            <a:off x="537883" y="1143218"/>
            <a:ext cx="3617881" cy="5197197"/>
          </a:xfrm>
          <a:prstGeom prst="rect">
            <a:avLst/>
          </a:prstGeom>
          <a:ln>
            <a:solidFill>
              <a:srgbClr val="4F81BD"/>
            </a:solidFill>
          </a:ln>
          <a:effectLst>
            <a:outerShdw blurRad="50800" dist="38100" dir="2700000" algn="ctr" rotWithShape="0">
              <a:schemeClr val="tx1">
                <a:alpha val="43000"/>
              </a:schemeClr>
            </a:outerShdw>
          </a:effectLst>
        </p:spPr>
      </p:pic>
      <p:pic>
        <p:nvPicPr>
          <p:cNvPr id="6" name="Picture 5">
            <a:extLst>
              <a:ext uri="{FF2B5EF4-FFF2-40B4-BE49-F238E27FC236}">
                <a16:creationId xmlns="" xmlns:a16="http://schemas.microsoft.com/office/drawing/2014/main" id="{F5A4D26F-A013-4F40-813D-8FAAB23B8FDE}"/>
              </a:ext>
            </a:extLst>
          </p:cNvPr>
          <p:cNvPicPr>
            <a:picLocks noChangeAspect="1"/>
          </p:cNvPicPr>
          <p:nvPr/>
        </p:nvPicPr>
        <p:blipFill rotWithShape="1">
          <a:blip r:embed="rId4"/>
          <a:srcRect l="949"/>
          <a:stretch/>
        </p:blipFill>
        <p:spPr>
          <a:xfrm>
            <a:off x="4753353" y="1143218"/>
            <a:ext cx="3827566" cy="5197197"/>
          </a:xfrm>
          <a:prstGeom prst="rect">
            <a:avLst/>
          </a:prstGeom>
          <a:ln>
            <a:solidFill>
              <a:srgbClr val="4F81BD"/>
            </a:solidFill>
          </a:ln>
          <a:effectLst>
            <a:outerShdw blurRad="50800" dist="38100" dir="2700000" algn="ctr" rotWithShape="0">
              <a:schemeClr val="tx1">
                <a:alpha val="43000"/>
              </a:schemeClr>
            </a:outerShdw>
          </a:effectLst>
        </p:spPr>
      </p:pic>
    </p:spTree>
    <p:extLst>
      <p:ext uri="{BB962C8B-B14F-4D97-AF65-F5344CB8AC3E}">
        <p14:creationId xmlns:p14="http://schemas.microsoft.com/office/powerpoint/2010/main" val="1416232557"/>
      </p:ext>
    </p:extLst>
  </p:cSld>
  <p:clrMapOvr>
    <a:masterClrMapping/>
  </p:clrMapOvr>
  <p:transition spd="slow">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0789" cy="1052736"/>
          </a:xfrm>
        </p:spPr>
        <p:txBody>
          <a:bodyPr/>
          <a:lstStyle/>
          <a:p>
            <a:r>
              <a:rPr lang="en-CA" dirty="0"/>
              <a:t>Q11a: CSBC </a:t>
            </a:r>
            <a:r>
              <a:rPr lang="en-US" dirty="0"/>
              <a:t>“</a:t>
            </a:r>
            <a:r>
              <a:rPr lang="en-US" dirty="0" err="1"/>
              <a:t>Partez</a:t>
            </a:r>
            <a:r>
              <a:rPr lang="en-US" dirty="0"/>
              <a:t> </a:t>
            </a:r>
            <a:r>
              <a:rPr lang="en-US" dirty="0" err="1"/>
              <a:t>en</a:t>
            </a:r>
            <a:r>
              <a:rPr lang="en-US" dirty="0"/>
              <a:t> bateau </a:t>
            </a:r>
            <a:r>
              <a:rPr lang="en-US" dirty="0" err="1"/>
              <a:t>cet</a:t>
            </a:r>
            <a:r>
              <a:rPr lang="en-US" dirty="0"/>
              <a:t> </a:t>
            </a:r>
            <a:r>
              <a:rPr lang="en-US" dirty="0" err="1"/>
              <a:t>été</a:t>
            </a:r>
            <a:r>
              <a:rPr lang="en-US" dirty="0"/>
              <a:t>”</a:t>
            </a:r>
            <a:br>
              <a:rPr lang="en-US" dirty="0"/>
            </a:br>
            <a:r>
              <a:rPr lang="en-US" dirty="0"/>
              <a:t>French ads / posters</a:t>
            </a:r>
          </a:p>
        </p:txBody>
      </p:sp>
      <p:sp>
        <p:nvSpPr>
          <p:cNvPr id="4" name="Slide Number Placeholder 3"/>
          <p:cNvSpPr>
            <a:spLocks noGrp="1"/>
          </p:cNvSpPr>
          <p:nvPr>
            <p:ph type="sldNum" sz="quarter" idx="12"/>
          </p:nvPr>
        </p:nvSpPr>
        <p:spPr/>
        <p:txBody>
          <a:bodyPr/>
          <a:lstStyle/>
          <a:p>
            <a:fld id="{5857359A-ACC2-4AC8-94CA-842605F06C6B}" type="slidenum">
              <a:rPr lang="en-US" smtClean="0"/>
              <a:pPr/>
              <a:t>67</a:t>
            </a:fld>
            <a:endParaRPr lang="en-US"/>
          </a:p>
        </p:txBody>
      </p:sp>
      <p:pic>
        <p:nvPicPr>
          <p:cNvPr id="5" name="Picture 4">
            <a:extLst>
              <a:ext uri="{FF2B5EF4-FFF2-40B4-BE49-F238E27FC236}">
                <a16:creationId xmlns="" xmlns:a16="http://schemas.microsoft.com/office/drawing/2014/main" id="{FD2E6074-C7C0-4114-825D-B7C196B4E867}"/>
              </a:ext>
            </a:extLst>
          </p:cNvPr>
          <p:cNvPicPr>
            <a:picLocks noChangeAspect="1"/>
          </p:cNvPicPr>
          <p:nvPr/>
        </p:nvPicPr>
        <p:blipFill>
          <a:blip r:embed="rId3"/>
          <a:stretch>
            <a:fillRect/>
          </a:stretch>
        </p:blipFill>
        <p:spPr>
          <a:xfrm>
            <a:off x="661349" y="1148722"/>
            <a:ext cx="3564446" cy="5192649"/>
          </a:xfrm>
          <a:prstGeom prst="rect">
            <a:avLst/>
          </a:prstGeom>
          <a:ln>
            <a:solidFill>
              <a:srgbClr val="4F81BD"/>
            </a:solidFill>
          </a:ln>
          <a:effectLst>
            <a:outerShdw blurRad="50800" dist="38100" dir="2700000" algn="ctr" rotWithShape="0">
              <a:schemeClr val="tx1">
                <a:alpha val="43000"/>
              </a:schemeClr>
            </a:outerShdw>
          </a:effectLst>
        </p:spPr>
      </p:pic>
      <p:pic>
        <p:nvPicPr>
          <p:cNvPr id="8" name="Picture 7">
            <a:extLst>
              <a:ext uri="{FF2B5EF4-FFF2-40B4-BE49-F238E27FC236}">
                <a16:creationId xmlns="" xmlns:a16="http://schemas.microsoft.com/office/drawing/2014/main" id="{2B32E400-C442-4B28-BC74-DA7E501628F9}"/>
              </a:ext>
            </a:extLst>
          </p:cNvPr>
          <p:cNvPicPr>
            <a:picLocks noChangeAspect="1"/>
          </p:cNvPicPr>
          <p:nvPr/>
        </p:nvPicPr>
        <p:blipFill>
          <a:blip r:embed="rId4"/>
          <a:stretch>
            <a:fillRect/>
          </a:stretch>
        </p:blipFill>
        <p:spPr>
          <a:xfrm>
            <a:off x="4904119" y="1146745"/>
            <a:ext cx="3578829" cy="5191200"/>
          </a:xfrm>
          <a:prstGeom prst="rect">
            <a:avLst/>
          </a:prstGeom>
          <a:ln>
            <a:solidFill>
              <a:srgbClr val="4F81BD"/>
            </a:solidFill>
          </a:ln>
          <a:effectLst>
            <a:outerShdw blurRad="50800" dist="38100" dir="2700000" algn="ctr" rotWithShape="0">
              <a:schemeClr val="tx1">
                <a:alpha val="43000"/>
              </a:schemeClr>
            </a:outerShdw>
          </a:effectLst>
        </p:spPr>
      </p:pic>
    </p:spTree>
    <p:extLst>
      <p:ext uri="{BB962C8B-B14F-4D97-AF65-F5344CB8AC3E}">
        <p14:creationId xmlns:p14="http://schemas.microsoft.com/office/powerpoint/2010/main" val="4072149108"/>
      </p:ext>
    </p:extLst>
  </p:cSld>
  <p:clrMapOvr>
    <a:masterClrMapping/>
  </p:clrMapOvr>
  <p:transition spd="slow">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No changes to CSBC messages tracked – same in May 2018 as for Aug 2017.</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68</a:t>
            </a:fld>
            <a:endParaRPr lang="en-US"/>
          </a:p>
        </p:txBody>
      </p:sp>
      <p:sp>
        <p:nvSpPr>
          <p:cNvPr id="20" name="Text Box 1916"/>
          <p:cNvSpPr txBox="1">
            <a:spLocks noChangeArrowheads="1"/>
          </p:cNvSpPr>
          <p:nvPr/>
        </p:nvSpPr>
        <p:spPr bwMode="auto">
          <a:xfrm>
            <a:off x="114300" y="6494462"/>
            <a:ext cx="7261285"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graphicFrame>
        <p:nvGraphicFramePr>
          <p:cNvPr id="8" name="Table 7"/>
          <p:cNvGraphicFramePr>
            <a:graphicFrameLocks noGrp="1"/>
          </p:cNvGraphicFramePr>
          <p:nvPr>
            <p:extLst>
              <p:ext uri="{D42A27DB-BD31-4B8C-83A1-F6EECF244321}">
                <p14:modId xmlns:p14="http://schemas.microsoft.com/office/powerpoint/2010/main" val="4022857899"/>
              </p:ext>
            </p:extLst>
          </p:nvPr>
        </p:nvGraphicFramePr>
        <p:xfrm>
          <a:off x="57150" y="1086586"/>
          <a:ext cx="9010650" cy="5215631"/>
        </p:xfrm>
        <a:graphic>
          <a:graphicData uri="http://schemas.openxmlformats.org/drawingml/2006/table">
            <a:tbl>
              <a:tblPr firstRow="1" bandRow="1">
                <a:tableStyleId>{5C22544A-7EE6-4342-B048-85BDC9FD1C3A}</a:tableStyleId>
              </a:tblPr>
              <a:tblGrid>
                <a:gridCol w="2066925">
                  <a:extLst>
                    <a:ext uri="{9D8B030D-6E8A-4147-A177-3AD203B41FA5}">
                      <a16:colId xmlns="" xmlns:a16="http://schemas.microsoft.com/office/drawing/2014/main" val="3837235108"/>
                    </a:ext>
                  </a:extLst>
                </a:gridCol>
                <a:gridCol w="2447925">
                  <a:extLst>
                    <a:ext uri="{9D8B030D-6E8A-4147-A177-3AD203B41FA5}">
                      <a16:colId xmlns="" xmlns:a16="http://schemas.microsoft.com/office/drawing/2014/main" val="20000"/>
                    </a:ext>
                  </a:extLst>
                </a:gridCol>
                <a:gridCol w="1638300">
                  <a:extLst>
                    <a:ext uri="{9D8B030D-6E8A-4147-A177-3AD203B41FA5}">
                      <a16:colId xmlns="" xmlns:a16="http://schemas.microsoft.com/office/drawing/2014/main" val="20001"/>
                    </a:ext>
                  </a:extLst>
                </a:gridCol>
                <a:gridCol w="1552575">
                  <a:extLst>
                    <a:ext uri="{9D8B030D-6E8A-4147-A177-3AD203B41FA5}">
                      <a16:colId xmlns="" xmlns:a16="http://schemas.microsoft.com/office/drawing/2014/main" val="20002"/>
                    </a:ext>
                  </a:extLst>
                </a:gridCol>
                <a:gridCol w="1304925">
                  <a:extLst>
                    <a:ext uri="{9D8B030D-6E8A-4147-A177-3AD203B41FA5}">
                      <a16:colId xmlns="" xmlns:a16="http://schemas.microsoft.com/office/drawing/2014/main" val="20003"/>
                    </a:ext>
                  </a:extLst>
                </a:gridCol>
              </a:tblGrid>
              <a:tr h="232529">
                <a:tc>
                  <a:txBody>
                    <a:bodyPr/>
                    <a:lstStyle/>
                    <a:p>
                      <a:r>
                        <a:rPr lang="en-US" sz="1050" dirty="0">
                          <a:solidFill>
                            <a:schemeClr val="tx1"/>
                          </a:solidFill>
                          <a:latin typeface="Arial" pitchFamily="34" charset="0"/>
                          <a:cs typeface="Arial" pitchFamily="34" charset="0"/>
                        </a:rPr>
                        <a:t>May 2018 &amp; Aug 2017:</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chemeClr val="tx1"/>
                          </a:solidFill>
                          <a:latin typeface="Arial" pitchFamily="34" charset="0"/>
                          <a:cs typeface="Arial" pitchFamily="34" charset="0"/>
                        </a:rPr>
                        <a:t>May 2016 &amp; Aug 2015:</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chemeClr val="tx1"/>
                          </a:solidFill>
                          <a:latin typeface="Arial" pitchFamily="34" charset="0"/>
                          <a:cs typeface="Arial" pitchFamily="34" charset="0"/>
                        </a:rPr>
                        <a:t>May 2015:</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chemeClr val="tx1"/>
                          </a:solidFill>
                          <a:latin typeface="Arial" pitchFamily="34" charset="0"/>
                          <a:cs typeface="Arial" pitchFamily="34" charset="0"/>
                        </a:rPr>
                        <a:t>2014:</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chemeClr val="tx1"/>
                          </a:solidFill>
                          <a:latin typeface="Arial" pitchFamily="34" charset="0"/>
                          <a:cs typeface="Arial" pitchFamily="34" charset="0"/>
                        </a:rPr>
                        <a:t>2013 &amp; earlier:</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09071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a:ea typeface="Times New Roman"/>
                        </a:rPr>
                        <a:t>Don’t drink alcoholic beverages if you are operating a boat.</a:t>
                      </a:r>
                    </a:p>
                    <a:p>
                      <a:pPr marL="0" lvl="1"/>
                      <a:endParaRPr lang="en-US" sz="700" dirty="0">
                        <a:solidFill>
                          <a:schemeClr val="tx1"/>
                        </a:solidFill>
                        <a:latin typeface="Arial" pitchFamily="34" charset="0"/>
                        <a:cs typeface="Arial" pitchFamily="34" charset="0"/>
                      </a:endParaRPr>
                    </a:p>
                    <a:p>
                      <a:pPr marL="0" lvl="1"/>
                      <a:r>
                        <a:rPr lang="en-US" sz="700" dirty="0">
                          <a:solidFill>
                            <a:schemeClr val="tx1"/>
                          </a:solidFill>
                          <a:latin typeface="Arial" pitchFamily="34" charset="0"/>
                          <a:cs typeface="Arial" pitchFamily="34" charset="0"/>
                        </a:rPr>
                        <a:t>Call 911 to report and help catch impaired</a:t>
                      </a:r>
                      <a:r>
                        <a:rPr lang="en-US" sz="700" baseline="0" dirty="0">
                          <a:solidFill>
                            <a:schemeClr val="tx1"/>
                          </a:solidFill>
                          <a:latin typeface="Arial" pitchFamily="34" charset="0"/>
                          <a:cs typeface="Arial" pitchFamily="34" charset="0"/>
                        </a:rPr>
                        <a:t> boaters [EN] / One drink can change everything. Boat responsibly [FR]</a:t>
                      </a:r>
                    </a:p>
                    <a:p>
                      <a:pPr marL="0" lvl="1"/>
                      <a:endParaRPr lang="en-US" sz="700" baseline="0" dirty="0">
                        <a:solidFill>
                          <a:schemeClr val="tx1"/>
                        </a:solidFill>
                        <a:latin typeface="Arial" pitchFamily="34" charset="0"/>
                        <a:cs typeface="Arial" pitchFamily="34" charset="0"/>
                      </a:endParaRPr>
                    </a:p>
                    <a:p>
                      <a:pPr marL="0" lvl="1"/>
                      <a:r>
                        <a:rPr lang="en-US" sz="700" baseline="0" dirty="0">
                          <a:solidFill>
                            <a:schemeClr val="tx1"/>
                          </a:solidFill>
                          <a:latin typeface="Arial" pitchFamily="34" charset="0"/>
                          <a:cs typeface="Arial" pitchFamily="34" charset="0"/>
                        </a:rPr>
                        <a:t>Impaired boating is impaired driving. The laws for impaired driving of an automobile also apply to impaired operation of a boat.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Don’t drink alcoholic beverages if you are operating a boat.</a:t>
                      </a:r>
                    </a:p>
                    <a:p>
                      <a:pPr marL="0" lvl="1"/>
                      <a:endParaRPr lang="en-US" sz="700" dirty="0">
                        <a:latin typeface="Arial" pitchFamily="34" charset="0"/>
                        <a:cs typeface="Arial" pitchFamily="34" charset="0"/>
                      </a:endParaRPr>
                    </a:p>
                    <a:p>
                      <a:pPr marL="0" lvl="1"/>
                      <a:r>
                        <a:rPr lang="en-US" sz="700" dirty="0">
                          <a:solidFill>
                            <a:schemeClr val="accent1"/>
                          </a:solidFill>
                          <a:latin typeface="Arial" pitchFamily="34" charset="0"/>
                          <a:cs typeface="Arial" pitchFamily="34" charset="0"/>
                        </a:rPr>
                        <a:t/>
                      </a:r>
                      <a:br>
                        <a:rPr lang="en-US" sz="700" dirty="0">
                          <a:solidFill>
                            <a:schemeClr val="accent1"/>
                          </a:solidFill>
                          <a:latin typeface="Arial" pitchFamily="34" charset="0"/>
                          <a:cs typeface="Arial" pitchFamily="34" charset="0"/>
                        </a:rPr>
                      </a:br>
                      <a:r>
                        <a:rPr lang="en-US" sz="700" dirty="0">
                          <a:solidFill>
                            <a:schemeClr val="accent1"/>
                          </a:solidFill>
                          <a:latin typeface="Arial" pitchFamily="34" charset="0"/>
                          <a:cs typeface="Arial" pitchFamily="34" charset="0"/>
                        </a:rPr>
                        <a:t>Call 911 to report and help catch impaired</a:t>
                      </a:r>
                      <a:r>
                        <a:rPr lang="en-US" sz="700" baseline="0" dirty="0">
                          <a:solidFill>
                            <a:schemeClr val="accent1"/>
                          </a:solidFill>
                          <a:latin typeface="Arial" pitchFamily="34" charset="0"/>
                          <a:cs typeface="Arial" pitchFamily="34" charset="0"/>
                        </a:rPr>
                        <a:t> boaters [EN] / One drink can change everything. Boat responsibly [FR]</a:t>
                      </a:r>
                    </a:p>
                    <a:p>
                      <a:pPr marL="0" lvl="1"/>
                      <a:r>
                        <a:rPr lang="en-US" sz="700" baseline="0" dirty="0">
                          <a:solidFill>
                            <a:schemeClr val="accent1"/>
                          </a:solidFill>
                          <a:latin typeface="Arial" pitchFamily="34" charset="0"/>
                          <a:cs typeface="Arial" pitchFamily="34" charset="0"/>
                        </a:rPr>
                        <a:t/>
                      </a:r>
                      <a:br>
                        <a:rPr lang="en-US" sz="700" baseline="0" dirty="0">
                          <a:solidFill>
                            <a:schemeClr val="accent1"/>
                          </a:solidFill>
                          <a:latin typeface="Arial" pitchFamily="34" charset="0"/>
                          <a:cs typeface="Arial" pitchFamily="34" charset="0"/>
                        </a:rPr>
                      </a:br>
                      <a:r>
                        <a:rPr lang="en-US" sz="700" baseline="0" dirty="0">
                          <a:solidFill>
                            <a:schemeClr val="accent1"/>
                          </a:solidFill>
                          <a:latin typeface="Arial" pitchFamily="34" charset="0"/>
                          <a:cs typeface="Arial" pitchFamily="34" charset="0"/>
                        </a:rPr>
                        <a:t/>
                      </a:r>
                      <a:br>
                        <a:rPr lang="en-US" sz="700" baseline="0" dirty="0">
                          <a:solidFill>
                            <a:schemeClr val="accent1"/>
                          </a:solidFill>
                          <a:latin typeface="Arial" pitchFamily="34" charset="0"/>
                          <a:cs typeface="Arial" pitchFamily="34" charset="0"/>
                        </a:rPr>
                      </a:br>
                      <a:r>
                        <a:rPr lang="en-US" sz="700" baseline="0" dirty="0">
                          <a:solidFill>
                            <a:schemeClr val="accent1"/>
                          </a:solidFill>
                          <a:latin typeface="Arial" pitchFamily="34" charset="0"/>
                          <a:cs typeface="Arial" pitchFamily="34" charset="0"/>
                        </a:rPr>
                        <a:t>Impaired boating is impaired driving. The laws for impaired driving of an automobile also apply to impaired operation of a boat.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Don’t drink alcoholic beverages if you are operating a boat.</a:t>
                      </a:r>
                    </a:p>
                    <a:p>
                      <a:pPr marL="0" lvl="1"/>
                      <a:endParaRPr lang="en-US" sz="700" dirty="0">
                        <a:latin typeface="Arial"/>
                        <a:ea typeface="Times New Roman"/>
                      </a:endParaRPr>
                    </a:p>
                    <a:p>
                      <a:pPr marL="0" lvl="1"/>
                      <a:r>
                        <a:rPr lang="en-US" sz="700" dirty="0">
                          <a:solidFill>
                            <a:schemeClr val="tx2">
                              <a:lumMod val="60000"/>
                              <a:lumOff val="40000"/>
                            </a:schemeClr>
                          </a:solidFill>
                          <a:latin typeface="Arial" pitchFamily="34" charset="0"/>
                          <a:cs typeface="Arial" pitchFamily="34" charset="0"/>
                        </a:rPr>
                        <a:t>More people are calling </a:t>
                      </a:r>
                      <a:r>
                        <a:rPr lang="en-US" sz="700" dirty="0">
                          <a:latin typeface="Arial" pitchFamily="34" charset="0"/>
                          <a:cs typeface="Arial" pitchFamily="34" charset="0"/>
                        </a:rPr>
                        <a:t>911 to report and help catch impaired boaters.</a:t>
                      </a:r>
                    </a:p>
                    <a:p>
                      <a:pPr marL="0" lvl="1"/>
                      <a:r>
                        <a:rPr lang="en-US" sz="700" dirty="0">
                          <a:latin typeface="Arial" pitchFamily="34" charset="0"/>
                          <a:cs typeface="Arial" pitchFamily="34" charset="0"/>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Don’t drink alcoholic beverages if you are operating a boat.</a:t>
                      </a:r>
                    </a:p>
                    <a:p>
                      <a:pPr marL="0" lvl="1"/>
                      <a:endParaRPr lang="en-US" sz="700" dirty="0">
                        <a:latin typeface="Arial"/>
                        <a:ea typeface="Times New Roman"/>
                      </a:endParaRPr>
                    </a:p>
                    <a:p>
                      <a:pPr marL="0" lvl="1"/>
                      <a:r>
                        <a:rPr lang="en-US" sz="700" dirty="0">
                          <a:latin typeface="Arial" pitchFamily="34" charset="0"/>
                          <a:cs typeface="Arial" pitchFamily="34" charset="0"/>
                        </a:rPr>
                        <a:t>Call 911 to report and help catch impaired boaters.</a:t>
                      </a:r>
                    </a:p>
                    <a:p>
                      <a:pPr marL="0" lvl="1"/>
                      <a:endParaRPr lang="en-US" sz="700" dirty="0">
                        <a:latin typeface="Arial" pitchFamily="34" charset="0"/>
                        <a:cs typeface="Arial" pitchFamily="34" charset="0"/>
                      </a:endParaRPr>
                    </a:p>
                    <a:p>
                      <a:pPr marL="0" lvl="1"/>
                      <a:r>
                        <a:rPr lang="en-US" sz="700" dirty="0">
                          <a:latin typeface="Arial" pitchFamily="34" charset="0"/>
                          <a:cs typeface="Arial" pitchFamily="34" charset="0"/>
                        </a:rPr>
                        <a:t>Leave the beer on the pier.</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Don’t drink alcoholic beverages while boating… it’s that simple. If you drink, don’t drive.</a:t>
                      </a:r>
                    </a:p>
                    <a:p>
                      <a:pPr marL="0" lvl="1"/>
                      <a:endParaRPr lang="en-US" sz="700" dirty="0">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1003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a:ea typeface="Times New Roman"/>
                        </a:rPr>
                        <a:t>Wear your lifejacket. </a:t>
                      </a:r>
                      <a:r>
                        <a:rPr lang="en-US" sz="700" strike="sngStrike" dirty="0">
                          <a:solidFill>
                            <a:schemeClr val="accent1"/>
                          </a:solidFill>
                          <a:latin typeface="Arial"/>
                          <a:ea typeface="Times New Roman"/>
                        </a:rPr>
                        <a:t>Don’t just carry it on your boat.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Wear your lifejacket. Don’t just carry it on your boat.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Wear your lifejacket. Don’t just carry it on your boat.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Wear your lifejacket. Don’t just carry it on your boat.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Make the smart choice. Don’t just carry your lifejacket aboard your boat. Wear it.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2278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700" dirty="0">
                          <a:solidFill>
                            <a:schemeClr val="tx1"/>
                          </a:solidFill>
                          <a:latin typeface="Arial"/>
                          <a:ea typeface="Times New Roman"/>
                        </a:rPr>
                        <a:t>Everyone operating a motorized boat needs to get their “boating license” (i.e. “Pleasure Craft Operator Card”).</a:t>
                      </a:r>
                      <a:endParaRPr lang="en-US" sz="700" dirty="0">
                        <a:solidFill>
                          <a:schemeClr val="tx1"/>
                        </a:solidFill>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700" dirty="0">
                          <a:latin typeface="Arial"/>
                          <a:ea typeface="Times New Roman"/>
                        </a:rPr>
                        <a:t>Everyone operating a motorized boat needs to get their “boating license” (i.e. “Pleasure Craft Operator Card”).</a:t>
                      </a:r>
                      <a:endParaRPr lang="en-US" sz="700" dirty="0">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Everyone operating a motorized boat needs to get their “boating license” (i.e. “Pleasure Craft Operator Card”).</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Everyone operating a motorized boat needs to get their “boating license” (i.e. “Pleasure Craft Operator Card”).</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Everyone operating a motorized boat or water craft should get their Pleasure Craft Operator Card.</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2278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700" dirty="0">
                          <a:solidFill>
                            <a:schemeClr val="tx1"/>
                          </a:solidFill>
                          <a:latin typeface="Arial"/>
                          <a:ea typeface="Times New Roman"/>
                        </a:rPr>
                        <a:t>Check the weather before you go and while out boating.  Anticipate changing or unsuitable weather and wave conditions.</a:t>
                      </a:r>
                      <a:endParaRPr lang="en-US" sz="700" dirty="0">
                        <a:solidFill>
                          <a:schemeClr val="tx1"/>
                        </a:solidFill>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700" dirty="0">
                          <a:latin typeface="Arial"/>
                          <a:ea typeface="Times New Roman"/>
                        </a:rPr>
                        <a:t>Check the weather before you go and while out boating.  Anticipate changing or unsuitable weather and wave conditions.</a:t>
                      </a:r>
                      <a:endParaRPr lang="en-US" sz="700" dirty="0">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Check the weather before you go and while out boating.  Anticipate changing or unsuitable weather and wave conditions.</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Check the weather before you go and while out boating.  Anticipate changing or unsuitable weather and wave conditions.</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Watch the weather while out boating… keep a weather eye out.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648262">
                <a:tc>
                  <a:txBody>
                    <a:bodyPr/>
                    <a:lstStyle/>
                    <a:p>
                      <a:pPr marL="0" lvl="1"/>
                      <a:r>
                        <a:rPr lang="en-CA" sz="700" dirty="0">
                          <a:solidFill>
                            <a:schemeClr val="tx1"/>
                          </a:solidFill>
                          <a:latin typeface="Arial"/>
                          <a:ea typeface="Times New Roman"/>
                        </a:rPr>
                        <a:t>Have the right safety equipment on board your boat to be prepared.</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CA" sz="700" dirty="0">
                          <a:latin typeface="Arial"/>
                          <a:ea typeface="Times New Roman"/>
                        </a:rPr>
                        <a:t>Have the right safety equipment on board your boat to be prepared.</a:t>
                      </a:r>
                    </a:p>
                    <a:p>
                      <a:pPr marL="0" lvl="1"/>
                      <a:endParaRPr lang="en-US" sz="700" dirty="0">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Have the right safety equipment on board your boat to be prepared.</a:t>
                      </a:r>
                    </a:p>
                    <a:p>
                      <a:pPr marL="0" lvl="1"/>
                      <a:endParaRPr lang="en-US" sz="700" dirty="0">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Have the right safety equipment on board your boat to be prepared.</a:t>
                      </a:r>
                    </a:p>
                    <a:p>
                      <a:pPr marL="0" lvl="1"/>
                      <a:endParaRPr lang="en-US" sz="700" dirty="0">
                        <a:solidFill>
                          <a:schemeClr val="tx1"/>
                        </a:solidFill>
                        <a:latin typeface="Arial"/>
                        <a:cs typeface="Arial" pitchFamily="34" charset="0"/>
                      </a:endParaRPr>
                    </a:p>
                    <a:p>
                      <a:pPr marL="0" lvl="1"/>
                      <a:r>
                        <a:rPr lang="en-US" sz="700" dirty="0">
                          <a:latin typeface="Arial"/>
                          <a:ea typeface="Times New Roman"/>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Have the right safety equipment on board your boat… have a flare for rescue.</a:t>
                      </a:r>
                    </a:p>
                    <a:p>
                      <a:pPr marL="0" lvl="1"/>
                      <a:endParaRPr lang="en-US" sz="700" dirty="0">
                        <a:latin typeface="Arial" pitchFamily="34" charset="0"/>
                        <a:cs typeface="Arial" pitchFamily="34" charset="0"/>
                      </a:endParaRPr>
                    </a:p>
                    <a:p>
                      <a:pPr marL="0" lvl="1"/>
                      <a:r>
                        <a:rPr lang="en-US" sz="700" dirty="0">
                          <a:latin typeface="Arial" pitchFamily="34" charset="0"/>
                          <a:cs typeface="Arial" pitchFamily="34" charset="0"/>
                        </a:rPr>
                        <a:t>Review your checklist before you go out on the water. Be prepared.</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986486">
                <a:tc>
                  <a:txBody>
                    <a:bodyPr/>
                    <a:lstStyle/>
                    <a:p>
                      <a:pPr marL="0" lvl="1"/>
                      <a:r>
                        <a:rPr lang="en-CA" sz="700" dirty="0">
                          <a:solidFill>
                            <a:schemeClr val="tx1"/>
                          </a:solidFill>
                          <a:latin typeface="Arial" pitchFamily="34" charset="0"/>
                          <a:cs typeface="Arial" pitchFamily="34" charset="0"/>
                        </a:rPr>
                        <a:t>If you fall into cold water and are already wearing your lifejacket, you’ll have a better chance to survive.</a:t>
                      </a:r>
                    </a:p>
                    <a:p>
                      <a:pPr marL="0" lvl="1"/>
                      <a:endParaRPr lang="en-US" sz="700" dirty="0">
                        <a:solidFill>
                          <a:schemeClr val="tx1"/>
                        </a:solidFill>
                        <a:latin typeface="Arial" pitchFamily="34" charset="0"/>
                        <a:cs typeface="Arial" pitchFamily="34" charset="0"/>
                      </a:endParaRPr>
                    </a:p>
                    <a:p>
                      <a:pPr marL="0" lvl="1"/>
                      <a:r>
                        <a:rPr lang="en-CA" sz="700" dirty="0">
                          <a:solidFill>
                            <a:schemeClr val="tx1"/>
                          </a:solidFill>
                          <a:latin typeface="Arial" pitchFamily="34" charset="0"/>
                          <a:cs typeface="Arial" pitchFamily="34" charset="0"/>
                        </a:rPr>
                        <a:t>Your first reaction when you fall unexpectedly into cold water is a deep gasp.  Wearing a lifejacket keeps your head above water to avoid inhaling water and drowning.</a:t>
                      </a:r>
                      <a:endParaRPr lang="en-US" sz="700" dirty="0">
                        <a:solidFill>
                          <a:schemeClr val="tx1"/>
                        </a:solidFill>
                        <a:latin typeface="Arial" pitchFamily="34" charset="0"/>
                        <a:cs typeface="Arial" pitchFamily="34" charset="0"/>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CA" sz="700" dirty="0">
                          <a:latin typeface="Arial" pitchFamily="34" charset="0"/>
                          <a:cs typeface="Arial" pitchFamily="34" charset="0"/>
                        </a:rPr>
                        <a:t>If you fall into cold water and are already wearing your lifejacket, you’ll have a better chance to survive.</a:t>
                      </a:r>
                    </a:p>
                    <a:p>
                      <a:pPr marL="0" lvl="1"/>
                      <a:endParaRPr lang="en-US" sz="700" dirty="0">
                        <a:latin typeface="Arial" pitchFamily="34" charset="0"/>
                        <a:cs typeface="Arial" pitchFamily="34" charset="0"/>
                      </a:endParaRPr>
                    </a:p>
                    <a:p>
                      <a:pPr marL="0" lvl="1"/>
                      <a:r>
                        <a:rPr lang="en-CA" sz="700" dirty="0">
                          <a:latin typeface="Arial" pitchFamily="34" charset="0"/>
                          <a:cs typeface="Arial" pitchFamily="34" charset="0"/>
                        </a:rPr>
                        <a:t/>
                      </a:r>
                      <a:br>
                        <a:rPr lang="en-CA" sz="700" dirty="0">
                          <a:latin typeface="Arial" pitchFamily="34" charset="0"/>
                          <a:cs typeface="Arial" pitchFamily="34" charset="0"/>
                        </a:rPr>
                      </a:br>
                      <a:r>
                        <a:rPr lang="en-CA" sz="700" dirty="0">
                          <a:latin typeface="Arial" pitchFamily="34" charset="0"/>
                          <a:cs typeface="Arial" pitchFamily="34" charset="0"/>
                        </a:rPr>
                        <a:t>Your first reaction when you fall unexpectedly into cold water is a deep gasp.  Wearing a lifejacket keeps your head above water to avoid inhaling water and drowning.</a:t>
                      </a:r>
                      <a:endParaRPr lang="en-US" sz="700" dirty="0">
                        <a:latin typeface="Arial" pitchFamily="34" charset="0"/>
                        <a:cs typeface="Arial" pitchFamily="34" charset="0"/>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If you fall into cold water and are already wearing your lifejacket, you’ll have a better chance to survive.</a:t>
                      </a:r>
                    </a:p>
                    <a:p>
                      <a:pPr marL="0" lvl="1"/>
                      <a:endParaRPr lang="en-US" sz="700" dirty="0">
                        <a:latin typeface="Arial"/>
                        <a:ea typeface="Times New Roman"/>
                      </a:endParaRPr>
                    </a:p>
                    <a:p>
                      <a:pPr marL="0" lvl="1"/>
                      <a:r>
                        <a:rPr lang="en-US" sz="700" dirty="0">
                          <a:solidFill>
                            <a:schemeClr val="tx2">
                              <a:lumMod val="60000"/>
                              <a:lumOff val="40000"/>
                            </a:schemeClr>
                          </a:solidFill>
                          <a:latin typeface="Arial"/>
                          <a:ea typeface="Times New Roman"/>
                        </a:rPr>
                        <a:t>Your first reaction when you fall unexpectedly into cold water is a deep gasp.  Wearing a lifejacket keeps your head above water to avoid inhaling water and drowning.</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If you </a:t>
                      </a:r>
                      <a:r>
                        <a:rPr lang="en-US" sz="700" dirty="0">
                          <a:solidFill>
                            <a:schemeClr val="accent1"/>
                          </a:solidFill>
                          <a:latin typeface="Arial"/>
                          <a:ea typeface="Times New Roman"/>
                        </a:rPr>
                        <a:t>fall into cold water and are already wearing your lifejacket, you’ll have a better chance </a:t>
                      </a:r>
                      <a:r>
                        <a:rPr lang="en-US" sz="700" dirty="0">
                          <a:latin typeface="Arial"/>
                          <a:ea typeface="Times New Roman"/>
                        </a:rPr>
                        <a:t>to survive.</a:t>
                      </a:r>
                    </a:p>
                    <a:p>
                      <a:pPr marL="0" lvl="1"/>
                      <a:endParaRPr lang="en-US" sz="700" dirty="0">
                        <a:solidFill>
                          <a:schemeClr val="tx1"/>
                        </a:solidFill>
                        <a:latin typeface="Arial"/>
                        <a:cs typeface="Arial" pitchFamily="34" charset="0"/>
                      </a:endParaRPr>
                    </a:p>
                    <a:p>
                      <a:pPr marL="0" lvl="1"/>
                      <a:r>
                        <a:rPr lang="en-US" sz="700" dirty="0">
                          <a:latin typeface="Arial" pitchFamily="34" charset="0"/>
                          <a:cs typeface="Arial" pitchFamily="34" charset="0"/>
                        </a:rPr>
                        <a:t>--</a:t>
                      </a:r>
                    </a:p>
                    <a:p>
                      <a:pPr marL="0" lvl="1"/>
                      <a:endParaRPr lang="en-US" sz="700" dirty="0">
                        <a:latin typeface="Arial" pitchFamily="34" charset="0"/>
                        <a:cs typeface="Arial" pitchFamily="34" charset="0"/>
                      </a:endParaRPr>
                    </a:p>
                    <a:p>
                      <a:pPr marL="0" lvl="1"/>
                      <a:endParaRPr lang="en-US" sz="700" dirty="0">
                        <a:latin typeface="Arial" pitchFamily="34" charset="0"/>
                        <a:cs typeface="Arial" pitchFamily="34" charset="0"/>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If you wear your lifejacket before falling into cold water you’ll float and have a chance to survive.</a:t>
                      </a:r>
                    </a:p>
                    <a:p>
                      <a:pPr marL="0" lvl="1"/>
                      <a:endParaRPr lang="en-US" sz="700" dirty="0">
                        <a:solidFill>
                          <a:schemeClr val="tx1"/>
                        </a:solidFill>
                        <a:latin typeface="Arial"/>
                        <a:cs typeface="Arial" pitchFamily="34" charset="0"/>
                      </a:endParaRPr>
                    </a:p>
                    <a:p>
                      <a:pPr marL="0" lvl="1"/>
                      <a:r>
                        <a:rPr lang="en-US" sz="700" dirty="0">
                          <a:latin typeface="Arial" pitchFamily="34" charset="0"/>
                          <a:cs typeface="Arial" pitchFamily="34" charset="0"/>
                        </a:rPr>
                        <a:t>Be prepared for the possibility of falling into cold water by wearing your lifejacket.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455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a:ea typeface="Times New Roman"/>
                        </a:rPr>
                        <a:t>Take</a:t>
                      </a:r>
                      <a:r>
                        <a:rPr lang="en-US" sz="700" baseline="0" dirty="0">
                          <a:solidFill>
                            <a:schemeClr val="tx1"/>
                          </a:solidFill>
                          <a:latin typeface="Arial"/>
                          <a:ea typeface="Times New Roman"/>
                        </a:rPr>
                        <a:t> a boating course to become a more knowledgeable boater.</a:t>
                      </a:r>
                      <a:endParaRPr lang="en-US" sz="700" dirty="0">
                        <a:solidFill>
                          <a:schemeClr val="tx1"/>
                        </a:solidFill>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a:ea typeface="Times New Roman"/>
                        </a:rPr>
                        <a:t>Take</a:t>
                      </a:r>
                      <a:r>
                        <a:rPr lang="en-US" sz="700" baseline="0" dirty="0">
                          <a:solidFill>
                            <a:schemeClr val="tx1"/>
                          </a:solidFill>
                          <a:latin typeface="Arial"/>
                          <a:ea typeface="Times New Roman"/>
                        </a:rPr>
                        <a:t> a boating course to become a more knowledgeable boater.</a:t>
                      </a:r>
                      <a:endParaRPr lang="en-US" sz="700" dirty="0">
                        <a:solidFill>
                          <a:schemeClr val="tx1"/>
                        </a:solidFill>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pitchFamily="34" charset="0"/>
                          <a:cs typeface="Arial" pitchFamily="34" charset="0"/>
                        </a:rPr>
                        <a:t>Take a boating course to become a more knowledgeable boater.</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solidFill>
                            <a:schemeClr val="accent1"/>
                          </a:solidFill>
                          <a:latin typeface="Arial" pitchFamily="34" charset="0"/>
                          <a:cs typeface="Arial" pitchFamily="34" charset="0"/>
                        </a:rPr>
                        <a:t>Take a boating course to become a more knowledgeable boater.</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pitchFamily="34" charset="0"/>
                          <a:cs typeface="Arial" pitchFamily="34" charset="0"/>
                        </a:rPr>
                        <a:t>The more knowledge you have, the more enjoyable boating becomes.</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8527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700" dirty="0">
                          <a:solidFill>
                            <a:schemeClr val="tx1"/>
                          </a:solidFill>
                          <a:latin typeface="Arial" pitchFamily="34" charset="0"/>
                          <a:cs typeface="Arial" pitchFamily="34" charset="0"/>
                        </a:rPr>
                        <a:t>If you’re hooked on fishing, </a:t>
                      </a:r>
                      <a:r>
                        <a:rPr lang="en-CA" sz="700" strike="sngStrike" dirty="0">
                          <a:solidFill>
                            <a:schemeClr val="accent1"/>
                          </a:solidFill>
                          <a:latin typeface="Arial" pitchFamily="34" charset="0"/>
                          <a:cs typeface="Arial" pitchFamily="34" charset="0"/>
                        </a:rPr>
                        <a:t>maybe its time to </a:t>
                      </a:r>
                      <a:r>
                        <a:rPr lang="en-CA" sz="700" dirty="0">
                          <a:solidFill>
                            <a:schemeClr val="tx1"/>
                          </a:solidFill>
                          <a:latin typeface="Arial" pitchFamily="34" charset="0"/>
                          <a:cs typeface="Arial" pitchFamily="34" charset="0"/>
                        </a:rPr>
                        <a:t>get your kids hooked on wearing lifejackets too!</a:t>
                      </a:r>
                      <a:br>
                        <a:rPr lang="en-CA" sz="700" dirty="0">
                          <a:solidFill>
                            <a:schemeClr val="tx1"/>
                          </a:solidFill>
                          <a:latin typeface="Arial" pitchFamily="34" charset="0"/>
                          <a:cs typeface="Arial" pitchFamily="34" charset="0"/>
                        </a:rPr>
                      </a:br>
                      <a:r>
                        <a:rPr lang="en-CA" sz="700" dirty="0">
                          <a:solidFill>
                            <a:schemeClr val="tx1"/>
                          </a:solidFill>
                          <a:latin typeface="Arial" pitchFamily="34" charset="0"/>
                          <a:cs typeface="Arial" pitchFamily="34" charset="0"/>
                        </a:rPr>
                        <a:t/>
                      </a:r>
                      <a:br>
                        <a:rPr lang="en-CA" sz="700" dirty="0">
                          <a:solidFill>
                            <a:schemeClr val="tx1"/>
                          </a:solidFill>
                          <a:latin typeface="Arial" pitchFamily="34" charset="0"/>
                          <a:cs typeface="Arial" pitchFamily="34" charset="0"/>
                        </a:rPr>
                      </a:br>
                      <a:r>
                        <a:rPr lang="en-CA" sz="700" dirty="0">
                          <a:solidFill>
                            <a:schemeClr val="tx1"/>
                          </a:solidFill>
                          <a:latin typeface="Arial" pitchFamily="34" charset="0"/>
                          <a:cs typeface="Arial" pitchFamily="34" charset="0"/>
                        </a:rPr>
                        <a:t>- -</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700" dirty="0">
                          <a:solidFill>
                            <a:schemeClr val="accent1"/>
                          </a:solidFill>
                          <a:latin typeface="Arial" pitchFamily="34" charset="0"/>
                          <a:cs typeface="Arial" pitchFamily="34" charset="0"/>
                        </a:rPr>
                        <a:t>If you’re hooked on fishing, maybe it’s time to get hooked on wearing your lifejacket too.</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700" dirty="0">
                        <a:solidFill>
                          <a:schemeClr val="accent1"/>
                        </a:solidFill>
                        <a:latin typeface="Arial" pitchFamily="34" charset="0"/>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sz="700" dirty="0">
                          <a:solidFill>
                            <a:schemeClr val="accent1"/>
                          </a:solidFill>
                          <a:latin typeface="Arial" pitchFamily="34" charset="0"/>
                          <a:cs typeface="Arial" pitchFamily="34" charset="0"/>
                        </a:rPr>
                        <a:t>If you fish, it is great to get your kids hooked on fishing.  Get them wearing their lifejackets so they’re hooked on lifejackets too.</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700" dirty="0">
                        <a:latin typeface="Arial" pitchFamily="34" charset="0"/>
                        <a:cs typeface="Arial" pitchFamily="34" charset="0"/>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endParaRPr lang="en-US" sz="700" dirty="0">
                        <a:solidFill>
                          <a:schemeClr val="accent1"/>
                        </a:solidFill>
                        <a:latin typeface="Arial" pitchFamily="34" charset="0"/>
                        <a:cs typeface="Arial" pitchFamily="34" charset="0"/>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700" dirty="0">
                        <a:latin typeface="Arial" pitchFamily="34" charset="0"/>
                        <a:cs typeface="Arial" pitchFamily="34" charset="0"/>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90351140"/>
      </p:ext>
    </p:extLst>
  </p:cSld>
  <p:clrMapOvr>
    <a:masterClrMapping/>
  </p:clrMapOvr>
  <p:transition spd="slow">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 changes to safe boating attitudes / behaviours – same in May 2018 as for Aug 2017 &amp; May 2016.</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69</a:t>
            </a:fld>
            <a:endParaRPr lang="en-US"/>
          </a:p>
        </p:txBody>
      </p:sp>
      <p:sp>
        <p:nvSpPr>
          <p:cNvPr id="16" name="Text Box 1916"/>
          <p:cNvSpPr txBox="1">
            <a:spLocks noChangeArrowheads="1"/>
          </p:cNvSpPr>
          <p:nvPr/>
        </p:nvSpPr>
        <p:spPr bwMode="auto">
          <a:xfrm>
            <a:off x="114300" y="6491437"/>
            <a:ext cx="6959359" cy="369332"/>
          </a:xfrm>
          <a:prstGeom prst="rect">
            <a:avLst/>
          </a:prstGeom>
          <a:noFill/>
          <a:ln w="9525">
            <a:noFill/>
            <a:miter lim="800000"/>
            <a:headEnd/>
            <a:tailEnd/>
          </a:ln>
        </p:spPr>
        <p:txBody>
          <a:bodyPr wrap="square">
            <a:spAutoFit/>
          </a:bodyPr>
          <a:lstStyle/>
          <a:p>
            <a:pPr>
              <a:buFontTx/>
              <a:buNone/>
            </a:pPr>
            <a:r>
              <a:rPr lang="en-US" sz="900" dirty="0">
                <a:latin typeface="Arial" pitchFamily="34" charset="0"/>
                <a:cs typeface="Arial" pitchFamily="34" charset="0"/>
              </a:rPr>
              <a:t>7. Please indicate how much you agree or disagree that each of these statements applies to you, </a:t>
            </a:r>
            <a:r>
              <a:rPr lang="en-US" sz="900" dirty="0" err="1">
                <a:latin typeface="Arial" pitchFamily="34" charset="0"/>
                <a:cs typeface="Arial" pitchFamily="34" charset="0"/>
              </a:rPr>
              <a:t>ie</a:t>
            </a:r>
            <a:r>
              <a:rPr lang="en-US" sz="900" dirty="0">
                <a:latin typeface="Arial" pitchFamily="34" charset="0"/>
                <a:cs typeface="Arial" pitchFamily="34" charset="0"/>
              </a:rPr>
              <a:t>. describes things you are doing or intend to do this year (on a scale from 1[Strongly disagree] to 10[Strongly agree])</a:t>
            </a:r>
          </a:p>
        </p:txBody>
      </p:sp>
      <p:graphicFrame>
        <p:nvGraphicFramePr>
          <p:cNvPr id="8" name="Table 7"/>
          <p:cNvGraphicFramePr>
            <a:graphicFrameLocks noGrp="1"/>
          </p:cNvGraphicFramePr>
          <p:nvPr>
            <p:extLst>
              <p:ext uri="{D42A27DB-BD31-4B8C-83A1-F6EECF244321}">
                <p14:modId xmlns:p14="http://schemas.microsoft.com/office/powerpoint/2010/main" val="502618322"/>
              </p:ext>
            </p:extLst>
          </p:nvPr>
        </p:nvGraphicFramePr>
        <p:xfrm>
          <a:off x="57150" y="1073150"/>
          <a:ext cx="9033687" cy="5546680"/>
        </p:xfrm>
        <a:graphic>
          <a:graphicData uri="http://schemas.openxmlformats.org/drawingml/2006/table">
            <a:tbl>
              <a:tblPr firstRow="1" bandRow="1">
                <a:tableStyleId>{5C22544A-7EE6-4342-B048-85BDC9FD1C3A}</a:tableStyleId>
              </a:tblPr>
              <a:tblGrid>
                <a:gridCol w="2016199">
                  <a:extLst>
                    <a:ext uri="{9D8B030D-6E8A-4147-A177-3AD203B41FA5}">
                      <a16:colId xmlns="" xmlns:a16="http://schemas.microsoft.com/office/drawing/2014/main" val="3727139419"/>
                    </a:ext>
                  </a:extLst>
                </a:gridCol>
                <a:gridCol w="1995209">
                  <a:extLst>
                    <a:ext uri="{9D8B030D-6E8A-4147-A177-3AD203B41FA5}">
                      <a16:colId xmlns="" xmlns:a16="http://schemas.microsoft.com/office/drawing/2014/main" val="20000"/>
                    </a:ext>
                  </a:extLst>
                </a:gridCol>
                <a:gridCol w="2005704">
                  <a:extLst>
                    <a:ext uri="{9D8B030D-6E8A-4147-A177-3AD203B41FA5}">
                      <a16:colId xmlns="" xmlns:a16="http://schemas.microsoft.com/office/drawing/2014/main" val="20001"/>
                    </a:ext>
                  </a:extLst>
                </a:gridCol>
                <a:gridCol w="1627972">
                  <a:extLst>
                    <a:ext uri="{9D8B030D-6E8A-4147-A177-3AD203B41FA5}">
                      <a16:colId xmlns="" xmlns:a16="http://schemas.microsoft.com/office/drawing/2014/main" val="20002"/>
                    </a:ext>
                  </a:extLst>
                </a:gridCol>
                <a:gridCol w="1388603">
                  <a:extLst>
                    <a:ext uri="{9D8B030D-6E8A-4147-A177-3AD203B41FA5}">
                      <a16:colId xmlns="" xmlns:a16="http://schemas.microsoft.com/office/drawing/2014/main" val="20003"/>
                    </a:ext>
                  </a:extLst>
                </a:gridCol>
              </a:tblGrid>
              <a:tr h="221430">
                <a:tc>
                  <a:txBody>
                    <a:bodyPr/>
                    <a:lstStyle/>
                    <a:p>
                      <a:pPr marL="0" lvl="1">
                        <a:spcAft>
                          <a:spcPts val="0"/>
                        </a:spcAft>
                      </a:pPr>
                      <a:r>
                        <a:rPr lang="en-US" sz="1050" b="1" dirty="0">
                          <a:solidFill>
                            <a:schemeClr val="tx1"/>
                          </a:solidFill>
                          <a:latin typeface="Arial"/>
                          <a:ea typeface="Times New Roman"/>
                        </a:rPr>
                        <a:t>May 2018, Aug 2017 &amp; May 2016: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0"/>
                        </a:spcAft>
                      </a:pPr>
                      <a:r>
                        <a:rPr lang="en-US" sz="1050" b="1" dirty="0">
                          <a:solidFill>
                            <a:schemeClr val="tx1"/>
                          </a:solidFill>
                          <a:latin typeface="Arial"/>
                          <a:ea typeface="Times New Roman"/>
                        </a:rPr>
                        <a:t>Aug 2015: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0"/>
                        </a:spcAft>
                      </a:pPr>
                      <a:r>
                        <a:rPr lang="en-US" sz="1050" b="1" dirty="0">
                          <a:solidFill>
                            <a:schemeClr val="tx1"/>
                          </a:solidFill>
                          <a:latin typeface="Arial"/>
                          <a:ea typeface="Times New Roman"/>
                        </a:rPr>
                        <a:t>May 2015: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050" dirty="0">
                          <a:solidFill>
                            <a:schemeClr val="tx1"/>
                          </a:solidFill>
                          <a:latin typeface="Arial" pitchFamily="34" charset="0"/>
                          <a:cs typeface="Arial" pitchFamily="34" charset="0"/>
                        </a:rPr>
                        <a:t>2014: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Arial"/>
                          <a:ea typeface="Times New Roman"/>
                        </a:rPr>
                        <a:t>2013 &amp; earlier: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899142">
                <a:tc>
                  <a:txBody>
                    <a:bodyPr/>
                    <a:lstStyle/>
                    <a:p>
                      <a:pPr marL="0" lvl="1">
                        <a:spcAft>
                          <a:spcPts val="200"/>
                        </a:spcAft>
                      </a:pPr>
                      <a:r>
                        <a:rPr lang="en-US" sz="800" b="1" dirty="0">
                          <a:latin typeface="Arial"/>
                          <a:ea typeface="Times New Roman"/>
                        </a:rPr>
                        <a:t>Drinking &amp; boating:</a:t>
                      </a:r>
                    </a:p>
                    <a:p>
                      <a:pPr marL="0" lvl="1">
                        <a:spcAft>
                          <a:spcPts val="200"/>
                        </a:spcAft>
                      </a:pPr>
                      <a:r>
                        <a:rPr lang="en-US" sz="700" dirty="0">
                          <a:latin typeface="Arial"/>
                          <a:ea typeface="Times New Roman"/>
                        </a:rPr>
                        <a:t>I am not going to drink any alcoholic beverages while operating a boat.</a:t>
                      </a:r>
                      <a:endParaRPr lang="en-US" sz="700" dirty="0">
                        <a:solidFill>
                          <a:schemeClr val="accent1"/>
                        </a:solidFill>
                        <a:latin typeface="Arial"/>
                        <a:ea typeface="Times New Roman"/>
                      </a:endParaRPr>
                    </a:p>
                    <a:p>
                      <a:pPr marL="0" lvl="1">
                        <a:spcAft>
                          <a:spcPts val="200"/>
                        </a:spcAft>
                      </a:pPr>
                      <a:r>
                        <a:rPr lang="en-US" sz="700" dirty="0">
                          <a:solidFill>
                            <a:schemeClr val="tx1"/>
                          </a:solidFill>
                          <a:latin typeface="Arial"/>
                          <a:ea typeface="Times New Roman"/>
                        </a:rPr>
                        <a:t>I am not going to operate a boat after I have consumed alcoholic beverages.</a:t>
                      </a:r>
                      <a:endParaRPr lang="en-US" sz="700" strike="sngStrike" baseline="0" dirty="0">
                        <a:solidFill>
                          <a:schemeClr val="accent1"/>
                        </a:solidFill>
                        <a:latin typeface="Arial"/>
                        <a:ea typeface="Times New Roman"/>
                      </a:endParaRPr>
                    </a:p>
                    <a:p>
                      <a:pPr marL="0" lvl="1">
                        <a:spcAft>
                          <a:spcPts val="200"/>
                        </a:spcAft>
                      </a:pPr>
                      <a:r>
                        <a:rPr lang="en-US" sz="700" dirty="0">
                          <a:solidFill>
                            <a:schemeClr val="tx1"/>
                          </a:solidFill>
                          <a:latin typeface="Arial" pitchFamily="34" charset="0"/>
                          <a:cs typeface="Arial" pitchFamily="34" charset="0"/>
                        </a:rPr>
                        <a:t>I am going to call 9-1-1 to report an impaired boater if I see one.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ea typeface="Times New Roman"/>
                        </a:rPr>
                        <a:t>Drinking &amp; boating:</a:t>
                      </a:r>
                    </a:p>
                    <a:p>
                      <a:pPr marL="0" lvl="1">
                        <a:spcAft>
                          <a:spcPts val="200"/>
                        </a:spcAft>
                      </a:pPr>
                      <a:r>
                        <a:rPr lang="en-US" sz="700" dirty="0">
                          <a:latin typeface="Arial"/>
                          <a:ea typeface="Times New Roman"/>
                        </a:rPr>
                        <a:t>I am not going to drink any alcoholic beverages while operating a boat </a:t>
                      </a:r>
                      <a:r>
                        <a:rPr lang="en-US" sz="700" strike="sngStrike" baseline="0" dirty="0">
                          <a:solidFill>
                            <a:schemeClr val="accent1"/>
                          </a:solidFill>
                          <a:latin typeface="Arial"/>
                          <a:ea typeface="Times New Roman"/>
                        </a:rPr>
                        <a:t>this season</a:t>
                      </a:r>
                      <a:r>
                        <a:rPr lang="en-US" sz="700" dirty="0">
                          <a:solidFill>
                            <a:schemeClr val="accent1"/>
                          </a:solidFill>
                          <a:latin typeface="Arial"/>
                          <a:ea typeface="Times New Roman"/>
                        </a:rPr>
                        <a:t>.</a:t>
                      </a:r>
                    </a:p>
                    <a:p>
                      <a:pPr marL="0" lvl="1">
                        <a:spcAft>
                          <a:spcPts val="200"/>
                        </a:spcAft>
                      </a:pPr>
                      <a:r>
                        <a:rPr lang="en-US" sz="700" dirty="0">
                          <a:solidFill>
                            <a:schemeClr val="tx1"/>
                          </a:solidFill>
                          <a:latin typeface="Arial"/>
                          <a:ea typeface="Times New Roman"/>
                        </a:rPr>
                        <a:t>I am not going to operate a boat after I have consumed alcoholic beverages </a:t>
                      </a:r>
                      <a:r>
                        <a:rPr lang="en-US" sz="700" strike="sngStrike" baseline="0" dirty="0">
                          <a:solidFill>
                            <a:schemeClr val="accent1"/>
                          </a:solidFill>
                          <a:latin typeface="Arial"/>
                          <a:ea typeface="Times New Roman"/>
                        </a:rPr>
                        <a:t>this season.</a:t>
                      </a:r>
                    </a:p>
                    <a:p>
                      <a:pPr marL="0" lvl="1">
                        <a:spcAft>
                          <a:spcPts val="200"/>
                        </a:spcAft>
                      </a:pPr>
                      <a:r>
                        <a:rPr lang="en-US" sz="700" dirty="0">
                          <a:solidFill>
                            <a:schemeClr val="tx1"/>
                          </a:solidFill>
                          <a:latin typeface="Arial" pitchFamily="34" charset="0"/>
                          <a:cs typeface="Arial" pitchFamily="34" charset="0"/>
                        </a:rPr>
                        <a:t>I am going to call 9-1-1 to report an impaired boater if I see one.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ea typeface="Times New Roman"/>
                        </a:rPr>
                        <a:t>Drinking &amp; boating:</a:t>
                      </a:r>
                    </a:p>
                    <a:p>
                      <a:pPr marL="0" lvl="1">
                        <a:spcAft>
                          <a:spcPts val="200"/>
                        </a:spcAft>
                      </a:pPr>
                      <a:r>
                        <a:rPr lang="en-US" sz="700" dirty="0">
                          <a:latin typeface="Arial"/>
                          <a:ea typeface="Times New Roman"/>
                        </a:rPr>
                        <a:t>I am not going to drink any alcoholic beverages while operating a boat this season.</a:t>
                      </a:r>
                    </a:p>
                    <a:p>
                      <a:pPr marL="0" lvl="1">
                        <a:spcAft>
                          <a:spcPts val="200"/>
                        </a:spcAft>
                      </a:pPr>
                      <a:r>
                        <a:rPr lang="en-US" sz="700" dirty="0">
                          <a:solidFill>
                            <a:schemeClr val="accent1"/>
                          </a:solidFill>
                          <a:latin typeface="Arial"/>
                          <a:ea typeface="Times New Roman"/>
                        </a:rPr>
                        <a:t>I am not going to operate a boat after I have consumed alcoholic beverages this season.</a:t>
                      </a:r>
                    </a:p>
                    <a:p>
                      <a:pPr marL="0" lvl="1">
                        <a:spcAft>
                          <a:spcPts val="200"/>
                        </a:spcAft>
                      </a:pPr>
                      <a:r>
                        <a:rPr lang="en-US" sz="700" dirty="0">
                          <a:solidFill>
                            <a:schemeClr val="accent1"/>
                          </a:solidFill>
                          <a:latin typeface="Arial" pitchFamily="34" charset="0"/>
                          <a:cs typeface="Arial" pitchFamily="34" charset="0"/>
                        </a:rPr>
                        <a:t>I am going to call 9-1-1 to report an impaired boater if I see one.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ea typeface="Times New Roman"/>
                        </a:rPr>
                        <a:t>Drinking &amp; boating:</a:t>
                      </a:r>
                    </a:p>
                    <a:p>
                      <a:pPr marL="0" lvl="1">
                        <a:spcAft>
                          <a:spcPts val="200"/>
                        </a:spcAft>
                      </a:pPr>
                      <a:r>
                        <a:rPr lang="en-US" sz="700" dirty="0">
                          <a:latin typeface="Arial"/>
                          <a:ea typeface="Times New Roman"/>
                        </a:rPr>
                        <a:t>Same</a:t>
                      </a:r>
                    </a:p>
                    <a:p>
                      <a:pPr marL="0" lvl="1">
                        <a:spcAft>
                          <a:spcPts val="200"/>
                        </a:spcAft>
                      </a:pPr>
                      <a:r>
                        <a:rPr lang="en-US" sz="700" dirty="0">
                          <a:latin typeface="Arial"/>
                          <a:ea typeface="Times New Roman"/>
                        </a:rPr>
                        <a:t>I think there should be more law enforcement spot checks out on the water to check for “drinking &amp; driving” boaters</a:t>
                      </a:r>
                      <a:r>
                        <a:rPr lang="en-US" sz="700" dirty="0">
                          <a:latin typeface="Arial" pitchFamily="34" charset="0"/>
                          <a:cs typeface="Arial" pitchFamily="34" charset="0"/>
                        </a:rPr>
                        <a:t>.</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700" dirty="0">
                          <a:latin typeface="Arial"/>
                          <a:ea typeface="Times New Roman"/>
                        </a:rPr>
                        <a:t>I am not going to drink any alcoholic beverages while out on the water in a boat this season.</a:t>
                      </a:r>
                    </a:p>
                    <a:p>
                      <a:pPr marL="0" lvl="1">
                        <a:spcAft>
                          <a:spcPts val="200"/>
                        </a:spcAft>
                      </a:pPr>
                      <a:r>
                        <a:rPr lang="en-US" sz="700" dirty="0">
                          <a:latin typeface="Arial" pitchFamily="34" charset="0"/>
                          <a:cs typeface="Arial" pitchFamily="34" charset="0"/>
                        </a:rPr>
                        <a:t>Same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006502">
                <a:tc>
                  <a:txBody>
                    <a:bodyPr/>
                    <a:lstStyle/>
                    <a:p>
                      <a:pPr marL="0" lvl="1">
                        <a:spcAft>
                          <a:spcPts val="200"/>
                        </a:spcAft>
                      </a:pPr>
                      <a:r>
                        <a:rPr lang="en-US" sz="800" b="1" dirty="0">
                          <a:latin typeface="Arial"/>
                          <a:cs typeface="Arial" pitchFamily="34" charset="0"/>
                        </a:rPr>
                        <a:t>Wearing your Lifejacket:</a:t>
                      </a:r>
                      <a:endParaRPr lang="en-US" sz="800" b="1" dirty="0">
                        <a:solidFill>
                          <a:schemeClr val="tx1"/>
                        </a:solidFill>
                        <a:latin typeface="Arial"/>
                        <a:cs typeface="Arial" pitchFamily="34" charset="0"/>
                      </a:endParaRPr>
                    </a:p>
                    <a:p>
                      <a:pPr marL="0" lvl="1">
                        <a:spcAft>
                          <a:spcPts val="200"/>
                        </a:spcAft>
                      </a:pPr>
                      <a:r>
                        <a:rPr lang="en-US" sz="700" dirty="0">
                          <a:latin typeface="Arial"/>
                          <a:ea typeface="Times New Roman"/>
                        </a:rPr>
                        <a:t>I will wear my lifejacket all the time when I’m out on the water in a boat.</a:t>
                      </a:r>
                      <a:endParaRPr lang="en-US" sz="700" strike="sngStrike" baseline="0" dirty="0">
                        <a:solidFill>
                          <a:schemeClr val="accent1"/>
                        </a:solidFill>
                        <a:latin typeface="Arial"/>
                        <a:ea typeface="Times New Roman"/>
                      </a:endParaRPr>
                    </a:p>
                    <a:p>
                      <a:pPr marL="0" lvl="1">
                        <a:spcAft>
                          <a:spcPts val="200"/>
                        </a:spcAft>
                      </a:pPr>
                      <a:r>
                        <a:rPr lang="en-US" sz="700" dirty="0">
                          <a:latin typeface="Arial"/>
                          <a:cs typeface="Arial" pitchFamily="34" charset="0"/>
                        </a:rPr>
                        <a:t>I am going to strongly encourage everyone else who is out in a boat with me to wear their lifejacket.</a:t>
                      </a:r>
                    </a:p>
                    <a:p>
                      <a:pPr marL="0" lvl="1">
                        <a:spcAft>
                          <a:spcPts val="200"/>
                        </a:spcAft>
                      </a:pPr>
                      <a:r>
                        <a:rPr lang="en-US" sz="700" dirty="0">
                          <a:latin typeface="Arial"/>
                          <a:cs typeface="Arial" pitchFamily="34" charset="0"/>
                        </a:rPr>
                        <a:t>- - </a:t>
                      </a:r>
                      <a:endParaRPr lang="en-US" sz="700" strike="sngStrike" baseline="0" dirty="0">
                        <a:solidFill>
                          <a:schemeClr val="accent1"/>
                        </a:solidFill>
                        <a:latin typeface="Arial"/>
                        <a:cs typeface="Arial"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Wearing your Lifejacket:</a:t>
                      </a:r>
                      <a:endParaRPr lang="en-US" sz="800" b="1" dirty="0">
                        <a:solidFill>
                          <a:schemeClr val="tx1"/>
                        </a:solidFill>
                        <a:latin typeface="Arial"/>
                        <a:cs typeface="Arial" pitchFamily="34" charset="0"/>
                      </a:endParaRPr>
                    </a:p>
                    <a:p>
                      <a:pPr marL="0" lvl="1">
                        <a:spcAft>
                          <a:spcPts val="200"/>
                        </a:spcAft>
                      </a:pPr>
                      <a:r>
                        <a:rPr lang="en-US" sz="700" dirty="0">
                          <a:latin typeface="Arial"/>
                          <a:ea typeface="Times New Roman"/>
                        </a:rPr>
                        <a:t>I will wear my lifejacket all the time when I’m out on the water in a boat </a:t>
                      </a:r>
                      <a:r>
                        <a:rPr lang="en-US" sz="700" strike="sngStrike" baseline="0" dirty="0">
                          <a:solidFill>
                            <a:schemeClr val="accent1"/>
                          </a:solidFill>
                          <a:latin typeface="Arial"/>
                          <a:ea typeface="Times New Roman"/>
                        </a:rPr>
                        <a:t>this season.</a:t>
                      </a:r>
                    </a:p>
                    <a:p>
                      <a:pPr marL="0" lvl="1">
                        <a:spcAft>
                          <a:spcPts val="200"/>
                        </a:spcAft>
                      </a:pPr>
                      <a:r>
                        <a:rPr lang="en-US" sz="700" dirty="0">
                          <a:latin typeface="Arial"/>
                          <a:cs typeface="Arial" pitchFamily="34" charset="0"/>
                        </a:rPr>
                        <a:t>I am going to strongly encourage everyone else who is out in a boat with me </a:t>
                      </a:r>
                      <a:r>
                        <a:rPr lang="en-US" sz="700" strike="sngStrike" baseline="0" dirty="0">
                          <a:solidFill>
                            <a:schemeClr val="accent1"/>
                          </a:solidFill>
                          <a:latin typeface="Arial"/>
                          <a:cs typeface="Arial" pitchFamily="34" charset="0"/>
                        </a:rPr>
                        <a:t>this season</a:t>
                      </a:r>
                      <a:r>
                        <a:rPr lang="en-US" sz="700" strike="sngStrike" baseline="0" dirty="0">
                          <a:latin typeface="Arial"/>
                          <a:cs typeface="Arial" pitchFamily="34" charset="0"/>
                        </a:rPr>
                        <a:t> </a:t>
                      </a:r>
                      <a:r>
                        <a:rPr lang="en-US" sz="700" dirty="0">
                          <a:latin typeface="Arial"/>
                          <a:cs typeface="Arial" pitchFamily="34" charset="0"/>
                        </a:rPr>
                        <a:t>to wear their lifejacket.</a:t>
                      </a:r>
                    </a:p>
                    <a:p>
                      <a:pPr marL="0" lvl="1">
                        <a:spcAft>
                          <a:spcPts val="200"/>
                        </a:spcAft>
                      </a:pPr>
                      <a:r>
                        <a:rPr lang="en-US" sz="700" dirty="0">
                          <a:latin typeface="Arial"/>
                          <a:cs typeface="Arial" pitchFamily="34" charset="0"/>
                        </a:rPr>
                        <a:t>I’m going to wear an inflatable lifejacket when I’m out on the water in a boat </a:t>
                      </a:r>
                      <a:r>
                        <a:rPr lang="en-US" sz="700" strike="sngStrike" baseline="0" dirty="0">
                          <a:solidFill>
                            <a:schemeClr val="accent1"/>
                          </a:solidFill>
                          <a:latin typeface="Arial"/>
                          <a:cs typeface="Arial" pitchFamily="34" charset="0"/>
                        </a:rPr>
                        <a:t>this season.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Wearing your Lifejacket:</a:t>
                      </a:r>
                      <a:endParaRPr lang="en-US" sz="800" b="1" dirty="0">
                        <a:solidFill>
                          <a:schemeClr val="tx1"/>
                        </a:solidFill>
                        <a:latin typeface="Arial"/>
                        <a:cs typeface="Arial" pitchFamily="34" charset="0"/>
                      </a:endParaRPr>
                    </a:p>
                    <a:p>
                      <a:pPr marL="0" lvl="1">
                        <a:spcAft>
                          <a:spcPts val="200"/>
                        </a:spcAft>
                      </a:pPr>
                      <a:r>
                        <a:rPr lang="en-US" sz="700" dirty="0">
                          <a:latin typeface="Arial"/>
                          <a:ea typeface="Times New Roman"/>
                        </a:rPr>
                        <a:t>I will wear my lifejacket all the time when I’m out on the water in a boat this season.</a:t>
                      </a:r>
                    </a:p>
                    <a:p>
                      <a:pPr marL="0" lvl="1">
                        <a:spcAft>
                          <a:spcPts val="200"/>
                        </a:spcAft>
                      </a:pPr>
                      <a:r>
                        <a:rPr lang="en-US" sz="700" dirty="0">
                          <a:latin typeface="Arial"/>
                          <a:cs typeface="Arial" pitchFamily="34" charset="0"/>
                        </a:rPr>
                        <a:t>I am going to strongly encourage everyone else who is out in a boat with me this season to wear their lifejacket.</a:t>
                      </a:r>
                    </a:p>
                    <a:p>
                      <a:pPr marL="0" lvl="1">
                        <a:spcAft>
                          <a:spcPts val="200"/>
                        </a:spcAft>
                      </a:pPr>
                      <a:r>
                        <a:rPr lang="en-US" sz="700" dirty="0">
                          <a:latin typeface="Arial"/>
                          <a:cs typeface="Arial" pitchFamily="34" charset="0"/>
                        </a:rPr>
                        <a:t>I’m going to wear an inflatable lifejacket when I’m out on the water in a boat this season.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Wearing your Lifejacket:</a:t>
                      </a:r>
                      <a:endParaRPr lang="en-US" sz="800" b="1" dirty="0">
                        <a:solidFill>
                          <a:schemeClr val="tx1"/>
                        </a:solidFill>
                        <a:latin typeface="Arial"/>
                        <a:cs typeface="Arial" pitchFamily="34" charset="0"/>
                      </a:endParaRPr>
                    </a:p>
                    <a:p>
                      <a:pPr marL="0" lvl="1">
                        <a:spcAft>
                          <a:spcPts val="1200"/>
                        </a:spcAft>
                      </a:pPr>
                      <a:r>
                        <a:rPr lang="en-US" sz="700" dirty="0">
                          <a:latin typeface="Arial"/>
                          <a:ea typeface="Times New Roman"/>
                        </a:rPr>
                        <a:t>Same.</a:t>
                      </a:r>
                    </a:p>
                    <a:p>
                      <a:pPr marL="0" lvl="1">
                        <a:spcAft>
                          <a:spcPts val="1200"/>
                        </a:spcAft>
                      </a:pPr>
                      <a:r>
                        <a:rPr lang="en-US" sz="700" dirty="0">
                          <a:latin typeface="Arial"/>
                          <a:cs typeface="Arial" pitchFamily="34" charset="0"/>
                        </a:rPr>
                        <a:t>Same.</a:t>
                      </a:r>
                    </a:p>
                    <a:p>
                      <a:pPr marL="0" lvl="1">
                        <a:spcAft>
                          <a:spcPts val="1200"/>
                        </a:spcAft>
                      </a:pPr>
                      <a:r>
                        <a:rPr lang="en-US" sz="700" dirty="0">
                          <a:latin typeface="Arial"/>
                          <a:cs typeface="Arial" pitchFamily="34" charset="0"/>
                        </a:rPr>
                        <a:t>Same.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endParaRPr lang="en-US" sz="700" dirty="0">
                        <a:latin typeface="Arial"/>
                        <a:ea typeface="Times New Roman"/>
                      </a:endParaRPr>
                    </a:p>
                    <a:p>
                      <a:pPr marL="0" lvl="1">
                        <a:spcAft>
                          <a:spcPts val="200"/>
                        </a:spcAft>
                      </a:pPr>
                      <a:r>
                        <a:rPr lang="en-US" sz="700" dirty="0">
                          <a:latin typeface="Arial"/>
                          <a:ea typeface="Times New Roman"/>
                        </a:rPr>
                        <a:t>Same</a:t>
                      </a:r>
                    </a:p>
                    <a:p>
                      <a:pPr marL="0" lvl="1">
                        <a:spcAft>
                          <a:spcPts val="200"/>
                        </a:spcAft>
                      </a:pPr>
                      <a:endParaRPr lang="en-US" sz="700" dirty="0">
                        <a:solidFill>
                          <a:schemeClr val="tx1"/>
                        </a:solidFill>
                        <a:latin typeface="Arial"/>
                        <a:cs typeface="Arial" pitchFamily="34" charset="0"/>
                      </a:endParaRPr>
                    </a:p>
                    <a:p>
                      <a:pPr marL="0" lvl="1">
                        <a:spcAft>
                          <a:spcPts val="200"/>
                        </a:spcAft>
                      </a:pPr>
                      <a:r>
                        <a:rPr lang="en-US" sz="700" dirty="0">
                          <a:latin typeface="Arial"/>
                          <a:cs typeface="Arial" pitchFamily="34" charset="0"/>
                        </a:rPr>
                        <a:t>Same</a:t>
                      </a:r>
                    </a:p>
                    <a:p>
                      <a:pPr marL="0" lvl="1"/>
                      <a:endParaRPr lang="en-US" sz="700" dirty="0">
                        <a:latin typeface="Arial"/>
                        <a:cs typeface="Arial" pitchFamily="34" charset="0"/>
                      </a:endParaRPr>
                    </a:p>
                    <a:p>
                      <a:pPr marL="0" lvl="1">
                        <a:spcAft>
                          <a:spcPts val="200"/>
                        </a:spcAft>
                      </a:pPr>
                      <a:r>
                        <a:rPr lang="en-US" sz="700" dirty="0">
                          <a:solidFill>
                            <a:schemeClr val="tx1"/>
                          </a:solidFill>
                          <a:latin typeface="Arial"/>
                          <a:cs typeface="Arial" pitchFamily="34" charset="0"/>
                        </a:rPr>
                        <a:t>Same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876775">
                <a:tc>
                  <a:txBody>
                    <a:bodyPr/>
                    <a:lstStyle/>
                    <a:p>
                      <a:pPr marL="0" lvl="1">
                        <a:spcAft>
                          <a:spcPts val="200"/>
                        </a:spcAft>
                      </a:pPr>
                      <a:r>
                        <a:rPr lang="en-US" sz="800" b="1" dirty="0">
                          <a:latin typeface="Arial"/>
                          <a:ea typeface="Times New Roman"/>
                        </a:rPr>
                        <a:t>Preparedness:</a:t>
                      </a:r>
                    </a:p>
                    <a:p>
                      <a:pPr marL="0" lvl="1">
                        <a:spcAft>
                          <a:spcPts val="200"/>
                        </a:spcAft>
                      </a:pPr>
                      <a:r>
                        <a:rPr lang="en-US" sz="700" spc="-30" baseline="0" dirty="0">
                          <a:latin typeface="Arial"/>
                          <a:ea typeface="Times New Roman"/>
                        </a:rPr>
                        <a:t>I will always check my boat over every time before I go out on the water; including making sure I have enough lifejackets on board</a:t>
                      </a:r>
                    </a:p>
                    <a:p>
                      <a:pPr marL="0" lvl="1">
                        <a:spcAft>
                          <a:spcPts val="200"/>
                        </a:spcAft>
                      </a:pPr>
                      <a:r>
                        <a:rPr lang="en-US" sz="700" spc="0" baseline="0" dirty="0">
                          <a:latin typeface="Arial"/>
                          <a:cs typeface="Arial" pitchFamily="34" charset="0"/>
                        </a:rPr>
                        <a:t>I’m going to mentally run through a pre-departure checklist, every time I go out on the water.</a:t>
                      </a:r>
                      <a:endParaRPr lang="en-US" sz="700" strike="sngStrike" spc="0" baseline="0" dirty="0">
                        <a:solidFill>
                          <a:schemeClr val="accent1"/>
                        </a:solidFill>
                        <a:latin typeface="Arial"/>
                        <a:cs typeface="Arial"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ea typeface="Times New Roman"/>
                        </a:rPr>
                        <a:t>Preparedness:</a:t>
                      </a:r>
                    </a:p>
                    <a:p>
                      <a:pPr marL="0" lvl="1">
                        <a:spcAft>
                          <a:spcPts val="200"/>
                        </a:spcAft>
                      </a:pPr>
                      <a:r>
                        <a:rPr lang="en-US" sz="700" spc="-30" baseline="0" dirty="0">
                          <a:latin typeface="Arial"/>
                          <a:ea typeface="Times New Roman"/>
                        </a:rPr>
                        <a:t>I will always check my boat over every time before I go out on the water </a:t>
                      </a:r>
                      <a:r>
                        <a:rPr lang="en-US" sz="700" strike="sngStrike" spc="-30" baseline="0" dirty="0">
                          <a:solidFill>
                            <a:schemeClr val="accent1"/>
                          </a:solidFill>
                          <a:latin typeface="Arial"/>
                          <a:ea typeface="Times New Roman"/>
                        </a:rPr>
                        <a:t>this season</a:t>
                      </a:r>
                      <a:r>
                        <a:rPr lang="en-US" sz="700" spc="-30" baseline="0" dirty="0">
                          <a:latin typeface="Arial"/>
                          <a:ea typeface="Times New Roman"/>
                        </a:rPr>
                        <a:t>; including making sure I have enough lifejackets on board</a:t>
                      </a:r>
                    </a:p>
                    <a:p>
                      <a:pPr marL="0" lvl="1">
                        <a:spcAft>
                          <a:spcPts val="200"/>
                        </a:spcAft>
                      </a:pPr>
                      <a:r>
                        <a:rPr lang="en-US" sz="700" spc="0" baseline="0" dirty="0">
                          <a:latin typeface="Arial"/>
                          <a:cs typeface="Arial" pitchFamily="34" charset="0"/>
                        </a:rPr>
                        <a:t>I’m going to mentally run through a pre-departure checklist, every time I go out on the water </a:t>
                      </a:r>
                      <a:r>
                        <a:rPr lang="en-US" sz="700" strike="sngStrike" spc="0" baseline="0" dirty="0">
                          <a:solidFill>
                            <a:schemeClr val="accent1"/>
                          </a:solidFill>
                          <a:latin typeface="Arial"/>
                          <a:cs typeface="Arial" pitchFamily="34" charset="0"/>
                        </a:rPr>
                        <a:t>this season.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ea typeface="Times New Roman"/>
                        </a:rPr>
                        <a:t>Preparedness</a:t>
                      </a:r>
                      <a:r>
                        <a:rPr lang="en-US" sz="700" b="1" dirty="0">
                          <a:latin typeface="Arial"/>
                          <a:ea typeface="Times New Roman"/>
                        </a:rPr>
                        <a:t>:</a:t>
                      </a:r>
                    </a:p>
                    <a:p>
                      <a:pPr marL="0" lvl="1">
                        <a:spcAft>
                          <a:spcPts val="200"/>
                        </a:spcAft>
                      </a:pPr>
                      <a:r>
                        <a:rPr lang="en-US" sz="700" spc="-30" baseline="0" dirty="0">
                          <a:latin typeface="Arial"/>
                          <a:ea typeface="Times New Roman"/>
                        </a:rPr>
                        <a:t>I will always check my boat over every time before I go out on the water this season; including making sure I have enough lifejackets on board</a:t>
                      </a:r>
                    </a:p>
                    <a:p>
                      <a:pPr marL="0" lvl="1">
                        <a:spcAft>
                          <a:spcPts val="200"/>
                        </a:spcAft>
                      </a:pPr>
                      <a:r>
                        <a:rPr lang="en-US" sz="700" spc="0" baseline="0" dirty="0">
                          <a:latin typeface="Arial"/>
                          <a:cs typeface="Arial" pitchFamily="34" charset="0"/>
                        </a:rPr>
                        <a:t>I’m going to mentally run through a pre-departure checklist, every time I go out on the water this season.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ea typeface="Times New Roman"/>
                        </a:rPr>
                        <a:t>Preparedness:</a:t>
                      </a:r>
                    </a:p>
                    <a:p>
                      <a:pPr marL="0" lvl="1">
                        <a:spcAft>
                          <a:spcPts val="1800"/>
                        </a:spcAft>
                      </a:pPr>
                      <a:r>
                        <a:rPr lang="en-US" sz="700" dirty="0">
                          <a:latin typeface="Arial"/>
                          <a:ea typeface="Times New Roman"/>
                        </a:rPr>
                        <a:t>Same.</a:t>
                      </a:r>
                    </a:p>
                    <a:p>
                      <a:pPr marL="0" lvl="1">
                        <a:spcAft>
                          <a:spcPts val="1800"/>
                        </a:spcAft>
                      </a:pPr>
                      <a:r>
                        <a:rPr lang="en-US" sz="700" dirty="0">
                          <a:latin typeface="Arial"/>
                          <a:cs typeface="Arial" pitchFamily="34" charset="0"/>
                        </a:rPr>
                        <a:t>Same.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600"/>
                        </a:spcAft>
                      </a:pPr>
                      <a:r>
                        <a:rPr lang="en-US" sz="700" dirty="0">
                          <a:solidFill>
                            <a:schemeClr val="tx1"/>
                          </a:solidFill>
                          <a:latin typeface="Arial"/>
                          <a:cs typeface="Arial" pitchFamily="34" charset="0"/>
                        </a:rPr>
                        <a:t>Same</a:t>
                      </a:r>
                    </a:p>
                    <a:p>
                      <a:pPr marL="0" lvl="1">
                        <a:spcAft>
                          <a:spcPts val="200"/>
                        </a:spcAft>
                      </a:pPr>
                      <a:r>
                        <a:rPr lang="en-US" sz="700" dirty="0">
                          <a:latin typeface="Arial"/>
                          <a:cs typeface="Arial" pitchFamily="34" charset="0"/>
                        </a:rPr>
                        <a:t>I’m going to review my pre-departure checklist, every time I go out on the water this season.</a:t>
                      </a:r>
                      <a:endParaRPr lang="en-US" sz="700" dirty="0">
                        <a:solidFill>
                          <a:schemeClr val="tx1"/>
                        </a:solidFill>
                        <a:latin typeface="Arial"/>
                        <a:cs typeface="Arial"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706788">
                <a:tc>
                  <a:txBody>
                    <a:bodyPr/>
                    <a:lstStyle/>
                    <a:p>
                      <a:pPr marL="0" lvl="1">
                        <a:spcAft>
                          <a:spcPts val="200"/>
                        </a:spcAft>
                      </a:pPr>
                      <a:r>
                        <a:rPr lang="en-US" sz="800" b="1" dirty="0">
                          <a:latin typeface="Arial"/>
                          <a:cs typeface="Arial" pitchFamily="34" charset="0"/>
                        </a:rPr>
                        <a:t>Cold water:</a:t>
                      </a:r>
                      <a:endParaRPr lang="en-US" sz="800" b="1" dirty="0">
                        <a:solidFill>
                          <a:schemeClr val="tx1"/>
                        </a:solidFill>
                        <a:latin typeface="Arial"/>
                        <a:cs typeface="Arial" pitchFamily="34" charset="0"/>
                      </a:endParaRPr>
                    </a:p>
                    <a:p>
                      <a:pPr marL="0" lvl="1">
                        <a:spcAft>
                          <a:spcPts val="200"/>
                        </a:spcAft>
                      </a:pPr>
                      <a:r>
                        <a:rPr lang="en-US" sz="700" spc="-10" baseline="0" dirty="0">
                          <a:latin typeface="Arial"/>
                          <a:ea typeface="Times New Roman"/>
                        </a:rPr>
                        <a:t>I’m going to make a point of being better prepared for the possibility of falling into cold water, by wearing my lifejacket</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Cold water:</a:t>
                      </a:r>
                      <a:endParaRPr lang="en-US" sz="800" b="1" dirty="0">
                        <a:solidFill>
                          <a:schemeClr val="tx1"/>
                        </a:solidFill>
                        <a:latin typeface="Arial"/>
                        <a:cs typeface="Arial" pitchFamily="34" charset="0"/>
                      </a:endParaRPr>
                    </a:p>
                    <a:p>
                      <a:pPr marL="0" lvl="1">
                        <a:spcAft>
                          <a:spcPts val="200"/>
                        </a:spcAft>
                      </a:pPr>
                      <a:r>
                        <a:rPr lang="en-US" sz="700" spc="-10" baseline="0" dirty="0">
                          <a:latin typeface="Arial"/>
                          <a:ea typeface="Times New Roman"/>
                        </a:rPr>
                        <a:t>I’m going to make a point of being better prepared for the possibility of falling into cold water </a:t>
                      </a:r>
                      <a:r>
                        <a:rPr lang="en-US" sz="700" strike="sngStrike" spc="-10" baseline="0" dirty="0">
                          <a:solidFill>
                            <a:schemeClr val="accent1"/>
                          </a:solidFill>
                          <a:latin typeface="Arial"/>
                          <a:ea typeface="Times New Roman"/>
                        </a:rPr>
                        <a:t>this season</a:t>
                      </a:r>
                      <a:r>
                        <a:rPr lang="en-US" sz="700" spc="-10" baseline="0" dirty="0">
                          <a:latin typeface="Arial"/>
                          <a:ea typeface="Times New Roman"/>
                        </a:rPr>
                        <a:t>, by wearing my lifejacket</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Cold water:</a:t>
                      </a:r>
                      <a:endParaRPr lang="en-US" sz="800" b="1" dirty="0">
                        <a:solidFill>
                          <a:schemeClr val="tx1"/>
                        </a:solidFill>
                        <a:latin typeface="Arial"/>
                        <a:cs typeface="Arial" pitchFamily="34" charset="0"/>
                      </a:endParaRPr>
                    </a:p>
                    <a:p>
                      <a:pPr marL="0" lvl="1">
                        <a:spcAft>
                          <a:spcPts val="200"/>
                        </a:spcAft>
                      </a:pPr>
                      <a:r>
                        <a:rPr lang="en-US" sz="700" spc="-10" baseline="0" dirty="0">
                          <a:latin typeface="Arial"/>
                          <a:ea typeface="Times New Roman"/>
                        </a:rPr>
                        <a:t>I’m going to make a point of being better prepared for the possibility of falling into cold water this season, by wearing my lifejacket</a:t>
                      </a:r>
                    </a:p>
                    <a:p>
                      <a:pPr marL="0" lvl="1">
                        <a:spcAft>
                          <a:spcPts val="1200"/>
                        </a:spcAft>
                      </a:pPr>
                      <a:r>
                        <a:rPr lang="en-US" sz="700" dirty="0">
                          <a:latin typeface="Arial"/>
                          <a:ea typeface="Times New Roman"/>
                        </a:rPr>
                        <a:t>--</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Cold water:</a:t>
                      </a:r>
                      <a:endParaRPr lang="en-US" sz="800" b="1" dirty="0">
                        <a:solidFill>
                          <a:schemeClr val="tx1"/>
                        </a:solidFill>
                        <a:latin typeface="Arial"/>
                        <a:cs typeface="Arial" pitchFamily="34" charset="0"/>
                      </a:endParaRPr>
                    </a:p>
                    <a:p>
                      <a:pPr marL="0" lvl="1">
                        <a:spcAft>
                          <a:spcPts val="600"/>
                        </a:spcAft>
                      </a:pPr>
                      <a:r>
                        <a:rPr lang="en-US" sz="700" dirty="0">
                          <a:latin typeface="Arial"/>
                          <a:ea typeface="Times New Roman"/>
                        </a:rPr>
                        <a:t>Same</a:t>
                      </a:r>
                    </a:p>
                    <a:p>
                      <a:pPr marL="0" lvl="1">
                        <a:spcAft>
                          <a:spcPts val="200"/>
                        </a:spcAft>
                      </a:pPr>
                      <a:r>
                        <a:rPr lang="en-US" sz="700" spc="-30" baseline="0" dirty="0">
                          <a:latin typeface="Arial"/>
                          <a:ea typeface="Times New Roman"/>
                        </a:rPr>
                        <a:t>I don’t worry about the temperature of the water, as I don’t boat during what I consider to be the cold water season.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700" dirty="0">
                          <a:latin typeface="Arial"/>
                          <a:ea typeface="Times New Roman"/>
                        </a:rPr>
                        <a:t>Same</a:t>
                      </a:r>
                    </a:p>
                    <a:p>
                      <a:pPr marL="0" lvl="1">
                        <a:spcAft>
                          <a:spcPts val="200"/>
                        </a:spcAft>
                      </a:pPr>
                      <a:endParaRPr lang="en-US" sz="700" dirty="0">
                        <a:latin typeface="Arial" pitchFamily="34" charset="0"/>
                        <a:cs typeface="Arial" pitchFamily="34" charset="0"/>
                      </a:endParaRPr>
                    </a:p>
                    <a:p>
                      <a:pPr marL="0" lvl="1">
                        <a:spcAft>
                          <a:spcPts val="200"/>
                        </a:spcAft>
                      </a:pPr>
                      <a:r>
                        <a:rPr lang="en-US" sz="700" dirty="0">
                          <a:latin typeface="Arial" pitchFamily="34" charset="0"/>
                          <a:cs typeface="Arial" pitchFamily="34" charset="0"/>
                        </a:rPr>
                        <a:t>Same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435943">
                <a:tc>
                  <a:txBody>
                    <a:bodyPr/>
                    <a:lstStyle/>
                    <a:p>
                      <a:pPr marL="0" lvl="1">
                        <a:spcAft>
                          <a:spcPts val="200"/>
                        </a:spcAft>
                      </a:pPr>
                      <a:r>
                        <a:rPr lang="en-US" sz="800" b="1" dirty="0">
                          <a:latin typeface="Arial"/>
                          <a:cs typeface="Arial" pitchFamily="34" charset="0"/>
                        </a:rPr>
                        <a:t>Boating education:</a:t>
                      </a:r>
                      <a:endParaRPr lang="en-US" sz="800" b="1" dirty="0">
                        <a:solidFill>
                          <a:schemeClr val="tx1"/>
                        </a:solidFill>
                        <a:latin typeface="Arial"/>
                        <a:cs typeface="Arial" pitchFamily="34" charset="0"/>
                      </a:endParaRPr>
                    </a:p>
                    <a:p>
                      <a:pPr marL="0" lvl="1">
                        <a:spcAft>
                          <a:spcPts val="200"/>
                        </a:spcAft>
                      </a:pPr>
                      <a:r>
                        <a:rPr lang="en-US" sz="700" spc="-20" baseline="0" dirty="0">
                          <a:latin typeface="Arial"/>
                          <a:ea typeface="Times New Roman"/>
                        </a:rPr>
                        <a:t>I already have my “boating license” (</a:t>
                      </a:r>
                      <a:r>
                        <a:rPr lang="en-US" sz="700" spc="-20" baseline="0" dirty="0" err="1">
                          <a:latin typeface="Arial"/>
                          <a:ea typeface="Times New Roman"/>
                        </a:rPr>
                        <a:t>ie</a:t>
                      </a:r>
                      <a:r>
                        <a:rPr lang="en-US" sz="700" spc="-20" baseline="0" dirty="0">
                          <a:latin typeface="Arial"/>
                          <a:ea typeface="Times New Roman"/>
                        </a:rPr>
                        <a:t>. Pleasure Craft Operator Card).</a:t>
                      </a:r>
                    </a:p>
                    <a:p>
                      <a:pPr marL="0" lvl="1">
                        <a:spcAft>
                          <a:spcPts val="200"/>
                        </a:spcAft>
                      </a:pPr>
                      <a:r>
                        <a:rPr lang="en-US" sz="700" dirty="0">
                          <a:latin typeface="Arial"/>
                          <a:cs typeface="Arial" pitchFamily="34" charset="0"/>
                        </a:rPr>
                        <a:t>I don’t have my “boating license” (Pleasure Craft Operator Card) yet, but I’m going to get it.</a:t>
                      </a:r>
                    </a:p>
                    <a:p>
                      <a:pPr marL="0" lvl="1">
                        <a:spcAft>
                          <a:spcPts val="200"/>
                        </a:spcAft>
                      </a:pPr>
                      <a:r>
                        <a:rPr lang="en-US" sz="700" dirty="0">
                          <a:latin typeface="Arial"/>
                          <a:cs typeface="Arial" pitchFamily="34" charset="0"/>
                        </a:rPr>
                        <a:t>I have already taken a boating course or training beyond the “boating license” (PCOC) level.</a:t>
                      </a:r>
                      <a:endParaRPr lang="en-US" sz="700" dirty="0">
                        <a:latin typeface="Arial" pitchFamily="34" charset="0"/>
                        <a:cs typeface="Arial" pitchFamily="34" charset="0"/>
                      </a:endParaRPr>
                    </a:p>
                    <a:p>
                      <a:pPr marL="0" lvl="1">
                        <a:spcAft>
                          <a:spcPts val="200"/>
                        </a:spcAft>
                      </a:pPr>
                      <a:r>
                        <a:rPr lang="en-US" sz="700" dirty="0">
                          <a:latin typeface="Arial" pitchFamily="34" charset="0"/>
                          <a:cs typeface="Arial" pitchFamily="34" charset="0"/>
                        </a:rPr>
                        <a:t>I’m going to make a point of getting more information, or taking a boating course to become a more knowledgeable boater.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Boating education:</a:t>
                      </a:r>
                      <a:endParaRPr lang="en-US" sz="800" b="1" dirty="0">
                        <a:solidFill>
                          <a:schemeClr val="tx1"/>
                        </a:solidFill>
                        <a:latin typeface="Arial"/>
                        <a:cs typeface="Arial" pitchFamily="34" charset="0"/>
                      </a:endParaRPr>
                    </a:p>
                    <a:p>
                      <a:pPr marL="0" lvl="1">
                        <a:spcAft>
                          <a:spcPts val="200"/>
                        </a:spcAft>
                      </a:pPr>
                      <a:r>
                        <a:rPr lang="en-US" sz="700" spc="-20" baseline="0" dirty="0">
                          <a:latin typeface="Arial"/>
                          <a:ea typeface="Times New Roman"/>
                        </a:rPr>
                        <a:t>I already have my “boating license” (</a:t>
                      </a:r>
                      <a:r>
                        <a:rPr lang="en-US" sz="700" spc="-20" baseline="0" dirty="0" err="1">
                          <a:latin typeface="Arial"/>
                          <a:ea typeface="Times New Roman"/>
                        </a:rPr>
                        <a:t>ie</a:t>
                      </a:r>
                      <a:r>
                        <a:rPr lang="en-US" sz="700" spc="-20" baseline="0" dirty="0">
                          <a:latin typeface="Arial"/>
                          <a:ea typeface="Times New Roman"/>
                        </a:rPr>
                        <a:t>. Pleasure Craft Operator Card).</a:t>
                      </a:r>
                    </a:p>
                    <a:p>
                      <a:pPr marL="0" lvl="1">
                        <a:spcAft>
                          <a:spcPts val="200"/>
                        </a:spcAft>
                      </a:pPr>
                      <a:r>
                        <a:rPr lang="en-US" sz="700" dirty="0">
                          <a:latin typeface="Arial"/>
                          <a:cs typeface="Arial" pitchFamily="34" charset="0"/>
                        </a:rPr>
                        <a:t>I don’t have my “boating license” (Pleasure Craft Operator Card) yet, but I’m going to get it </a:t>
                      </a:r>
                      <a:r>
                        <a:rPr lang="en-US" sz="700" strike="sngStrike" baseline="0" dirty="0">
                          <a:solidFill>
                            <a:schemeClr val="accent1"/>
                          </a:solidFill>
                          <a:latin typeface="Arial"/>
                          <a:cs typeface="Arial" pitchFamily="34" charset="0"/>
                        </a:rPr>
                        <a:t>this year</a:t>
                      </a:r>
                      <a:r>
                        <a:rPr lang="en-US" sz="700" dirty="0">
                          <a:latin typeface="Arial"/>
                          <a:cs typeface="Arial" pitchFamily="34" charset="0"/>
                        </a:rPr>
                        <a:t>.</a:t>
                      </a:r>
                    </a:p>
                    <a:p>
                      <a:pPr marL="0" lvl="1">
                        <a:spcAft>
                          <a:spcPts val="200"/>
                        </a:spcAft>
                      </a:pPr>
                      <a:r>
                        <a:rPr lang="en-US" sz="700" dirty="0">
                          <a:latin typeface="Arial"/>
                          <a:cs typeface="Arial" pitchFamily="34" charset="0"/>
                        </a:rPr>
                        <a:t>I have already taken a boating course or training beyond the “boating license” (PCOC) level.</a:t>
                      </a:r>
                      <a:endParaRPr lang="en-US" sz="700" dirty="0">
                        <a:latin typeface="Arial" pitchFamily="34" charset="0"/>
                        <a:cs typeface="Arial" pitchFamily="34" charset="0"/>
                      </a:endParaRPr>
                    </a:p>
                    <a:p>
                      <a:pPr marL="0" lvl="1">
                        <a:spcAft>
                          <a:spcPts val="200"/>
                        </a:spcAft>
                      </a:pPr>
                      <a:r>
                        <a:rPr lang="en-US" sz="700" dirty="0">
                          <a:latin typeface="Arial" pitchFamily="34" charset="0"/>
                          <a:cs typeface="Arial" pitchFamily="34" charset="0"/>
                        </a:rPr>
                        <a:t>I’m going to make a point of getting more information, or taking a boating course to become a more knowledgeable boater.</a:t>
                      </a:r>
                    </a:p>
                    <a:p>
                      <a:pPr marL="0" lvl="1">
                        <a:spcAft>
                          <a:spcPts val="200"/>
                        </a:spcAft>
                      </a:pPr>
                      <a:endParaRPr lang="en-US" sz="700" dirty="0">
                        <a:latin typeface="Arial" pitchFamily="34" charset="0"/>
                        <a:cs typeface="Arial"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Boating education:</a:t>
                      </a:r>
                      <a:endParaRPr lang="en-US" sz="800" b="1" dirty="0">
                        <a:solidFill>
                          <a:schemeClr val="tx1"/>
                        </a:solidFill>
                        <a:latin typeface="Arial"/>
                        <a:cs typeface="Arial" pitchFamily="34" charset="0"/>
                      </a:endParaRPr>
                    </a:p>
                    <a:p>
                      <a:pPr marL="0" lvl="1">
                        <a:spcAft>
                          <a:spcPts val="200"/>
                        </a:spcAft>
                      </a:pPr>
                      <a:r>
                        <a:rPr lang="en-US" sz="700" spc="-20" baseline="0" dirty="0">
                          <a:latin typeface="Arial"/>
                          <a:ea typeface="Times New Roman"/>
                        </a:rPr>
                        <a:t>I already have my “boating license” (</a:t>
                      </a:r>
                      <a:r>
                        <a:rPr lang="en-US" sz="700" spc="-20" baseline="0" dirty="0" err="1">
                          <a:latin typeface="Arial"/>
                          <a:ea typeface="Times New Roman"/>
                        </a:rPr>
                        <a:t>ie</a:t>
                      </a:r>
                      <a:r>
                        <a:rPr lang="en-US" sz="700" spc="-20" baseline="0" dirty="0">
                          <a:latin typeface="Arial"/>
                          <a:ea typeface="Times New Roman"/>
                        </a:rPr>
                        <a:t>. Pleasure Craft Operator Card).</a:t>
                      </a:r>
                    </a:p>
                    <a:p>
                      <a:pPr marL="0" lvl="1">
                        <a:spcAft>
                          <a:spcPts val="200"/>
                        </a:spcAft>
                      </a:pPr>
                      <a:r>
                        <a:rPr lang="en-US" sz="700" dirty="0">
                          <a:latin typeface="Arial"/>
                          <a:cs typeface="Arial" pitchFamily="34" charset="0"/>
                        </a:rPr>
                        <a:t>I don’t have my “boating license” (Pleasure Craft Operator Card) yet, but I’m going to get it this year.</a:t>
                      </a:r>
                    </a:p>
                    <a:p>
                      <a:pPr marL="0" lvl="1">
                        <a:spcAft>
                          <a:spcPts val="200"/>
                        </a:spcAft>
                      </a:pPr>
                      <a:r>
                        <a:rPr lang="en-US" sz="700" dirty="0">
                          <a:latin typeface="Arial"/>
                          <a:cs typeface="Arial" pitchFamily="34" charset="0"/>
                        </a:rPr>
                        <a:t>I have already taken a boating course or training beyond the “boating license” (PCOC) level.</a:t>
                      </a:r>
                      <a:endParaRPr lang="en-US" sz="700" dirty="0">
                        <a:latin typeface="Arial" pitchFamily="34" charset="0"/>
                        <a:cs typeface="Arial" pitchFamily="34" charset="0"/>
                      </a:endParaRPr>
                    </a:p>
                    <a:p>
                      <a:pPr marL="0" lvl="1">
                        <a:spcAft>
                          <a:spcPts val="200"/>
                        </a:spcAft>
                      </a:pPr>
                      <a:r>
                        <a:rPr lang="en-US" sz="700" dirty="0">
                          <a:latin typeface="Arial" pitchFamily="34" charset="0"/>
                          <a:cs typeface="Arial" pitchFamily="34" charset="0"/>
                        </a:rPr>
                        <a:t>I’m going to make a point of getting more information, or taking a boating course to become a more knowledgeable boater.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Boating education:</a:t>
                      </a:r>
                      <a:endParaRPr lang="en-US" sz="800" b="1" dirty="0">
                        <a:solidFill>
                          <a:schemeClr val="tx1"/>
                        </a:solidFill>
                        <a:latin typeface="Arial"/>
                        <a:cs typeface="Arial" pitchFamily="34" charset="0"/>
                      </a:endParaRPr>
                    </a:p>
                    <a:p>
                      <a:pPr marL="0" lvl="1">
                        <a:spcAft>
                          <a:spcPts val="1200"/>
                        </a:spcAft>
                      </a:pPr>
                      <a:r>
                        <a:rPr lang="en-US" sz="700" dirty="0">
                          <a:latin typeface="Arial"/>
                          <a:ea typeface="Times New Roman"/>
                        </a:rPr>
                        <a:t>Same.</a:t>
                      </a:r>
                    </a:p>
                    <a:p>
                      <a:pPr marL="0" lvl="1">
                        <a:spcAft>
                          <a:spcPts val="1200"/>
                        </a:spcAft>
                      </a:pPr>
                      <a:r>
                        <a:rPr lang="en-US" sz="700" dirty="0">
                          <a:latin typeface="Arial"/>
                          <a:cs typeface="Arial" pitchFamily="34" charset="0"/>
                        </a:rPr>
                        <a:t>Same.</a:t>
                      </a:r>
                    </a:p>
                    <a:p>
                      <a:pPr marL="0" lvl="1">
                        <a:spcAft>
                          <a:spcPts val="1200"/>
                        </a:spcAft>
                      </a:pPr>
                      <a:r>
                        <a:rPr lang="en-US" sz="700" dirty="0">
                          <a:latin typeface="Arial"/>
                          <a:cs typeface="Arial" pitchFamily="34" charset="0"/>
                        </a:rPr>
                        <a:t>Same.</a:t>
                      </a:r>
                      <a:endParaRPr lang="en-US" sz="700" dirty="0">
                        <a:latin typeface="Arial" pitchFamily="34" charset="0"/>
                        <a:cs typeface="Arial" pitchFamily="34" charset="0"/>
                      </a:endParaRPr>
                    </a:p>
                    <a:p>
                      <a:pPr marL="0" lvl="1">
                        <a:spcAft>
                          <a:spcPts val="1200"/>
                        </a:spcAft>
                      </a:pPr>
                      <a:r>
                        <a:rPr lang="en-US" sz="700" dirty="0">
                          <a:latin typeface="Arial" pitchFamily="34" charset="0"/>
                          <a:cs typeface="Arial" pitchFamily="34" charset="0"/>
                        </a:rPr>
                        <a:t>Same.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700" spc="-20" baseline="0" dirty="0">
                          <a:latin typeface="Arial"/>
                          <a:cs typeface="Arial" pitchFamily="34" charset="0"/>
                        </a:rPr>
                        <a:t>I already have my Pleasure Craft Operator Card.</a:t>
                      </a:r>
                      <a:endParaRPr lang="en-US" sz="700" spc="-20" baseline="0" dirty="0">
                        <a:solidFill>
                          <a:schemeClr val="tx1"/>
                        </a:solidFill>
                        <a:latin typeface="Arial"/>
                        <a:cs typeface="Arial" pitchFamily="34" charset="0"/>
                      </a:endParaRPr>
                    </a:p>
                    <a:p>
                      <a:pPr marL="0" lvl="1">
                        <a:spcAft>
                          <a:spcPts val="200"/>
                        </a:spcAft>
                      </a:pPr>
                      <a:r>
                        <a:rPr lang="en-US" sz="700" dirty="0">
                          <a:latin typeface="Arial" pitchFamily="34" charset="0"/>
                          <a:cs typeface="Arial" pitchFamily="34" charset="0"/>
                        </a:rPr>
                        <a:t>I don’t have my Pleasure Craft Operator Card yet, but I’m going to get it this year.</a:t>
                      </a:r>
                    </a:p>
                    <a:p>
                      <a:pPr marL="0" lvl="1">
                        <a:spcAft>
                          <a:spcPts val="200"/>
                        </a:spcAft>
                      </a:pPr>
                      <a:r>
                        <a:rPr lang="en-US" sz="700" dirty="0">
                          <a:latin typeface="Arial" pitchFamily="34" charset="0"/>
                          <a:cs typeface="Arial" pitchFamily="34" charset="0"/>
                        </a:rPr>
                        <a:t>I have already taken boating safety education or training beyond the Pleasure Craft Operator Card level</a:t>
                      </a:r>
                    </a:p>
                    <a:p>
                      <a:pPr marL="0" lvl="1">
                        <a:spcAft>
                          <a:spcPts val="200"/>
                        </a:spcAft>
                      </a:pPr>
                      <a:r>
                        <a:rPr lang="en-US" sz="700" dirty="0">
                          <a:latin typeface="Arial" pitchFamily="34" charset="0"/>
                          <a:cs typeface="Arial" pitchFamily="34" charset="0"/>
                        </a:rPr>
                        <a:t>I’m going to make a point of getting more information, or taking a course, to learn more about how to boat safely.</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422436774"/>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Summary of Key Findings</a:t>
            </a:r>
            <a:endParaRPr lang="en-US" sz="24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7</a:t>
            </a:fld>
            <a:endParaRPr lang="en-US"/>
          </a:p>
        </p:txBody>
      </p:sp>
      <p:sp>
        <p:nvSpPr>
          <p:cNvPr id="5" name="Text Box 5"/>
          <p:cNvSpPr txBox="1">
            <a:spLocks noChangeArrowheads="1"/>
          </p:cNvSpPr>
          <p:nvPr/>
        </p:nvSpPr>
        <p:spPr bwMode="auto">
          <a:xfrm>
            <a:off x="345057" y="1275745"/>
            <a:ext cx="8547422" cy="4862870"/>
          </a:xfrm>
          <a:prstGeom prst="rect">
            <a:avLst/>
          </a:prstGeom>
          <a:noFill/>
          <a:ln w="9525">
            <a:noFill/>
            <a:miter lim="800000"/>
            <a:headEnd/>
            <a:tailEnd/>
          </a:ln>
        </p:spPr>
        <p:txBody>
          <a:bodyPr wrap="square">
            <a:spAutoFit/>
          </a:bodyPr>
          <a:lstStyle/>
          <a:p>
            <a:pPr marL="342900" indent="-342900">
              <a:spcAft>
                <a:spcPts val="600"/>
              </a:spcAft>
            </a:pPr>
            <a:r>
              <a:rPr lang="en-US" b="1" dirty="0">
                <a:latin typeface="Arial" pitchFamily="34" charset="0"/>
                <a:cs typeface="Arial" pitchFamily="34" charset="0"/>
              </a:rPr>
              <a:t>Boating Participation:</a:t>
            </a:r>
          </a:p>
          <a:p>
            <a:pPr marL="800100" lvl="1" indent="-342900">
              <a:spcAft>
                <a:spcPts val="600"/>
              </a:spcAft>
              <a:buFont typeface="Arial" pitchFamily="34" charset="0"/>
              <a:buChar char="•"/>
            </a:pPr>
            <a:r>
              <a:rPr lang="en-US" sz="1600" dirty="0">
                <a:latin typeface="Arial" pitchFamily="34" charset="0"/>
                <a:cs typeface="Arial" pitchFamily="34" charset="0"/>
              </a:rPr>
              <a:t>In </a:t>
            </a:r>
            <a:r>
              <a:rPr lang="en-US" sz="1600" dirty="0" smtClean="0">
                <a:latin typeface="Arial" pitchFamily="34" charset="0"/>
                <a:cs typeface="Arial" pitchFamily="34" charset="0"/>
              </a:rPr>
              <a:t>Spring </a:t>
            </a:r>
            <a:r>
              <a:rPr lang="en-US" sz="1600" dirty="0">
                <a:latin typeface="Arial" pitchFamily="34" charset="0"/>
                <a:cs typeface="Arial" pitchFamily="34" charset="0"/>
              </a:rPr>
              <a:t>2018, 46% of Canadian adults participate in recreational boating </a:t>
            </a:r>
            <a:r>
              <a:rPr lang="en-US" sz="1600" dirty="0" smtClean="0">
                <a:latin typeface="Arial" pitchFamily="34" charset="0"/>
                <a:cs typeface="Arial" pitchFamily="34" charset="0"/>
              </a:rPr>
              <a:t>activities.</a:t>
            </a:r>
            <a:endParaRPr lang="en-US" sz="1600" dirty="0">
              <a:latin typeface="Arial" pitchFamily="34" charset="0"/>
              <a:cs typeface="Arial" pitchFamily="34" charset="0"/>
            </a:endParaRPr>
          </a:p>
          <a:p>
            <a:pPr marL="1257300" lvl="2" indent="-342900">
              <a:spcAft>
                <a:spcPts val="600"/>
              </a:spcAft>
              <a:buFont typeface="Arial" pitchFamily="34" charset="0"/>
              <a:buChar char="•"/>
            </a:pPr>
            <a:r>
              <a:rPr lang="en-US" sz="1400" dirty="0">
                <a:latin typeface="Arial" pitchFamily="34" charset="0"/>
                <a:cs typeface="Arial" pitchFamily="34" charset="0"/>
              </a:rPr>
              <a:t>Fishing, pleasure powerboating, canoeing and kayaking continue to be the most popular boating activities.</a:t>
            </a:r>
          </a:p>
          <a:p>
            <a:pPr marL="800100" lvl="1" indent="-342900">
              <a:spcAft>
                <a:spcPts val="600"/>
              </a:spcAft>
              <a:buFont typeface="Arial" pitchFamily="34" charset="0"/>
              <a:buChar char="•"/>
            </a:pPr>
            <a:r>
              <a:rPr lang="en-US" sz="1600" dirty="0">
                <a:latin typeface="Arial" pitchFamily="34" charset="0"/>
                <a:cs typeface="Arial" pitchFamily="34" charset="0"/>
              </a:rPr>
              <a:t>Boating participation in Spring 2018 is up from Spring 2016 (and in-line with August 2017 &amp; Spring 2015); and compares well to historical participation levels.</a:t>
            </a:r>
          </a:p>
          <a:p>
            <a:pPr marL="1257300" lvl="2" indent="-342900">
              <a:spcAft>
                <a:spcPts val="600"/>
              </a:spcAft>
              <a:buFont typeface="Arial" pitchFamily="34" charset="0"/>
              <a:buChar char="•"/>
            </a:pPr>
            <a:r>
              <a:rPr lang="en-US" sz="1600" dirty="0">
                <a:latin typeface="Arial" pitchFamily="34" charset="0"/>
                <a:cs typeface="Arial" pitchFamily="34" charset="0"/>
              </a:rPr>
              <a:t>This reflects a resurgence in powerboating participation, and continued long-term growth for non-powerboating.</a:t>
            </a:r>
          </a:p>
          <a:p>
            <a:pPr marL="1257300" lvl="2" indent="-342900">
              <a:spcAft>
                <a:spcPts val="600"/>
              </a:spcAft>
              <a:buFont typeface="Arial" pitchFamily="34" charset="0"/>
              <a:buChar char="•"/>
            </a:pPr>
            <a:r>
              <a:rPr lang="en-US" sz="1600" dirty="0">
                <a:latin typeface="Arial" pitchFamily="34" charset="0"/>
                <a:cs typeface="Arial" pitchFamily="34" charset="0"/>
              </a:rPr>
              <a:t>Within powerboating, participation is up for fishing (highest since 2007), pleasure powerboating (highest since 2010) and PWC (highest since 2007).</a:t>
            </a:r>
          </a:p>
          <a:p>
            <a:pPr marL="1257300" lvl="2" indent="-342900">
              <a:spcAft>
                <a:spcPts val="600"/>
              </a:spcAft>
              <a:buFont typeface="Arial" pitchFamily="34" charset="0"/>
              <a:buChar char="•"/>
            </a:pPr>
            <a:r>
              <a:rPr lang="en-US" sz="1600" dirty="0">
                <a:latin typeface="Arial" pitchFamily="34" charset="0"/>
                <a:cs typeface="Arial" pitchFamily="34" charset="0"/>
              </a:rPr>
              <a:t>Spring boating participation was higher in 2018 than 2016 among men (56%), Canadians 35-54 </a:t>
            </a:r>
            <a:r>
              <a:rPr lang="en-US" sz="1600" dirty="0" err="1">
                <a:latin typeface="Arial" pitchFamily="34" charset="0"/>
                <a:cs typeface="Arial" pitchFamily="34" charset="0"/>
              </a:rPr>
              <a:t>yrs</a:t>
            </a:r>
            <a:r>
              <a:rPr lang="en-US" sz="1600" dirty="0">
                <a:latin typeface="Arial" pitchFamily="34" charset="0"/>
                <a:cs typeface="Arial" pitchFamily="34" charset="0"/>
              </a:rPr>
              <a:t> (46%), and regionally in Atlantic Canada (55%) &amp; Prairies (50%).</a:t>
            </a:r>
            <a:endParaRPr lang="en-CA" sz="1600" dirty="0">
              <a:latin typeface="Arial" pitchFamily="34" charset="0"/>
              <a:cs typeface="Arial" pitchFamily="34" charset="0"/>
            </a:endParaRPr>
          </a:p>
          <a:p>
            <a:pPr marL="800100" lvl="1" indent="-342900">
              <a:spcAft>
                <a:spcPts val="600"/>
              </a:spcAft>
              <a:buFont typeface="Arial" pitchFamily="34" charset="0"/>
              <a:buChar char="•"/>
            </a:pPr>
            <a:r>
              <a:rPr lang="en-US" sz="1600" dirty="0">
                <a:latin typeface="Arial" pitchFamily="34" charset="0"/>
                <a:cs typeface="Arial" pitchFamily="34" charset="0"/>
              </a:rPr>
              <a:t>One-quarter (25%) of Canadians are Non-Boaters interested in getting involved – almost half (47%) of all Non-Boaters. </a:t>
            </a:r>
          </a:p>
          <a:p>
            <a:pPr marL="800100" lvl="1" indent="-342900">
              <a:spcAft>
                <a:spcPts val="600"/>
              </a:spcAft>
              <a:buFont typeface="Arial" pitchFamily="34" charset="0"/>
              <a:buChar char="•"/>
            </a:pPr>
            <a:r>
              <a:rPr lang="en-US" sz="1600" dirty="0">
                <a:latin typeface="Arial" pitchFamily="34" charset="0"/>
                <a:cs typeface="Arial" pitchFamily="34" charset="0"/>
              </a:rPr>
              <a:t>And 14% of Canadians (30% of Boaters) are New Boaters who began boating in the last 2 years.</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475853128"/>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Summary of Key Findings</a:t>
            </a:r>
            <a:endParaRPr lang="en-US" sz="24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8</a:t>
            </a:fld>
            <a:endParaRPr lang="en-US"/>
          </a:p>
        </p:txBody>
      </p:sp>
      <p:sp>
        <p:nvSpPr>
          <p:cNvPr id="5" name="Text Box 5"/>
          <p:cNvSpPr txBox="1">
            <a:spLocks noChangeArrowheads="1"/>
          </p:cNvSpPr>
          <p:nvPr/>
        </p:nvSpPr>
        <p:spPr bwMode="auto">
          <a:xfrm>
            <a:off x="136478" y="1073710"/>
            <a:ext cx="8789158" cy="5447645"/>
          </a:xfrm>
          <a:prstGeom prst="rect">
            <a:avLst/>
          </a:prstGeom>
          <a:noFill/>
          <a:ln w="9525">
            <a:noFill/>
            <a:miter lim="800000"/>
            <a:headEnd/>
            <a:tailEnd/>
          </a:ln>
        </p:spPr>
        <p:txBody>
          <a:bodyPr wrap="square">
            <a:spAutoFit/>
          </a:bodyPr>
          <a:lstStyle/>
          <a:p>
            <a:pPr>
              <a:spcAft>
                <a:spcPts val="300"/>
              </a:spcAft>
            </a:pPr>
            <a:r>
              <a:rPr lang="en-US" b="1" dirty="0">
                <a:latin typeface="Arial" pitchFamily="34" charset="0"/>
                <a:cs typeface="Arial" pitchFamily="34" charset="0"/>
              </a:rPr>
              <a:t>Awareness of Safe Boating Messages:</a:t>
            </a:r>
          </a:p>
          <a:p>
            <a:pPr marL="800100" lvl="1" indent="-342900">
              <a:spcAft>
                <a:spcPts val="300"/>
              </a:spcAft>
              <a:buFont typeface="Arial" pitchFamily="34" charset="0"/>
              <a:buChar char="•"/>
            </a:pPr>
            <a:r>
              <a:rPr lang="en-US" sz="1400" dirty="0">
                <a:latin typeface="Arial" pitchFamily="34" charset="0"/>
                <a:cs typeface="Arial" pitchFamily="34" charset="0"/>
              </a:rPr>
              <a:t>Overall boater awareness of CSBC boating safety campaign messages continues to trend up over time – higher in Spring 2018 than Spring 2015 &amp; all prior waves; in-line with Spring 2016.</a:t>
            </a:r>
          </a:p>
          <a:p>
            <a:pPr marL="1257300" lvl="2" indent="-342900">
              <a:spcAft>
                <a:spcPts val="300"/>
              </a:spcAft>
              <a:buFont typeface="Arial" pitchFamily="34" charset="0"/>
              <a:buChar char="•"/>
            </a:pPr>
            <a:r>
              <a:rPr lang="en-US" sz="1300" dirty="0">
                <a:latin typeface="Arial" pitchFamily="34" charset="0"/>
                <a:cs typeface="Arial" pitchFamily="34" charset="0"/>
              </a:rPr>
              <a:t>Spring 2018 boating safety message awareness of 74% is seasonally down, as might be expected, from peak awareness of 81% of boaters achieved in August 2017.</a:t>
            </a:r>
          </a:p>
          <a:p>
            <a:pPr marL="1257300" lvl="2" indent="-342900">
              <a:spcAft>
                <a:spcPts val="300"/>
              </a:spcAft>
              <a:buFont typeface="Arial" pitchFamily="34" charset="0"/>
              <a:buChar char="•"/>
            </a:pPr>
            <a:r>
              <a:rPr lang="en-US" sz="1300" dirty="0">
                <a:latin typeface="Arial" pitchFamily="34" charset="0"/>
                <a:cs typeface="Arial" pitchFamily="34" charset="0"/>
              </a:rPr>
              <a:t>With </a:t>
            </a:r>
            <a:r>
              <a:rPr lang="en-US" sz="1300" dirty="0" err="1">
                <a:latin typeface="Arial" pitchFamily="34" charset="0"/>
                <a:cs typeface="Arial" pitchFamily="34" charset="0"/>
              </a:rPr>
              <a:t>Powerboaters</a:t>
            </a:r>
            <a:r>
              <a:rPr lang="en-US" sz="1300" dirty="0">
                <a:latin typeface="Arial" pitchFamily="34" charset="0"/>
                <a:cs typeface="Arial" pitchFamily="34" charset="0"/>
              </a:rPr>
              <a:t>, “total aware” of CSBC campaign messages increased in Spring 2018 versus Spring 2016 &amp; 2015.</a:t>
            </a:r>
          </a:p>
          <a:p>
            <a:pPr marL="800100" lvl="1" indent="-342900">
              <a:spcAft>
                <a:spcPts val="600"/>
              </a:spcAft>
              <a:buFont typeface="Arial" pitchFamily="34" charset="0"/>
              <a:buChar char="•"/>
            </a:pPr>
            <a:r>
              <a:rPr lang="en-US" sz="1400" dirty="0">
                <a:latin typeface="Arial" pitchFamily="34" charset="0"/>
                <a:cs typeface="Arial" pitchFamily="34" charset="0"/>
              </a:rPr>
              <a:t>Among specific boating activity groups, Spring 2018 total campaign awareness up versus Spring 2016 with Pleasure </a:t>
            </a:r>
            <a:r>
              <a:rPr lang="en-US" sz="1400" dirty="0" err="1">
                <a:latin typeface="Arial" pitchFamily="34" charset="0"/>
                <a:cs typeface="Arial" pitchFamily="34" charset="0"/>
              </a:rPr>
              <a:t>Powerboaters</a:t>
            </a:r>
            <a:r>
              <a:rPr lang="en-US" sz="1400" dirty="0">
                <a:latin typeface="Arial" pitchFamily="34" charset="0"/>
                <a:cs typeface="Arial" pitchFamily="34" charset="0"/>
              </a:rPr>
              <a:t>, Drivers, Passengers &amp; Paddlers.</a:t>
            </a:r>
          </a:p>
          <a:p>
            <a:pPr marL="800100" lvl="1" indent="-342900">
              <a:spcAft>
                <a:spcPts val="600"/>
              </a:spcAft>
              <a:buFont typeface="Arial" pitchFamily="34" charset="0"/>
              <a:buChar char="•"/>
            </a:pPr>
            <a:r>
              <a:rPr lang="en-US" sz="1400" dirty="0">
                <a:latin typeface="Arial" pitchFamily="34" charset="0"/>
                <a:cs typeface="Arial" pitchFamily="34" charset="0"/>
              </a:rPr>
              <a:t>Total awareness is also strong with ‘New Boaters’ (81%), and boaters ‘Not Born in Canada’ (79%).</a:t>
            </a:r>
          </a:p>
          <a:p>
            <a:pPr marL="800100" lvl="1" indent="-342900">
              <a:spcAft>
                <a:spcPts val="600"/>
              </a:spcAft>
              <a:buFont typeface="Arial" pitchFamily="34" charset="0"/>
              <a:buChar char="•"/>
            </a:pPr>
            <a:r>
              <a:rPr lang="en-US" sz="1400" dirty="0">
                <a:latin typeface="Arial" pitchFamily="34" charset="0"/>
                <a:cs typeface="Arial" pitchFamily="34" charset="0"/>
              </a:rPr>
              <a:t>Spring 2018 campaign awareness in-line with Spring 2016 across age, gender and regions; except down in Quebec.</a:t>
            </a:r>
          </a:p>
          <a:p>
            <a:pPr marL="800100" lvl="1" indent="-342900">
              <a:spcAft>
                <a:spcPts val="600"/>
              </a:spcAft>
              <a:buFont typeface="Arial" pitchFamily="34" charset="0"/>
              <a:buChar char="•"/>
            </a:pPr>
            <a:r>
              <a:rPr lang="en-US" sz="1400" dirty="0">
                <a:latin typeface="Arial" pitchFamily="34" charset="0"/>
                <a:cs typeface="Arial" pitchFamily="34" charset="0"/>
              </a:rPr>
              <a:t>Very strong awareness in Spring 2018 for high priority “Don’t drink &amp; boat” and “Wear lifejacket” messages,  reaching the majority of boaters.  Also strong traction for “impaired boating is impaired driving” message.</a:t>
            </a:r>
          </a:p>
          <a:p>
            <a:pPr marL="800100" lvl="1" indent="-342900">
              <a:spcAft>
                <a:spcPts val="600"/>
              </a:spcAft>
              <a:buFont typeface="Arial" pitchFamily="34" charset="0"/>
              <a:buChar char="•"/>
            </a:pPr>
            <a:r>
              <a:rPr lang="en-US" sz="1400" dirty="0">
                <a:latin typeface="Arial" pitchFamily="34" charset="0"/>
                <a:cs typeface="Arial" pitchFamily="34" charset="0"/>
              </a:rPr>
              <a:t>Increases in awareness for high priority “Don’t drink &amp; boat” and “Wear Lifejacket” messages for Spring 2018 vs. Spring 2016; seasonally, down from August 2017 peak.</a:t>
            </a:r>
          </a:p>
          <a:p>
            <a:pPr marL="800100" lvl="1" indent="-342900">
              <a:spcAft>
                <a:spcPts val="600"/>
              </a:spcAft>
              <a:buFont typeface="Arial" pitchFamily="34" charset="0"/>
              <a:buChar char="•"/>
            </a:pPr>
            <a:r>
              <a:rPr lang="en-US" sz="1400" dirty="0">
                <a:latin typeface="Arial" pitchFamily="34" charset="0"/>
                <a:cs typeface="Arial" pitchFamily="34" charset="0"/>
              </a:rPr>
              <a:t> Higher Spring 2018 message awareness vs. Spring 2016 for “Don’t drink &amp; operate boat”, “Wear your lifejacket”, “Impaired boating is impaired driving” and “Get kids hooked on lifejackets too”. However down for “If fell into water wearing lifejacket…”, “Call 911…”, and “First reaction…”</a:t>
            </a:r>
          </a:p>
          <a:p>
            <a:pPr marL="800100" lvl="1" indent="-342900">
              <a:spcAft>
                <a:spcPts val="600"/>
              </a:spcAft>
              <a:buFont typeface="Arial" pitchFamily="34" charset="0"/>
              <a:buChar char="•"/>
            </a:pPr>
            <a:r>
              <a:rPr lang="en-US" sz="1400" dirty="0">
                <a:latin typeface="Arial" pitchFamily="34" charset="0"/>
                <a:cs typeface="Arial" pitchFamily="34" charset="0"/>
              </a:rPr>
              <a:t>Stronger Spring 2018 vs. Spring 2016 message awareness with Pleasure </a:t>
            </a:r>
            <a:r>
              <a:rPr lang="en-US" sz="1400" dirty="0" err="1">
                <a:latin typeface="Arial" pitchFamily="34" charset="0"/>
                <a:cs typeface="Arial" pitchFamily="34" charset="0"/>
              </a:rPr>
              <a:t>Powerboaters</a:t>
            </a:r>
            <a:r>
              <a:rPr lang="en-US" sz="1400" dirty="0">
                <a:latin typeface="Arial" pitchFamily="34" charset="0"/>
                <a:cs typeface="Arial" pitchFamily="34" charset="0"/>
              </a:rPr>
              <a:t> and Passengers, for many key messages.</a:t>
            </a:r>
          </a:p>
        </p:txBody>
      </p:sp>
    </p:spTree>
    <p:extLst>
      <p:ext uri="{BB962C8B-B14F-4D97-AF65-F5344CB8AC3E}">
        <p14:creationId xmlns:p14="http://schemas.microsoft.com/office/powerpoint/2010/main" val="7618574"/>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Summary of Key Findings</a:t>
            </a:r>
            <a:endParaRPr lang="en-US" sz="24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9</a:t>
            </a:fld>
            <a:endParaRPr lang="en-US"/>
          </a:p>
        </p:txBody>
      </p:sp>
      <p:sp>
        <p:nvSpPr>
          <p:cNvPr id="5" name="Text Box 5"/>
          <p:cNvSpPr txBox="1">
            <a:spLocks noChangeArrowheads="1"/>
          </p:cNvSpPr>
          <p:nvPr/>
        </p:nvSpPr>
        <p:spPr bwMode="auto">
          <a:xfrm>
            <a:off x="379413" y="1159296"/>
            <a:ext cx="8621974" cy="2769989"/>
          </a:xfrm>
          <a:prstGeom prst="rect">
            <a:avLst/>
          </a:prstGeom>
          <a:noFill/>
          <a:ln w="9525">
            <a:noFill/>
            <a:miter lim="800000"/>
            <a:headEnd/>
            <a:tailEnd/>
          </a:ln>
        </p:spPr>
        <p:txBody>
          <a:bodyPr wrap="square">
            <a:spAutoFit/>
          </a:bodyPr>
          <a:lstStyle/>
          <a:p>
            <a:pPr marL="342900" indent="-342900">
              <a:spcAft>
                <a:spcPts val="600"/>
              </a:spcAft>
            </a:pPr>
            <a:r>
              <a:rPr lang="en-US" b="1" dirty="0">
                <a:latin typeface="Arial" pitchFamily="34" charset="0"/>
                <a:cs typeface="Arial" pitchFamily="34" charset="0"/>
              </a:rPr>
              <a:t>Sources of Awareness of Safe Boating Messages:</a:t>
            </a:r>
          </a:p>
          <a:p>
            <a:pPr marL="800100" lvl="1" indent="-342900">
              <a:spcAft>
                <a:spcPts val="600"/>
              </a:spcAft>
              <a:buFont typeface="Arial" pitchFamily="34" charset="0"/>
              <a:buChar char="•"/>
            </a:pPr>
            <a:r>
              <a:rPr lang="en-US" sz="1600" dirty="0">
                <a:latin typeface="Arial" pitchFamily="34" charset="0"/>
                <a:cs typeface="Arial" pitchFamily="34" charset="0"/>
              </a:rPr>
              <a:t>Very similar sources of awareness contributions in Spring 2018 as Spring 2016. Seasonal decreases as expected, compared to August 2017.</a:t>
            </a:r>
          </a:p>
          <a:p>
            <a:pPr marL="1257300" lvl="2" indent="-342900">
              <a:spcAft>
                <a:spcPts val="600"/>
              </a:spcAft>
              <a:buFont typeface="Arial" pitchFamily="34" charset="0"/>
              <a:buChar char="•"/>
            </a:pPr>
            <a:r>
              <a:rPr lang="en-US" sz="1400" dirty="0">
                <a:latin typeface="Arial" pitchFamily="34" charset="0"/>
                <a:cs typeface="Arial" pitchFamily="34" charset="0"/>
              </a:rPr>
              <a:t>Advertising awareness on par with Spring 2016 overall and more most ad types; however higher Outdoor advertising awareness in Spring 2018.</a:t>
            </a:r>
          </a:p>
          <a:p>
            <a:pPr marL="1257300" lvl="2" indent="-342900">
              <a:spcAft>
                <a:spcPts val="600"/>
              </a:spcAft>
              <a:buFont typeface="Arial" pitchFamily="34" charset="0"/>
              <a:buChar char="•"/>
            </a:pPr>
            <a:r>
              <a:rPr lang="en-US" sz="1400" dirty="0">
                <a:latin typeface="Arial" pitchFamily="34" charset="0"/>
                <a:cs typeface="Arial" pitchFamily="34" charset="0"/>
              </a:rPr>
              <a:t>News coverage, Online and Word of Mouth/Spokespeople awareness sources unchanged in Spring 2018 vs. Spring 2016; seasonal decreases vs. August 2017 as expected.</a:t>
            </a:r>
          </a:p>
          <a:p>
            <a:pPr marL="800100" lvl="1" indent="-342900">
              <a:spcAft>
                <a:spcPts val="600"/>
              </a:spcAft>
              <a:buFont typeface="Arial" pitchFamily="34" charset="0"/>
              <a:buChar char="•"/>
            </a:pPr>
            <a:r>
              <a:rPr lang="en-US" sz="1600" dirty="0">
                <a:latin typeface="Arial" pitchFamily="34" charset="0"/>
                <a:cs typeface="Arial" pitchFamily="34" charset="0"/>
              </a:rPr>
              <a:t>Lower sources of awareness for boaters 18-34 </a:t>
            </a:r>
            <a:r>
              <a:rPr lang="en-US" sz="1600" dirty="0" err="1">
                <a:latin typeface="Arial" pitchFamily="34" charset="0"/>
                <a:cs typeface="Arial" pitchFamily="34" charset="0"/>
              </a:rPr>
              <a:t>yrs</a:t>
            </a:r>
            <a:r>
              <a:rPr lang="en-US" sz="1600" dirty="0">
                <a:latin typeface="Arial" pitchFamily="34" charset="0"/>
                <a:cs typeface="Arial" pitchFamily="34" charset="0"/>
              </a:rPr>
              <a:t>, including somewhat less from on-line websites &amp; social media, posters, training sessions, TV programs and Boat Notes.</a:t>
            </a:r>
          </a:p>
        </p:txBody>
      </p:sp>
    </p:spTree>
    <p:extLst>
      <p:ext uri="{BB962C8B-B14F-4D97-AF65-F5344CB8AC3E}">
        <p14:creationId xmlns:p14="http://schemas.microsoft.com/office/powerpoint/2010/main" val="650041520"/>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C000"/>
        </a:solidFill>
        <a:ln w="9525">
          <a:noFill/>
          <a:miter lim="800000"/>
          <a:headEnd/>
          <a:tailEnd/>
        </a:ln>
      </a:spPr>
      <a:bodyPr wrap="none" rtlCol="0">
        <a:spAutoFit/>
      </a:bodyPr>
      <a:lstStyle>
        <a:defPPr>
          <a:buFontTx/>
          <a:buNone/>
          <a:defRPr sz="10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26620</TotalTime>
  <Words>12994</Words>
  <Application>Microsoft Office PowerPoint</Application>
  <PresentationFormat>On-screen Show (4:3)</PresentationFormat>
  <Paragraphs>3161</Paragraphs>
  <Slides>69</Slides>
  <Notes>38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6" baseType="lpstr">
      <vt:lpstr>Arial</vt:lpstr>
      <vt:lpstr>Calibri</vt:lpstr>
      <vt:lpstr>Symbol</vt:lpstr>
      <vt:lpstr>Times New Roman</vt:lpstr>
      <vt:lpstr>Wingdings 2</vt:lpstr>
      <vt:lpstr>Office Theme</vt:lpstr>
      <vt:lpstr>Worksheet</vt:lpstr>
      <vt:lpstr>PowerPoint Presentation</vt:lpstr>
      <vt:lpstr>Table of Contents</vt:lpstr>
      <vt:lpstr>PowerPoint Presentation</vt:lpstr>
      <vt:lpstr>Research Objectives</vt:lpstr>
      <vt:lpstr>Research Methodology</vt:lpstr>
      <vt:lpstr>PowerPoint Presentation</vt:lpstr>
      <vt:lpstr>Summary of Key Findings</vt:lpstr>
      <vt:lpstr>Summary of Key Findings</vt:lpstr>
      <vt:lpstr>Summary of Key Findings</vt:lpstr>
      <vt:lpstr>Summary of Key Findings</vt:lpstr>
      <vt:lpstr>Summary of Key Findings</vt:lpstr>
      <vt:lpstr>Summary of Key Findings</vt:lpstr>
      <vt:lpstr>PowerPoint Presentation</vt:lpstr>
      <vt:lpstr>PowerPoint Presentation</vt:lpstr>
      <vt:lpstr>PowerPoint Presentation</vt:lpstr>
      <vt:lpstr>PowerPoint Presentation</vt:lpstr>
      <vt:lpstr>In Spring 2018, 46% of Canadian adults participate in recreational boating activities</vt:lpstr>
      <vt:lpstr>Boating participation in Spring 2018 is up from Spring 2016 (and in-line with August 2017 &amp; Spring 2015); and compares well to historical participation levels.</vt:lpstr>
      <vt:lpstr>Spring boating participation was higher in 2018 than 2016 among men (56%), Canadians 35-54 yrs (46%), and regionally in Atlantic Canada (55%) &amp; Prairies (50%)</vt:lpstr>
      <vt:lpstr>One-quarter (25%) of Canadians are Non-Boaters interested in getting involved – almost half (47%) of all Non-Boaters. And 14% of Canadians (30% of Boaters) are New Boaters who began boating in the last 2 years.</vt:lpstr>
      <vt:lpstr>PowerPoint Presentation</vt:lpstr>
      <vt:lpstr>Overall boater awareness of CSBC boating safety campaign messages continues to trend up over time – higher in Spring 2018 than Spring 2015 &amp; all prior waves; and in-line with Spring 2016.</vt:lpstr>
      <vt:lpstr>With Powerboaters, “total aware” of CSBC campaign messages increased in Spring 2018 versus Spring 2016 &amp; 2015.</vt:lpstr>
      <vt:lpstr>With Non-powerboaters, including paddlers and sailors, “total aware” and “highly aware” of CSBC campaign messages in Spring 2018 were in-line with Spring 2016 &amp; 2015 levels.</vt:lpstr>
      <vt:lpstr>Spring 2018 total campaign awareness up versus Spring 2016 with Pleasure Powerboaters, Drivers, Passengers &amp; Paddlers</vt:lpstr>
      <vt:lpstr>Spring 2018 campaign awareness in-line with Spring 2016 across age, gender and regions; except down in Quebec</vt:lpstr>
      <vt:lpstr>Very strong awareness in Spring 2018 for high priority “Don’t drink &amp; boat” and “Wear lifejacket” messages,  reaching the majority of boaters.  </vt:lpstr>
      <vt:lpstr>Increases in awareness for high priority “Don’t drink &amp; boat” and “Wear Lifejacket” messages for Spring 2018 vs. Spring 2016; seasonally, down from August 2017 peak.</vt:lpstr>
      <vt:lpstr>Higher Spring 2018 message awareness vs. Spring 2016 for “Don’t drink &amp; operate boat”, “Wear your lifejacket”, “Impaired boating is impaired driving”, “Call 911…” and “…Get kids hooked on lifejackets too”. However down for “If fall into water wearing lifejacket…” and “First reaction…”.</vt:lpstr>
      <vt:lpstr>Stronger Spring 2018 vs. Spring 2016 message awareness with Pleasure Powerboaters and Passengers, for many key messages.</vt:lpstr>
      <vt:lpstr>Higher awareness of the “Don’t drink &amp; operate boat” message in Spring 2018 vs. Spring 2016 for all ages, males and Ontario &amp; Prairies regions.</vt:lpstr>
      <vt:lpstr>PowerPoint Presentation</vt:lpstr>
      <vt:lpstr>Higher Spring 2018 vs. Spring 2016 “Wear your lifejacket” message awareness with 18–34 &amp; 55+ yr olds, males and Ontario &amp; Prairies regions.</vt:lpstr>
      <vt:lpstr>Increased awareness in Spring 2018 vs. Spring 2016 for “Get kids hooked on lifejackets too” message with boaters 55+ yrs, females and Ontario &amp; B.C. regions.</vt:lpstr>
      <vt:lpstr>PowerPoint Presentation</vt:lpstr>
      <vt:lpstr>Very similar sources of awareness contributions in Spring 2018 as Spring 2016. Seasonal decreases as expected, compared to August 2017.</vt:lpstr>
      <vt:lpstr>Lower sources of awareness for boaters 18-34 yrs, including somewhat less from on-line websites &amp; social media, posters, training sessions, TV programs and Boat Notes</vt:lpstr>
      <vt:lpstr>Advertising awareness on par with Spring 2016 overall and for most ad types; however higher Outdoor advertising awareness in Spring 2018.</vt:lpstr>
      <vt:lpstr>News Coverage in Spring 2018 unchanged vs. Spring 2016. Seasonal decreases vs August 2017, as expected.</vt:lpstr>
      <vt:lpstr>Overall Online awareness unchanged in Spring 2018 vs. Spring 2016, although lower awareness of SmartBoater.ca.</vt:lpstr>
      <vt:lpstr>Seasonal decrease in awareness generated by Word of Mouth and Spokespeople as expected.</vt:lpstr>
      <vt:lpstr>In Spring 2018, 23% of boaters say they had seen the CSBC “Got Time” &amp;/or “Tired of Waiting” Lifejacket Outdoor poster ads – similar to the August 2017 awareness level (24%) for “Tired of Waiting”.</vt:lpstr>
      <vt:lpstr>Almost half (46%) of the New Boaters* target group say they saw the “Start Boating This Summer” outdoor poster ads for StartBoating.ca.</vt:lpstr>
      <vt:lpstr>The “Start Boating This Summer” poster ads are quite effective in engaging New Boaters* - the ads are relevant and interesting to them, and elicit strong interest in visiting the StartBoating.ca website.</vt:lpstr>
      <vt:lpstr>PowerPoint Presentation</vt:lpstr>
      <vt:lpstr>Strong (top-2-box) majority boater intent/support for desired safe boating attitudes &amp; behaviours re: not drinking &amp; boating, wearing lifejackets, vessel preparedness, cold water, and boating education beyond PCOC.</vt:lpstr>
      <vt:lpstr>Increased intent in Spring 2018 vs. Spring 2016 in all desired boating behaviour areas: Not Drink &amp; Operate Boat, Wear Lifejacket, Vessel Preparedness, Cold Water Preparedness and Boating Education. Little seasonal slippage since August 2017.</vt:lpstr>
      <vt:lpstr>Stronger drinking &amp; boating attitudes/behaviours among boaters 35-54 yrs and males – maintaining improvements seen in Aug 2017. Seasonal slippage among 18-34 yrs.</vt:lpstr>
      <vt:lpstr>Other Sub-group Differences in Safe Boating Attitudes/Behaviours</vt:lpstr>
      <vt:lpstr>Other Sub-group Differences in Safe Boating Attitudes/Behaviours</vt:lpstr>
      <vt:lpstr>PowerPoint Presentation</vt:lpstr>
      <vt:lpstr>In Spring 2018, the proportion of boaters who say they ‘Always’ wear their lifejacket continues in-line with previous Spring levels since 2014.</vt:lpstr>
      <vt:lpstr>In Spring 2018, more boaters who say they ‘Usually’ wear their lifejackets, and fewer who say ‘Never’.  No change in those who say ‘Always’.</vt:lpstr>
      <vt:lpstr>Spring 2018 increases in lifejacket wearing vs. Spring 2016 with boaters 35-54 yrs and regionally in Prairies; down in Atlantic &amp; B.C. regions.</vt:lpstr>
      <vt:lpstr>Increased lifejacket wearing for all powerboating activity groups in Spring 2018 vs. Spring 2016.</vt:lpstr>
      <vt:lpstr>PowerPoint Presentation</vt:lpstr>
      <vt:lpstr>In Spring 2018, proportion of boaters who say they ‘Never’ drink before or while boating (60%) is in-line with previous Spring 2016 level.</vt:lpstr>
      <vt:lpstr>Proportion of boaters who say they drink before or while boating in Spring 2018 is stable vs. Spring 2016 and Aug 2017.</vt:lpstr>
      <vt:lpstr>More boaters in Prairies &amp; Quebec saying they ‘Never’ drink before or while boating in Spring 2018 vs. Spring 2016. </vt:lpstr>
      <vt:lpstr>Fewer Sailors saying they Never drink before or while boating in Spring 2018 vs. Spring 2016; other boating activity groups unchanged.</vt:lpstr>
      <vt:lpstr>PowerPoint Presentation</vt:lpstr>
      <vt:lpstr>Demographic Profile</vt:lpstr>
      <vt:lpstr>Demographic Profile</vt:lpstr>
      <vt:lpstr>Q9: CSBC “Got the Time” and “Tired of Waiting”  English ads / posters</vt:lpstr>
      <vt:lpstr>Q9: CSBC “Avez-vous le temps” and “Fatigué d’attendre”  French ads / posters</vt:lpstr>
      <vt:lpstr>Q11a: CSBC “Start Boating This Summer” English ads / posters</vt:lpstr>
      <vt:lpstr>Q11a: CSBC “Partez en bateau cet été” French ads / posters</vt:lpstr>
      <vt:lpstr>No changes to CSBC messages tracked – same in May 2018 as for Aug 2017.</vt:lpstr>
      <vt:lpstr>No changes to safe boating attitudes / behaviours – same in May 2018 as for Aug 2017 &amp; May 2016.</vt:lpstr>
    </vt:vector>
  </TitlesOfParts>
  <Company>McCullough Associates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CSBC Safe Boating Tracking Survey</dc:title>
  <dc:subject>Research Report</dc:subject>
  <dc:creator>Tom McCullough</dc:creator>
  <cp:lastModifiedBy>Tom</cp:lastModifiedBy>
  <cp:revision>1938</cp:revision>
  <cp:lastPrinted>2018-07-25T21:48:02Z</cp:lastPrinted>
  <dcterms:created xsi:type="dcterms:W3CDTF">2012-01-29T21:15:03Z</dcterms:created>
  <dcterms:modified xsi:type="dcterms:W3CDTF">2018-07-26T00:09:25Z</dcterms:modified>
</cp:coreProperties>
</file>