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260" r:id="rId2"/>
    <p:sldId id="465" r:id="rId3"/>
    <p:sldId id="261" r:id="rId4"/>
    <p:sldId id="283" r:id="rId5"/>
    <p:sldId id="285" r:id="rId6"/>
    <p:sldId id="282" r:id="rId7"/>
    <p:sldId id="566" r:id="rId8"/>
    <p:sldId id="567" r:id="rId9"/>
    <p:sldId id="568" r:id="rId10"/>
    <p:sldId id="569" r:id="rId11"/>
    <p:sldId id="570" r:id="rId12"/>
    <p:sldId id="571" r:id="rId13"/>
    <p:sldId id="572" r:id="rId14"/>
    <p:sldId id="573" r:id="rId15"/>
    <p:sldId id="574" r:id="rId16"/>
    <p:sldId id="575" r:id="rId17"/>
    <p:sldId id="576" r:id="rId18"/>
    <p:sldId id="577" r:id="rId19"/>
    <p:sldId id="578" r:id="rId20"/>
    <p:sldId id="579" r:id="rId21"/>
    <p:sldId id="284" r:id="rId22"/>
    <p:sldId id="262" r:id="rId23"/>
    <p:sldId id="403" r:id="rId24"/>
    <p:sldId id="517" r:id="rId25"/>
    <p:sldId id="518" r:id="rId26"/>
    <p:sldId id="504" r:id="rId27"/>
    <p:sldId id="264" r:id="rId28"/>
    <p:sldId id="265" r:id="rId29"/>
    <p:sldId id="343" r:id="rId30"/>
    <p:sldId id="374" r:id="rId31"/>
    <p:sldId id="267" r:id="rId32"/>
    <p:sldId id="420" r:id="rId33"/>
    <p:sldId id="349" r:id="rId34"/>
    <p:sldId id="516" r:id="rId35"/>
    <p:sldId id="350" r:id="rId36"/>
    <p:sldId id="463" r:id="rId37"/>
    <p:sldId id="422" r:id="rId38"/>
    <p:sldId id="460" r:id="rId39"/>
    <p:sldId id="488" r:id="rId40"/>
    <p:sldId id="294" r:id="rId41"/>
    <p:sldId id="376" r:id="rId42"/>
    <p:sldId id="431" r:id="rId43"/>
    <p:sldId id="432" r:id="rId44"/>
    <p:sldId id="434" r:id="rId45"/>
    <p:sldId id="433" r:id="rId46"/>
    <p:sldId id="490" r:id="rId47"/>
    <p:sldId id="580" r:id="rId48"/>
    <p:sldId id="523" r:id="rId49"/>
    <p:sldId id="524" r:id="rId50"/>
    <p:sldId id="508" r:id="rId51"/>
    <p:sldId id="533" r:id="rId52"/>
    <p:sldId id="381" r:id="rId53"/>
    <p:sldId id="541" r:id="rId54"/>
    <p:sldId id="542" r:id="rId55"/>
    <p:sldId id="497" r:id="rId56"/>
    <p:sldId id="498" r:id="rId57"/>
    <p:sldId id="506" r:id="rId58"/>
    <p:sldId id="388" r:id="rId59"/>
    <p:sldId id="519" r:id="rId60"/>
    <p:sldId id="389" r:id="rId61"/>
    <p:sldId id="445" r:id="rId62"/>
    <p:sldId id="446" r:id="rId63"/>
    <p:sldId id="543" r:id="rId64"/>
    <p:sldId id="409" r:id="rId65"/>
    <p:sldId id="520" r:id="rId66"/>
    <p:sldId id="410" r:id="rId67"/>
    <p:sldId id="458" r:id="rId68"/>
    <p:sldId id="459" r:id="rId69"/>
    <p:sldId id="544" r:id="rId70"/>
    <p:sldId id="534" r:id="rId71"/>
    <p:sldId id="535" r:id="rId72"/>
    <p:sldId id="536" r:id="rId73"/>
    <p:sldId id="537" r:id="rId74"/>
    <p:sldId id="538" r:id="rId75"/>
    <p:sldId id="539" r:id="rId76"/>
    <p:sldId id="549" r:id="rId77"/>
    <p:sldId id="540" r:id="rId78"/>
    <p:sldId id="550" r:id="rId79"/>
    <p:sldId id="551" r:id="rId80"/>
    <p:sldId id="552" r:id="rId81"/>
    <p:sldId id="553" r:id="rId82"/>
    <p:sldId id="441" r:id="rId83"/>
    <p:sldId id="554" r:id="rId84"/>
    <p:sldId id="555" r:id="rId85"/>
    <p:sldId id="556" r:id="rId86"/>
    <p:sldId id="557" r:id="rId87"/>
    <p:sldId id="558" r:id="rId88"/>
    <p:sldId id="559" r:id="rId89"/>
    <p:sldId id="560" r:id="rId90"/>
    <p:sldId id="561" r:id="rId91"/>
    <p:sldId id="562" r:id="rId92"/>
    <p:sldId id="563" r:id="rId93"/>
    <p:sldId id="564" r:id="rId94"/>
    <p:sldId id="565" r:id="rId95"/>
    <p:sldId id="443" r:id="rId96"/>
    <p:sldId id="444" r:id="rId9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JG"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8FAADC"/>
    <a:srgbClr val="2F5597"/>
    <a:srgbClr val="0055B9"/>
    <a:srgbClr val="CAE2FF"/>
    <a:srgbClr val="002060"/>
    <a:srgbClr val="0066CC"/>
    <a:srgbClr val="5A278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49" autoAdjust="0"/>
    <p:restoredTop sz="94921" autoAdjust="0"/>
  </p:normalViewPr>
  <p:slideViewPr>
    <p:cSldViewPr snapToGrid="0">
      <p:cViewPr varScale="1">
        <p:scale>
          <a:sx n="100" d="100"/>
          <a:sy n="100" d="100"/>
        </p:scale>
        <p:origin x="114" y="144"/>
      </p:cViewPr>
      <p:guideLst>
        <p:guide orient="horz" pos="2160"/>
        <p:guide pos="2880"/>
      </p:guideLst>
    </p:cSldViewPr>
  </p:slideViewPr>
  <p:notesTextViewPr>
    <p:cViewPr>
      <p:scale>
        <a:sx n="3" d="2"/>
        <a:sy n="3" d="2"/>
      </p:scale>
      <p:origin x="0" y="0"/>
    </p:cViewPr>
  </p:notesTextViewPr>
  <p:sorterViewPr>
    <p:cViewPr>
      <p:scale>
        <a:sx n="100" d="100"/>
        <a:sy n="100" d="100"/>
      </p:scale>
      <p:origin x="0" y="4020"/>
    </p:cViewPr>
  </p:sorterViewPr>
  <p:notesViewPr>
    <p:cSldViewPr snapToGrid="0">
      <p:cViewPr varScale="1">
        <p:scale>
          <a:sx n="82" d="100"/>
          <a:sy n="82" d="100"/>
        </p:scale>
        <p:origin x="-1878" y="-84"/>
      </p:cViewPr>
      <p:guideLst>
        <p:guide orient="horz" pos="2957"/>
        <p:guide pos="2237"/>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All Boaters</c:v>
                </c:pt>
              </c:strCache>
            </c:strRef>
          </c:tx>
          <c:dLbls>
            <c:dLbl>
              <c:idx val="13"/>
              <c:layout>
                <c:manualLayout>
                  <c:x val="-1.4216819398789303E-3"/>
                  <c:y val="-1.192655241195912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FC6-49F4-82C1-79495F60B92E}"/>
                </c:ex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Sheet1!$B$2:$O$2</c:f>
              <c:numCache>
                <c:formatCode>General</c:formatCode>
                <c:ptCount val="14"/>
                <c:pt idx="0">
                  <c:v>45</c:v>
                </c:pt>
                <c:pt idx="1">
                  <c:v>49</c:v>
                </c:pt>
                <c:pt idx="2">
                  <c:v>48</c:v>
                </c:pt>
                <c:pt idx="3">
                  <c:v>44</c:v>
                </c:pt>
                <c:pt idx="4">
                  <c:v>44</c:v>
                </c:pt>
                <c:pt idx="5">
                  <c:v>43</c:v>
                </c:pt>
                <c:pt idx="6">
                  <c:v>37</c:v>
                </c:pt>
                <c:pt idx="7">
                  <c:v>37</c:v>
                </c:pt>
                <c:pt idx="8">
                  <c:v>46</c:v>
                </c:pt>
                <c:pt idx="9">
                  <c:v>44</c:v>
                </c:pt>
                <c:pt idx="10">
                  <c:v>42</c:v>
                </c:pt>
                <c:pt idx="11">
                  <c:v>45</c:v>
                </c:pt>
                <c:pt idx="12">
                  <c:v>46</c:v>
                </c:pt>
                <c:pt idx="13">
                  <c:v>42</c:v>
                </c:pt>
              </c:numCache>
            </c:numRef>
          </c:val>
          <c:smooth val="0"/>
          <c:extLst xmlns:c16r2="http://schemas.microsoft.com/office/drawing/2015/06/chart">
            <c:ext xmlns:c16="http://schemas.microsoft.com/office/drawing/2014/chart" uri="{C3380CC4-5D6E-409C-BE32-E72D297353CC}">
              <c16:uniqueId val="{00000000-0D11-4D8A-BBFA-352BF7AE07FF}"/>
            </c:ext>
          </c:extLst>
        </c:ser>
        <c:ser>
          <c:idx val="1"/>
          <c:order val="1"/>
          <c:tx>
            <c:strRef>
              <c:f>Sheet1!$A$3</c:f>
              <c:strCache>
                <c:ptCount val="1"/>
                <c:pt idx="0">
                  <c:v>Powerboating (net)</c:v>
                </c:pt>
              </c:strCache>
            </c:strRef>
          </c:tx>
          <c:dLbls>
            <c:dLbl>
              <c:idx val="9"/>
              <c:layout>
                <c:manualLayout>
                  <c:x val="-1.4890247686099336E-2"/>
                  <c:y val="-2.49010826537384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D11-4D8A-BBFA-352BF7AE07FF}"/>
                </c:ext>
                <c:ext xmlns:c15="http://schemas.microsoft.com/office/drawing/2012/chart" uri="{CE6537A1-D6FC-4f65-9D91-7224C49458BB}"/>
              </c:extLst>
            </c:dLbl>
            <c:dLbl>
              <c:idx val="10"/>
              <c:layout>
                <c:manualLayout>
                  <c:x val="-1.7883262296370536E-2"/>
                  <c:y val="-3.37917429334419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D11-4D8A-BBFA-352BF7AE07FF}"/>
                </c:ext>
                <c:ext xmlns:c15="http://schemas.microsoft.com/office/drawing/2012/chart" uri="{CE6537A1-D6FC-4f65-9D91-7224C49458BB}"/>
              </c:extLst>
            </c:dLbl>
            <c:dLbl>
              <c:idx val="11"/>
              <c:layout>
                <c:manualLayout>
                  <c:x val="-2.2372784211777338E-2"/>
                  <c:y val="-2.49010826537384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D11-4D8A-BBFA-352BF7AE07FF}"/>
                </c:ext>
                <c:ext xmlns:c15="http://schemas.microsoft.com/office/drawing/2012/chart" uri="{CE6537A1-D6FC-4f65-9D91-7224C49458BB}"/>
              </c:extLst>
            </c:dLbl>
            <c:dLbl>
              <c:idx val="12"/>
              <c:layout>
                <c:manualLayout>
                  <c:x val="-4.4146965501501313E-3"/>
                  <c:y val="1.770898185371900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6F4-411F-AA0A-557190754B61}"/>
                </c:ext>
                <c:ext xmlns:c15="http://schemas.microsoft.com/office/drawing/2012/chart" uri="{CE6537A1-D6FC-4f65-9D91-7224C49458BB}"/>
              </c:extLst>
            </c:dLbl>
            <c:dLbl>
              <c:idx val="13"/>
              <c:layout>
                <c:manualLayout>
                  <c:x val="-1.4216819398789303E-3"/>
                  <c:y val="1.770898185371900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FC6-49F4-82C1-79495F60B92E}"/>
                </c:ex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Sheet1!$B$3:$O$3</c:f>
              <c:numCache>
                <c:formatCode>General</c:formatCode>
                <c:ptCount val="14"/>
                <c:pt idx="0">
                  <c:v>35</c:v>
                </c:pt>
                <c:pt idx="1">
                  <c:v>39</c:v>
                </c:pt>
                <c:pt idx="2">
                  <c:v>38</c:v>
                </c:pt>
                <c:pt idx="3">
                  <c:v>34</c:v>
                </c:pt>
                <c:pt idx="4">
                  <c:v>34</c:v>
                </c:pt>
                <c:pt idx="5">
                  <c:v>34</c:v>
                </c:pt>
                <c:pt idx="6">
                  <c:v>31</c:v>
                </c:pt>
                <c:pt idx="7">
                  <c:v>28</c:v>
                </c:pt>
                <c:pt idx="8">
                  <c:v>35</c:v>
                </c:pt>
                <c:pt idx="9">
                  <c:v>32</c:v>
                </c:pt>
                <c:pt idx="10">
                  <c:v>30</c:v>
                </c:pt>
                <c:pt idx="11">
                  <c:v>32</c:v>
                </c:pt>
                <c:pt idx="12">
                  <c:v>35</c:v>
                </c:pt>
                <c:pt idx="13">
                  <c:v>32</c:v>
                </c:pt>
              </c:numCache>
            </c:numRef>
          </c:val>
          <c:smooth val="0"/>
          <c:extLst xmlns:c16r2="http://schemas.microsoft.com/office/drawing/2015/06/chart">
            <c:ext xmlns:c16="http://schemas.microsoft.com/office/drawing/2014/chart" uri="{C3380CC4-5D6E-409C-BE32-E72D297353CC}">
              <c16:uniqueId val="{00000003-0D11-4D8A-BBFA-352BF7AE07FF}"/>
            </c:ext>
          </c:extLst>
        </c:ser>
        <c:ser>
          <c:idx val="2"/>
          <c:order val="2"/>
          <c:tx>
            <c:strRef>
              <c:f>Sheet1!$A$4</c:f>
              <c:strCache>
                <c:ptCount val="1"/>
                <c:pt idx="0">
                  <c:v>Non-powerboating (net)</c:v>
                </c:pt>
              </c:strCache>
            </c:strRef>
          </c:tx>
          <c:dLbls>
            <c:dLbl>
              <c:idx val="10"/>
              <c:layout>
                <c:manualLayout>
                  <c:x val="-1.3468683581441173E-2"/>
                  <c:y val="2.07448739859746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D11-4D8A-BBFA-352BF7AE07FF}"/>
                </c:ext>
                <c:ext xmlns:c15="http://schemas.microsoft.com/office/drawing/2012/chart" uri="{CE6537A1-D6FC-4f65-9D91-7224C49458BB}"/>
              </c:extLst>
            </c:dLbl>
            <c:dLbl>
              <c:idx val="11"/>
              <c:layout>
                <c:manualLayout>
                  <c:x val="-1.4965073051357103E-3"/>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0D11-4D8A-BBFA-352BF7AE07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Sheet1!$B$4:$O$4</c:f>
              <c:numCache>
                <c:formatCode>General</c:formatCode>
                <c:ptCount val="14"/>
                <c:pt idx="0">
                  <c:v>29</c:v>
                </c:pt>
                <c:pt idx="1">
                  <c:v>29</c:v>
                </c:pt>
                <c:pt idx="2">
                  <c:v>30</c:v>
                </c:pt>
                <c:pt idx="3">
                  <c:v>25</c:v>
                </c:pt>
                <c:pt idx="4">
                  <c:v>27</c:v>
                </c:pt>
                <c:pt idx="5">
                  <c:v>24</c:v>
                </c:pt>
                <c:pt idx="6">
                  <c:v>21</c:v>
                </c:pt>
                <c:pt idx="7">
                  <c:v>21</c:v>
                </c:pt>
                <c:pt idx="8">
                  <c:v>29</c:v>
                </c:pt>
                <c:pt idx="9">
                  <c:v>30</c:v>
                </c:pt>
                <c:pt idx="10">
                  <c:v>29</c:v>
                </c:pt>
                <c:pt idx="11">
                  <c:v>30</c:v>
                </c:pt>
                <c:pt idx="12">
                  <c:v>32</c:v>
                </c:pt>
                <c:pt idx="13">
                  <c:v>29</c:v>
                </c:pt>
              </c:numCache>
            </c:numRef>
          </c:val>
          <c:smooth val="0"/>
          <c:extLst xmlns:c16r2="http://schemas.microsoft.com/office/drawing/2015/06/chart">
            <c:ext xmlns:c16="http://schemas.microsoft.com/office/drawing/2014/chart" uri="{C3380CC4-5D6E-409C-BE32-E72D297353CC}">
              <c16:uniqueId val="{00000005-0D11-4D8A-BBFA-352BF7AE07FF}"/>
            </c:ext>
          </c:extLst>
        </c:ser>
        <c:ser>
          <c:idx val="3"/>
          <c:order val="3"/>
          <c:tx>
            <c:strRef>
              <c:f>Sheet1!$A$5</c:f>
              <c:strCache>
                <c:ptCount val="1"/>
                <c:pt idx="0">
                  <c:v>Fishing</c:v>
                </c:pt>
              </c:strCache>
            </c:strRef>
          </c:tx>
          <c:spPr>
            <a:ln>
              <a:prstDash val="dash"/>
            </a:ln>
          </c:spPr>
          <c:marker>
            <c:symbol val="diamond"/>
            <c:size val="7"/>
            <c:spPr>
              <a:ln w="15875">
                <a:solidFill>
                  <a:srgbClr val="5A2781"/>
                </a:solidFill>
                <a:prstDash val="dash"/>
              </a:ln>
            </c:spPr>
          </c:marker>
          <c:dLbls>
            <c:dLbl>
              <c:idx val="10"/>
              <c:layout>
                <c:manualLayout>
                  <c:x val="-4.4896397506276791E-3"/>
                  <c:y val="-1.18542137062712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D11-4D8A-BBFA-352BF7AE07FF}"/>
                </c:ext>
                <c:ext xmlns:c15="http://schemas.microsoft.com/office/drawing/2012/chart" uri="{CE6537A1-D6FC-4f65-9D91-7224C49458BB}"/>
              </c:extLst>
            </c:dLbl>
            <c:dLbl>
              <c:idx val="11"/>
              <c:layout>
                <c:manualLayout>
                  <c:x val="-1.4965073051357103E-3"/>
                  <c:y val="1.18542137062713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D11-4D8A-BBFA-352BF7AE07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Sheet1!$B$5:$O$5</c:f>
              <c:numCache>
                <c:formatCode>General</c:formatCode>
                <c:ptCount val="14"/>
                <c:pt idx="0">
                  <c:v>26</c:v>
                </c:pt>
                <c:pt idx="1">
                  <c:v>28</c:v>
                </c:pt>
                <c:pt idx="2">
                  <c:v>27</c:v>
                </c:pt>
                <c:pt idx="3">
                  <c:v>23</c:v>
                </c:pt>
                <c:pt idx="4">
                  <c:v>22</c:v>
                </c:pt>
                <c:pt idx="5">
                  <c:v>25</c:v>
                </c:pt>
                <c:pt idx="6">
                  <c:v>23</c:v>
                </c:pt>
                <c:pt idx="7">
                  <c:v>20</c:v>
                </c:pt>
                <c:pt idx="8">
                  <c:v>24</c:v>
                </c:pt>
                <c:pt idx="9">
                  <c:v>24</c:v>
                </c:pt>
                <c:pt idx="10">
                  <c:v>24</c:v>
                </c:pt>
                <c:pt idx="11">
                  <c:v>24</c:v>
                </c:pt>
                <c:pt idx="12">
                  <c:v>28</c:v>
                </c:pt>
                <c:pt idx="13">
                  <c:v>26</c:v>
                </c:pt>
              </c:numCache>
            </c:numRef>
          </c:val>
          <c:smooth val="0"/>
          <c:extLst xmlns:c16r2="http://schemas.microsoft.com/office/drawing/2015/06/chart">
            <c:ext xmlns:c16="http://schemas.microsoft.com/office/drawing/2014/chart" uri="{C3380CC4-5D6E-409C-BE32-E72D297353CC}">
              <c16:uniqueId val="{00000007-0D11-4D8A-BBFA-352BF7AE07FF}"/>
            </c:ext>
          </c:extLst>
        </c:ser>
        <c:ser>
          <c:idx val="4"/>
          <c:order val="4"/>
          <c:tx>
            <c:strRef>
              <c:f>Sheet1!$A$6</c:f>
              <c:strCache>
                <c:ptCount val="1"/>
                <c:pt idx="0">
                  <c:v>Pleasure powerboating</c:v>
                </c:pt>
              </c:strCache>
            </c:strRef>
          </c:tx>
          <c:marker>
            <c:symbol val="star"/>
            <c:size val="10"/>
            <c:spPr>
              <a:ln>
                <a:solidFill>
                  <a:srgbClr val="0055B9"/>
                </a:solidFill>
              </a:ln>
            </c:spPr>
          </c:marker>
          <c:dLbls>
            <c:dLbl>
              <c:idx val="10"/>
              <c:layout>
                <c:manualLayout>
                  <c:x val="-5.9860292205425126E-3"/>
                  <c:y val="-8.890660279703439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D11-4D8A-BBFA-352BF7AE07FF}"/>
                </c:ext>
                <c:ext xmlns:c15="http://schemas.microsoft.com/office/drawing/2012/chart" uri="{CE6537A1-D6FC-4f65-9D91-7224C49458BB}"/>
              </c:extLst>
            </c:dLbl>
            <c:dLbl>
              <c:idx val="11"/>
              <c:layout>
                <c:manualLayout>
                  <c:x val="-1.4965073051356006E-3"/>
                  <c:y val="1.18542137062711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0D11-4D8A-BBFA-352BF7AE07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Sheet1!$B$6:$O$6</c:f>
              <c:numCache>
                <c:formatCode>General</c:formatCode>
                <c:ptCount val="14"/>
                <c:pt idx="0">
                  <c:v>23</c:v>
                </c:pt>
                <c:pt idx="1">
                  <c:v>25</c:v>
                </c:pt>
                <c:pt idx="2">
                  <c:v>25</c:v>
                </c:pt>
                <c:pt idx="3">
                  <c:v>23</c:v>
                </c:pt>
                <c:pt idx="4">
                  <c:v>23</c:v>
                </c:pt>
                <c:pt idx="5">
                  <c:v>20</c:v>
                </c:pt>
                <c:pt idx="6">
                  <c:v>18</c:v>
                </c:pt>
                <c:pt idx="7">
                  <c:v>16</c:v>
                </c:pt>
                <c:pt idx="8">
                  <c:v>20</c:v>
                </c:pt>
                <c:pt idx="9">
                  <c:v>18</c:v>
                </c:pt>
                <c:pt idx="10">
                  <c:v>15</c:v>
                </c:pt>
                <c:pt idx="11">
                  <c:v>18</c:v>
                </c:pt>
                <c:pt idx="12">
                  <c:v>22</c:v>
                </c:pt>
                <c:pt idx="13">
                  <c:v>20</c:v>
                </c:pt>
              </c:numCache>
            </c:numRef>
          </c:val>
          <c:smooth val="0"/>
          <c:extLst xmlns:c16r2="http://schemas.microsoft.com/office/drawing/2015/06/chart">
            <c:ext xmlns:c16="http://schemas.microsoft.com/office/drawing/2014/chart" uri="{C3380CC4-5D6E-409C-BE32-E72D297353CC}">
              <c16:uniqueId val="{00000009-0D11-4D8A-BBFA-352BF7AE07FF}"/>
            </c:ext>
          </c:extLst>
        </c:ser>
        <c:ser>
          <c:idx val="5"/>
          <c:order val="5"/>
          <c:tx>
            <c:strRef>
              <c:f>Sheet1!$A$7</c:f>
              <c:strCache>
                <c:ptCount val="1"/>
                <c:pt idx="0">
                  <c:v>Paddling (net)</c:v>
                </c:pt>
              </c:strCache>
            </c:strRef>
          </c:tx>
          <c:dLbls>
            <c:dLbl>
              <c:idx val="8"/>
              <c:layout>
                <c:manualLayout>
                  <c:x val="-4.4895219154067996E-3"/>
                  <c:y val="-8.890660279703440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D11-4D8A-BBFA-352BF7AE07FF}"/>
                </c:ext>
                <c:ext xmlns:c15="http://schemas.microsoft.com/office/drawing/2012/chart" uri="{CE6537A1-D6FC-4f65-9D91-7224C49458BB}"/>
              </c:extLst>
            </c:dLbl>
            <c:dLbl>
              <c:idx val="10"/>
              <c:layout>
                <c:manualLayout>
                  <c:x val="-1.3468565746220516E-2"/>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D11-4D8A-BBFA-352BF7AE07FF}"/>
                </c:ext>
                <c:ext xmlns:c15="http://schemas.microsoft.com/office/drawing/2012/chart" uri="{CE6537A1-D6FC-4f65-9D91-7224C49458BB}"/>
              </c:extLst>
            </c:dLbl>
            <c:dLbl>
              <c:idx val="11"/>
              <c:layout>
                <c:manualLayout>
                  <c:x val="-1.4965073051357103E-3"/>
                  <c:y val="-2.07448739859746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D11-4D8A-BBFA-352BF7AE07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Sheet1!$B$7:$O$7</c:f>
              <c:numCache>
                <c:formatCode>General</c:formatCode>
                <c:ptCount val="14"/>
                <c:pt idx="0">
                  <c:v>20</c:v>
                </c:pt>
                <c:pt idx="1">
                  <c:v>20</c:v>
                </c:pt>
                <c:pt idx="2">
                  <c:v>23</c:v>
                </c:pt>
                <c:pt idx="3">
                  <c:v>19</c:v>
                </c:pt>
                <c:pt idx="4">
                  <c:v>20</c:v>
                </c:pt>
                <c:pt idx="5">
                  <c:v>19</c:v>
                </c:pt>
                <c:pt idx="6">
                  <c:v>16</c:v>
                </c:pt>
                <c:pt idx="7">
                  <c:v>17</c:v>
                </c:pt>
                <c:pt idx="8">
                  <c:v>21</c:v>
                </c:pt>
                <c:pt idx="9">
                  <c:v>26</c:v>
                </c:pt>
                <c:pt idx="10">
                  <c:v>24</c:v>
                </c:pt>
                <c:pt idx="11">
                  <c:v>24</c:v>
                </c:pt>
                <c:pt idx="12">
                  <c:v>26</c:v>
                </c:pt>
                <c:pt idx="13">
                  <c:v>24</c:v>
                </c:pt>
              </c:numCache>
            </c:numRef>
          </c:val>
          <c:smooth val="0"/>
          <c:extLst xmlns:c16r2="http://schemas.microsoft.com/office/drawing/2015/06/chart">
            <c:ext xmlns:c16="http://schemas.microsoft.com/office/drawing/2014/chart" uri="{C3380CC4-5D6E-409C-BE32-E72D297353CC}">
              <c16:uniqueId val="{0000000C-0D11-4D8A-BBFA-352BF7AE07FF}"/>
            </c:ext>
          </c:extLst>
        </c:ser>
        <c:ser>
          <c:idx val="6"/>
          <c:order val="6"/>
          <c:tx>
            <c:strRef>
              <c:f>Sheet1!$A$8</c:f>
              <c:strCache>
                <c:ptCount val="1"/>
                <c:pt idx="0">
                  <c:v>Canoeing</c:v>
                </c:pt>
              </c:strCache>
            </c:strRef>
          </c:tx>
          <c:dLbls>
            <c:dLbl>
              <c:idx val="10"/>
              <c:layout>
                <c:manualLayout>
                  <c:x val="-4.4895219154069115E-3"/>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D11-4D8A-BBFA-352BF7AE07FF}"/>
                </c:ext>
                <c:ext xmlns:c15="http://schemas.microsoft.com/office/drawing/2012/chart" uri="{CE6537A1-D6FC-4f65-9D91-7224C49458BB}"/>
              </c:extLst>
            </c:dLbl>
            <c:dLbl>
              <c:idx val="11"/>
              <c:layout>
                <c:manualLayout>
                  <c:x val="1.4965073051356006E-3"/>
                  <c:y val="-1.48177671328391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0D11-4D8A-BBFA-352BF7AE07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Sheet1!$B$8:$O$8</c:f>
              <c:numCache>
                <c:formatCode>General</c:formatCode>
                <c:ptCount val="14"/>
                <c:pt idx="0">
                  <c:v>19</c:v>
                </c:pt>
                <c:pt idx="1">
                  <c:v>17</c:v>
                </c:pt>
                <c:pt idx="2">
                  <c:v>19</c:v>
                </c:pt>
                <c:pt idx="3">
                  <c:v>16</c:v>
                </c:pt>
                <c:pt idx="4">
                  <c:v>16</c:v>
                </c:pt>
                <c:pt idx="5">
                  <c:v>16</c:v>
                </c:pt>
                <c:pt idx="6">
                  <c:v>13</c:v>
                </c:pt>
                <c:pt idx="7">
                  <c:v>13</c:v>
                </c:pt>
                <c:pt idx="8">
                  <c:v>16</c:v>
                </c:pt>
                <c:pt idx="9">
                  <c:v>17</c:v>
                </c:pt>
                <c:pt idx="10">
                  <c:v>17</c:v>
                </c:pt>
                <c:pt idx="11">
                  <c:v>18</c:v>
                </c:pt>
                <c:pt idx="12">
                  <c:v>18</c:v>
                </c:pt>
                <c:pt idx="13">
                  <c:v>17</c:v>
                </c:pt>
              </c:numCache>
            </c:numRef>
          </c:val>
          <c:smooth val="0"/>
          <c:extLst xmlns:c16r2="http://schemas.microsoft.com/office/drawing/2015/06/chart">
            <c:ext xmlns:c16="http://schemas.microsoft.com/office/drawing/2014/chart" uri="{C3380CC4-5D6E-409C-BE32-E72D297353CC}">
              <c16:uniqueId val="{0000000E-0D11-4D8A-BBFA-352BF7AE07FF}"/>
            </c:ext>
          </c:extLst>
        </c:ser>
        <c:ser>
          <c:idx val="7"/>
          <c:order val="7"/>
          <c:tx>
            <c:strRef>
              <c:f>Sheet1!$A$9</c:f>
              <c:strCache>
                <c:ptCount val="1"/>
                <c:pt idx="0">
                  <c:v>Kayaking</c:v>
                </c:pt>
              </c:strCache>
            </c:strRef>
          </c:tx>
          <c:dLbls>
            <c:dLbl>
              <c:idx val="10"/>
              <c:layout>
                <c:manualLayout>
                  <c:x val="-1.3468565746220516E-2"/>
                  <c:y val="1.77813205594069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D11-4D8A-BBFA-352BF7AE07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Sheet1!$B$9:$O$9</c:f>
              <c:numCache>
                <c:formatCode>General</c:formatCode>
                <c:ptCount val="14"/>
                <c:pt idx="0">
                  <c:v>6</c:v>
                </c:pt>
                <c:pt idx="1">
                  <c:v>8</c:v>
                </c:pt>
                <c:pt idx="2">
                  <c:v>9</c:v>
                </c:pt>
                <c:pt idx="3">
                  <c:v>8</c:v>
                </c:pt>
                <c:pt idx="4">
                  <c:v>9</c:v>
                </c:pt>
                <c:pt idx="5">
                  <c:v>9</c:v>
                </c:pt>
                <c:pt idx="6">
                  <c:v>7</c:v>
                </c:pt>
                <c:pt idx="7">
                  <c:v>7</c:v>
                </c:pt>
                <c:pt idx="8">
                  <c:v>10</c:v>
                </c:pt>
                <c:pt idx="9">
                  <c:v>15</c:v>
                </c:pt>
                <c:pt idx="10">
                  <c:v>14</c:v>
                </c:pt>
                <c:pt idx="11">
                  <c:v>14</c:v>
                </c:pt>
                <c:pt idx="12">
                  <c:v>15</c:v>
                </c:pt>
                <c:pt idx="13">
                  <c:v>14</c:v>
                </c:pt>
              </c:numCache>
            </c:numRef>
          </c:val>
          <c:smooth val="0"/>
          <c:extLst xmlns:c16r2="http://schemas.microsoft.com/office/drawing/2015/06/chart">
            <c:ext xmlns:c16="http://schemas.microsoft.com/office/drawing/2014/chart" uri="{C3380CC4-5D6E-409C-BE32-E72D297353CC}">
              <c16:uniqueId val="{00000010-0D11-4D8A-BBFA-352BF7AE07FF}"/>
            </c:ext>
          </c:extLst>
        </c:ser>
        <c:ser>
          <c:idx val="8"/>
          <c:order val="8"/>
          <c:tx>
            <c:strRef>
              <c:f>Sheet1!$A$10</c:f>
              <c:strCache>
                <c:ptCount val="1"/>
                <c:pt idx="0">
                  <c:v>PWC</c:v>
                </c:pt>
              </c:strCache>
            </c:strRef>
          </c:tx>
          <c:dLbls>
            <c:dLbl>
              <c:idx val="13"/>
              <c:layout>
                <c:manualLayout>
                  <c:x val="-7.4825365256778933E-3"/>
                  <c:y val="-1.4817767132839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FC6-49F4-82C1-79495F60B92E}"/>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Sheet1!$B$10:$O$10</c:f>
              <c:numCache>
                <c:formatCode>General</c:formatCode>
                <c:ptCount val="14"/>
                <c:pt idx="0">
                  <c:v>4</c:v>
                </c:pt>
                <c:pt idx="1">
                  <c:v>6</c:v>
                </c:pt>
                <c:pt idx="2">
                  <c:v>5</c:v>
                </c:pt>
                <c:pt idx="3">
                  <c:v>5</c:v>
                </c:pt>
                <c:pt idx="4">
                  <c:v>3</c:v>
                </c:pt>
                <c:pt idx="5">
                  <c:v>3</c:v>
                </c:pt>
                <c:pt idx="6">
                  <c:v>2</c:v>
                </c:pt>
                <c:pt idx="7">
                  <c:v>4</c:v>
                </c:pt>
                <c:pt idx="8">
                  <c:v>3</c:v>
                </c:pt>
                <c:pt idx="9">
                  <c:v>4</c:v>
                </c:pt>
                <c:pt idx="10">
                  <c:v>4</c:v>
                </c:pt>
                <c:pt idx="11">
                  <c:v>4</c:v>
                </c:pt>
                <c:pt idx="12">
                  <c:v>6</c:v>
                </c:pt>
                <c:pt idx="13">
                  <c:v>6</c:v>
                </c:pt>
              </c:numCache>
            </c:numRef>
          </c:val>
          <c:smooth val="0"/>
          <c:extLst xmlns:c16r2="http://schemas.microsoft.com/office/drawing/2015/06/chart">
            <c:ext xmlns:c16="http://schemas.microsoft.com/office/drawing/2014/chart" uri="{C3380CC4-5D6E-409C-BE32-E72D297353CC}">
              <c16:uniqueId val="{00000011-0D11-4D8A-BBFA-352BF7AE07FF}"/>
            </c:ext>
          </c:extLst>
        </c:ser>
        <c:ser>
          <c:idx val="9"/>
          <c:order val="9"/>
          <c:tx>
            <c:strRef>
              <c:f>Sheet1!$A$11</c:f>
              <c:strCache>
                <c:ptCount val="1"/>
                <c:pt idx="0">
                  <c:v>Sailing</c:v>
                </c:pt>
              </c:strCache>
            </c:strRef>
          </c:tx>
          <c:dLbls>
            <c:dLbl>
              <c:idx val="6"/>
              <c:layout>
                <c:manualLayout>
                  <c:x val="0"/>
                  <c:y val="-2.96355342656781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F4-411F-AA0A-557190754B61}"/>
                </c:ext>
                <c:ext xmlns:c15="http://schemas.microsoft.com/office/drawing/2012/chart" uri="{CE6537A1-D6FC-4f65-9D91-7224C49458BB}"/>
              </c:extLst>
            </c:dLbl>
            <c:dLbl>
              <c:idx val="7"/>
              <c:layout>
                <c:manualLayout>
                  <c:x val="0"/>
                  <c:y val="8.890660279703440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D11-4D8A-BBFA-352BF7AE07FF}"/>
                </c:ext>
                <c:ext xmlns:c15="http://schemas.microsoft.com/office/drawing/2012/chart" uri="{CE6537A1-D6FC-4f65-9D91-7224C49458BB}"/>
              </c:extLst>
            </c:dLbl>
            <c:dLbl>
              <c:idx val="13"/>
              <c:layout>
                <c:manualLayout>
                  <c:x val="-7.4825365256778933E-3"/>
                  <c:y val="1.18542137062712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FC6-49F4-82C1-79495F60B92E}"/>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Sheet1!$B$11:$O$11</c:f>
              <c:numCache>
                <c:formatCode>General</c:formatCode>
                <c:ptCount val="14"/>
                <c:pt idx="0">
                  <c:v>6</c:v>
                </c:pt>
                <c:pt idx="1">
                  <c:v>5</c:v>
                </c:pt>
                <c:pt idx="2">
                  <c:v>4</c:v>
                </c:pt>
                <c:pt idx="3">
                  <c:v>5</c:v>
                </c:pt>
                <c:pt idx="4">
                  <c:v>4</c:v>
                </c:pt>
                <c:pt idx="5">
                  <c:v>4</c:v>
                </c:pt>
                <c:pt idx="6">
                  <c:v>3</c:v>
                </c:pt>
                <c:pt idx="7">
                  <c:v>4</c:v>
                </c:pt>
                <c:pt idx="8">
                  <c:v>4</c:v>
                </c:pt>
                <c:pt idx="9">
                  <c:v>5</c:v>
                </c:pt>
                <c:pt idx="10">
                  <c:v>5</c:v>
                </c:pt>
                <c:pt idx="11">
                  <c:v>5</c:v>
                </c:pt>
                <c:pt idx="12">
                  <c:v>4</c:v>
                </c:pt>
                <c:pt idx="13">
                  <c:v>6</c:v>
                </c:pt>
              </c:numCache>
            </c:numRef>
          </c:val>
          <c:smooth val="0"/>
          <c:extLst xmlns:c16r2="http://schemas.microsoft.com/office/drawing/2015/06/chart">
            <c:ext xmlns:c16="http://schemas.microsoft.com/office/drawing/2014/chart" uri="{C3380CC4-5D6E-409C-BE32-E72D297353CC}">
              <c16:uniqueId val="{00000013-0D11-4D8A-BBFA-352BF7AE07FF}"/>
            </c:ext>
          </c:extLst>
        </c:ser>
        <c:dLbls>
          <c:showLegendKey val="0"/>
          <c:showVal val="1"/>
          <c:showCatName val="0"/>
          <c:showSerName val="0"/>
          <c:showPercent val="0"/>
          <c:showBubbleSize val="0"/>
        </c:dLbls>
        <c:marker val="1"/>
        <c:smooth val="0"/>
        <c:axId val="1060528448"/>
        <c:axId val="1060527328"/>
      </c:lineChart>
      <c:catAx>
        <c:axId val="1060528448"/>
        <c:scaling>
          <c:orientation val="minMax"/>
        </c:scaling>
        <c:delete val="0"/>
        <c:axPos val="b"/>
        <c:numFmt formatCode="General" sourceLinked="0"/>
        <c:majorTickMark val="none"/>
        <c:minorTickMark val="none"/>
        <c:tickLblPos val="nextTo"/>
        <c:txPr>
          <a:bodyPr/>
          <a:lstStyle/>
          <a:p>
            <a:pPr>
              <a:defRPr sz="900" b="1"/>
            </a:pPr>
            <a:endParaRPr lang="en-US"/>
          </a:p>
        </c:txPr>
        <c:crossAx val="1060527328"/>
        <c:crosses val="autoZero"/>
        <c:auto val="1"/>
        <c:lblAlgn val="ctr"/>
        <c:lblOffset val="100"/>
        <c:noMultiLvlLbl val="0"/>
      </c:catAx>
      <c:valAx>
        <c:axId val="1060527328"/>
        <c:scaling>
          <c:orientation val="minMax"/>
          <c:max val="50"/>
        </c:scaling>
        <c:delete val="0"/>
        <c:axPos val="l"/>
        <c:majorGridlines/>
        <c:numFmt formatCode="General" sourceLinked="1"/>
        <c:majorTickMark val="none"/>
        <c:minorTickMark val="none"/>
        <c:tickLblPos val="nextTo"/>
        <c:spPr>
          <a:ln w="9525">
            <a:noFill/>
          </a:ln>
        </c:spPr>
        <c:crossAx val="1060528448"/>
        <c:crosses val="autoZero"/>
        <c:crossBetween val="between"/>
        <c:majorUnit val="10"/>
      </c:valAx>
    </c:plotArea>
    <c:legend>
      <c:legendPos val="b"/>
      <c:layout>
        <c:manualLayout>
          <c:xMode val="edge"/>
          <c:yMode val="edge"/>
          <c:x val="0"/>
          <c:y val="0.84486217843111799"/>
          <c:w val="1"/>
          <c:h val="0.137356501009475"/>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Drive Vehicle</c:v>
                </c:pt>
              </c:strCache>
            </c:strRef>
          </c:tx>
          <c:spPr>
            <a:solidFill>
              <a:srgbClr val="00B050"/>
            </a:solidFill>
            <a:ln>
              <a:solidFill>
                <a:srgbClr val="002060"/>
              </a:solidFill>
            </a:ln>
            <a:effectLst/>
          </c:spPr>
          <c:invertIfNegative val="0"/>
          <c:dLbls>
            <c:delete val="1"/>
          </c:dLbls>
          <c:cat>
            <c:strRef>
              <c:f>Sheet1!$A$2:$A$27</c:f>
              <c:strCache>
                <c:ptCount val="25"/>
                <c:pt idx="0">
                  <c:v>After</c:v>
                </c:pt>
                <c:pt idx="3">
                  <c:v>irritating</c:v>
                </c:pt>
                <c:pt idx="6">
                  <c:v>confusing</c:v>
                </c:pt>
                <c:pt idx="9">
                  <c:v>believable</c:v>
                </c:pt>
                <c:pt idx="12">
                  <c:v>grab attention</c:v>
                </c:pt>
                <c:pt idx="15">
                  <c:v>new</c:v>
                </c:pt>
                <c:pt idx="18">
                  <c:v>important</c:v>
                </c:pt>
                <c:pt idx="21">
                  <c:v>relevant</c:v>
                </c:pt>
                <c:pt idx="24">
                  <c:v>Like ad</c:v>
                </c:pt>
              </c:strCache>
            </c:strRef>
          </c:cat>
          <c:val>
            <c:numRef>
              <c:f>Sheet1!$B$2:$B$27</c:f>
              <c:numCache>
                <c:formatCode>General</c:formatCode>
                <c:ptCount val="26"/>
                <c:pt idx="0">
                  <c:v>32</c:v>
                </c:pt>
                <c:pt idx="3">
                  <c:v>5</c:v>
                </c:pt>
                <c:pt idx="6">
                  <c:v>1</c:v>
                </c:pt>
                <c:pt idx="9">
                  <c:v>45</c:v>
                </c:pt>
                <c:pt idx="12">
                  <c:v>45</c:v>
                </c:pt>
                <c:pt idx="15">
                  <c:v>26</c:v>
                </c:pt>
                <c:pt idx="18">
                  <c:v>56</c:v>
                </c:pt>
                <c:pt idx="21">
                  <c:v>24</c:v>
                </c:pt>
                <c:pt idx="24">
                  <c:v>34</c:v>
                </c:pt>
              </c:numCache>
            </c:numRef>
          </c:val>
          <c:extLst xmlns:c16r2="http://schemas.microsoft.com/office/drawing/2015/06/chart">
            <c:ext xmlns:c16="http://schemas.microsoft.com/office/drawing/2014/chart" uri="{C3380CC4-5D6E-409C-BE32-E72D297353CC}">
              <c16:uniqueId val="{00000000-702A-4BFA-A806-CA3B4849CA75}"/>
            </c:ext>
          </c:extLst>
        </c:ser>
        <c:ser>
          <c:idx val="1"/>
          <c:order val="1"/>
          <c:tx>
            <c:strRef>
              <c:f>Sheet1!$C$1</c:f>
              <c:strCache>
                <c:ptCount val="1"/>
                <c:pt idx="0">
                  <c:v>Drive Boat</c:v>
                </c:pt>
              </c:strCache>
            </c:strRef>
          </c:tx>
          <c:spPr>
            <a:solidFill>
              <a:srgbClr val="BEF0C8"/>
            </a:solidFill>
            <a:ln>
              <a:solidFill>
                <a:srgbClr val="002060"/>
              </a:solidFill>
            </a:ln>
            <a:effectLst/>
          </c:spPr>
          <c:invertIfNegative val="0"/>
          <c:dPt>
            <c:idx val="0"/>
            <c:invertIfNegative val="0"/>
            <c:bubble3D val="0"/>
            <c:spPr>
              <a:solidFill>
                <a:srgbClr val="BEF0C8"/>
              </a:solidFill>
              <a:ln>
                <a:solidFill>
                  <a:srgbClr val="002060"/>
                </a:solidFill>
              </a:ln>
              <a:effectLst/>
            </c:spPr>
            <c:extLst xmlns:c16r2="http://schemas.microsoft.com/office/drawing/2015/06/chart">
              <c:ext xmlns:c16="http://schemas.microsoft.com/office/drawing/2014/chart" uri="{C3380CC4-5D6E-409C-BE32-E72D297353CC}">
                <c16:uniqueId val="{00000002-702A-4BFA-A806-CA3B4849CA75}"/>
              </c:ext>
            </c:extLst>
          </c:dPt>
          <c:dPt>
            <c:idx val="1"/>
            <c:invertIfNegative val="0"/>
            <c:bubble3D val="0"/>
            <c:spPr>
              <a:solidFill>
                <a:srgbClr val="BEF0C8"/>
              </a:solidFill>
              <a:ln>
                <a:solidFill>
                  <a:srgbClr val="002060"/>
                </a:solidFill>
              </a:ln>
              <a:effectLst/>
            </c:spPr>
            <c:extLst xmlns:c16r2="http://schemas.microsoft.com/office/drawing/2015/06/chart">
              <c:ext xmlns:c16="http://schemas.microsoft.com/office/drawing/2014/chart" uri="{C3380CC4-5D6E-409C-BE32-E72D297353CC}">
                <c16:uniqueId val="{00000004-702A-4BFA-A806-CA3B4849CA75}"/>
              </c:ext>
            </c:extLst>
          </c:dPt>
          <c:dPt>
            <c:idx val="2"/>
            <c:invertIfNegative val="0"/>
            <c:bubble3D val="0"/>
            <c:spPr>
              <a:solidFill>
                <a:srgbClr val="BEF0C8"/>
              </a:solidFill>
              <a:ln>
                <a:solidFill>
                  <a:srgbClr val="002060"/>
                </a:solidFill>
              </a:ln>
              <a:effectLst/>
            </c:spPr>
            <c:extLst xmlns:c16r2="http://schemas.microsoft.com/office/drawing/2015/06/chart">
              <c:ext xmlns:c16="http://schemas.microsoft.com/office/drawing/2014/chart" uri="{C3380CC4-5D6E-409C-BE32-E72D297353CC}">
                <c16:uniqueId val="{00000006-702A-4BFA-A806-CA3B4849CA75}"/>
              </c:ext>
            </c:extLst>
          </c:dPt>
          <c:dPt>
            <c:idx val="3"/>
            <c:invertIfNegative val="0"/>
            <c:bubble3D val="0"/>
            <c:spPr>
              <a:solidFill>
                <a:srgbClr val="BEF0C8"/>
              </a:solidFill>
              <a:ln>
                <a:solidFill>
                  <a:srgbClr val="002060"/>
                </a:solidFill>
              </a:ln>
              <a:effectLst/>
            </c:spPr>
            <c:extLst xmlns:c16r2="http://schemas.microsoft.com/office/drawing/2015/06/chart">
              <c:ext xmlns:c16="http://schemas.microsoft.com/office/drawing/2014/chart" uri="{C3380CC4-5D6E-409C-BE32-E72D297353CC}">
                <c16:uniqueId val="{00000008-702A-4BFA-A806-CA3B4849CA75}"/>
              </c:ext>
            </c:extLst>
          </c:dPt>
          <c:dLbls>
            <c:delete val="1"/>
          </c:dLbls>
          <c:cat>
            <c:strRef>
              <c:f>Sheet1!$A$2:$A$27</c:f>
              <c:strCache>
                <c:ptCount val="25"/>
                <c:pt idx="0">
                  <c:v>After</c:v>
                </c:pt>
                <c:pt idx="3">
                  <c:v>irritating</c:v>
                </c:pt>
                <c:pt idx="6">
                  <c:v>confusing</c:v>
                </c:pt>
                <c:pt idx="9">
                  <c:v>believable</c:v>
                </c:pt>
                <c:pt idx="12">
                  <c:v>grab attention</c:v>
                </c:pt>
                <c:pt idx="15">
                  <c:v>new</c:v>
                </c:pt>
                <c:pt idx="18">
                  <c:v>important</c:v>
                </c:pt>
                <c:pt idx="21">
                  <c:v>relevant</c:v>
                </c:pt>
                <c:pt idx="24">
                  <c:v>Like ad</c:v>
                </c:pt>
              </c:strCache>
            </c:strRef>
          </c:cat>
          <c:val>
            <c:numRef>
              <c:f>Sheet1!$C$2:$C$27</c:f>
              <c:numCache>
                <c:formatCode>General</c:formatCode>
                <c:ptCount val="26"/>
                <c:pt idx="0">
                  <c:v>20</c:v>
                </c:pt>
                <c:pt idx="3">
                  <c:v>13</c:v>
                </c:pt>
                <c:pt idx="6">
                  <c:v>12</c:v>
                </c:pt>
                <c:pt idx="9">
                  <c:v>39</c:v>
                </c:pt>
                <c:pt idx="12">
                  <c:v>30</c:v>
                </c:pt>
                <c:pt idx="15">
                  <c:v>30</c:v>
                </c:pt>
                <c:pt idx="18">
                  <c:v>28</c:v>
                </c:pt>
                <c:pt idx="21">
                  <c:v>23</c:v>
                </c:pt>
                <c:pt idx="24">
                  <c:v>30</c:v>
                </c:pt>
              </c:numCache>
            </c:numRef>
          </c:val>
          <c:extLst xmlns:c16r2="http://schemas.microsoft.com/office/drawing/2015/06/chart">
            <c:ext xmlns:c16="http://schemas.microsoft.com/office/drawing/2014/chart" uri="{C3380CC4-5D6E-409C-BE32-E72D297353CC}">
              <c16:uniqueId val="{00000009-702A-4BFA-A806-CA3B4849CA75}"/>
            </c:ext>
          </c:extLst>
        </c:ser>
        <c:ser>
          <c:idx val="2"/>
          <c:order val="2"/>
          <c:tx>
            <c:strRef>
              <c:f>Sheet1!$D$1</c:f>
              <c:strCache>
                <c:ptCount val="1"/>
                <c:pt idx="0">
                  <c:v>Column1</c:v>
                </c:pt>
              </c:strCache>
            </c:strRef>
          </c:tx>
          <c:spPr>
            <a:solidFill>
              <a:srgbClr val="002060"/>
            </a:solidFill>
            <a:ln>
              <a:solidFill>
                <a:srgbClr val="002060"/>
              </a:solidFill>
            </a:ln>
            <a:effectLst/>
          </c:spPr>
          <c:invertIfNegative val="0"/>
          <c:dLbls>
            <c:delete val="1"/>
          </c:dLbls>
          <c:cat>
            <c:strRef>
              <c:f>Sheet1!$A$2:$A$27</c:f>
              <c:strCache>
                <c:ptCount val="25"/>
                <c:pt idx="0">
                  <c:v>After</c:v>
                </c:pt>
                <c:pt idx="3">
                  <c:v>irritating</c:v>
                </c:pt>
                <c:pt idx="6">
                  <c:v>confusing</c:v>
                </c:pt>
                <c:pt idx="9">
                  <c:v>believable</c:v>
                </c:pt>
                <c:pt idx="12">
                  <c:v>grab attention</c:v>
                </c:pt>
                <c:pt idx="15">
                  <c:v>new</c:v>
                </c:pt>
                <c:pt idx="18">
                  <c:v>important</c:v>
                </c:pt>
                <c:pt idx="21">
                  <c:v>relevant</c:v>
                </c:pt>
                <c:pt idx="24">
                  <c:v>Like ad</c:v>
                </c:pt>
              </c:strCache>
            </c:strRef>
          </c:cat>
          <c:val>
            <c:numRef>
              <c:f>Sheet1!$D$2:$D$27</c:f>
              <c:numCache>
                <c:formatCode>General</c:formatCode>
                <c:ptCount val="26"/>
                <c:pt idx="1">
                  <c:v>35</c:v>
                </c:pt>
                <c:pt idx="4">
                  <c:v>7</c:v>
                </c:pt>
                <c:pt idx="7">
                  <c:v>6</c:v>
                </c:pt>
                <c:pt idx="10">
                  <c:v>58</c:v>
                </c:pt>
                <c:pt idx="13">
                  <c:v>47</c:v>
                </c:pt>
                <c:pt idx="16">
                  <c:v>17</c:v>
                </c:pt>
                <c:pt idx="19">
                  <c:v>63</c:v>
                </c:pt>
                <c:pt idx="22">
                  <c:v>31</c:v>
                </c:pt>
                <c:pt idx="25">
                  <c:v>46</c:v>
                </c:pt>
              </c:numCache>
            </c:numRef>
          </c:val>
          <c:extLst xmlns:c16r2="http://schemas.microsoft.com/office/drawing/2015/06/chart">
            <c:ext xmlns:c16="http://schemas.microsoft.com/office/drawing/2014/chart" uri="{C3380CC4-5D6E-409C-BE32-E72D297353CC}">
              <c16:uniqueId val="{0000000A-702A-4BFA-A806-CA3B4849CA75}"/>
            </c:ext>
          </c:extLst>
        </c:ser>
        <c:ser>
          <c:idx val="3"/>
          <c:order val="3"/>
          <c:tx>
            <c:strRef>
              <c:f>Sheet1!$E$1</c:f>
              <c:strCache>
                <c:ptCount val="1"/>
                <c:pt idx="0">
                  <c:v>Column2</c:v>
                </c:pt>
              </c:strCache>
            </c:strRef>
          </c:tx>
          <c:spPr>
            <a:solidFill>
              <a:srgbClr val="8FAADC"/>
            </a:solidFill>
            <a:ln>
              <a:solidFill>
                <a:srgbClr val="002060"/>
              </a:solidFill>
            </a:ln>
            <a:effectLst/>
          </c:spPr>
          <c:invertIfNegative val="0"/>
          <c:dLbls>
            <c:delete val="1"/>
          </c:dLbls>
          <c:cat>
            <c:strRef>
              <c:f>Sheet1!$A$2:$A$27</c:f>
              <c:strCache>
                <c:ptCount val="25"/>
                <c:pt idx="0">
                  <c:v>After</c:v>
                </c:pt>
                <c:pt idx="3">
                  <c:v>irritating</c:v>
                </c:pt>
                <c:pt idx="6">
                  <c:v>confusing</c:v>
                </c:pt>
                <c:pt idx="9">
                  <c:v>believable</c:v>
                </c:pt>
                <c:pt idx="12">
                  <c:v>grab attention</c:v>
                </c:pt>
                <c:pt idx="15">
                  <c:v>new</c:v>
                </c:pt>
                <c:pt idx="18">
                  <c:v>important</c:v>
                </c:pt>
                <c:pt idx="21">
                  <c:v>relevant</c:v>
                </c:pt>
                <c:pt idx="24">
                  <c:v>Like ad</c:v>
                </c:pt>
              </c:strCache>
            </c:strRef>
          </c:cat>
          <c:val>
            <c:numRef>
              <c:f>Sheet1!$E$2:$E$27</c:f>
              <c:numCache>
                <c:formatCode>General</c:formatCode>
                <c:ptCount val="26"/>
                <c:pt idx="1">
                  <c:v>15</c:v>
                </c:pt>
                <c:pt idx="4">
                  <c:v>10</c:v>
                </c:pt>
                <c:pt idx="7">
                  <c:v>6</c:v>
                </c:pt>
                <c:pt idx="10">
                  <c:v>27</c:v>
                </c:pt>
                <c:pt idx="13">
                  <c:v>26</c:v>
                </c:pt>
                <c:pt idx="16">
                  <c:v>17</c:v>
                </c:pt>
                <c:pt idx="19">
                  <c:v>26</c:v>
                </c:pt>
                <c:pt idx="22">
                  <c:v>22</c:v>
                </c:pt>
                <c:pt idx="25">
                  <c:v>22</c:v>
                </c:pt>
              </c:numCache>
            </c:numRef>
          </c:val>
          <c:extLst xmlns:c16r2="http://schemas.microsoft.com/office/drawing/2015/06/chart">
            <c:ext xmlns:c16="http://schemas.microsoft.com/office/drawing/2014/chart" uri="{C3380CC4-5D6E-409C-BE32-E72D297353CC}">
              <c16:uniqueId val="{0000000B-702A-4BFA-A806-CA3B4849CA75}"/>
            </c:ext>
          </c:extLst>
        </c:ser>
        <c:dLbls>
          <c:showLegendKey val="0"/>
          <c:showVal val="1"/>
          <c:showCatName val="0"/>
          <c:showSerName val="0"/>
          <c:showPercent val="0"/>
          <c:showBubbleSize val="0"/>
        </c:dLbls>
        <c:gapWidth val="0"/>
        <c:overlap val="100"/>
        <c:axId val="984324256"/>
        <c:axId val="984325376"/>
      </c:barChart>
      <c:catAx>
        <c:axId val="9843242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4325376"/>
        <c:crosses val="autoZero"/>
        <c:auto val="1"/>
        <c:lblAlgn val="ctr"/>
        <c:lblOffset val="100"/>
        <c:noMultiLvlLbl val="0"/>
      </c:catAx>
      <c:valAx>
        <c:axId val="984325376"/>
        <c:scaling>
          <c:orientation val="minMax"/>
        </c:scaling>
        <c:delete val="1"/>
        <c:axPos val="b"/>
        <c:numFmt formatCode="General" sourceLinked="1"/>
        <c:majorTickMark val="none"/>
        <c:minorTickMark val="none"/>
        <c:tickLblPos val="nextTo"/>
        <c:crossAx val="984324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44809179981984E-2"/>
          <c:y val="5.0707307042725899E-2"/>
          <c:w val="0.81717501031463236"/>
          <c:h val="0.76162157394464725"/>
        </c:manualLayout>
      </c:layout>
      <c:lineChart>
        <c:grouping val="standard"/>
        <c:varyColors val="0"/>
        <c:ser>
          <c:idx val="0"/>
          <c:order val="0"/>
          <c:tx>
            <c:strRef>
              <c:f>Sheet1!$A$2</c:f>
              <c:strCache>
                <c:ptCount val="1"/>
                <c:pt idx="0">
                  <c:v>Non-Boaters</c:v>
                </c:pt>
              </c:strCache>
            </c:strRef>
          </c:tx>
          <c:spPr>
            <a:ln w="31750">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txPr>
              <a:bodyPr wrap="square" lIns="38100" tIns="19050" rIns="38100" bIns="19050" anchor="ctr">
                <a:spAutoFit/>
              </a:bodyPr>
              <a:lstStyle/>
              <a:p>
                <a:pPr>
                  <a:defRPr sz="10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Aug-17</c:v>
                </c:pt>
                <c:pt idx="1">
                  <c:v>May-18</c:v>
                </c:pt>
                <c:pt idx="2">
                  <c:v>Aug-18</c:v>
                </c:pt>
              </c:strCache>
            </c:strRef>
          </c:cat>
          <c:val>
            <c:numRef>
              <c:f>Sheet1!$B$2:$D$2</c:f>
              <c:numCache>
                <c:formatCode>General</c:formatCode>
                <c:ptCount val="3"/>
                <c:pt idx="0">
                  <c:v>27</c:v>
                </c:pt>
                <c:pt idx="1">
                  <c:v>25</c:v>
                </c:pt>
                <c:pt idx="2">
                  <c:v>25</c:v>
                </c:pt>
              </c:numCache>
            </c:numRef>
          </c:val>
          <c:smooth val="0"/>
          <c:extLst xmlns:c16r2="http://schemas.microsoft.com/office/drawing/2015/06/chart">
            <c:ext xmlns:c16="http://schemas.microsoft.com/office/drawing/2014/chart" uri="{C3380CC4-5D6E-409C-BE32-E72D297353CC}">
              <c16:uniqueId val="{00000000-1A30-4553-B02B-EDF69BCEF24B}"/>
            </c:ext>
          </c:extLst>
        </c:ser>
        <c:ser>
          <c:idx val="1"/>
          <c:order val="1"/>
          <c:tx>
            <c:strRef>
              <c:f>Sheet1!$A$3</c:f>
              <c:strCache>
                <c:ptCount val="1"/>
                <c:pt idx="0">
                  <c:v>New Boaters</c:v>
                </c:pt>
              </c:strCache>
            </c:strRef>
          </c:tx>
          <c:spPr>
            <a:ln w="31750">
              <a:solidFill>
                <a:schemeClr val="accent1"/>
              </a:solidFill>
            </a:ln>
          </c:spPr>
          <c:marker>
            <c:symbol val="square"/>
            <c:size val="7"/>
            <c:spPr>
              <a:solidFill>
                <a:schemeClr val="accent1"/>
              </a:solidFill>
              <a:ln>
                <a:solidFill>
                  <a:schemeClr val="accent1"/>
                </a:solidFill>
              </a:ln>
            </c:spPr>
          </c:marker>
          <c:dLbls>
            <c:spPr>
              <a:noFill/>
              <a:ln>
                <a:noFill/>
              </a:ln>
              <a:effectLst/>
            </c:spPr>
            <c:txPr>
              <a:bodyPr wrap="square" lIns="38100" tIns="19050" rIns="38100" bIns="19050" anchor="ctr">
                <a:spAutoFit/>
              </a:bodyPr>
              <a:lstStyle/>
              <a:p>
                <a:pPr>
                  <a:defRPr sz="10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Aug-17</c:v>
                </c:pt>
                <c:pt idx="1">
                  <c:v>May-18</c:v>
                </c:pt>
                <c:pt idx="2">
                  <c:v>Aug-18</c:v>
                </c:pt>
              </c:strCache>
            </c:strRef>
          </c:cat>
          <c:val>
            <c:numRef>
              <c:f>Sheet1!$B$3:$D$3</c:f>
              <c:numCache>
                <c:formatCode>General</c:formatCode>
                <c:ptCount val="3"/>
                <c:pt idx="0">
                  <c:v>14</c:v>
                </c:pt>
                <c:pt idx="1">
                  <c:v>14</c:v>
                </c:pt>
                <c:pt idx="2">
                  <c:v>12</c:v>
                </c:pt>
              </c:numCache>
            </c:numRef>
          </c:val>
          <c:smooth val="0"/>
          <c:extLst xmlns:c16r2="http://schemas.microsoft.com/office/drawing/2015/06/chart">
            <c:ext xmlns:c16="http://schemas.microsoft.com/office/drawing/2014/chart" uri="{C3380CC4-5D6E-409C-BE32-E72D297353CC}">
              <c16:uniqueId val="{00000001-1A30-4553-B02B-EDF69BCEF24B}"/>
            </c:ext>
          </c:extLst>
        </c:ser>
        <c:dLbls>
          <c:showLegendKey val="0"/>
          <c:showVal val="0"/>
          <c:showCatName val="0"/>
          <c:showSerName val="0"/>
          <c:showPercent val="0"/>
          <c:showBubbleSize val="0"/>
        </c:dLbls>
        <c:marker val="1"/>
        <c:smooth val="0"/>
        <c:axId val="1060529568"/>
        <c:axId val="1060523968"/>
      </c:lineChart>
      <c:catAx>
        <c:axId val="1060529568"/>
        <c:scaling>
          <c:orientation val="minMax"/>
        </c:scaling>
        <c:delete val="0"/>
        <c:axPos val="b"/>
        <c:numFmt formatCode="General" sourceLinked="0"/>
        <c:majorTickMark val="none"/>
        <c:minorTickMark val="none"/>
        <c:tickLblPos val="none"/>
        <c:spPr>
          <a:ln>
            <a:noFill/>
          </a:ln>
        </c:spPr>
        <c:txPr>
          <a:bodyPr/>
          <a:lstStyle/>
          <a:p>
            <a:pPr>
              <a:defRPr sz="1000" b="1"/>
            </a:pPr>
            <a:endParaRPr lang="en-US"/>
          </a:p>
        </c:txPr>
        <c:crossAx val="1060523968"/>
        <c:crosses val="autoZero"/>
        <c:auto val="1"/>
        <c:lblAlgn val="ctr"/>
        <c:lblOffset val="100"/>
        <c:tickLblSkip val="1"/>
        <c:tickMarkSkip val="10"/>
        <c:noMultiLvlLbl val="0"/>
      </c:catAx>
      <c:valAx>
        <c:axId val="1060523968"/>
        <c:scaling>
          <c:orientation val="minMax"/>
          <c:max val="50"/>
        </c:scaling>
        <c:delete val="0"/>
        <c:axPos val="l"/>
        <c:majorGridlines>
          <c:spPr>
            <a:ln>
              <a:noFill/>
            </a:ln>
          </c:spPr>
        </c:majorGridlines>
        <c:numFmt formatCode="General" sourceLinked="1"/>
        <c:majorTickMark val="none"/>
        <c:minorTickMark val="none"/>
        <c:tickLblPos val="none"/>
        <c:spPr>
          <a:ln>
            <a:noFill/>
          </a:ln>
        </c:spPr>
        <c:crossAx val="1060529568"/>
        <c:crosses val="autoZero"/>
        <c:crossBetween val="between"/>
        <c:majorUnit val="5"/>
      </c:valAx>
      <c:spPr>
        <a:noFill/>
        <a:ln>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Highly Aware - % saw or heard 5+ messages (of 9)</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Sheet1!$B$2:$O$2</c:f>
              <c:numCache>
                <c:formatCode>General</c:formatCode>
                <c:ptCount val="14"/>
                <c:pt idx="0">
                  <c:v>13</c:v>
                </c:pt>
                <c:pt idx="1">
                  <c:v>11</c:v>
                </c:pt>
                <c:pt idx="2">
                  <c:v>11</c:v>
                </c:pt>
                <c:pt idx="3">
                  <c:v>13</c:v>
                </c:pt>
                <c:pt idx="4">
                  <c:v>14</c:v>
                </c:pt>
                <c:pt idx="5">
                  <c:v>16</c:v>
                </c:pt>
                <c:pt idx="6">
                  <c:v>14</c:v>
                </c:pt>
                <c:pt idx="7">
                  <c:v>20</c:v>
                </c:pt>
                <c:pt idx="8">
                  <c:v>25</c:v>
                </c:pt>
                <c:pt idx="9">
                  <c:v>26</c:v>
                </c:pt>
                <c:pt idx="10">
                  <c:v>23</c:v>
                </c:pt>
                <c:pt idx="11">
                  <c:v>33</c:v>
                </c:pt>
                <c:pt idx="12">
                  <c:v>24</c:v>
                </c:pt>
                <c:pt idx="13">
                  <c:v>30</c:v>
                </c:pt>
              </c:numCache>
            </c:numRef>
          </c:val>
          <c:smooth val="0"/>
          <c:extLst xmlns:c16r2="http://schemas.microsoft.com/office/drawing/2015/06/chart">
            <c:ext xmlns:c16="http://schemas.microsoft.com/office/drawing/2014/chart" uri="{C3380CC4-5D6E-409C-BE32-E72D297353CC}">
              <c16:uniqueId val="{00000000-E8DE-43E1-881C-C65B5D90D698}"/>
            </c:ext>
          </c:extLst>
        </c:ser>
        <c:ser>
          <c:idx val="1"/>
          <c:order val="1"/>
          <c:tx>
            <c:strRef>
              <c:f>Sheet1!$A$3</c:f>
              <c:strCache>
                <c:ptCount val="1"/>
                <c:pt idx="0">
                  <c:v>Total Aware - % saw or heard 1+ messages (of 9)</c:v>
                </c:pt>
              </c:strCache>
            </c:strRef>
          </c:tx>
          <c:spPr>
            <a:ln>
              <a:solidFill>
                <a:schemeClr val="accent1"/>
              </a:solidFill>
            </a:ln>
          </c:spPr>
          <c:marker>
            <c:symbol val="square"/>
            <c:size val="7"/>
            <c:spPr>
              <a:solidFill>
                <a:schemeClr val="accent1"/>
              </a:solidFill>
              <a:ln>
                <a:solidFill>
                  <a:schemeClr val="accent1"/>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Sheet1!$B$3:$O$3</c:f>
              <c:numCache>
                <c:formatCode>General</c:formatCode>
                <c:ptCount val="14"/>
                <c:pt idx="0">
                  <c:v>56</c:v>
                </c:pt>
                <c:pt idx="1">
                  <c:v>51</c:v>
                </c:pt>
                <c:pt idx="2">
                  <c:v>52</c:v>
                </c:pt>
                <c:pt idx="3">
                  <c:v>60</c:v>
                </c:pt>
                <c:pt idx="4">
                  <c:v>62</c:v>
                </c:pt>
                <c:pt idx="5">
                  <c:v>54</c:v>
                </c:pt>
                <c:pt idx="6">
                  <c:v>53</c:v>
                </c:pt>
                <c:pt idx="7">
                  <c:v>53</c:v>
                </c:pt>
                <c:pt idx="8">
                  <c:v>69</c:v>
                </c:pt>
                <c:pt idx="9">
                  <c:v>74</c:v>
                </c:pt>
                <c:pt idx="10">
                  <c:v>71</c:v>
                </c:pt>
                <c:pt idx="11">
                  <c:v>81</c:v>
                </c:pt>
                <c:pt idx="12">
                  <c:v>74</c:v>
                </c:pt>
                <c:pt idx="13">
                  <c:v>72</c:v>
                </c:pt>
              </c:numCache>
            </c:numRef>
          </c:val>
          <c:smooth val="0"/>
          <c:extLst xmlns:c16r2="http://schemas.microsoft.com/office/drawing/2015/06/chart">
            <c:ext xmlns:c16="http://schemas.microsoft.com/office/drawing/2014/chart" uri="{C3380CC4-5D6E-409C-BE32-E72D297353CC}">
              <c16:uniqueId val="{00000001-E8DE-43E1-881C-C65B5D90D698}"/>
            </c:ext>
          </c:extLst>
        </c:ser>
        <c:dLbls>
          <c:showLegendKey val="0"/>
          <c:showVal val="1"/>
          <c:showCatName val="0"/>
          <c:showSerName val="0"/>
          <c:showPercent val="0"/>
          <c:showBubbleSize val="0"/>
        </c:dLbls>
        <c:marker val="1"/>
        <c:smooth val="0"/>
        <c:axId val="1147552544"/>
        <c:axId val="1147555904"/>
      </c:lineChart>
      <c:catAx>
        <c:axId val="1147552544"/>
        <c:scaling>
          <c:orientation val="minMax"/>
        </c:scaling>
        <c:delete val="0"/>
        <c:axPos val="b"/>
        <c:numFmt formatCode="General" sourceLinked="0"/>
        <c:majorTickMark val="none"/>
        <c:minorTickMark val="none"/>
        <c:tickLblPos val="nextTo"/>
        <c:txPr>
          <a:bodyPr/>
          <a:lstStyle/>
          <a:p>
            <a:pPr>
              <a:defRPr sz="900" b="1"/>
            </a:pPr>
            <a:endParaRPr lang="en-US"/>
          </a:p>
        </c:txPr>
        <c:crossAx val="1147555904"/>
        <c:crosses val="autoZero"/>
        <c:auto val="1"/>
        <c:lblAlgn val="ctr"/>
        <c:lblOffset val="100"/>
        <c:noMultiLvlLbl val="0"/>
      </c:catAx>
      <c:valAx>
        <c:axId val="1147555904"/>
        <c:scaling>
          <c:orientation val="minMax"/>
          <c:max val="90"/>
        </c:scaling>
        <c:delete val="0"/>
        <c:axPos val="l"/>
        <c:majorGridlines/>
        <c:numFmt formatCode="General" sourceLinked="1"/>
        <c:majorTickMark val="none"/>
        <c:minorTickMark val="none"/>
        <c:tickLblPos val="nextTo"/>
        <c:crossAx val="1147552544"/>
        <c:crosses val="autoZero"/>
        <c:crossBetween val="between"/>
        <c:majorUnit val="10"/>
      </c:valAx>
    </c:plotArea>
    <c:legend>
      <c:legendPos val="b"/>
      <c:layout>
        <c:manualLayout>
          <c:xMode val="edge"/>
          <c:yMode val="edge"/>
          <c:x val="0"/>
          <c:y val="0.96044076206726303"/>
          <c:w val="1"/>
          <c:h val="2.4741470799898101E-2"/>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Highly Aware - % saw or heard 5+ messages (of 9)</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Sheet1!$B$2:$O$2</c:f>
              <c:numCache>
                <c:formatCode>General</c:formatCode>
                <c:ptCount val="14"/>
                <c:pt idx="0">
                  <c:v>15</c:v>
                </c:pt>
                <c:pt idx="1">
                  <c:v>12</c:v>
                </c:pt>
                <c:pt idx="2">
                  <c:v>12</c:v>
                </c:pt>
                <c:pt idx="3">
                  <c:v>15</c:v>
                </c:pt>
                <c:pt idx="4">
                  <c:v>16</c:v>
                </c:pt>
                <c:pt idx="5">
                  <c:v>18</c:v>
                </c:pt>
                <c:pt idx="6">
                  <c:v>16</c:v>
                </c:pt>
                <c:pt idx="7">
                  <c:v>22</c:v>
                </c:pt>
                <c:pt idx="8">
                  <c:v>27</c:v>
                </c:pt>
                <c:pt idx="9">
                  <c:v>28</c:v>
                </c:pt>
                <c:pt idx="10">
                  <c:v>27</c:v>
                </c:pt>
                <c:pt idx="11">
                  <c:v>37</c:v>
                </c:pt>
                <c:pt idx="12">
                  <c:v>26</c:v>
                </c:pt>
                <c:pt idx="13">
                  <c:v>34</c:v>
                </c:pt>
              </c:numCache>
            </c:numRef>
          </c:val>
          <c:smooth val="0"/>
          <c:extLst xmlns:c16r2="http://schemas.microsoft.com/office/drawing/2015/06/chart">
            <c:ext xmlns:c16="http://schemas.microsoft.com/office/drawing/2014/chart" uri="{C3380CC4-5D6E-409C-BE32-E72D297353CC}">
              <c16:uniqueId val="{00000000-0288-49E3-AFC7-CDDA993DCCFC}"/>
            </c:ext>
          </c:extLst>
        </c:ser>
        <c:ser>
          <c:idx val="1"/>
          <c:order val="1"/>
          <c:tx>
            <c:strRef>
              <c:f>Sheet1!$A$3</c:f>
              <c:strCache>
                <c:ptCount val="1"/>
                <c:pt idx="0">
                  <c:v>Total Aware - % saw or heard 1+ messages (of 9)</c:v>
                </c:pt>
              </c:strCache>
            </c:strRef>
          </c:tx>
          <c:spPr>
            <a:ln>
              <a:solidFill>
                <a:schemeClr val="accent1"/>
              </a:solidFill>
            </a:ln>
          </c:spPr>
          <c:marker>
            <c:symbol val="square"/>
            <c:size val="7"/>
            <c:spPr>
              <a:solidFill>
                <a:schemeClr val="accent1"/>
              </a:solidFill>
              <a:ln>
                <a:solidFill>
                  <a:schemeClr val="accent1"/>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Sheet1!$B$3:$O$3</c:f>
              <c:numCache>
                <c:formatCode>General</c:formatCode>
                <c:ptCount val="14"/>
                <c:pt idx="0">
                  <c:v>59</c:v>
                </c:pt>
                <c:pt idx="1">
                  <c:v>53</c:v>
                </c:pt>
                <c:pt idx="2">
                  <c:v>53</c:v>
                </c:pt>
                <c:pt idx="3">
                  <c:v>62</c:v>
                </c:pt>
                <c:pt idx="4">
                  <c:v>65</c:v>
                </c:pt>
                <c:pt idx="5">
                  <c:v>58</c:v>
                </c:pt>
                <c:pt idx="6">
                  <c:v>57</c:v>
                </c:pt>
                <c:pt idx="7">
                  <c:v>55</c:v>
                </c:pt>
                <c:pt idx="8">
                  <c:v>71</c:v>
                </c:pt>
                <c:pt idx="9">
                  <c:v>74</c:v>
                </c:pt>
                <c:pt idx="10">
                  <c:v>73</c:v>
                </c:pt>
                <c:pt idx="11">
                  <c:v>81</c:v>
                </c:pt>
                <c:pt idx="12">
                  <c:v>78</c:v>
                </c:pt>
                <c:pt idx="13">
                  <c:v>75</c:v>
                </c:pt>
              </c:numCache>
            </c:numRef>
          </c:val>
          <c:smooth val="0"/>
          <c:extLst xmlns:c16r2="http://schemas.microsoft.com/office/drawing/2015/06/chart">
            <c:ext xmlns:c16="http://schemas.microsoft.com/office/drawing/2014/chart" uri="{C3380CC4-5D6E-409C-BE32-E72D297353CC}">
              <c16:uniqueId val="{00000001-0288-49E3-AFC7-CDDA993DCCFC}"/>
            </c:ext>
          </c:extLst>
        </c:ser>
        <c:dLbls>
          <c:showLegendKey val="0"/>
          <c:showVal val="1"/>
          <c:showCatName val="0"/>
          <c:showSerName val="0"/>
          <c:showPercent val="0"/>
          <c:showBubbleSize val="0"/>
        </c:dLbls>
        <c:marker val="1"/>
        <c:smooth val="0"/>
        <c:axId val="1147555344"/>
        <c:axId val="1147551424"/>
      </c:lineChart>
      <c:catAx>
        <c:axId val="1147555344"/>
        <c:scaling>
          <c:orientation val="minMax"/>
        </c:scaling>
        <c:delete val="0"/>
        <c:axPos val="b"/>
        <c:numFmt formatCode="General" sourceLinked="0"/>
        <c:majorTickMark val="none"/>
        <c:minorTickMark val="none"/>
        <c:tickLblPos val="nextTo"/>
        <c:txPr>
          <a:bodyPr/>
          <a:lstStyle/>
          <a:p>
            <a:pPr>
              <a:defRPr sz="900" b="1"/>
            </a:pPr>
            <a:endParaRPr lang="en-US"/>
          </a:p>
        </c:txPr>
        <c:crossAx val="1147551424"/>
        <c:crosses val="autoZero"/>
        <c:auto val="1"/>
        <c:lblAlgn val="ctr"/>
        <c:lblOffset val="100"/>
        <c:noMultiLvlLbl val="0"/>
      </c:catAx>
      <c:valAx>
        <c:axId val="1147551424"/>
        <c:scaling>
          <c:orientation val="minMax"/>
          <c:max val="90"/>
        </c:scaling>
        <c:delete val="0"/>
        <c:axPos val="l"/>
        <c:majorGridlines/>
        <c:numFmt formatCode="General" sourceLinked="1"/>
        <c:majorTickMark val="none"/>
        <c:minorTickMark val="none"/>
        <c:tickLblPos val="nextTo"/>
        <c:crossAx val="1147555344"/>
        <c:crosses val="autoZero"/>
        <c:crossBetween val="between"/>
        <c:majorUnit val="10"/>
      </c:valAx>
    </c:plotArea>
    <c:legend>
      <c:legendPos val="b"/>
      <c:layout>
        <c:manualLayout>
          <c:xMode val="edge"/>
          <c:yMode val="edge"/>
          <c:x val="5.6867277595152824E-2"/>
          <c:y val="0.96044066723730148"/>
          <c:w val="0.88823682805496362"/>
          <c:h val="3.9559332762698574E-2"/>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Highly Aware - % saw or heard 5+ messages (of 9)</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Sheet1!$B$2:$O$2</c:f>
              <c:numCache>
                <c:formatCode>General</c:formatCode>
                <c:ptCount val="14"/>
                <c:pt idx="0">
                  <c:v>13</c:v>
                </c:pt>
                <c:pt idx="1">
                  <c:v>13</c:v>
                </c:pt>
                <c:pt idx="2">
                  <c:v>10</c:v>
                </c:pt>
                <c:pt idx="3">
                  <c:v>12</c:v>
                </c:pt>
                <c:pt idx="4">
                  <c:v>12</c:v>
                </c:pt>
                <c:pt idx="5">
                  <c:v>14</c:v>
                </c:pt>
                <c:pt idx="6">
                  <c:v>13</c:v>
                </c:pt>
                <c:pt idx="7">
                  <c:v>20</c:v>
                </c:pt>
                <c:pt idx="8">
                  <c:v>27</c:v>
                </c:pt>
                <c:pt idx="9">
                  <c:v>25</c:v>
                </c:pt>
                <c:pt idx="10">
                  <c:v>23</c:v>
                </c:pt>
                <c:pt idx="11">
                  <c:v>33</c:v>
                </c:pt>
                <c:pt idx="12">
                  <c:v>23</c:v>
                </c:pt>
                <c:pt idx="13">
                  <c:v>32</c:v>
                </c:pt>
              </c:numCache>
            </c:numRef>
          </c:val>
          <c:smooth val="0"/>
          <c:extLst xmlns:c16r2="http://schemas.microsoft.com/office/drawing/2015/06/chart">
            <c:ext xmlns:c16="http://schemas.microsoft.com/office/drawing/2014/chart" uri="{C3380CC4-5D6E-409C-BE32-E72D297353CC}">
              <c16:uniqueId val="{00000000-D3CF-4BD5-A8B2-29FC05C7B866}"/>
            </c:ext>
          </c:extLst>
        </c:ser>
        <c:ser>
          <c:idx val="1"/>
          <c:order val="1"/>
          <c:tx>
            <c:strRef>
              <c:f>Sheet1!$A$3</c:f>
              <c:strCache>
                <c:ptCount val="1"/>
                <c:pt idx="0">
                  <c:v>Total Aware - % saw or heard 1+ messages (of 9)</c:v>
                </c:pt>
              </c:strCache>
            </c:strRef>
          </c:tx>
          <c:spPr>
            <a:ln>
              <a:solidFill>
                <a:schemeClr val="accent1"/>
              </a:solidFill>
            </a:ln>
          </c:spPr>
          <c:marker>
            <c:symbol val="square"/>
            <c:size val="7"/>
            <c:spPr>
              <a:solidFill>
                <a:schemeClr val="accent1"/>
              </a:solidFill>
              <a:ln>
                <a:solidFill>
                  <a:schemeClr val="accent1"/>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Sheet1!$B$1:$O$1</c:f>
              <c:strCache>
                <c:ptCount val="14"/>
                <c:pt idx="0">
                  <c:v>2006</c:v>
                </c:pt>
                <c:pt idx="1">
                  <c:v>2007</c:v>
                </c:pt>
                <c:pt idx="2">
                  <c:v>2008</c:v>
                </c:pt>
                <c:pt idx="3">
                  <c:v>2009</c:v>
                </c:pt>
                <c:pt idx="4">
                  <c:v>2010</c:v>
                </c:pt>
                <c:pt idx="5">
                  <c:v>2012</c:v>
                </c:pt>
                <c:pt idx="6">
                  <c:v>2013</c:v>
                </c:pt>
                <c:pt idx="7">
                  <c:v>2014</c:v>
                </c:pt>
                <c:pt idx="8">
                  <c:v>May-15</c:v>
                </c:pt>
                <c:pt idx="9">
                  <c:v>Aug-15</c:v>
                </c:pt>
                <c:pt idx="10">
                  <c:v>May-16</c:v>
                </c:pt>
                <c:pt idx="11">
                  <c:v>Aug-17</c:v>
                </c:pt>
                <c:pt idx="12">
                  <c:v>May-18</c:v>
                </c:pt>
                <c:pt idx="13">
                  <c:v>Aug-18</c:v>
                </c:pt>
              </c:strCache>
            </c:strRef>
          </c:cat>
          <c:val>
            <c:numRef>
              <c:f>Sheet1!$B$3:$O$3</c:f>
              <c:numCache>
                <c:formatCode>General</c:formatCode>
                <c:ptCount val="14"/>
                <c:pt idx="0">
                  <c:v>56</c:v>
                </c:pt>
                <c:pt idx="1">
                  <c:v>51</c:v>
                </c:pt>
                <c:pt idx="2">
                  <c:v>56</c:v>
                </c:pt>
                <c:pt idx="3">
                  <c:v>60</c:v>
                </c:pt>
                <c:pt idx="4">
                  <c:v>62</c:v>
                </c:pt>
                <c:pt idx="5">
                  <c:v>48</c:v>
                </c:pt>
                <c:pt idx="6">
                  <c:v>50</c:v>
                </c:pt>
                <c:pt idx="7">
                  <c:v>54</c:v>
                </c:pt>
                <c:pt idx="8">
                  <c:v>71</c:v>
                </c:pt>
                <c:pt idx="9">
                  <c:v>75</c:v>
                </c:pt>
                <c:pt idx="10">
                  <c:v>76</c:v>
                </c:pt>
                <c:pt idx="11">
                  <c:v>83</c:v>
                </c:pt>
                <c:pt idx="12">
                  <c:v>73</c:v>
                </c:pt>
                <c:pt idx="13">
                  <c:v>75</c:v>
                </c:pt>
              </c:numCache>
            </c:numRef>
          </c:val>
          <c:smooth val="0"/>
          <c:extLst xmlns:c16r2="http://schemas.microsoft.com/office/drawing/2015/06/chart">
            <c:ext xmlns:c16="http://schemas.microsoft.com/office/drawing/2014/chart" uri="{C3380CC4-5D6E-409C-BE32-E72D297353CC}">
              <c16:uniqueId val="{00000001-D3CF-4BD5-A8B2-29FC05C7B866}"/>
            </c:ext>
          </c:extLst>
        </c:ser>
        <c:dLbls>
          <c:showLegendKey val="0"/>
          <c:showVal val="1"/>
          <c:showCatName val="0"/>
          <c:showSerName val="0"/>
          <c:showPercent val="0"/>
          <c:showBubbleSize val="0"/>
        </c:dLbls>
        <c:marker val="1"/>
        <c:smooth val="0"/>
        <c:axId val="1147553104"/>
        <c:axId val="1147558144"/>
      </c:lineChart>
      <c:catAx>
        <c:axId val="1147553104"/>
        <c:scaling>
          <c:orientation val="minMax"/>
        </c:scaling>
        <c:delete val="0"/>
        <c:axPos val="b"/>
        <c:numFmt formatCode="General" sourceLinked="0"/>
        <c:majorTickMark val="none"/>
        <c:minorTickMark val="none"/>
        <c:tickLblPos val="nextTo"/>
        <c:txPr>
          <a:bodyPr/>
          <a:lstStyle/>
          <a:p>
            <a:pPr>
              <a:defRPr sz="900" b="1"/>
            </a:pPr>
            <a:endParaRPr lang="en-US"/>
          </a:p>
        </c:txPr>
        <c:crossAx val="1147558144"/>
        <c:crosses val="autoZero"/>
        <c:auto val="1"/>
        <c:lblAlgn val="ctr"/>
        <c:lblOffset val="100"/>
        <c:noMultiLvlLbl val="0"/>
      </c:catAx>
      <c:valAx>
        <c:axId val="1147558144"/>
        <c:scaling>
          <c:orientation val="minMax"/>
          <c:max val="90"/>
        </c:scaling>
        <c:delete val="0"/>
        <c:axPos val="l"/>
        <c:majorGridlines/>
        <c:numFmt formatCode="General" sourceLinked="1"/>
        <c:majorTickMark val="none"/>
        <c:minorTickMark val="none"/>
        <c:tickLblPos val="nextTo"/>
        <c:crossAx val="1147553104"/>
        <c:crosses val="autoZero"/>
        <c:crossBetween val="between"/>
        <c:majorUnit val="10"/>
      </c:valAx>
    </c:plotArea>
    <c:legend>
      <c:legendPos val="b"/>
      <c:layout>
        <c:manualLayout>
          <c:xMode val="edge"/>
          <c:yMode val="edge"/>
          <c:x val="0"/>
          <c:y val="0.96044076206726303"/>
          <c:w val="1"/>
          <c:h val="2.4741470799898101E-2"/>
        </c:manualLayout>
      </c:layout>
      <c:overlay val="0"/>
      <c:txPr>
        <a:bodyPr/>
        <a:lstStyle/>
        <a:p>
          <a:pPr>
            <a:defRPr sz="900" b="1"/>
          </a:pPr>
          <a:endParaRPr lang="en-US"/>
        </a:p>
      </c:txPr>
    </c:legend>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Sheet1!$B$1:$N$1</c:f>
              <c:strCache>
                <c:ptCount val="13"/>
                <c:pt idx="0">
                  <c:v>2008</c:v>
                </c:pt>
                <c:pt idx="1">
                  <c:v>2009</c:v>
                </c:pt>
                <c:pt idx="2">
                  <c:v>2010</c:v>
                </c:pt>
                <c:pt idx="3">
                  <c:v>2012</c:v>
                </c:pt>
                <c:pt idx="4">
                  <c:v>2013</c:v>
                </c:pt>
                <c:pt idx="5">
                  <c:v>2014</c:v>
                </c:pt>
                <c:pt idx="6">
                  <c:v>14-Aug</c:v>
                </c:pt>
                <c:pt idx="7">
                  <c:v>May-15</c:v>
                </c:pt>
                <c:pt idx="8">
                  <c:v>Aug-15</c:v>
                </c:pt>
                <c:pt idx="9">
                  <c:v>May-16</c:v>
                </c:pt>
                <c:pt idx="10">
                  <c:v>Aug-17</c:v>
                </c:pt>
                <c:pt idx="11">
                  <c:v>May-18</c:v>
                </c:pt>
                <c:pt idx="12">
                  <c:v>Aug-18</c:v>
                </c:pt>
              </c:strCache>
            </c:strRef>
          </c:cat>
          <c:val>
            <c:numRef>
              <c:f>Sheet1!$B$2:$N$2</c:f>
              <c:numCache>
                <c:formatCode>General</c:formatCode>
                <c:ptCount val="13"/>
                <c:pt idx="0">
                  <c:v>55</c:v>
                </c:pt>
                <c:pt idx="1">
                  <c:v>56</c:v>
                </c:pt>
                <c:pt idx="2">
                  <c:v>52</c:v>
                </c:pt>
                <c:pt idx="3">
                  <c:v>47</c:v>
                </c:pt>
                <c:pt idx="4">
                  <c:v>50</c:v>
                </c:pt>
                <c:pt idx="5">
                  <c:v>57</c:v>
                </c:pt>
                <c:pt idx="6">
                  <c:v>53</c:v>
                </c:pt>
                <c:pt idx="7">
                  <c:v>59</c:v>
                </c:pt>
                <c:pt idx="8">
                  <c:v>57</c:v>
                </c:pt>
                <c:pt idx="9">
                  <c:v>56</c:v>
                </c:pt>
                <c:pt idx="10">
                  <c:v>63</c:v>
                </c:pt>
                <c:pt idx="11">
                  <c:v>59</c:v>
                </c:pt>
                <c:pt idx="12">
                  <c:v>54</c:v>
                </c:pt>
              </c:numCache>
            </c:numRef>
          </c:val>
          <c:smooth val="0"/>
          <c:extLst xmlns:c16r2="http://schemas.microsoft.com/office/drawing/2015/06/chart">
            <c:ext xmlns:c16="http://schemas.microsoft.com/office/drawing/2014/chart" uri="{C3380CC4-5D6E-409C-BE32-E72D297353CC}">
              <c16:uniqueId val="{00000000-F928-436E-8152-5ECBDCBCCED6}"/>
            </c:ext>
          </c:extLst>
        </c:ser>
        <c:dLbls>
          <c:showLegendKey val="0"/>
          <c:showVal val="1"/>
          <c:showCatName val="0"/>
          <c:showSerName val="0"/>
          <c:showPercent val="0"/>
          <c:showBubbleSize val="0"/>
        </c:dLbls>
        <c:marker val="1"/>
        <c:smooth val="0"/>
        <c:axId val="1147560384"/>
        <c:axId val="1147561504"/>
      </c:lineChart>
      <c:catAx>
        <c:axId val="1147560384"/>
        <c:scaling>
          <c:orientation val="minMax"/>
        </c:scaling>
        <c:delete val="0"/>
        <c:axPos val="b"/>
        <c:numFmt formatCode="General" sourceLinked="0"/>
        <c:majorTickMark val="none"/>
        <c:minorTickMark val="none"/>
        <c:tickLblPos val="nextTo"/>
        <c:txPr>
          <a:bodyPr/>
          <a:lstStyle/>
          <a:p>
            <a:pPr>
              <a:defRPr sz="900" b="1"/>
            </a:pPr>
            <a:endParaRPr lang="en-US"/>
          </a:p>
        </c:txPr>
        <c:crossAx val="1147561504"/>
        <c:crosses val="autoZero"/>
        <c:auto val="1"/>
        <c:lblAlgn val="ctr"/>
        <c:lblOffset val="100"/>
        <c:noMultiLvlLbl val="0"/>
      </c:catAx>
      <c:valAx>
        <c:axId val="1147561504"/>
        <c:scaling>
          <c:orientation val="minMax"/>
          <c:max val="90"/>
        </c:scaling>
        <c:delete val="0"/>
        <c:axPos val="l"/>
        <c:majorGridlines/>
        <c:numFmt formatCode="General" sourceLinked="1"/>
        <c:majorTickMark val="none"/>
        <c:minorTickMark val="none"/>
        <c:tickLblPos val="nextTo"/>
        <c:crossAx val="1147560384"/>
        <c:crosses val="autoZero"/>
        <c:crossBetween val="between"/>
        <c:majorUnit val="10"/>
      </c:valAx>
    </c:plotArea>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Always</c:v>
                </c:pt>
              </c:strCache>
            </c:strRef>
          </c:tx>
          <c:spPr>
            <a:solidFill>
              <a:srgbClr val="009900"/>
            </a:solidFill>
          </c:spPr>
          <c:invertIfNegative val="0"/>
          <c:cat>
            <c:strRef>
              <c:f>Sheet1!$A$2:$A$14</c:f>
              <c:strCache>
                <c:ptCount val="13"/>
                <c:pt idx="0">
                  <c:v>2008</c:v>
                </c:pt>
                <c:pt idx="1">
                  <c:v>2009</c:v>
                </c:pt>
                <c:pt idx="2">
                  <c:v>2010</c:v>
                </c:pt>
                <c:pt idx="3">
                  <c:v>2012</c:v>
                </c:pt>
                <c:pt idx="4">
                  <c:v>2013</c:v>
                </c:pt>
                <c:pt idx="5">
                  <c:v>2014</c:v>
                </c:pt>
                <c:pt idx="6">
                  <c:v>Aug-14</c:v>
                </c:pt>
                <c:pt idx="7">
                  <c:v>May-15</c:v>
                </c:pt>
                <c:pt idx="8">
                  <c:v>Aug-15</c:v>
                </c:pt>
                <c:pt idx="9">
                  <c:v>May-16</c:v>
                </c:pt>
                <c:pt idx="10">
                  <c:v>Aug-17</c:v>
                </c:pt>
                <c:pt idx="11">
                  <c:v>May-18</c:v>
                </c:pt>
                <c:pt idx="12">
                  <c:v>Aug-18</c:v>
                </c:pt>
              </c:strCache>
            </c:strRef>
          </c:cat>
          <c:val>
            <c:numRef>
              <c:f>Sheet1!$B$2:$B$14</c:f>
              <c:numCache>
                <c:formatCode>General</c:formatCode>
                <c:ptCount val="13"/>
                <c:pt idx="0">
                  <c:v>55</c:v>
                </c:pt>
                <c:pt idx="1">
                  <c:v>56</c:v>
                </c:pt>
                <c:pt idx="2">
                  <c:v>52</c:v>
                </c:pt>
                <c:pt idx="3">
                  <c:v>47</c:v>
                </c:pt>
                <c:pt idx="4">
                  <c:v>50</c:v>
                </c:pt>
                <c:pt idx="5">
                  <c:v>57</c:v>
                </c:pt>
                <c:pt idx="6">
                  <c:v>53</c:v>
                </c:pt>
                <c:pt idx="7">
                  <c:v>59</c:v>
                </c:pt>
                <c:pt idx="8">
                  <c:v>57</c:v>
                </c:pt>
                <c:pt idx="9">
                  <c:v>56</c:v>
                </c:pt>
                <c:pt idx="10">
                  <c:v>63</c:v>
                </c:pt>
                <c:pt idx="11">
                  <c:v>59</c:v>
                </c:pt>
                <c:pt idx="12">
                  <c:v>54</c:v>
                </c:pt>
              </c:numCache>
            </c:numRef>
          </c:val>
          <c:extLst xmlns:c16r2="http://schemas.microsoft.com/office/drawing/2015/06/chart">
            <c:ext xmlns:c16="http://schemas.microsoft.com/office/drawing/2014/chart" uri="{C3380CC4-5D6E-409C-BE32-E72D297353CC}">
              <c16:uniqueId val="{00000000-A5F7-4349-A98E-C8E16B9AAA31}"/>
            </c:ext>
          </c:extLst>
        </c:ser>
        <c:ser>
          <c:idx val="1"/>
          <c:order val="1"/>
          <c:tx>
            <c:strRef>
              <c:f>Sheet1!$C$1</c:f>
              <c:strCache>
                <c:ptCount val="1"/>
                <c:pt idx="0">
                  <c:v>Usually</c:v>
                </c:pt>
              </c:strCache>
            </c:strRef>
          </c:tx>
          <c:spPr>
            <a:solidFill>
              <a:srgbClr val="67EF6D"/>
            </a:solidFill>
          </c:spPr>
          <c:invertIfNegative val="0"/>
          <c:cat>
            <c:strRef>
              <c:f>Sheet1!$A$2:$A$14</c:f>
              <c:strCache>
                <c:ptCount val="13"/>
                <c:pt idx="0">
                  <c:v>2008</c:v>
                </c:pt>
                <c:pt idx="1">
                  <c:v>2009</c:v>
                </c:pt>
                <c:pt idx="2">
                  <c:v>2010</c:v>
                </c:pt>
                <c:pt idx="3">
                  <c:v>2012</c:v>
                </c:pt>
                <c:pt idx="4">
                  <c:v>2013</c:v>
                </c:pt>
                <c:pt idx="5">
                  <c:v>2014</c:v>
                </c:pt>
                <c:pt idx="6">
                  <c:v>Aug-14</c:v>
                </c:pt>
                <c:pt idx="7">
                  <c:v>May-15</c:v>
                </c:pt>
                <c:pt idx="8">
                  <c:v>Aug-15</c:v>
                </c:pt>
                <c:pt idx="9">
                  <c:v>May-16</c:v>
                </c:pt>
                <c:pt idx="10">
                  <c:v>Aug-17</c:v>
                </c:pt>
                <c:pt idx="11">
                  <c:v>May-18</c:v>
                </c:pt>
                <c:pt idx="12">
                  <c:v>Aug-18</c:v>
                </c:pt>
              </c:strCache>
            </c:strRef>
          </c:cat>
          <c:val>
            <c:numRef>
              <c:f>Sheet1!$C$2:$C$14</c:f>
              <c:numCache>
                <c:formatCode>General</c:formatCode>
                <c:ptCount val="13"/>
                <c:pt idx="0">
                  <c:v>26</c:v>
                </c:pt>
                <c:pt idx="1">
                  <c:v>24</c:v>
                </c:pt>
                <c:pt idx="2">
                  <c:v>27</c:v>
                </c:pt>
                <c:pt idx="3">
                  <c:v>25</c:v>
                </c:pt>
                <c:pt idx="4">
                  <c:v>24</c:v>
                </c:pt>
                <c:pt idx="5">
                  <c:v>26</c:v>
                </c:pt>
                <c:pt idx="6">
                  <c:v>23</c:v>
                </c:pt>
                <c:pt idx="7">
                  <c:v>23</c:v>
                </c:pt>
                <c:pt idx="8">
                  <c:v>22</c:v>
                </c:pt>
                <c:pt idx="9">
                  <c:v>25</c:v>
                </c:pt>
                <c:pt idx="10">
                  <c:v>17</c:v>
                </c:pt>
                <c:pt idx="11">
                  <c:v>24</c:v>
                </c:pt>
                <c:pt idx="12">
                  <c:v>23</c:v>
                </c:pt>
              </c:numCache>
            </c:numRef>
          </c:val>
          <c:extLst xmlns:c16r2="http://schemas.microsoft.com/office/drawing/2015/06/chart">
            <c:ext xmlns:c16="http://schemas.microsoft.com/office/drawing/2014/chart" uri="{C3380CC4-5D6E-409C-BE32-E72D297353CC}">
              <c16:uniqueId val="{00000001-A5F7-4349-A98E-C8E16B9AAA31}"/>
            </c:ext>
          </c:extLst>
        </c:ser>
        <c:ser>
          <c:idx val="2"/>
          <c:order val="2"/>
          <c:tx>
            <c:strRef>
              <c:f>Sheet1!$D$1</c:f>
              <c:strCache>
                <c:ptCount val="1"/>
                <c:pt idx="0">
                  <c:v>Sometimes</c:v>
                </c:pt>
              </c:strCache>
            </c:strRef>
          </c:tx>
          <c:spPr>
            <a:solidFill>
              <a:srgbClr val="FFCC00"/>
            </a:solidFill>
          </c:spPr>
          <c:invertIfNegative val="0"/>
          <c:cat>
            <c:strRef>
              <c:f>Sheet1!$A$2:$A$14</c:f>
              <c:strCache>
                <c:ptCount val="13"/>
                <c:pt idx="0">
                  <c:v>2008</c:v>
                </c:pt>
                <c:pt idx="1">
                  <c:v>2009</c:v>
                </c:pt>
                <c:pt idx="2">
                  <c:v>2010</c:v>
                </c:pt>
                <c:pt idx="3">
                  <c:v>2012</c:v>
                </c:pt>
                <c:pt idx="4">
                  <c:v>2013</c:v>
                </c:pt>
                <c:pt idx="5">
                  <c:v>2014</c:v>
                </c:pt>
                <c:pt idx="6">
                  <c:v>Aug-14</c:v>
                </c:pt>
                <c:pt idx="7">
                  <c:v>May-15</c:v>
                </c:pt>
                <c:pt idx="8">
                  <c:v>Aug-15</c:v>
                </c:pt>
                <c:pt idx="9">
                  <c:v>May-16</c:v>
                </c:pt>
                <c:pt idx="10">
                  <c:v>Aug-17</c:v>
                </c:pt>
                <c:pt idx="11">
                  <c:v>May-18</c:v>
                </c:pt>
                <c:pt idx="12">
                  <c:v>Aug-18</c:v>
                </c:pt>
              </c:strCache>
            </c:strRef>
          </c:cat>
          <c:val>
            <c:numRef>
              <c:f>Sheet1!$D$2:$D$14</c:f>
              <c:numCache>
                <c:formatCode>General</c:formatCode>
                <c:ptCount val="13"/>
                <c:pt idx="0">
                  <c:v>11</c:v>
                </c:pt>
                <c:pt idx="1">
                  <c:v>11</c:v>
                </c:pt>
                <c:pt idx="2">
                  <c:v>12</c:v>
                </c:pt>
                <c:pt idx="3">
                  <c:v>15</c:v>
                </c:pt>
                <c:pt idx="4">
                  <c:v>13</c:v>
                </c:pt>
                <c:pt idx="5">
                  <c:v>10</c:v>
                </c:pt>
                <c:pt idx="6">
                  <c:v>12</c:v>
                </c:pt>
                <c:pt idx="7">
                  <c:v>11</c:v>
                </c:pt>
                <c:pt idx="8">
                  <c:v>11</c:v>
                </c:pt>
                <c:pt idx="9">
                  <c:v>10</c:v>
                </c:pt>
                <c:pt idx="10">
                  <c:v>9</c:v>
                </c:pt>
                <c:pt idx="11">
                  <c:v>9</c:v>
                </c:pt>
                <c:pt idx="12">
                  <c:v>10</c:v>
                </c:pt>
              </c:numCache>
            </c:numRef>
          </c:val>
          <c:extLst xmlns:c16r2="http://schemas.microsoft.com/office/drawing/2015/06/chart">
            <c:ext xmlns:c16="http://schemas.microsoft.com/office/drawing/2014/chart" uri="{C3380CC4-5D6E-409C-BE32-E72D297353CC}">
              <c16:uniqueId val="{00000002-A5F7-4349-A98E-C8E16B9AAA31}"/>
            </c:ext>
          </c:extLst>
        </c:ser>
        <c:ser>
          <c:idx val="3"/>
          <c:order val="3"/>
          <c:tx>
            <c:strRef>
              <c:f>Sheet1!$E$1</c:f>
              <c:strCache>
                <c:ptCount val="1"/>
                <c:pt idx="0">
                  <c:v>Rarely</c:v>
                </c:pt>
              </c:strCache>
            </c:strRef>
          </c:tx>
          <c:spPr>
            <a:solidFill>
              <a:srgbClr val="FF0066"/>
            </a:solidFill>
          </c:spPr>
          <c:invertIfNegative val="0"/>
          <c:cat>
            <c:strRef>
              <c:f>Sheet1!$A$2:$A$14</c:f>
              <c:strCache>
                <c:ptCount val="13"/>
                <c:pt idx="0">
                  <c:v>2008</c:v>
                </c:pt>
                <c:pt idx="1">
                  <c:v>2009</c:v>
                </c:pt>
                <c:pt idx="2">
                  <c:v>2010</c:v>
                </c:pt>
                <c:pt idx="3">
                  <c:v>2012</c:v>
                </c:pt>
                <c:pt idx="4">
                  <c:v>2013</c:v>
                </c:pt>
                <c:pt idx="5">
                  <c:v>2014</c:v>
                </c:pt>
                <c:pt idx="6">
                  <c:v>Aug-14</c:v>
                </c:pt>
                <c:pt idx="7">
                  <c:v>May-15</c:v>
                </c:pt>
                <c:pt idx="8">
                  <c:v>Aug-15</c:v>
                </c:pt>
                <c:pt idx="9">
                  <c:v>May-16</c:v>
                </c:pt>
                <c:pt idx="10">
                  <c:v>Aug-17</c:v>
                </c:pt>
                <c:pt idx="11">
                  <c:v>May-18</c:v>
                </c:pt>
                <c:pt idx="12">
                  <c:v>Aug-18</c:v>
                </c:pt>
              </c:strCache>
            </c:strRef>
          </c:cat>
          <c:val>
            <c:numRef>
              <c:f>Sheet1!$E$2:$E$14</c:f>
              <c:numCache>
                <c:formatCode>General</c:formatCode>
                <c:ptCount val="13"/>
                <c:pt idx="0">
                  <c:v>6</c:v>
                </c:pt>
                <c:pt idx="1">
                  <c:v>6</c:v>
                </c:pt>
                <c:pt idx="2">
                  <c:v>7</c:v>
                </c:pt>
                <c:pt idx="3">
                  <c:v>10</c:v>
                </c:pt>
                <c:pt idx="4">
                  <c:v>10</c:v>
                </c:pt>
                <c:pt idx="5">
                  <c:v>5</c:v>
                </c:pt>
                <c:pt idx="6">
                  <c:v>10</c:v>
                </c:pt>
                <c:pt idx="7">
                  <c:v>5</c:v>
                </c:pt>
                <c:pt idx="8">
                  <c:v>7</c:v>
                </c:pt>
                <c:pt idx="9">
                  <c:v>7</c:v>
                </c:pt>
                <c:pt idx="10">
                  <c:v>8</c:v>
                </c:pt>
                <c:pt idx="11">
                  <c:v>7</c:v>
                </c:pt>
                <c:pt idx="12">
                  <c:v>10</c:v>
                </c:pt>
              </c:numCache>
            </c:numRef>
          </c:val>
          <c:extLst xmlns:c16r2="http://schemas.microsoft.com/office/drawing/2015/06/chart">
            <c:ext xmlns:c16="http://schemas.microsoft.com/office/drawing/2014/chart" uri="{C3380CC4-5D6E-409C-BE32-E72D297353CC}">
              <c16:uniqueId val="{00000003-A5F7-4349-A98E-C8E16B9AAA31}"/>
            </c:ext>
          </c:extLst>
        </c:ser>
        <c:ser>
          <c:idx val="4"/>
          <c:order val="4"/>
          <c:tx>
            <c:strRef>
              <c:f>Sheet1!$F$1</c:f>
              <c:strCache>
                <c:ptCount val="1"/>
                <c:pt idx="0">
                  <c:v>Never</c:v>
                </c:pt>
              </c:strCache>
            </c:strRef>
          </c:tx>
          <c:spPr>
            <a:solidFill>
              <a:srgbClr val="C00000"/>
            </a:solidFill>
          </c:spPr>
          <c:invertIfNegative val="0"/>
          <c:cat>
            <c:strRef>
              <c:f>Sheet1!$A$2:$A$14</c:f>
              <c:strCache>
                <c:ptCount val="13"/>
                <c:pt idx="0">
                  <c:v>2008</c:v>
                </c:pt>
                <c:pt idx="1">
                  <c:v>2009</c:v>
                </c:pt>
                <c:pt idx="2">
                  <c:v>2010</c:v>
                </c:pt>
                <c:pt idx="3">
                  <c:v>2012</c:v>
                </c:pt>
                <c:pt idx="4">
                  <c:v>2013</c:v>
                </c:pt>
                <c:pt idx="5">
                  <c:v>2014</c:v>
                </c:pt>
                <c:pt idx="6">
                  <c:v>Aug-14</c:v>
                </c:pt>
                <c:pt idx="7">
                  <c:v>May-15</c:v>
                </c:pt>
                <c:pt idx="8">
                  <c:v>Aug-15</c:v>
                </c:pt>
                <c:pt idx="9">
                  <c:v>May-16</c:v>
                </c:pt>
                <c:pt idx="10">
                  <c:v>Aug-17</c:v>
                </c:pt>
                <c:pt idx="11">
                  <c:v>May-18</c:v>
                </c:pt>
                <c:pt idx="12">
                  <c:v>Aug-18</c:v>
                </c:pt>
              </c:strCache>
            </c:strRef>
          </c:cat>
          <c:val>
            <c:numRef>
              <c:f>Sheet1!$F$2:$F$14</c:f>
              <c:numCache>
                <c:formatCode>General</c:formatCode>
                <c:ptCount val="13"/>
                <c:pt idx="0">
                  <c:v>1</c:v>
                </c:pt>
                <c:pt idx="1">
                  <c:v>3</c:v>
                </c:pt>
                <c:pt idx="2">
                  <c:v>2</c:v>
                </c:pt>
                <c:pt idx="3">
                  <c:v>3</c:v>
                </c:pt>
                <c:pt idx="4">
                  <c:v>3</c:v>
                </c:pt>
                <c:pt idx="5">
                  <c:v>2</c:v>
                </c:pt>
                <c:pt idx="6">
                  <c:v>3</c:v>
                </c:pt>
                <c:pt idx="7">
                  <c:v>2</c:v>
                </c:pt>
                <c:pt idx="8">
                  <c:v>3</c:v>
                </c:pt>
                <c:pt idx="9">
                  <c:v>2</c:v>
                </c:pt>
                <c:pt idx="10">
                  <c:v>3</c:v>
                </c:pt>
                <c:pt idx="11">
                  <c:v>1</c:v>
                </c:pt>
                <c:pt idx="12">
                  <c:v>3</c:v>
                </c:pt>
              </c:numCache>
            </c:numRef>
          </c:val>
          <c:extLst xmlns:c16r2="http://schemas.microsoft.com/office/drawing/2015/06/chart">
            <c:ext xmlns:c16="http://schemas.microsoft.com/office/drawing/2014/chart" uri="{C3380CC4-5D6E-409C-BE32-E72D297353CC}">
              <c16:uniqueId val="{00000004-A5F7-4349-A98E-C8E16B9AAA31}"/>
            </c:ext>
          </c:extLst>
        </c:ser>
        <c:dLbls>
          <c:showLegendKey val="0"/>
          <c:showVal val="0"/>
          <c:showCatName val="0"/>
          <c:showSerName val="0"/>
          <c:showPercent val="0"/>
          <c:showBubbleSize val="0"/>
        </c:dLbls>
        <c:gapWidth val="150"/>
        <c:overlap val="100"/>
        <c:axId val="1060624448"/>
        <c:axId val="1060614368"/>
      </c:barChart>
      <c:catAx>
        <c:axId val="1060624448"/>
        <c:scaling>
          <c:orientation val="minMax"/>
        </c:scaling>
        <c:delete val="0"/>
        <c:axPos val="l"/>
        <c:numFmt formatCode="General" sourceLinked="0"/>
        <c:majorTickMark val="out"/>
        <c:minorTickMark val="none"/>
        <c:tickLblPos val="nextTo"/>
        <c:spPr>
          <a:noFill/>
          <a:ln w="3175"/>
        </c:spPr>
        <c:txPr>
          <a:bodyPr/>
          <a:lstStyle/>
          <a:p>
            <a:pPr>
              <a:defRPr sz="1100"/>
            </a:pPr>
            <a:endParaRPr lang="en-US"/>
          </a:p>
        </c:txPr>
        <c:crossAx val="1060614368"/>
        <c:crosses val="autoZero"/>
        <c:auto val="1"/>
        <c:lblAlgn val="ctr"/>
        <c:lblOffset val="100"/>
        <c:tickLblSkip val="1"/>
        <c:noMultiLvlLbl val="0"/>
      </c:catAx>
      <c:valAx>
        <c:axId val="1060614368"/>
        <c:scaling>
          <c:orientation val="minMax"/>
        </c:scaling>
        <c:delete val="1"/>
        <c:axPos val="b"/>
        <c:numFmt formatCode="General" sourceLinked="1"/>
        <c:majorTickMark val="out"/>
        <c:minorTickMark val="none"/>
        <c:tickLblPos val="nextTo"/>
        <c:crossAx val="1060624448"/>
        <c:crosses val="autoZero"/>
        <c:crossBetween val="between"/>
      </c:valAx>
      <c:spPr>
        <a:noFill/>
        <a:ln w="25400">
          <a:noFill/>
        </a:ln>
      </c:spPr>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14-Aug</c:v>
                </c:pt>
                <c:pt idx="1">
                  <c:v>Aug-15</c:v>
                </c:pt>
                <c:pt idx="2">
                  <c:v>May-16</c:v>
                </c:pt>
                <c:pt idx="3">
                  <c:v>Aug-17</c:v>
                </c:pt>
                <c:pt idx="4">
                  <c:v>May-18</c:v>
                </c:pt>
                <c:pt idx="5">
                  <c:v>Aug-18</c:v>
                </c:pt>
              </c:strCache>
            </c:strRef>
          </c:cat>
          <c:val>
            <c:numRef>
              <c:f>Sheet1!$B$2:$G$2</c:f>
              <c:numCache>
                <c:formatCode>General</c:formatCode>
                <c:ptCount val="6"/>
                <c:pt idx="0">
                  <c:v>51</c:v>
                </c:pt>
                <c:pt idx="1">
                  <c:v>61</c:v>
                </c:pt>
                <c:pt idx="2">
                  <c:v>56</c:v>
                </c:pt>
                <c:pt idx="3">
                  <c:v>63</c:v>
                </c:pt>
                <c:pt idx="4">
                  <c:v>60</c:v>
                </c:pt>
                <c:pt idx="5">
                  <c:v>55</c:v>
                </c:pt>
              </c:numCache>
            </c:numRef>
          </c:val>
          <c:smooth val="0"/>
          <c:extLst xmlns:c16r2="http://schemas.microsoft.com/office/drawing/2015/06/chart">
            <c:ext xmlns:c16="http://schemas.microsoft.com/office/drawing/2014/chart" uri="{C3380CC4-5D6E-409C-BE32-E72D297353CC}">
              <c16:uniqueId val="{00000000-F928-436E-8152-5ECBDCBCCED6}"/>
            </c:ext>
          </c:extLst>
        </c:ser>
        <c:dLbls>
          <c:showLegendKey val="0"/>
          <c:showVal val="1"/>
          <c:showCatName val="0"/>
          <c:showSerName val="0"/>
          <c:showPercent val="0"/>
          <c:showBubbleSize val="0"/>
        </c:dLbls>
        <c:marker val="1"/>
        <c:smooth val="0"/>
        <c:axId val="1060622768"/>
        <c:axId val="1060612688"/>
      </c:lineChart>
      <c:catAx>
        <c:axId val="1060622768"/>
        <c:scaling>
          <c:orientation val="minMax"/>
        </c:scaling>
        <c:delete val="0"/>
        <c:axPos val="b"/>
        <c:numFmt formatCode="General" sourceLinked="0"/>
        <c:majorTickMark val="none"/>
        <c:minorTickMark val="none"/>
        <c:tickLblPos val="nextTo"/>
        <c:txPr>
          <a:bodyPr/>
          <a:lstStyle/>
          <a:p>
            <a:pPr>
              <a:defRPr sz="900" b="1"/>
            </a:pPr>
            <a:endParaRPr lang="en-US"/>
          </a:p>
        </c:txPr>
        <c:crossAx val="1060612688"/>
        <c:crosses val="autoZero"/>
        <c:auto val="1"/>
        <c:lblAlgn val="ctr"/>
        <c:lblOffset val="100"/>
        <c:noMultiLvlLbl val="0"/>
      </c:catAx>
      <c:valAx>
        <c:axId val="1060612688"/>
        <c:scaling>
          <c:orientation val="minMax"/>
          <c:max val="90"/>
        </c:scaling>
        <c:delete val="0"/>
        <c:axPos val="l"/>
        <c:majorGridlines/>
        <c:numFmt formatCode="General" sourceLinked="1"/>
        <c:majorTickMark val="none"/>
        <c:minorTickMark val="none"/>
        <c:tickLblPos val="nextTo"/>
        <c:crossAx val="1060622768"/>
        <c:crosses val="autoZero"/>
        <c:crossBetween val="between"/>
        <c:majorUnit val="10"/>
      </c:valAx>
    </c:plotArea>
    <c:plotVisOnly val="1"/>
    <c:dispBlanksAs val="gap"/>
    <c:showDLblsOverMax val="0"/>
  </c:chart>
  <c:txPr>
    <a:bodyPr/>
    <a:lstStyle/>
    <a:p>
      <a:pPr>
        <a:defRPr sz="8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Drive Vehicle</c:v>
                </c:pt>
              </c:strCache>
            </c:strRef>
          </c:tx>
          <c:spPr>
            <a:solidFill>
              <a:srgbClr val="8FAADC"/>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It Depends</c:v>
                </c:pt>
                <c:pt idx="2">
                  <c:v>No</c:v>
                </c:pt>
                <c:pt idx="3">
                  <c:v>Yes</c:v>
                </c:pt>
              </c:strCache>
            </c:strRef>
          </c:cat>
          <c:val>
            <c:numRef>
              <c:f>Sheet1!$B$2:$B$5</c:f>
              <c:numCache>
                <c:formatCode>General</c:formatCode>
                <c:ptCount val="4"/>
                <c:pt idx="0">
                  <c:v>10</c:v>
                </c:pt>
                <c:pt idx="1">
                  <c:v>9</c:v>
                </c:pt>
                <c:pt idx="2">
                  <c:v>7</c:v>
                </c:pt>
                <c:pt idx="3">
                  <c:v>75</c:v>
                </c:pt>
              </c:numCache>
            </c:numRef>
          </c:val>
          <c:extLst xmlns:c16r2="http://schemas.microsoft.com/office/drawing/2015/06/chart">
            <c:ext xmlns:c16="http://schemas.microsoft.com/office/drawing/2014/chart" uri="{C3380CC4-5D6E-409C-BE32-E72D297353CC}">
              <c16:uniqueId val="{00000000-FCA8-4FD6-A8CB-28A29414622A}"/>
            </c:ext>
          </c:extLst>
        </c:ser>
        <c:ser>
          <c:idx val="1"/>
          <c:order val="1"/>
          <c:tx>
            <c:strRef>
              <c:f>Sheet1!$C$1</c:f>
              <c:strCache>
                <c:ptCount val="1"/>
                <c:pt idx="0">
                  <c:v>Drive Boat</c:v>
                </c:pt>
              </c:strCache>
            </c:strRef>
          </c:tx>
          <c:spPr>
            <a:solidFill>
              <a:schemeClr val="accent2"/>
            </a:solidFill>
            <a:ln>
              <a:solidFill>
                <a:srgbClr val="002060"/>
              </a:solidFill>
            </a:ln>
            <a:effectLst/>
          </c:spPr>
          <c:invertIfNegative val="0"/>
          <c:dPt>
            <c:idx val="0"/>
            <c:invertIfNegative val="0"/>
            <c:bubble3D val="0"/>
            <c:spPr>
              <a:solidFill>
                <a:srgbClr val="002060"/>
              </a:solidFill>
              <a:ln>
                <a:solidFill>
                  <a:srgbClr val="002060"/>
                </a:solidFill>
              </a:ln>
              <a:effectLst/>
            </c:spPr>
            <c:extLst xmlns:c16r2="http://schemas.microsoft.com/office/drawing/2015/06/chart">
              <c:ext xmlns:c16="http://schemas.microsoft.com/office/drawing/2014/chart" uri="{C3380CC4-5D6E-409C-BE32-E72D297353CC}">
                <c16:uniqueId val="{00000006-FCA8-4FD6-A8CB-28A29414622A}"/>
              </c:ext>
            </c:extLst>
          </c:dPt>
          <c:dPt>
            <c:idx val="1"/>
            <c:invertIfNegative val="0"/>
            <c:bubble3D val="0"/>
            <c:spPr>
              <a:solidFill>
                <a:srgbClr val="002060"/>
              </a:solidFill>
              <a:ln>
                <a:solidFill>
                  <a:srgbClr val="002060"/>
                </a:solidFill>
              </a:ln>
              <a:effectLst/>
            </c:spPr>
            <c:extLst xmlns:c16r2="http://schemas.microsoft.com/office/drawing/2015/06/chart">
              <c:ext xmlns:c16="http://schemas.microsoft.com/office/drawing/2014/chart" uri="{C3380CC4-5D6E-409C-BE32-E72D297353CC}">
                <c16:uniqueId val="{00000005-FCA8-4FD6-A8CB-28A29414622A}"/>
              </c:ext>
            </c:extLst>
          </c:dPt>
          <c:dPt>
            <c:idx val="2"/>
            <c:invertIfNegative val="0"/>
            <c:bubble3D val="0"/>
            <c:spPr>
              <a:solidFill>
                <a:srgbClr val="002060"/>
              </a:solidFill>
              <a:ln>
                <a:solidFill>
                  <a:srgbClr val="002060"/>
                </a:solidFill>
              </a:ln>
              <a:effectLst/>
            </c:spPr>
            <c:extLst xmlns:c16r2="http://schemas.microsoft.com/office/drawing/2015/06/chart">
              <c:ext xmlns:c16="http://schemas.microsoft.com/office/drawing/2014/chart" uri="{C3380CC4-5D6E-409C-BE32-E72D297353CC}">
                <c16:uniqueId val="{00000004-FCA8-4FD6-A8CB-28A29414622A}"/>
              </c:ext>
            </c:extLst>
          </c:dPt>
          <c:dPt>
            <c:idx val="3"/>
            <c:invertIfNegative val="0"/>
            <c:bubble3D val="0"/>
            <c:spPr>
              <a:solidFill>
                <a:srgbClr val="002060"/>
              </a:solidFill>
              <a:ln>
                <a:solidFill>
                  <a:srgbClr val="002060"/>
                </a:solidFill>
              </a:ln>
              <a:effectLst/>
            </c:spPr>
            <c:extLst xmlns:c16r2="http://schemas.microsoft.com/office/drawing/2015/06/chart">
              <c:ext xmlns:c16="http://schemas.microsoft.com/office/drawing/2014/chart" uri="{C3380CC4-5D6E-409C-BE32-E72D297353CC}">
                <c16:uniqueId val="{00000003-FCA8-4FD6-A8CB-28A29414622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It Depends</c:v>
                </c:pt>
                <c:pt idx="2">
                  <c:v>No</c:v>
                </c:pt>
                <c:pt idx="3">
                  <c:v>Yes</c:v>
                </c:pt>
              </c:strCache>
            </c:strRef>
          </c:cat>
          <c:val>
            <c:numRef>
              <c:f>Sheet1!$C$2:$C$5</c:f>
              <c:numCache>
                <c:formatCode>General</c:formatCode>
                <c:ptCount val="4"/>
                <c:pt idx="0">
                  <c:v>8</c:v>
                </c:pt>
                <c:pt idx="1">
                  <c:v>9</c:v>
                </c:pt>
                <c:pt idx="2">
                  <c:v>9</c:v>
                </c:pt>
                <c:pt idx="3">
                  <c:v>73</c:v>
                </c:pt>
              </c:numCache>
            </c:numRef>
          </c:val>
          <c:extLst xmlns:c16r2="http://schemas.microsoft.com/office/drawing/2015/06/chart">
            <c:ext xmlns:c16="http://schemas.microsoft.com/office/drawing/2014/chart" uri="{C3380CC4-5D6E-409C-BE32-E72D297353CC}">
              <c16:uniqueId val="{00000001-FCA8-4FD6-A8CB-28A29414622A}"/>
            </c:ext>
          </c:extLst>
        </c:ser>
        <c:dLbls>
          <c:dLblPos val="outEnd"/>
          <c:showLegendKey val="0"/>
          <c:showVal val="1"/>
          <c:showCatName val="0"/>
          <c:showSerName val="0"/>
          <c:showPercent val="0"/>
          <c:showBubbleSize val="0"/>
        </c:dLbls>
        <c:gapWidth val="182"/>
        <c:axId val="1060619968"/>
        <c:axId val="1060609888"/>
      </c:barChart>
      <c:catAx>
        <c:axId val="10606199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0609888"/>
        <c:crosses val="autoZero"/>
        <c:auto val="1"/>
        <c:lblAlgn val="ctr"/>
        <c:lblOffset val="100"/>
        <c:noMultiLvlLbl val="0"/>
      </c:catAx>
      <c:valAx>
        <c:axId val="1060609888"/>
        <c:scaling>
          <c:orientation val="minMax"/>
        </c:scaling>
        <c:delete val="1"/>
        <c:axPos val="b"/>
        <c:numFmt formatCode="General" sourceLinked="1"/>
        <c:majorTickMark val="none"/>
        <c:minorTickMark val="none"/>
        <c:tickLblPos val="nextTo"/>
        <c:crossAx val="1060619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0.13088</cdr:x>
      <cdr:y>0.71261</cdr:y>
    </cdr:from>
    <cdr:to>
      <cdr:x>0.37913</cdr:x>
      <cdr:y>0.86627</cdr:y>
    </cdr:to>
    <cdr:sp macro="" textlink="">
      <cdr:nvSpPr>
        <cdr:cNvPr id="2" name="Content Placeholder 2">
          <a:extLst xmlns:a="http://schemas.openxmlformats.org/drawingml/2006/main">
            <a:ext uri="{FF2B5EF4-FFF2-40B4-BE49-F238E27FC236}">
              <a16:creationId xmlns:a16="http://schemas.microsoft.com/office/drawing/2014/main" xmlns="" id="{19AF09FC-7109-4FDC-9DFB-572C40611727}"/>
            </a:ext>
          </a:extLst>
        </cdr:cNvPr>
        <cdr:cNvSpPr txBox="1">
          <a:spLocks xmlns:a="http://schemas.openxmlformats.org/drawingml/2006/main"/>
        </cdr:cNvSpPr>
      </cdr:nvSpPr>
      <cdr:spPr>
        <a:xfrm xmlns:a="http://schemas.openxmlformats.org/drawingml/2006/main">
          <a:off x="481844" y="2465539"/>
          <a:ext cx="913973" cy="531643"/>
        </a:xfrm>
        <a:prstGeom xmlns:a="http://schemas.openxmlformats.org/drawingml/2006/main" prst="rect">
          <a:avLst/>
        </a:prstGeom>
        <a:noFill xmlns:a="http://schemas.openxmlformats.org/drawingml/2006/mai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spcBef>
              <a:spcPts val="300"/>
            </a:spcBef>
            <a:buNone/>
          </a:pPr>
          <a:r>
            <a:rPr lang="en-CA" sz="1200" b="1" dirty="0"/>
            <a:t>Aug-17</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7740" cy="469424"/>
          </a:xfrm>
          <a:prstGeom prst="rect">
            <a:avLst/>
          </a:prstGeom>
        </p:spPr>
        <p:txBody>
          <a:bodyPr vert="horz" lIns="94255" tIns="47127" rIns="94255" bIns="47127" rtlCol="0"/>
          <a:lstStyle>
            <a:lvl1pPr algn="l">
              <a:defRPr sz="1200"/>
            </a:lvl1pPr>
          </a:lstStyle>
          <a:p>
            <a:endParaRPr lang="en-US"/>
          </a:p>
        </p:txBody>
      </p:sp>
      <p:sp>
        <p:nvSpPr>
          <p:cNvPr id="3" name="Date Placeholder 2"/>
          <p:cNvSpPr>
            <a:spLocks noGrp="1"/>
          </p:cNvSpPr>
          <p:nvPr>
            <p:ph type="dt" sz="quarter" idx="1"/>
          </p:nvPr>
        </p:nvSpPr>
        <p:spPr>
          <a:xfrm>
            <a:off x="4023097" y="0"/>
            <a:ext cx="3077740" cy="469424"/>
          </a:xfrm>
          <a:prstGeom prst="rect">
            <a:avLst/>
          </a:prstGeom>
        </p:spPr>
        <p:txBody>
          <a:bodyPr vert="horz" lIns="94255" tIns="47127" rIns="94255" bIns="47127" rtlCol="0"/>
          <a:lstStyle>
            <a:lvl1pPr algn="r">
              <a:defRPr sz="1200"/>
            </a:lvl1pPr>
          </a:lstStyle>
          <a:p>
            <a:fld id="{866A2D30-BF82-445F-AC38-15F8136A96F2}" type="datetimeFigureOut">
              <a:rPr lang="en-US" smtClean="0"/>
              <a:pPr/>
              <a:t>9/11/2018</a:t>
            </a:fld>
            <a:endParaRPr lang="en-US"/>
          </a:p>
        </p:txBody>
      </p:sp>
      <p:sp>
        <p:nvSpPr>
          <p:cNvPr id="4" name="Footer Placeholder 3"/>
          <p:cNvSpPr>
            <a:spLocks noGrp="1"/>
          </p:cNvSpPr>
          <p:nvPr>
            <p:ph type="ftr" sz="quarter" idx="2"/>
          </p:nvPr>
        </p:nvSpPr>
        <p:spPr>
          <a:xfrm>
            <a:off x="4" y="8917424"/>
            <a:ext cx="3077740" cy="469424"/>
          </a:xfrm>
          <a:prstGeom prst="rect">
            <a:avLst/>
          </a:prstGeom>
        </p:spPr>
        <p:txBody>
          <a:bodyPr vert="horz" lIns="94255" tIns="47127" rIns="94255" bIns="47127" rtlCol="0" anchor="b"/>
          <a:lstStyle>
            <a:lvl1pPr algn="l">
              <a:defRPr sz="1200"/>
            </a:lvl1pPr>
          </a:lstStyle>
          <a:p>
            <a:endParaRPr lang="en-US"/>
          </a:p>
        </p:txBody>
      </p:sp>
      <p:sp>
        <p:nvSpPr>
          <p:cNvPr id="5" name="Slide Number Placeholder 4"/>
          <p:cNvSpPr>
            <a:spLocks noGrp="1"/>
          </p:cNvSpPr>
          <p:nvPr>
            <p:ph type="sldNum" sz="quarter" idx="3"/>
          </p:nvPr>
        </p:nvSpPr>
        <p:spPr>
          <a:xfrm>
            <a:off x="4023097" y="8917424"/>
            <a:ext cx="3077740" cy="469424"/>
          </a:xfrm>
          <a:prstGeom prst="rect">
            <a:avLst/>
          </a:prstGeom>
        </p:spPr>
        <p:txBody>
          <a:bodyPr vert="horz" lIns="94255" tIns="47127" rIns="94255" bIns="47127" rtlCol="0" anchor="b"/>
          <a:lstStyle>
            <a:lvl1pPr algn="r">
              <a:defRPr sz="1200"/>
            </a:lvl1pPr>
          </a:lstStyle>
          <a:p>
            <a:fld id="{9B19F327-630D-4847-93A7-8367968A364A}" type="slidenum">
              <a:rPr lang="en-US" smtClean="0"/>
              <a:pPr/>
              <a:t>‹#›</a:t>
            </a:fld>
            <a:endParaRPr lang="en-US"/>
          </a:p>
        </p:txBody>
      </p:sp>
    </p:spTree>
    <p:extLst>
      <p:ext uri="{BB962C8B-B14F-4D97-AF65-F5344CB8AC3E}">
        <p14:creationId xmlns:p14="http://schemas.microsoft.com/office/powerpoint/2010/main" val="741178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7740" cy="469424"/>
          </a:xfrm>
          <a:prstGeom prst="rect">
            <a:avLst/>
          </a:prstGeom>
        </p:spPr>
        <p:txBody>
          <a:bodyPr vert="horz" lIns="94255" tIns="47127" rIns="94255" bIns="47127" rtlCol="0"/>
          <a:lstStyle>
            <a:lvl1pPr algn="l">
              <a:defRPr sz="1200"/>
            </a:lvl1pPr>
          </a:lstStyle>
          <a:p>
            <a:endParaRPr lang="en-US"/>
          </a:p>
        </p:txBody>
      </p:sp>
      <p:sp>
        <p:nvSpPr>
          <p:cNvPr id="3" name="Date Placeholder 2"/>
          <p:cNvSpPr>
            <a:spLocks noGrp="1"/>
          </p:cNvSpPr>
          <p:nvPr>
            <p:ph type="dt" idx="1"/>
          </p:nvPr>
        </p:nvSpPr>
        <p:spPr>
          <a:xfrm>
            <a:off x="4023097" y="0"/>
            <a:ext cx="3077740" cy="469424"/>
          </a:xfrm>
          <a:prstGeom prst="rect">
            <a:avLst/>
          </a:prstGeom>
        </p:spPr>
        <p:txBody>
          <a:bodyPr vert="horz" lIns="94255" tIns="47127" rIns="94255" bIns="47127" rtlCol="0"/>
          <a:lstStyle>
            <a:lvl1pPr algn="r">
              <a:defRPr sz="1200"/>
            </a:lvl1pPr>
          </a:lstStyle>
          <a:p>
            <a:fld id="{207C445A-AF72-4158-B3D6-639A41F8BE94}" type="datetimeFigureOut">
              <a:rPr lang="en-US" smtClean="0"/>
              <a:pPr/>
              <a:t>9/11/2018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55" tIns="47127" rIns="94255" bIns="47127"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55" tIns="47127" rIns="94255" bIns="471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917424"/>
            <a:ext cx="3077740" cy="469424"/>
          </a:xfrm>
          <a:prstGeom prst="rect">
            <a:avLst/>
          </a:prstGeom>
        </p:spPr>
        <p:txBody>
          <a:bodyPr vert="horz" lIns="94255" tIns="47127" rIns="94255" bIns="47127" rtlCol="0" anchor="b"/>
          <a:lstStyle>
            <a:lvl1pPr algn="l">
              <a:defRPr sz="1200"/>
            </a:lvl1pPr>
          </a:lstStyle>
          <a:p>
            <a:endParaRPr lang="en-US"/>
          </a:p>
        </p:txBody>
      </p:sp>
      <p:sp>
        <p:nvSpPr>
          <p:cNvPr id="7" name="Slide Number Placeholder 6"/>
          <p:cNvSpPr>
            <a:spLocks noGrp="1"/>
          </p:cNvSpPr>
          <p:nvPr>
            <p:ph type="sldNum" sz="quarter" idx="5"/>
          </p:nvPr>
        </p:nvSpPr>
        <p:spPr>
          <a:xfrm>
            <a:off x="4023097" y="8917424"/>
            <a:ext cx="3077740" cy="469424"/>
          </a:xfrm>
          <a:prstGeom prst="rect">
            <a:avLst/>
          </a:prstGeom>
        </p:spPr>
        <p:txBody>
          <a:bodyPr vert="horz" lIns="94255" tIns="47127" rIns="94255" bIns="47127" rtlCol="0" anchor="b"/>
          <a:lstStyle>
            <a:lvl1pPr algn="r">
              <a:defRPr sz="1200"/>
            </a:lvl1pPr>
          </a:lstStyle>
          <a:p>
            <a:fld id="{FDB15B27-10B9-47BD-A8F9-EB0473F19DF1}" type="slidenum">
              <a:rPr lang="en-US" smtClean="0"/>
              <a:pPr/>
              <a:t>‹#›</a:t>
            </a:fld>
            <a:endParaRPr lang="en-US"/>
          </a:p>
        </p:txBody>
      </p:sp>
    </p:spTree>
    <p:extLst>
      <p:ext uri="{BB962C8B-B14F-4D97-AF65-F5344CB8AC3E}">
        <p14:creationId xmlns:p14="http://schemas.microsoft.com/office/powerpoint/2010/main" val="342568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a:t>
            </a:fld>
            <a:endParaRPr lang="en-US"/>
          </a:p>
        </p:txBody>
      </p:sp>
    </p:spTree>
    <p:extLst>
      <p:ext uri="{BB962C8B-B14F-4D97-AF65-F5344CB8AC3E}">
        <p14:creationId xmlns:p14="http://schemas.microsoft.com/office/powerpoint/2010/main" val="190528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32</a:t>
            </a:fld>
            <a:endParaRPr lang="en-US"/>
          </a:p>
        </p:txBody>
      </p:sp>
    </p:spTree>
    <p:extLst>
      <p:ext uri="{BB962C8B-B14F-4D97-AF65-F5344CB8AC3E}">
        <p14:creationId xmlns:p14="http://schemas.microsoft.com/office/powerpoint/2010/main" val="416818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33</a:t>
            </a:fld>
            <a:endParaRPr lang="en-US"/>
          </a:p>
        </p:txBody>
      </p:sp>
    </p:spTree>
    <p:extLst>
      <p:ext uri="{BB962C8B-B14F-4D97-AF65-F5344CB8AC3E}">
        <p14:creationId xmlns:p14="http://schemas.microsoft.com/office/powerpoint/2010/main" val="335257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34</a:t>
            </a:fld>
            <a:endParaRPr lang="en-US"/>
          </a:p>
        </p:txBody>
      </p:sp>
    </p:spTree>
    <p:extLst>
      <p:ext uri="{BB962C8B-B14F-4D97-AF65-F5344CB8AC3E}">
        <p14:creationId xmlns:p14="http://schemas.microsoft.com/office/powerpoint/2010/main" val="407856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35</a:t>
            </a:fld>
            <a:endParaRPr lang="en-US"/>
          </a:p>
        </p:txBody>
      </p:sp>
    </p:spTree>
    <p:extLst>
      <p:ext uri="{BB962C8B-B14F-4D97-AF65-F5344CB8AC3E}">
        <p14:creationId xmlns:p14="http://schemas.microsoft.com/office/powerpoint/2010/main" val="335257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36</a:t>
            </a:fld>
            <a:endParaRPr lang="en-US"/>
          </a:p>
        </p:txBody>
      </p:sp>
    </p:spTree>
    <p:extLst>
      <p:ext uri="{BB962C8B-B14F-4D97-AF65-F5344CB8AC3E}">
        <p14:creationId xmlns:p14="http://schemas.microsoft.com/office/powerpoint/2010/main" val="335257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37</a:t>
            </a:fld>
            <a:endParaRPr lang="en-US"/>
          </a:p>
        </p:txBody>
      </p:sp>
    </p:spTree>
    <p:extLst>
      <p:ext uri="{BB962C8B-B14F-4D97-AF65-F5344CB8AC3E}">
        <p14:creationId xmlns:p14="http://schemas.microsoft.com/office/powerpoint/2010/main" val="387505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38</a:t>
            </a:fld>
            <a:endParaRPr lang="en-US"/>
          </a:p>
        </p:txBody>
      </p:sp>
    </p:spTree>
    <p:extLst>
      <p:ext uri="{BB962C8B-B14F-4D97-AF65-F5344CB8AC3E}">
        <p14:creationId xmlns:p14="http://schemas.microsoft.com/office/powerpoint/2010/main" val="159633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39</a:t>
            </a:fld>
            <a:endParaRPr lang="en-US"/>
          </a:p>
        </p:txBody>
      </p:sp>
    </p:spTree>
    <p:extLst>
      <p:ext uri="{BB962C8B-B14F-4D97-AF65-F5344CB8AC3E}">
        <p14:creationId xmlns:p14="http://schemas.microsoft.com/office/powerpoint/2010/main" val="375751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41</a:t>
            </a:fld>
            <a:endParaRPr lang="en-US"/>
          </a:p>
        </p:txBody>
      </p:sp>
    </p:spTree>
    <p:extLst>
      <p:ext uri="{BB962C8B-B14F-4D97-AF65-F5344CB8AC3E}">
        <p14:creationId xmlns:p14="http://schemas.microsoft.com/office/powerpoint/2010/main" val="393008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42</a:t>
            </a:fld>
            <a:endParaRPr lang="en-US"/>
          </a:p>
        </p:txBody>
      </p:sp>
    </p:spTree>
    <p:extLst>
      <p:ext uri="{BB962C8B-B14F-4D97-AF65-F5344CB8AC3E}">
        <p14:creationId xmlns:p14="http://schemas.microsoft.com/office/powerpoint/2010/main" val="296917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18</a:t>
            </a:fld>
            <a:endParaRPr lang="en-US"/>
          </a:p>
        </p:txBody>
      </p:sp>
    </p:spTree>
    <p:extLst>
      <p:ext uri="{BB962C8B-B14F-4D97-AF65-F5344CB8AC3E}">
        <p14:creationId xmlns:p14="http://schemas.microsoft.com/office/powerpoint/2010/main" val="334809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43</a:t>
            </a:fld>
            <a:endParaRPr lang="en-US"/>
          </a:p>
        </p:txBody>
      </p:sp>
    </p:spTree>
    <p:extLst>
      <p:ext uri="{BB962C8B-B14F-4D97-AF65-F5344CB8AC3E}">
        <p14:creationId xmlns:p14="http://schemas.microsoft.com/office/powerpoint/2010/main" val="14799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44</a:t>
            </a:fld>
            <a:endParaRPr lang="en-US"/>
          </a:p>
        </p:txBody>
      </p:sp>
    </p:spTree>
    <p:extLst>
      <p:ext uri="{BB962C8B-B14F-4D97-AF65-F5344CB8AC3E}">
        <p14:creationId xmlns:p14="http://schemas.microsoft.com/office/powerpoint/2010/main" val="86682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45</a:t>
            </a:fld>
            <a:endParaRPr lang="en-US"/>
          </a:p>
        </p:txBody>
      </p:sp>
    </p:spTree>
    <p:extLst>
      <p:ext uri="{BB962C8B-B14F-4D97-AF65-F5344CB8AC3E}">
        <p14:creationId xmlns:p14="http://schemas.microsoft.com/office/powerpoint/2010/main" val="117249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46</a:t>
            </a:fld>
            <a:endParaRPr lang="en-US"/>
          </a:p>
        </p:txBody>
      </p:sp>
    </p:spTree>
    <p:extLst>
      <p:ext uri="{BB962C8B-B14F-4D97-AF65-F5344CB8AC3E}">
        <p14:creationId xmlns:p14="http://schemas.microsoft.com/office/powerpoint/2010/main" val="40588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51</a:t>
            </a:fld>
            <a:endParaRPr lang="en-US"/>
          </a:p>
        </p:txBody>
      </p:sp>
    </p:spTree>
    <p:extLst>
      <p:ext uri="{BB962C8B-B14F-4D97-AF65-F5344CB8AC3E}">
        <p14:creationId xmlns:p14="http://schemas.microsoft.com/office/powerpoint/2010/main" val="12675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53</a:t>
            </a:fld>
            <a:endParaRPr lang="en-US"/>
          </a:p>
        </p:txBody>
      </p:sp>
    </p:spTree>
    <p:extLst>
      <p:ext uri="{BB962C8B-B14F-4D97-AF65-F5344CB8AC3E}">
        <p14:creationId xmlns:p14="http://schemas.microsoft.com/office/powerpoint/2010/main" val="1701232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54</a:t>
            </a:fld>
            <a:endParaRPr lang="en-US"/>
          </a:p>
        </p:txBody>
      </p:sp>
    </p:spTree>
    <p:extLst>
      <p:ext uri="{BB962C8B-B14F-4D97-AF65-F5344CB8AC3E}">
        <p14:creationId xmlns:p14="http://schemas.microsoft.com/office/powerpoint/2010/main" val="574714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55</a:t>
            </a:fld>
            <a:endParaRPr lang="en-US"/>
          </a:p>
        </p:txBody>
      </p:sp>
    </p:spTree>
    <p:extLst>
      <p:ext uri="{BB962C8B-B14F-4D97-AF65-F5344CB8AC3E}">
        <p14:creationId xmlns:p14="http://schemas.microsoft.com/office/powerpoint/2010/main" val="213975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56</a:t>
            </a:fld>
            <a:endParaRPr lang="en-US"/>
          </a:p>
        </p:txBody>
      </p:sp>
    </p:spTree>
    <p:extLst>
      <p:ext uri="{BB962C8B-B14F-4D97-AF65-F5344CB8AC3E}">
        <p14:creationId xmlns:p14="http://schemas.microsoft.com/office/powerpoint/2010/main" val="1216690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61</a:t>
            </a:fld>
            <a:endParaRPr lang="en-US"/>
          </a:p>
        </p:txBody>
      </p:sp>
    </p:spTree>
    <p:extLst>
      <p:ext uri="{BB962C8B-B14F-4D97-AF65-F5344CB8AC3E}">
        <p14:creationId xmlns:p14="http://schemas.microsoft.com/office/powerpoint/2010/main" val="323000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24</a:t>
            </a:fld>
            <a:endParaRPr lang="en-US"/>
          </a:p>
        </p:txBody>
      </p:sp>
    </p:spTree>
    <p:extLst>
      <p:ext uri="{BB962C8B-B14F-4D97-AF65-F5344CB8AC3E}">
        <p14:creationId xmlns:p14="http://schemas.microsoft.com/office/powerpoint/2010/main" val="2945051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B15B27-10B9-47BD-A8F9-EB0473F19DF1}" type="slidenum">
              <a:rPr lang="en-US" smtClean="0"/>
              <a:pPr/>
              <a:t>62</a:t>
            </a:fld>
            <a:endParaRPr lang="en-US"/>
          </a:p>
        </p:txBody>
      </p:sp>
    </p:spTree>
    <p:extLst>
      <p:ext uri="{BB962C8B-B14F-4D97-AF65-F5344CB8AC3E}">
        <p14:creationId xmlns:p14="http://schemas.microsoft.com/office/powerpoint/2010/main" val="11476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380213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67</a:t>
            </a:fld>
            <a:endParaRPr lang="en-US"/>
          </a:p>
        </p:txBody>
      </p:sp>
    </p:spTree>
    <p:extLst>
      <p:ext uri="{BB962C8B-B14F-4D97-AF65-F5344CB8AC3E}">
        <p14:creationId xmlns:p14="http://schemas.microsoft.com/office/powerpoint/2010/main" val="323000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B15B27-10B9-47BD-A8F9-EB0473F19DF1}" type="slidenum">
              <a:rPr lang="en-US" smtClean="0"/>
              <a:pPr/>
              <a:t>68</a:t>
            </a:fld>
            <a:endParaRPr lang="en-US"/>
          </a:p>
        </p:txBody>
      </p:sp>
    </p:spTree>
    <p:extLst>
      <p:ext uri="{BB962C8B-B14F-4D97-AF65-F5344CB8AC3E}">
        <p14:creationId xmlns:p14="http://schemas.microsoft.com/office/powerpoint/2010/main" val="1147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543970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74</a:t>
            </a:fld>
            <a:endParaRPr lang="en-US"/>
          </a:p>
        </p:txBody>
      </p:sp>
    </p:spTree>
    <p:extLst>
      <p:ext uri="{BB962C8B-B14F-4D97-AF65-F5344CB8AC3E}">
        <p14:creationId xmlns:p14="http://schemas.microsoft.com/office/powerpoint/2010/main" val="3725508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75</a:t>
            </a:fld>
            <a:endParaRPr lang="en-US"/>
          </a:p>
        </p:txBody>
      </p:sp>
    </p:spTree>
    <p:extLst>
      <p:ext uri="{BB962C8B-B14F-4D97-AF65-F5344CB8AC3E}">
        <p14:creationId xmlns:p14="http://schemas.microsoft.com/office/powerpoint/2010/main" val="1116060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76</a:t>
            </a:fld>
            <a:endParaRPr lang="en-US"/>
          </a:p>
        </p:txBody>
      </p:sp>
    </p:spTree>
    <p:extLst>
      <p:ext uri="{BB962C8B-B14F-4D97-AF65-F5344CB8AC3E}">
        <p14:creationId xmlns:p14="http://schemas.microsoft.com/office/powerpoint/2010/main" val="3114057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77</a:t>
            </a:fld>
            <a:endParaRPr lang="en-US"/>
          </a:p>
        </p:txBody>
      </p:sp>
    </p:spTree>
    <p:extLst>
      <p:ext uri="{BB962C8B-B14F-4D97-AF65-F5344CB8AC3E}">
        <p14:creationId xmlns:p14="http://schemas.microsoft.com/office/powerpoint/2010/main" val="3493877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79</a:t>
            </a:fld>
            <a:endParaRPr lang="en-US"/>
          </a:p>
        </p:txBody>
      </p:sp>
    </p:spTree>
    <p:extLst>
      <p:ext uri="{BB962C8B-B14F-4D97-AF65-F5344CB8AC3E}">
        <p14:creationId xmlns:p14="http://schemas.microsoft.com/office/powerpoint/2010/main" val="142369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25</a:t>
            </a:fld>
            <a:endParaRPr lang="en-US"/>
          </a:p>
        </p:txBody>
      </p:sp>
    </p:spTree>
    <p:extLst>
      <p:ext uri="{BB962C8B-B14F-4D97-AF65-F5344CB8AC3E}">
        <p14:creationId xmlns:p14="http://schemas.microsoft.com/office/powerpoint/2010/main" val="2968140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80</a:t>
            </a:fld>
            <a:endParaRPr lang="en-US"/>
          </a:p>
        </p:txBody>
      </p:sp>
    </p:spTree>
    <p:extLst>
      <p:ext uri="{BB962C8B-B14F-4D97-AF65-F5344CB8AC3E}">
        <p14:creationId xmlns:p14="http://schemas.microsoft.com/office/powerpoint/2010/main" val="4138209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81</a:t>
            </a:fld>
            <a:endParaRPr lang="en-US"/>
          </a:p>
        </p:txBody>
      </p:sp>
    </p:spTree>
    <p:extLst>
      <p:ext uri="{BB962C8B-B14F-4D97-AF65-F5344CB8AC3E}">
        <p14:creationId xmlns:p14="http://schemas.microsoft.com/office/powerpoint/2010/main" val="1502093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83</a:t>
            </a:fld>
            <a:endParaRPr lang="en-US"/>
          </a:p>
        </p:txBody>
      </p:sp>
    </p:spTree>
    <p:extLst>
      <p:ext uri="{BB962C8B-B14F-4D97-AF65-F5344CB8AC3E}">
        <p14:creationId xmlns:p14="http://schemas.microsoft.com/office/powerpoint/2010/main" val="2081259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84</a:t>
            </a:fld>
            <a:endParaRPr lang="en-US"/>
          </a:p>
        </p:txBody>
      </p:sp>
    </p:spTree>
    <p:extLst>
      <p:ext uri="{BB962C8B-B14F-4D97-AF65-F5344CB8AC3E}">
        <p14:creationId xmlns:p14="http://schemas.microsoft.com/office/powerpoint/2010/main" val="2873369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85</a:t>
            </a:fld>
            <a:endParaRPr lang="en-US"/>
          </a:p>
        </p:txBody>
      </p:sp>
    </p:spTree>
    <p:extLst>
      <p:ext uri="{BB962C8B-B14F-4D97-AF65-F5344CB8AC3E}">
        <p14:creationId xmlns:p14="http://schemas.microsoft.com/office/powerpoint/2010/main" val="1077500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86</a:t>
            </a:fld>
            <a:endParaRPr lang="en-US"/>
          </a:p>
        </p:txBody>
      </p:sp>
    </p:spTree>
    <p:extLst>
      <p:ext uri="{BB962C8B-B14F-4D97-AF65-F5344CB8AC3E}">
        <p14:creationId xmlns:p14="http://schemas.microsoft.com/office/powerpoint/2010/main" val="818868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87</a:t>
            </a:fld>
            <a:endParaRPr lang="en-US"/>
          </a:p>
        </p:txBody>
      </p:sp>
    </p:spTree>
    <p:extLst>
      <p:ext uri="{BB962C8B-B14F-4D97-AF65-F5344CB8AC3E}">
        <p14:creationId xmlns:p14="http://schemas.microsoft.com/office/powerpoint/2010/main" val="2892692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88</a:t>
            </a:fld>
            <a:endParaRPr lang="en-US"/>
          </a:p>
        </p:txBody>
      </p:sp>
    </p:spTree>
    <p:extLst>
      <p:ext uri="{BB962C8B-B14F-4D97-AF65-F5344CB8AC3E}">
        <p14:creationId xmlns:p14="http://schemas.microsoft.com/office/powerpoint/2010/main" val="2378608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89</a:t>
            </a:fld>
            <a:endParaRPr lang="en-US"/>
          </a:p>
        </p:txBody>
      </p:sp>
    </p:spTree>
    <p:extLst>
      <p:ext uri="{BB962C8B-B14F-4D97-AF65-F5344CB8AC3E}">
        <p14:creationId xmlns:p14="http://schemas.microsoft.com/office/powerpoint/2010/main" val="2380937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90</a:t>
            </a:fld>
            <a:endParaRPr lang="en-US"/>
          </a:p>
        </p:txBody>
      </p:sp>
    </p:spTree>
    <p:extLst>
      <p:ext uri="{BB962C8B-B14F-4D97-AF65-F5344CB8AC3E}">
        <p14:creationId xmlns:p14="http://schemas.microsoft.com/office/powerpoint/2010/main" val="223357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26</a:t>
            </a:fld>
            <a:endParaRPr lang="en-US"/>
          </a:p>
        </p:txBody>
      </p:sp>
    </p:spTree>
    <p:extLst>
      <p:ext uri="{BB962C8B-B14F-4D97-AF65-F5344CB8AC3E}">
        <p14:creationId xmlns:p14="http://schemas.microsoft.com/office/powerpoint/2010/main" val="2740829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91</a:t>
            </a:fld>
            <a:endParaRPr lang="en-US"/>
          </a:p>
        </p:txBody>
      </p:sp>
    </p:spTree>
    <p:extLst>
      <p:ext uri="{BB962C8B-B14F-4D97-AF65-F5344CB8AC3E}">
        <p14:creationId xmlns:p14="http://schemas.microsoft.com/office/powerpoint/2010/main" val="11080485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92</a:t>
            </a:fld>
            <a:endParaRPr lang="en-US"/>
          </a:p>
        </p:txBody>
      </p:sp>
    </p:spTree>
    <p:extLst>
      <p:ext uri="{BB962C8B-B14F-4D97-AF65-F5344CB8AC3E}">
        <p14:creationId xmlns:p14="http://schemas.microsoft.com/office/powerpoint/2010/main" val="1118365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93</a:t>
            </a:fld>
            <a:endParaRPr lang="en-US"/>
          </a:p>
        </p:txBody>
      </p:sp>
    </p:spTree>
    <p:extLst>
      <p:ext uri="{BB962C8B-B14F-4D97-AF65-F5344CB8AC3E}">
        <p14:creationId xmlns:p14="http://schemas.microsoft.com/office/powerpoint/2010/main" val="2785078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94</a:t>
            </a:fld>
            <a:endParaRPr lang="en-US"/>
          </a:p>
        </p:txBody>
      </p:sp>
    </p:spTree>
    <p:extLst>
      <p:ext uri="{BB962C8B-B14F-4D97-AF65-F5344CB8AC3E}">
        <p14:creationId xmlns:p14="http://schemas.microsoft.com/office/powerpoint/2010/main" val="303021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28</a:t>
            </a:fld>
            <a:endParaRPr lang="en-US"/>
          </a:p>
        </p:txBody>
      </p:sp>
    </p:spTree>
    <p:extLst>
      <p:ext uri="{BB962C8B-B14F-4D97-AF65-F5344CB8AC3E}">
        <p14:creationId xmlns:p14="http://schemas.microsoft.com/office/powerpoint/2010/main" val="156486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29</a:t>
            </a:fld>
            <a:endParaRPr lang="en-US"/>
          </a:p>
        </p:txBody>
      </p:sp>
    </p:spTree>
    <p:extLst>
      <p:ext uri="{BB962C8B-B14F-4D97-AF65-F5344CB8AC3E}">
        <p14:creationId xmlns:p14="http://schemas.microsoft.com/office/powerpoint/2010/main" val="178173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30</a:t>
            </a:fld>
            <a:endParaRPr lang="en-US"/>
          </a:p>
        </p:txBody>
      </p:sp>
    </p:spTree>
    <p:extLst>
      <p:ext uri="{BB962C8B-B14F-4D97-AF65-F5344CB8AC3E}">
        <p14:creationId xmlns:p14="http://schemas.microsoft.com/office/powerpoint/2010/main" val="410852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31</a:t>
            </a:fld>
            <a:endParaRPr lang="en-US"/>
          </a:p>
        </p:txBody>
      </p:sp>
    </p:spTree>
    <p:extLst>
      <p:ext uri="{BB962C8B-B14F-4D97-AF65-F5344CB8AC3E}">
        <p14:creationId xmlns:p14="http://schemas.microsoft.com/office/powerpoint/2010/main" val="2925864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1421" y="6356395"/>
            <a:ext cx="1193454" cy="557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1421" y="6356395"/>
            <a:ext cx="1193454" cy="557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31421" y="6356395"/>
            <a:ext cx="1193454" cy="55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0352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pPr/>
              <a:t>‹#›</a:t>
            </a:fld>
            <a:endParaRPr lang="en-US" dirty="0"/>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pic>
        <p:nvPicPr>
          <p:cNvPr id="7" name="Picture 11" descr="csbc-logo-only.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2225" y="18475"/>
            <a:ext cx="134937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thruBlk="1"/>
  </p:transition>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emf"/><Relationship Id="rId4" Type="http://schemas.openxmlformats.org/officeDocument/2006/relationships/oleObject" Target="../embeddings/oleObject1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2.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4.emf"/><Relationship Id="rId4" Type="http://schemas.openxmlformats.org/officeDocument/2006/relationships/oleObject" Target="../embeddings/oleObject2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6.emf"/><Relationship Id="rId4" Type="http://schemas.openxmlformats.org/officeDocument/2006/relationships/oleObject" Target="../embeddings/oleObject25.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7.emf"/><Relationship Id="rId4" Type="http://schemas.openxmlformats.org/officeDocument/2006/relationships/oleObject" Target="../embeddings/oleObject2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8.emf"/><Relationship Id="rId4" Type="http://schemas.openxmlformats.org/officeDocument/2006/relationships/oleObject" Target="../embeddings/oleObject2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9.emf"/><Relationship Id="rId4" Type="http://schemas.openxmlformats.org/officeDocument/2006/relationships/oleObject" Target="../embeddings/oleObject28.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0.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1.emf"/><Relationship Id="rId4" Type="http://schemas.openxmlformats.org/officeDocument/2006/relationships/oleObject" Target="../embeddings/oleObject30.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3.emf"/><Relationship Id="rId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4.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35.emf"/></Relationships>
</file>

<file path=ppt/slides/_rels/slide7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36.emf"/><Relationship Id="rId4" Type="http://schemas.openxmlformats.org/officeDocument/2006/relationships/oleObject" Target="../embeddings/oleObject35.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38.emf"/><Relationship Id="rId4" Type="http://schemas.openxmlformats.org/officeDocument/2006/relationships/oleObject" Target="../embeddings/oleObject37.bin"/></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57359A-ACC2-4AC8-94CA-842605F06C6B}" type="slidenum">
              <a:rPr lang="en-US" smtClean="0"/>
              <a:pPr/>
              <a:t>1</a:t>
            </a:fld>
            <a:endParaRPr lang="en-US"/>
          </a:p>
        </p:txBody>
      </p:sp>
      <p:sp>
        <p:nvSpPr>
          <p:cNvPr id="3" name="Rectangle 3"/>
          <p:cNvSpPr txBox="1">
            <a:spLocks noChangeArrowheads="1"/>
          </p:cNvSpPr>
          <p:nvPr/>
        </p:nvSpPr>
        <p:spPr>
          <a:xfrm>
            <a:off x="414668" y="1876300"/>
            <a:ext cx="8305800" cy="4372099"/>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Fall 2018 CSBC SAFE BOATING </a:t>
            </a:r>
            <a:br>
              <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r>
              <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TRACKING SURVEY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Consumer</a:t>
            </a:r>
            <a:r>
              <a:rPr kumimoji="0" lang="en-US" sz="3200" b="1" i="0" u="none" strike="noStrike" kern="1200" cap="none" spc="0" normalizeH="0" noProof="0" dirty="0">
                <a:ln>
                  <a:noFill/>
                </a:ln>
                <a:solidFill>
                  <a:schemeClr val="tx1"/>
                </a:solidFill>
                <a:effectLst/>
                <a:uLnTx/>
                <a:uFillTx/>
                <a:latin typeface="Arial" pitchFamily="34" charset="0"/>
                <a:ea typeface="+mn-ea"/>
                <a:cs typeface="Arial" pitchFamily="34" charset="0"/>
              </a:rPr>
              <a:t> Research Results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n-US" sz="2400" b="1" dirty="0">
                <a:latin typeface="Arial" pitchFamily="34" charset="0"/>
                <a:cs typeface="Arial" pitchFamily="34" charset="0"/>
              </a:rPr>
              <a:t>Final </a:t>
            </a:r>
            <a:r>
              <a:rPr kumimoji="0" lang="en-US" sz="2400" b="1" i="0" u="none" strike="noStrike" kern="1200" cap="none" spc="0" normalizeH="0" noProof="0" dirty="0">
                <a:ln>
                  <a:noFill/>
                </a:ln>
                <a:solidFill>
                  <a:schemeClr val="tx1"/>
                </a:solidFill>
                <a:effectLst/>
                <a:uLnTx/>
                <a:uFillTx/>
                <a:latin typeface="Arial" pitchFamily="34" charset="0"/>
                <a:cs typeface="Arial" pitchFamily="34" charset="0"/>
              </a:rPr>
              <a:t>Report</a:t>
            </a:r>
            <a: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r>
            <a:b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5616575" marR="0" lvl="4" indent="-1703388" algn="l" defTabSz="914400" rtl="0" eaLnBrk="1" fontAlgn="auto" latinLnBrk="0" hangingPunct="1">
              <a:lnSpc>
                <a:spcPct val="100000"/>
              </a:lnSpc>
              <a:spcBef>
                <a:spcPts val="600"/>
              </a:spcBef>
              <a:spcAft>
                <a:spcPts val="0"/>
              </a:spcAft>
              <a:buClrTx/>
              <a:buSzTx/>
              <a:buFontTx/>
              <a:buNone/>
              <a:tabLst/>
              <a:defRPr/>
            </a:pPr>
            <a:r>
              <a:rPr kumimoji="0" lang="en-US" sz="14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2876550" marR="0" lvl="4" indent="-458788" algn="l" defTabSz="914400" rtl="0" eaLnBrk="1" fontAlgn="auto" latinLnBrk="0" hangingPunct="1">
              <a:lnSpc>
                <a:spcPct val="100000"/>
              </a:lnSpc>
              <a:spcBef>
                <a:spcPts val="600"/>
              </a:spcBef>
              <a:spcAft>
                <a:spcPts val="0"/>
              </a:spcAft>
              <a:buClrTx/>
              <a:buSzTx/>
              <a:buFontTx/>
              <a:buNone/>
              <a:tabLst/>
              <a:defRPr/>
            </a:pPr>
            <a:r>
              <a:rPr kumimoji="0" lang="en-CA" sz="16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Prepared for:  </a:t>
            </a:r>
            <a:r>
              <a:rPr kumimoji="0" lang="en-CA" sz="1600" b="1" u="none" strike="noStrike" kern="1200" cap="none" spc="0" normalizeH="0" baseline="0" noProof="0" dirty="0">
                <a:ln>
                  <a:noFill/>
                </a:ln>
                <a:solidFill>
                  <a:schemeClr val="tx1"/>
                </a:solidFill>
                <a:effectLst/>
                <a:uLnTx/>
                <a:uFillTx/>
                <a:latin typeface="Arial" pitchFamily="34" charset="0"/>
                <a:ea typeface="+mn-ea"/>
                <a:cs typeface="Arial" pitchFamily="34" charset="0"/>
              </a:rPr>
              <a:t>Canadian Safe Boating Council</a:t>
            </a:r>
          </a:p>
          <a:p>
            <a:pPr marL="2876550" lvl="4" indent="-458788">
              <a:spcBef>
                <a:spcPts val="600"/>
              </a:spcBef>
              <a:defRPr/>
            </a:pPr>
            <a:r>
              <a:rPr kumimoji="0" lang="en-CA" sz="16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Prepared by:  </a:t>
            </a:r>
            <a:r>
              <a:rPr lang="en-CA" sz="1600" b="1" dirty="0">
                <a:latin typeface="Arial" pitchFamily="34" charset="0"/>
                <a:cs typeface="Arial" pitchFamily="34" charset="0"/>
              </a:rPr>
              <a:t>McCullough Associates</a:t>
            </a:r>
            <a:endParaRPr kumimoji="0" lang="en-US" sz="1600" b="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2876550" marR="0" lvl="4" indent="-458788" algn="l" defTabSz="914400" rtl="0" eaLnBrk="1" fontAlgn="auto" latinLnBrk="0" hangingPunct="1">
              <a:lnSpc>
                <a:spcPct val="100000"/>
              </a:lnSpc>
              <a:spcBef>
                <a:spcPts val="600"/>
              </a:spcBef>
              <a:spcAft>
                <a:spcPts val="0"/>
              </a:spcAft>
              <a:buClrTx/>
              <a:buSzTx/>
              <a:buFontTx/>
              <a:buNone/>
              <a:tabLst/>
              <a:defRPr/>
            </a:pPr>
            <a:r>
              <a:rPr kumimoji="0" lang="en-US" sz="1600" b="1" i="1" u="none" strike="noStrike" kern="1200" cap="none" spc="0" normalizeH="0" baseline="0" noProof="0" dirty="0">
                <a:ln>
                  <a:noFill/>
                </a:ln>
                <a:effectLst/>
                <a:uLnTx/>
                <a:uFillTx/>
                <a:latin typeface="Arial" pitchFamily="34" charset="0"/>
                <a:ea typeface="+mn-ea"/>
                <a:cs typeface="Arial" pitchFamily="34" charset="0"/>
              </a:rPr>
              <a:t>Date:  </a:t>
            </a:r>
            <a:r>
              <a:rPr kumimoji="0" lang="en-US" sz="1600" b="1" u="none" strike="noStrike" kern="1200" cap="none" spc="0" normalizeH="0" baseline="0" noProof="0" dirty="0">
                <a:ln>
                  <a:noFill/>
                </a:ln>
                <a:effectLst/>
                <a:uLnTx/>
                <a:uFillTx/>
                <a:latin typeface="Arial" pitchFamily="34" charset="0"/>
                <a:ea typeface="+mn-ea"/>
                <a:cs typeface="Arial" pitchFamily="34" charset="0"/>
              </a:rPr>
              <a:t>September 11, 2018</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10</a:t>
            </a:fld>
            <a:endParaRPr lang="en-US"/>
          </a:p>
        </p:txBody>
      </p:sp>
      <p:sp>
        <p:nvSpPr>
          <p:cNvPr id="5" name="Text Box 5"/>
          <p:cNvSpPr txBox="1">
            <a:spLocks noChangeArrowheads="1"/>
          </p:cNvSpPr>
          <p:nvPr/>
        </p:nvSpPr>
        <p:spPr bwMode="auto">
          <a:xfrm>
            <a:off x="379413" y="1159296"/>
            <a:ext cx="8491632" cy="4847481"/>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Aided Awareness and Effectiveness of CSBC Safe Boating Materials:</a:t>
            </a:r>
          </a:p>
          <a:p>
            <a:pPr marL="800100" lvl="1" indent="-342900">
              <a:spcAft>
                <a:spcPts val="600"/>
              </a:spcAft>
              <a:buFont typeface="Arial" pitchFamily="34" charset="0"/>
              <a:buChar char="•"/>
            </a:pPr>
            <a:r>
              <a:rPr lang="en-US" sz="1600" dirty="0">
                <a:latin typeface="Arial" pitchFamily="34" charset="0"/>
                <a:cs typeface="Arial" pitchFamily="34" charset="0"/>
              </a:rPr>
              <a:t>In Fall 2018, 28% of boaters say they had seen the CSBC “Got Time”, “Tired of Waiting” &amp;/or “Unexpected Happens” Lifejacket Outdoor poster ads – up from the Fall 2017 &amp; Spring 2018 awareness levels for “Got Time” &amp; “Tired of Waiting”. </a:t>
            </a:r>
          </a:p>
          <a:p>
            <a:pPr marL="1257300" lvl="2" indent="-342900">
              <a:spcAft>
                <a:spcPts val="600"/>
              </a:spcAft>
              <a:buFont typeface="Arial" pitchFamily="34" charset="0"/>
              <a:buChar char="•"/>
            </a:pPr>
            <a:r>
              <a:rPr lang="en-US" sz="1400" dirty="0">
                <a:latin typeface="Arial" pitchFamily="34" charset="0"/>
                <a:cs typeface="Arial" pitchFamily="34" charset="0"/>
              </a:rPr>
              <a:t>Including aided awareness with almost half (48%) of New Boaters, and strong awareness across most boating activity sub-groups and boaters 18-34 yrs.</a:t>
            </a:r>
          </a:p>
          <a:p>
            <a:pPr marL="800100" lvl="1" indent="-342900">
              <a:spcAft>
                <a:spcPts val="600"/>
              </a:spcAft>
              <a:buFont typeface="Arial" pitchFamily="34" charset="0"/>
              <a:buChar char="•"/>
            </a:pPr>
            <a:r>
              <a:rPr lang="en-US" sz="1600" dirty="0">
                <a:latin typeface="Arial" pitchFamily="34" charset="0"/>
                <a:cs typeface="Arial" pitchFamily="34" charset="0"/>
              </a:rPr>
              <a:t>Just under half (43%) of the New Boaters target group say they saw the “Start Boating This Summer” outdoor poster ads for StartBoating.ca in Fall 2018; in-line with the 46% who had seen them in Spring 2018.</a:t>
            </a:r>
          </a:p>
          <a:p>
            <a:pPr marL="1257300" lvl="2" indent="-342900">
              <a:spcAft>
                <a:spcPts val="600"/>
              </a:spcAft>
              <a:buFont typeface="Arial" pitchFamily="34" charset="0"/>
              <a:buChar char="•"/>
            </a:pPr>
            <a:r>
              <a:rPr lang="en-US" sz="1400" dirty="0">
                <a:latin typeface="Arial" pitchFamily="34" charset="0"/>
                <a:cs typeface="Arial" pitchFamily="34" charset="0"/>
              </a:rPr>
              <a:t>The “Start Boating This Summer” poster ads are effective in engaging New Boaters - the ads are relevant and interesting to them, and elicit good interest in visiting the StartBoating.ca website.</a:t>
            </a:r>
          </a:p>
          <a:p>
            <a:pPr marL="800100" lvl="1" indent="-342900">
              <a:spcAft>
                <a:spcPts val="600"/>
              </a:spcAft>
              <a:buFont typeface="Arial" pitchFamily="34" charset="0"/>
              <a:buChar char="•"/>
            </a:pPr>
            <a:r>
              <a:rPr lang="en-US" sz="1600" dirty="0">
                <a:solidFill>
                  <a:prstClr val="black"/>
                </a:solidFill>
                <a:latin typeface="Arial" pitchFamily="34" charset="0"/>
                <a:cs typeface="Arial" pitchFamily="34" charset="0"/>
              </a:rPr>
              <a:t>One-third (31%) of boaters say they have seen one or more of the four CSBC Boating Safety Cards. Including 45% of New Boaters.</a:t>
            </a:r>
          </a:p>
          <a:p>
            <a:pPr marL="1257300" lvl="2" indent="-342900">
              <a:spcAft>
                <a:spcPts val="600"/>
              </a:spcAft>
              <a:buFont typeface="Arial" pitchFamily="34" charset="0"/>
              <a:buChar char="•"/>
            </a:pPr>
            <a:r>
              <a:rPr lang="en-US" sz="1400" dirty="0">
                <a:latin typeface="Arial" pitchFamily="34" charset="0"/>
                <a:cs typeface="Arial" pitchFamily="34" charset="0"/>
              </a:rPr>
              <a:t>The Boating Safety Cards are effective in providing relevant, well-received new information to Boaters.  Most Boaters would like to see more of these cards on other boating safety topics.</a:t>
            </a:r>
          </a:p>
          <a:p>
            <a:pPr marL="1257300" lvl="2" indent="-342900">
              <a:spcAft>
                <a:spcPts val="600"/>
              </a:spcAft>
              <a:buFont typeface="Arial" pitchFamily="34" charset="0"/>
              <a:buChar char="•"/>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051334792"/>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11</a:t>
            </a:fld>
            <a:endParaRPr lang="en-US"/>
          </a:p>
        </p:txBody>
      </p:sp>
      <p:sp>
        <p:nvSpPr>
          <p:cNvPr id="5" name="Text Box 5"/>
          <p:cNvSpPr txBox="1">
            <a:spLocks noChangeArrowheads="1"/>
          </p:cNvSpPr>
          <p:nvPr/>
        </p:nvSpPr>
        <p:spPr bwMode="auto">
          <a:xfrm>
            <a:off x="259307" y="1120080"/>
            <a:ext cx="8703718" cy="5170646"/>
          </a:xfrm>
          <a:prstGeom prst="rect">
            <a:avLst/>
          </a:prstGeom>
          <a:noFill/>
          <a:ln w="9525">
            <a:noFill/>
            <a:miter lim="800000"/>
            <a:headEnd/>
            <a:tailEnd/>
          </a:ln>
        </p:spPr>
        <p:txBody>
          <a:bodyPr wrap="square">
            <a:spAutoFit/>
          </a:bodyPr>
          <a:lstStyle/>
          <a:p>
            <a:pPr marL="342900" lvl="0" indent="-342900">
              <a:spcAft>
                <a:spcPts val="600"/>
              </a:spcAft>
            </a:pPr>
            <a:r>
              <a:rPr lang="en-CA" b="1" dirty="0">
                <a:latin typeface="Arial" pitchFamily="34" charset="0"/>
                <a:cs typeface="Arial" pitchFamily="34" charset="0"/>
              </a:rPr>
              <a:t>Safe Boating Attitudes / Behaviours :</a:t>
            </a:r>
          </a:p>
          <a:p>
            <a:pPr marL="800100" lvl="1" indent="-342900">
              <a:spcAft>
                <a:spcPts val="600"/>
              </a:spcAft>
              <a:buFont typeface="Arial" pitchFamily="34" charset="0"/>
              <a:buChar char="•"/>
            </a:pPr>
            <a:r>
              <a:rPr lang="en-US" sz="1500" dirty="0">
                <a:latin typeface="Arial" pitchFamily="34" charset="0"/>
                <a:cs typeface="Arial" pitchFamily="34" charset="0"/>
              </a:rPr>
              <a:t>There are decreases in Fall 2018 vs. the Fall 2017 peak for a number of desired boating </a:t>
            </a:r>
            <a:r>
              <a:rPr lang="en-US" sz="1500" dirty="0" err="1">
                <a:latin typeface="Arial" pitchFamily="34" charset="0"/>
                <a:cs typeface="Arial" pitchFamily="34" charset="0"/>
              </a:rPr>
              <a:t>behaviours</a:t>
            </a:r>
            <a:r>
              <a:rPr lang="en-US" sz="1500" dirty="0">
                <a:latin typeface="Arial" pitchFamily="34" charset="0"/>
                <a:cs typeface="Arial" pitchFamily="34" charset="0"/>
              </a:rPr>
              <a:t> across the 5 boating safety areas:  Not Drink and Operate Boat; Wear Lifejackets; Vessel Preparedness; Cold Water Preparedness; and Boating Education.</a:t>
            </a:r>
          </a:p>
          <a:p>
            <a:pPr marL="800100" lvl="1" indent="-342900">
              <a:spcAft>
                <a:spcPts val="600"/>
              </a:spcAft>
              <a:buFont typeface="Arial" pitchFamily="34" charset="0"/>
              <a:buChar char="•"/>
            </a:pPr>
            <a:r>
              <a:rPr lang="en-US" sz="1500" dirty="0">
                <a:latin typeface="Arial" pitchFamily="34" charset="0"/>
                <a:cs typeface="Arial" pitchFamily="34" charset="0"/>
              </a:rPr>
              <a:t>However, there have been </a:t>
            </a:r>
            <a:r>
              <a:rPr lang="en-US" sz="1500" u="sng" dirty="0">
                <a:latin typeface="Arial" pitchFamily="34" charset="0"/>
                <a:cs typeface="Arial" pitchFamily="34" charset="0"/>
              </a:rPr>
              <a:t>long-term improvements</a:t>
            </a:r>
            <a:r>
              <a:rPr lang="en-US" sz="1500" dirty="0">
                <a:latin typeface="Arial" pitchFamily="34" charset="0"/>
                <a:cs typeface="Arial" pitchFamily="34" charset="0"/>
              </a:rPr>
              <a:t> in many desired boater attitudes and </a:t>
            </a:r>
            <a:r>
              <a:rPr lang="en-US" sz="1500" dirty="0" err="1">
                <a:latin typeface="Arial" pitchFamily="34" charset="0"/>
                <a:cs typeface="Arial" pitchFamily="34" charset="0"/>
              </a:rPr>
              <a:t>behaviours</a:t>
            </a:r>
            <a:r>
              <a:rPr lang="en-US" sz="1500" dirty="0">
                <a:latin typeface="Arial" pitchFamily="34" charset="0"/>
                <a:cs typeface="Arial" pitchFamily="34" charset="0"/>
              </a:rPr>
              <a:t> during the past 4 years since 2015, compared to earlier years.</a:t>
            </a:r>
          </a:p>
          <a:p>
            <a:pPr marL="800100" lvl="1" indent="-342900">
              <a:spcAft>
                <a:spcPts val="600"/>
              </a:spcAft>
              <a:buFont typeface="Arial" pitchFamily="34" charset="0"/>
              <a:buChar char="•"/>
            </a:pPr>
            <a:r>
              <a:rPr lang="en-US" sz="1500" dirty="0">
                <a:latin typeface="Arial" pitchFamily="34" charset="0"/>
                <a:cs typeface="Arial" pitchFamily="34" charset="0"/>
              </a:rPr>
              <a:t>Fall 2018 decreases in desired boating safety intent / </a:t>
            </a:r>
            <a:r>
              <a:rPr lang="en-US" sz="1500" dirty="0" err="1">
                <a:latin typeface="Arial" pitchFamily="34" charset="0"/>
                <a:cs typeface="Arial" pitchFamily="34" charset="0"/>
              </a:rPr>
              <a:t>behaviours</a:t>
            </a:r>
            <a:r>
              <a:rPr lang="en-US" sz="1500" dirty="0">
                <a:latin typeface="Arial" pitchFamily="34" charset="0"/>
                <a:cs typeface="Arial" pitchFamily="34" charset="0"/>
              </a:rPr>
              <a:t> trace especially to younger boaters 18-34 </a:t>
            </a:r>
            <a:r>
              <a:rPr lang="en-US" sz="1500" dirty="0" err="1">
                <a:latin typeface="Arial" pitchFamily="34" charset="0"/>
                <a:cs typeface="Arial" pitchFamily="34" charset="0"/>
              </a:rPr>
              <a:t>yrs</a:t>
            </a:r>
            <a:r>
              <a:rPr lang="en-US" sz="1500" dirty="0">
                <a:latin typeface="Arial" pitchFamily="34" charset="0"/>
                <a:cs typeface="Arial" pitchFamily="34" charset="0"/>
              </a:rPr>
              <a:t>, Males and Fishers.</a:t>
            </a:r>
          </a:p>
          <a:p>
            <a:pPr marL="800100" lvl="1" indent="-342900">
              <a:spcAft>
                <a:spcPts val="600"/>
              </a:spcAft>
              <a:buFont typeface="Arial" pitchFamily="34" charset="0"/>
              <a:buChar char="•"/>
            </a:pPr>
            <a:r>
              <a:rPr lang="en-US" sz="1500" dirty="0">
                <a:latin typeface="Arial" pitchFamily="34" charset="0"/>
                <a:cs typeface="Arial" pitchFamily="34" charset="0"/>
              </a:rPr>
              <a:t>Weaker </a:t>
            </a:r>
            <a:r>
              <a:rPr lang="en-US" sz="1500" b="1" dirty="0">
                <a:latin typeface="Arial" pitchFamily="34" charset="0"/>
                <a:cs typeface="Arial" pitchFamily="34" charset="0"/>
              </a:rPr>
              <a:t>drinking &amp; boating</a:t>
            </a:r>
            <a:r>
              <a:rPr lang="en-US" sz="1500" dirty="0">
                <a:latin typeface="Arial" pitchFamily="34" charset="0"/>
                <a:cs typeface="Arial" pitchFamily="34" charset="0"/>
              </a:rPr>
              <a:t> intentions/ </a:t>
            </a:r>
            <a:r>
              <a:rPr lang="en-US" sz="1500" dirty="0" err="1">
                <a:latin typeface="Arial" pitchFamily="34" charset="0"/>
                <a:cs typeface="Arial" pitchFamily="34" charset="0"/>
              </a:rPr>
              <a:t>behaviours</a:t>
            </a:r>
            <a:r>
              <a:rPr lang="en-US" sz="1500" dirty="0">
                <a:latin typeface="Arial" pitchFamily="34" charset="0"/>
                <a:cs typeface="Arial" pitchFamily="34" charset="0"/>
              </a:rPr>
              <a:t> are broad-based across boating activities, being down for Fishers, Pleasure </a:t>
            </a:r>
            <a:r>
              <a:rPr lang="en-US" sz="1500" dirty="0" err="1">
                <a:latin typeface="Arial" pitchFamily="34" charset="0"/>
                <a:cs typeface="Arial" pitchFamily="34" charset="0"/>
              </a:rPr>
              <a:t>powerboaters</a:t>
            </a:r>
            <a:r>
              <a:rPr lang="en-US" sz="1500" dirty="0">
                <a:latin typeface="Arial" pitchFamily="34" charset="0"/>
                <a:cs typeface="Arial" pitchFamily="34" charset="0"/>
              </a:rPr>
              <a:t>, PWC riders, powerboat Drivers &amp; Passengers, and Paddlers.</a:t>
            </a:r>
          </a:p>
          <a:p>
            <a:pPr marL="800100" lvl="1" indent="-342900">
              <a:spcAft>
                <a:spcPts val="600"/>
              </a:spcAft>
              <a:buFont typeface="Arial" pitchFamily="34" charset="0"/>
              <a:buChar char="•"/>
            </a:pPr>
            <a:r>
              <a:rPr lang="en-US" sz="1500" dirty="0">
                <a:latin typeface="Arial" pitchFamily="34" charset="0"/>
                <a:cs typeface="Arial" pitchFamily="34" charset="0"/>
              </a:rPr>
              <a:t>Weaker Fall 2018 boater intentions to </a:t>
            </a:r>
            <a:r>
              <a:rPr lang="en-US" sz="1500" b="1" dirty="0">
                <a:latin typeface="Arial" pitchFamily="34" charset="0"/>
                <a:cs typeface="Arial" pitchFamily="34" charset="0"/>
              </a:rPr>
              <a:t>wear lifejackets </a:t>
            </a:r>
            <a:r>
              <a:rPr lang="en-US" sz="1500" dirty="0">
                <a:latin typeface="Arial" pitchFamily="34" charset="0"/>
                <a:cs typeface="Arial" pitchFamily="34" charset="0"/>
              </a:rPr>
              <a:t>trace especially to Fishers and Paddlers.</a:t>
            </a:r>
          </a:p>
          <a:p>
            <a:pPr marL="800100" lvl="1" indent="-342900">
              <a:spcAft>
                <a:spcPts val="600"/>
              </a:spcAft>
              <a:buFont typeface="Arial" pitchFamily="34" charset="0"/>
              <a:buChar char="•"/>
            </a:pPr>
            <a:r>
              <a:rPr lang="en-US" sz="1500" dirty="0">
                <a:latin typeface="Arial" pitchFamily="34" charset="0"/>
                <a:cs typeface="Arial" pitchFamily="34" charset="0"/>
              </a:rPr>
              <a:t>By Region, the national boater decreases in desired boating safety intent / </a:t>
            </a:r>
            <a:r>
              <a:rPr lang="en-US" sz="1500" dirty="0" err="1">
                <a:latin typeface="Arial" pitchFamily="34" charset="0"/>
                <a:cs typeface="Arial" pitchFamily="34" charset="0"/>
              </a:rPr>
              <a:t>behaviours</a:t>
            </a:r>
            <a:r>
              <a:rPr lang="en-US" sz="1500" dirty="0">
                <a:latin typeface="Arial" pitchFamily="34" charset="0"/>
                <a:cs typeface="Arial" pitchFamily="34" charset="0"/>
              </a:rPr>
              <a:t> are most evident regionally in B.C.</a:t>
            </a:r>
          </a:p>
          <a:p>
            <a:pPr marL="800100" lvl="1" indent="-342900">
              <a:spcAft>
                <a:spcPts val="600"/>
              </a:spcAft>
              <a:buFont typeface="Arial" pitchFamily="34" charset="0"/>
              <a:buChar char="•"/>
            </a:pPr>
            <a:r>
              <a:rPr lang="en-US" sz="1500" dirty="0">
                <a:latin typeface="Arial" pitchFamily="34" charset="0"/>
                <a:cs typeface="Arial" pitchFamily="34" charset="0"/>
              </a:rPr>
              <a:t>New Boaters:</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In Fall 2018, New Boaters (56%) are less likely than total Boaters (67%) to strongly agree they are “not going to operate a boat after consuming alcoholic beverages’.</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All other </a:t>
            </a:r>
            <a:r>
              <a:rPr lang="en-US" sz="1400" dirty="0" smtClean="0">
                <a:solidFill>
                  <a:prstClr val="black"/>
                </a:solidFill>
                <a:latin typeface="Arial" pitchFamily="34" charset="0"/>
                <a:cs typeface="Arial" pitchFamily="34" charset="0"/>
              </a:rPr>
              <a:t>intentions </a:t>
            </a:r>
            <a:r>
              <a:rPr lang="en-US" sz="1400" dirty="0">
                <a:solidFill>
                  <a:prstClr val="black"/>
                </a:solidFill>
                <a:latin typeface="Arial" pitchFamily="34" charset="0"/>
                <a:cs typeface="Arial" pitchFamily="34" charset="0"/>
              </a:rPr>
              <a:t>of New Boaters are similar to Boaters in total.</a:t>
            </a:r>
          </a:p>
        </p:txBody>
      </p:sp>
    </p:spTree>
    <p:extLst>
      <p:ext uri="{BB962C8B-B14F-4D97-AF65-F5344CB8AC3E}">
        <p14:creationId xmlns:p14="http://schemas.microsoft.com/office/powerpoint/2010/main" val="2988420125"/>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12</a:t>
            </a:fld>
            <a:endParaRPr lang="en-US"/>
          </a:p>
        </p:txBody>
      </p:sp>
      <p:sp>
        <p:nvSpPr>
          <p:cNvPr id="5" name="Text Box 5"/>
          <p:cNvSpPr txBox="1">
            <a:spLocks noChangeArrowheads="1"/>
          </p:cNvSpPr>
          <p:nvPr/>
        </p:nvSpPr>
        <p:spPr bwMode="auto">
          <a:xfrm>
            <a:off x="379414" y="1197682"/>
            <a:ext cx="8431212" cy="3893374"/>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Wearing Lifejackets:</a:t>
            </a:r>
          </a:p>
          <a:p>
            <a:pPr marL="800100" lvl="1" indent="-342900">
              <a:spcAft>
                <a:spcPts val="600"/>
              </a:spcAft>
              <a:buFont typeface="Arial" pitchFamily="34" charset="0"/>
              <a:buChar char="•"/>
            </a:pPr>
            <a:r>
              <a:rPr lang="en-US" sz="1600" dirty="0">
                <a:latin typeface="Arial" pitchFamily="34" charset="0"/>
                <a:cs typeface="Arial" pitchFamily="34" charset="0"/>
              </a:rPr>
              <a:t>In Fall 2018, the proportion of boaters who say they ‘Always’ wear their lifejacket dropped back below the Fall 2017 peak level – in-line with Fall 2015 and Fall 2014.</a:t>
            </a:r>
          </a:p>
          <a:p>
            <a:pPr marL="1257300" lvl="2" indent="-342900">
              <a:spcAft>
                <a:spcPts val="600"/>
              </a:spcAft>
              <a:buFont typeface="Arial" pitchFamily="34" charset="0"/>
              <a:buChar char="•"/>
            </a:pPr>
            <a:r>
              <a:rPr lang="en-US" sz="1400" dirty="0">
                <a:latin typeface="Arial" pitchFamily="34" charset="0"/>
                <a:cs typeface="Arial" pitchFamily="34" charset="0"/>
              </a:rPr>
              <a:t>More boaters in Fall 2018 who say they ‘Usually’ wear their lifejacket, and fewer who say ‘Never’.</a:t>
            </a:r>
          </a:p>
          <a:p>
            <a:pPr marL="1257300" lvl="2" indent="-342900">
              <a:spcAft>
                <a:spcPts val="600"/>
              </a:spcAft>
              <a:buFont typeface="Arial" pitchFamily="34" charset="0"/>
              <a:buChar char="•"/>
            </a:pPr>
            <a:r>
              <a:rPr lang="en-US" sz="1400" dirty="0">
                <a:latin typeface="Arial" pitchFamily="34" charset="0"/>
                <a:cs typeface="Arial" pitchFamily="34" charset="0"/>
              </a:rPr>
              <a:t>Fall 2018 decreases in claimed lifejacket wearing vs. Fall 2017 peak are with boaters </a:t>
            </a:r>
            <a:br>
              <a:rPr lang="en-US" sz="1400" dirty="0">
                <a:latin typeface="Arial" pitchFamily="34" charset="0"/>
                <a:cs typeface="Arial" pitchFamily="34" charset="0"/>
              </a:rPr>
            </a:br>
            <a:r>
              <a:rPr lang="en-US" sz="1400" dirty="0">
                <a:latin typeface="Arial" pitchFamily="34" charset="0"/>
                <a:cs typeface="Arial" pitchFamily="34" charset="0"/>
              </a:rPr>
              <a:t>18-34 </a:t>
            </a:r>
            <a:r>
              <a:rPr lang="en-US" sz="1400" dirty="0" err="1">
                <a:latin typeface="Arial" pitchFamily="34" charset="0"/>
                <a:cs typeface="Arial" pitchFamily="34" charset="0"/>
              </a:rPr>
              <a:t>yrs</a:t>
            </a:r>
            <a:r>
              <a:rPr lang="en-US" sz="1400" dirty="0">
                <a:latin typeface="Arial" pitchFamily="34" charset="0"/>
                <a:cs typeface="Arial" pitchFamily="34" charset="0"/>
              </a:rPr>
              <a:t> &amp; 55+ </a:t>
            </a:r>
            <a:r>
              <a:rPr lang="en-US" sz="1400" dirty="0" err="1">
                <a:latin typeface="Arial" pitchFamily="34" charset="0"/>
                <a:cs typeface="Arial" pitchFamily="34" charset="0"/>
              </a:rPr>
              <a:t>yrs</a:t>
            </a:r>
            <a:r>
              <a:rPr lang="en-US" sz="1400" dirty="0">
                <a:latin typeface="Arial" pitchFamily="34" charset="0"/>
                <a:cs typeface="Arial" pitchFamily="34" charset="0"/>
              </a:rPr>
              <a:t>, males and regionally in Quebec &amp; B.C.</a:t>
            </a:r>
          </a:p>
          <a:p>
            <a:pPr marL="342900" lvl="0" indent="-342900">
              <a:spcAft>
                <a:spcPts val="600"/>
              </a:spcAft>
            </a:pPr>
            <a:r>
              <a:rPr lang="en-US" b="1" dirty="0">
                <a:solidFill>
                  <a:prstClr val="black"/>
                </a:solidFill>
                <a:latin typeface="Arial" pitchFamily="34" charset="0"/>
                <a:cs typeface="Arial" pitchFamily="34" charset="0"/>
              </a:rPr>
              <a:t>Drinking &amp; Boating:</a:t>
            </a:r>
          </a:p>
          <a:p>
            <a:pPr marL="800100" lvl="1" indent="-342900">
              <a:spcAft>
                <a:spcPts val="600"/>
              </a:spcAft>
              <a:buFont typeface="Arial" pitchFamily="34" charset="0"/>
              <a:buChar char="•"/>
            </a:pPr>
            <a:r>
              <a:rPr lang="en-US" sz="1600" dirty="0">
                <a:solidFill>
                  <a:prstClr val="black"/>
                </a:solidFill>
                <a:latin typeface="Arial" pitchFamily="34" charset="0"/>
                <a:cs typeface="Arial" pitchFamily="34" charset="0"/>
              </a:rPr>
              <a:t>In Fall 2018, the proportion of boaters who say they ‘Never’ drink before or while boating (55%) is down from Fall 2017 and Spring 2018 levels.</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More boaters in Fall 2018 who say they ‘Often’ or ‘Sometimes’ drink alcoholic beverages while boating, and fewer who say ‘Never’.</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Reduction in boaters saying they ‘Never’ drink before or while boating in Fall 2018 vs. Fall 2017 traces to 18-34 </a:t>
            </a:r>
            <a:r>
              <a:rPr lang="en-US" sz="1400" dirty="0" err="1">
                <a:solidFill>
                  <a:prstClr val="black"/>
                </a:solidFill>
                <a:latin typeface="Arial" pitchFamily="34" charset="0"/>
                <a:cs typeface="Arial" pitchFamily="34" charset="0"/>
              </a:rPr>
              <a:t>yrs</a:t>
            </a:r>
            <a:r>
              <a:rPr lang="en-US" sz="1400" dirty="0">
                <a:solidFill>
                  <a:prstClr val="black"/>
                </a:solidFill>
                <a:latin typeface="Arial" pitchFamily="34" charset="0"/>
                <a:cs typeface="Arial" pitchFamily="34" charset="0"/>
              </a:rPr>
              <a:t>, Males, and Ontario &amp; Prairies regions.</a:t>
            </a:r>
          </a:p>
        </p:txBody>
      </p:sp>
    </p:spTree>
    <p:extLst>
      <p:ext uri="{BB962C8B-B14F-4D97-AF65-F5344CB8AC3E}">
        <p14:creationId xmlns:p14="http://schemas.microsoft.com/office/powerpoint/2010/main" val="3476790279"/>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13</a:t>
            </a:fld>
            <a:endParaRPr lang="en-US"/>
          </a:p>
        </p:txBody>
      </p:sp>
      <p:sp>
        <p:nvSpPr>
          <p:cNvPr id="5" name="Text Box 5"/>
          <p:cNvSpPr txBox="1">
            <a:spLocks noChangeArrowheads="1"/>
          </p:cNvSpPr>
          <p:nvPr/>
        </p:nvSpPr>
        <p:spPr bwMode="auto">
          <a:xfrm>
            <a:off x="379413" y="1197682"/>
            <a:ext cx="8607271" cy="4678204"/>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Using Cannabis and Boating:</a:t>
            </a:r>
          </a:p>
          <a:p>
            <a:pPr marL="800100" lvl="1" indent="-342900">
              <a:spcAft>
                <a:spcPts val="600"/>
              </a:spcAft>
              <a:buFont typeface="Arial" pitchFamily="34" charset="0"/>
              <a:buChar char="•"/>
            </a:pPr>
            <a:r>
              <a:rPr lang="en-US" sz="1600" dirty="0">
                <a:latin typeface="Arial" pitchFamily="34" charset="0"/>
                <a:cs typeface="Arial" pitchFamily="34" charset="0"/>
              </a:rPr>
              <a:t>Boaters expect to use cannabis more while boating, after legalization in October 2018, than they do now.</a:t>
            </a:r>
          </a:p>
          <a:p>
            <a:pPr marL="1257300" lvl="2" indent="-342900">
              <a:spcAft>
                <a:spcPts val="600"/>
              </a:spcAft>
              <a:buFont typeface="Arial" pitchFamily="34" charset="0"/>
              <a:buChar char="•"/>
            </a:pPr>
            <a:r>
              <a:rPr lang="en-US" sz="1400" dirty="0">
                <a:latin typeface="Arial" pitchFamily="34" charset="0"/>
                <a:cs typeface="Arial" pitchFamily="34" charset="0"/>
              </a:rPr>
              <a:t>However boaters say compliance to “never use cannabis before or while boating” is expected to be greater after legalization (74%) than “always wearing lifejacket” or “never drinking alcoholic beverages” while boating.</a:t>
            </a:r>
          </a:p>
          <a:p>
            <a:pPr marL="1257300" lvl="2" indent="-342900">
              <a:spcAft>
                <a:spcPts val="600"/>
              </a:spcAft>
              <a:buFont typeface="Arial" pitchFamily="34" charset="0"/>
              <a:buChar char="•"/>
            </a:pPr>
            <a:r>
              <a:rPr lang="en-US" sz="1400" dirty="0">
                <a:latin typeface="Arial" pitchFamily="34" charset="0"/>
                <a:cs typeface="Arial" pitchFamily="34" charset="0"/>
              </a:rPr>
              <a:t>One-quarter (26%) of boaters say they expect they will use cannabis while boating, at least occasionally.</a:t>
            </a:r>
          </a:p>
          <a:p>
            <a:pPr marL="800100" lvl="1" indent="-342900">
              <a:spcAft>
                <a:spcPts val="600"/>
              </a:spcAft>
              <a:buFont typeface="Arial" pitchFamily="34" charset="0"/>
              <a:buChar char="•"/>
            </a:pPr>
            <a:r>
              <a:rPr lang="en-US" sz="1600" dirty="0">
                <a:solidFill>
                  <a:prstClr val="black"/>
                </a:solidFill>
                <a:latin typeface="Arial" pitchFamily="34" charset="0"/>
                <a:cs typeface="Arial" pitchFamily="34" charset="0"/>
              </a:rPr>
              <a:t>Canadian Boaters &amp; Boating Intenders see using cannabis as being just as much of a concern for impairing ability to </a:t>
            </a:r>
            <a:r>
              <a:rPr lang="en-US" sz="1600" b="1" u="sng" dirty="0">
                <a:solidFill>
                  <a:prstClr val="black"/>
                </a:solidFill>
                <a:latin typeface="Arial" pitchFamily="34" charset="0"/>
                <a:cs typeface="Arial" pitchFamily="34" charset="0"/>
              </a:rPr>
              <a:t>operate a boat</a:t>
            </a:r>
            <a:r>
              <a:rPr lang="en-US" sz="1600" dirty="0">
                <a:solidFill>
                  <a:prstClr val="black"/>
                </a:solidFill>
                <a:latin typeface="Arial" pitchFamily="34" charset="0"/>
                <a:cs typeface="Arial" pitchFamily="34" charset="0"/>
              </a:rPr>
              <a:t>, as Canadians in general see it as being for impairing ability to </a:t>
            </a:r>
            <a:r>
              <a:rPr lang="en-US" sz="1600" b="1" u="sng" dirty="0">
                <a:solidFill>
                  <a:prstClr val="black"/>
                </a:solidFill>
                <a:latin typeface="Arial" pitchFamily="34" charset="0"/>
                <a:cs typeface="Arial" pitchFamily="34" charset="0"/>
              </a:rPr>
              <a:t>drive a vehicle</a:t>
            </a:r>
            <a:r>
              <a:rPr lang="en-US" sz="1600" dirty="0">
                <a:solidFill>
                  <a:prstClr val="black"/>
                </a:solidFill>
                <a:latin typeface="Arial" pitchFamily="34" charset="0"/>
                <a:cs typeface="Arial" pitchFamily="34" charset="0"/>
              </a:rPr>
              <a:t>.</a:t>
            </a:r>
          </a:p>
          <a:p>
            <a:pPr marL="800100" lvl="1" indent="-342900">
              <a:spcAft>
                <a:spcPts val="600"/>
              </a:spcAft>
              <a:buFont typeface="Arial" pitchFamily="34" charset="0"/>
              <a:buChar char="•"/>
            </a:pPr>
            <a:r>
              <a:rPr lang="en-US" sz="1600" dirty="0">
                <a:solidFill>
                  <a:prstClr val="black"/>
                </a:solidFill>
                <a:latin typeface="Arial" pitchFamily="34" charset="0"/>
                <a:cs typeface="Arial" pitchFamily="34" charset="0"/>
              </a:rPr>
              <a:t>Boaters are concerned about the impacts of using cannabis and boating.</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Even amongst the sub-groups most likely to say they expect to use cannabis while boating after it is legalized, and who are most likely to say cannabis does not impair one’s ability to operate a boat (i.e. those 18-34 </a:t>
            </a:r>
            <a:r>
              <a:rPr lang="en-US" sz="1400" dirty="0" err="1">
                <a:solidFill>
                  <a:prstClr val="black"/>
                </a:solidFill>
                <a:latin typeface="Arial" pitchFamily="34" charset="0"/>
                <a:cs typeface="Arial" pitchFamily="34" charset="0"/>
              </a:rPr>
              <a:t>yrs</a:t>
            </a:r>
            <a:r>
              <a:rPr lang="en-US" sz="1400" dirty="0">
                <a:solidFill>
                  <a:prstClr val="black"/>
                </a:solidFill>
                <a:latin typeface="Arial" pitchFamily="34" charset="0"/>
                <a:cs typeface="Arial" pitchFamily="34" charset="0"/>
              </a:rPr>
              <a:t>, those who live in B.C., PWC riders, Sailors, New Boaters), there is majority agreement that it is “not safe to use cannabis while operating a boat” and that people “do not understand how using cannabis can increase  boating safety risks”.</a:t>
            </a:r>
          </a:p>
        </p:txBody>
      </p:sp>
    </p:spTree>
    <p:extLst>
      <p:ext uri="{BB962C8B-B14F-4D97-AF65-F5344CB8AC3E}">
        <p14:creationId xmlns:p14="http://schemas.microsoft.com/office/powerpoint/2010/main" val="1926774594"/>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14</a:t>
            </a:fld>
            <a:endParaRPr lang="en-US"/>
          </a:p>
        </p:txBody>
      </p:sp>
      <p:sp>
        <p:nvSpPr>
          <p:cNvPr id="5" name="Text Box 5"/>
          <p:cNvSpPr txBox="1">
            <a:spLocks noChangeArrowheads="1"/>
          </p:cNvSpPr>
          <p:nvPr/>
        </p:nvSpPr>
        <p:spPr bwMode="auto">
          <a:xfrm>
            <a:off x="379413" y="1197682"/>
            <a:ext cx="8607271" cy="4632037"/>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New “Boat Sober” Communications:</a:t>
            </a:r>
          </a:p>
          <a:p>
            <a:pPr marL="800100" lvl="1" indent="-342900">
              <a:spcAft>
                <a:spcPts val="600"/>
              </a:spcAft>
              <a:buFont typeface="Arial" pitchFamily="34" charset="0"/>
              <a:buChar char="•"/>
            </a:pPr>
            <a:r>
              <a:rPr lang="en-US" sz="1600" dirty="0">
                <a:latin typeface="Arial" pitchFamily="34" charset="0"/>
                <a:cs typeface="Arial" pitchFamily="34" charset="0"/>
              </a:rPr>
              <a:t>Both the “Boat Sober” ‘slogan alone’, and the new ‘slogan &amp; logo’ together were well understood, communicating their intended meaning correctly at a high level.</a:t>
            </a:r>
          </a:p>
          <a:p>
            <a:pPr marL="1257300" lvl="2" indent="-342900">
              <a:spcAft>
                <a:spcPts val="600"/>
              </a:spcAft>
              <a:buFont typeface="Arial" pitchFamily="34" charset="0"/>
              <a:buChar char="•"/>
            </a:pPr>
            <a:r>
              <a:rPr lang="en-US" sz="1400" dirty="0">
                <a:latin typeface="Arial" pitchFamily="34" charset="0"/>
                <a:cs typeface="Arial" pitchFamily="34" charset="0"/>
              </a:rPr>
              <a:t>The logo adds more takeaway re cannabis/drugs (in addition to alcohol), versus takeaway from the slogan alone.</a:t>
            </a:r>
          </a:p>
          <a:p>
            <a:pPr marL="1257300" lvl="2" indent="-342900">
              <a:spcAft>
                <a:spcPts val="600"/>
              </a:spcAft>
              <a:buFont typeface="Arial" pitchFamily="34" charset="0"/>
              <a:buChar char="•"/>
            </a:pPr>
            <a:r>
              <a:rPr lang="en-US" sz="1400" dirty="0">
                <a:latin typeface="Arial" pitchFamily="34" charset="0"/>
                <a:cs typeface="Arial" pitchFamily="34" charset="0"/>
              </a:rPr>
              <a:t>The “Boat Sober” ‘slogan &amp; logo’ communicates clearly, with a message important to boaters; and contributes to reducing intentions to use cannabis while boating.</a:t>
            </a:r>
          </a:p>
          <a:p>
            <a:pPr marL="800100" lvl="1" indent="-342900">
              <a:spcAft>
                <a:spcPts val="600"/>
              </a:spcAft>
              <a:buFont typeface="Arial" pitchFamily="34" charset="0"/>
              <a:buChar char="•"/>
            </a:pPr>
            <a:r>
              <a:rPr lang="en-US" sz="1600" dirty="0">
                <a:solidFill>
                  <a:prstClr val="black"/>
                </a:solidFill>
                <a:latin typeface="Arial" pitchFamily="34" charset="0"/>
                <a:cs typeface="Arial" pitchFamily="34" charset="0"/>
              </a:rPr>
              <a:t>Two new draft ‘Boat Sober’ poster ad concepts were shown to boaters to elicit their reactions, as input to 2019 CSBC Safe Boating campaign development.</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Both of the two new ‘Boat Sober’ poster ad concepts communicate effectively.  </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The “Weed” ad elicits a stronger positive emotional reaction from boaters (more likable, believable, relevant and important message). </a:t>
            </a:r>
          </a:p>
          <a:p>
            <a:pPr marL="1714500" lvl="3" indent="-342900">
              <a:spcAft>
                <a:spcPts val="600"/>
              </a:spcAft>
              <a:buFont typeface="Arial" pitchFamily="34" charset="0"/>
              <a:buChar char="•"/>
            </a:pPr>
            <a:r>
              <a:rPr lang="en-US" sz="1300" dirty="0">
                <a:solidFill>
                  <a:prstClr val="black"/>
                </a:solidFill>
                <a:latin typeface="Arial" pitchFamily="34" charset="0"/>
                <a:cs typeface="Arial" pitchFamily="34" charset="0"/>
              </a:rPr>
              <a:t>The ‘Weed’ ad was liked for its clear, simple message; the ‘Weed’ pun; and its attractive, eye-catching visuals.</a:t>
            </a:r>
          </a:p>
          <a:p>
            <a:pPr marL="1257300" lvl="2" indent="-342900">
              <a:spcAft>
                <a:spcPts val="600"/>
              </a:spcAft>
              <a:buFont typeface="Arial" pitchFamily="34" charset="0"/>
              <a:buChar char="•"/>
            </a:pPr>
            <a:r>
              <a:rPr lang="en-US" sz="1400" dirty="0">
                <a:solidFill>
                  <a:prstClr val="black"/>
                </a:solidFill>
                <a:latin typeface="Arial" pitchFamily="34" charset="0"/>
                <a:cs typeface="Arial" pitchFamily="34" charset="0"/>
              </a:rPr>
              <a:t>The “Blow 10,000” ad more strongly provides new information.</a:t>
            </a:r>
          </a:p>
          <a:p>
            <a:pPr marL="1714500" lvl="3" indent="-342900">
              <a:spcAft>
                <a:spcPts val="600"/>
              </a:spcAft>
              <a:buFont typeface="Arial" pitchFamily="34" charset="0"/>
              <a:buChar char="•"/>
            </a:pPr>
            <a:r>
              <a:rPr lang="en-US" sz="1300" dirty="0">
                <a:solidFill>
                  <a:prstClr val="black"/>
                </a:solidFill>
                <a:latin typeface="Arial" pitchFamily="34" charset="0"/>
                <a:cs typeface="Arial" pitchFamily="34" charset="0"/>
              </a:rPr>
              <a:t>The ‘Blow 10,000’ ad was liked for its clear message; and the (new) information provided re: the potential to be fined / arrested.</a:t>
            </a:r>
          </a:p>
        </p:txBody>
      </p:sp>
    </p:spTree>
    <p:extLst>
      <p:ext uri="{BB962C8B-B14F-4D97-AF65-F5344CB8AC3E}">
        <p14:creationId xmlns:p14="http://schemas.microsoft.com/office/powerpoint/2010/main" val="3738747469"/>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6400" y="301444"/>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en-US" sz="2400" b="1" dirty="0">
                <a:solidFill>
                  <a:schemeClr val="bg1"/>
                </a:solidFill>
                <a:latin typeface="Arial" pitchFamily="34" charset="0"/>
                <a:cs typeface="Arial" pitchFamily="34" charset="0"/>
              </a:rPr>
              <a:t>Implications (for discussion)</a:t>
            </a:r>
            <a:endParaRPr lang="en-US" sz="2400" dirty="0">
              <a:solidFill>
                <a:schemeClr val="bg1"/>
              </a:solidFill>
              <a:latin typeface="Arial" pitchFamily="34" charset="0"/>
              <a:cs typeface="Arial" pitchFamily="34" charset="0"/>
            </a:endParaRPr>
          </a:p>
        </p:txBody>
      </p:sp>
      <p:sp>
        <p:nvSpPr>
          <p:cNvPr id="30723" name="Text Box 6"/>
          <p:cNvSpPr txBox="1">
            <a:spLocks noChangeArrowheads="1"/>
          </p:cNvSpPr>
          <p:nvPr/>
        </p:nvSpPr>
        <p:spPr bwMode="auto">
          <a:xfrm>
            <a:off x="161925" y="1166877"/>
            <a:ext cx="8896350" cy="5232202"/>
          </a:xfrm>
          <a:prstGeom prst="rect">
            <a:avLst/>
          </a:prstGeom>
          <a:noFill/>
          <a:ln w="9525">
            <a:noFill/>
            <a:miter lim="800000"/>
            <a:headEnd/>
            <a:tailEnd/>
          </a:ln>
        </p:spPr>
        <p:txBody>
          <a:bodyPr wrap="square">
            <a:spAutoFit/>
          </a:bodyPr>
          <a:lstStyle/>
          <a:p>
            <a:pPr marL="342900" indent="-342900">
              <a:spcBef>
                <a:spcPct val="100000"/>
              </a:spcBef>
              <a:buFont typeface="Arial" charset="0"/>
              <a:buAutoNum type="arabicPeriod"/>
              <a:defRPr/>
            </a:pPr>
            <a:r>
              <a:rPr lang="en-US" sz="1600" b="1" dirty="0">
                <a:latin typeface="Arial" pitchFamily="34" charset="0"/>
                <a:cs typeface="Arial" pitchFamily="34" charset="0"/>
              </a:rPr>
              <a:t>The CSBC’s boating safety campaign has been very effective in getting its safety message out to more Canadian boaters during the past 4 years… long-term planning / resourcing is paying off.</a:t>
            </a:r>
          </a:p>
          <a:p>
            <a:pPr marL="742950" lvl="1" indent="-285750">
              <a:spcBef>
                <a:spcPts val="600"/>
              </a:spcBef>
              <a:buFont typeface="Arial" pitchFamily="34" charset="0"/>
              <a:buChar char="•"/>
              <a:defRPr/>
            </a:pPr>
            <a:r>
              <a:rPr lang="en-US" sz="1300" dirty="0">
                <a:latin typeface="Arial" pitchFamily="34" charset="0"/>
                <a:cs typeface="Arial" pitchFamily="34" charset="0"/>
              </a:rPr>
              <a:t>Higher message awareness levels achieved in 2015 (3</a:t>
            </a:r>
            <a:r>
              <a:rPr lang="en-US" sz="1300" baseline="30000" dirty="0">
                <a:latin typeface="Arial" pitchFamily="34" charset="0"/>
                <a:cs typeface="Arial" pitchFamily="34" charset="0"/>
              </a:rPr>
              <a:t>rd</a:t>
            </a:r>
            <a:r>
              <a:rPr lang="en-US" sz="1300" dirty="0">
                <a:latin typeface="Arial" pitchFamily="34" charset="0"/>
                <a:cs typeface="Arial" pitchFamily="34" charset="0"/>
              </a:rPr>
              <a:t> year of prior 3-year plan), 2016, 2017 and 2018 (current 3-year plan) than all earlier years – for overall campaign awareness and for almost all of the CSBC’s specific safe boating messages.</a:t>
            </a:r>
          </a:p>
          <a:p>
            <a:pPr marL="742950" lvl="1" indent="-285750">
              <a:spcBef>
                <a:spcPts val="600"/>
              </a:spcBef>
              <a:buFont typeface="Arial" pitchFamily="34" charset="0"/>
              <a:buChar char="•"/>
              <a:defRPr/>
            </a:pPr>
            <a:r>
              <a:rPr lang="en-US" sz="1300" dirty="0">
                <a:latin typeface="Arial" pitchFamily="34" charset="0"/>
                <a:cs typeface="Arial" pitchFamily="34" charset="0"/>
              </a:rPr>
              <a:t>Awareness is particularly strong in last 2 years (2017 &amp; 2018) for many of the CSBC’s long-term boating safety messages, including the top priority ‘Don’t drink and operate boats’ and ‘Wear </a:t>
            </a:r>
            <a:r>
              <a:rPr lang="en-US" sz="1300" dirty="0" err="1">
                <a:latin typeface="Arial" pitchFamily="34" charset="0"/>
                <a:cs typeface="Arial" pitchFamily="34" charset="0"/>
              </a:rPr>
              <a:t>lifejackets’</a:t>
            </a:r>
            <a:r>
              <a:rPr lang="en-US" sz="1300" dirty="0">
                <a:latin typeface="Arial" pitchFamily="34" charset="0"/>
                <a:cs typeface="Arial" pitchFamily="34" charset="0"/>
              </a:rPr>
              <a:t> messaging. And quite strong 2017 / 2018 performance for </a:t>
            </a:r>
            <a:r>
              <a:rPr lang="en-US" sz="1300" dirty="0" smtClean="0">
                <a:latin typeface="Arial" pitchFamily="34" charset="0"/>
                <a:cs typeface="Arial" pitchFamily="34" charset="0"/>
              </a:rPr>
              <a:t>‘impaired </a:t>
            </a:r>
            <a:r>
              <a:rPr lang="en-US" sz="1300" dirty="0">
                <a:latin typeface="Arial" pitchFamily="34" charset="0"/>
                <a:cs typeface="Arial" pitchFamily="34" charset="0"/>
              </a:rPr>
              <a:t>boating is impaired driving’ newer message (which was introduced in 2015, with consistent communication focus since then).</a:t>
            </a:r>
          </a:p>
          <a:p>
            <a:pPr marL="742950" lvl="1" indent="-285750">
              <a:spcBef>
                <a:spcPts val="600"/>
              </a:spcBef>
              <a:buFont typeface="Arial" pitchFamily="34" charset="0"/>
              <a:buChar char="•"/>
              <a:defRPr/>
            </a:pPr>
            <a:r>
              <a:rPr lang="en-US" sz="1300" dirty="0">
                <a:latin typeface="Arial" pitchFamily="34" charset="0"/>
                <a:cs typeface="Arial" pitchFamily="34" charset="0"/>
              </a:rPr>
              <a:t>Past 2 years message awareness strength is broad-based – across boating activity groups including both </a:t>
            </a:r>
            <a:r>
              <a:rPr lang="en-US" sz="1300" dirty="0" err="1">
                <a:latin typeface="Arial" pitchFamily="34" charset="0"/>
                <a:cs typeface="Arial" pitchFamily="34" charset="0"/>
              </a:rPr>
              <a:t>Powerboaters</a:t>
            </a:r>
            <a:r>
              <a:rPr lang="en-US" sz="1300" dirty="0">
                <a:latin typeface="Arial" pitchFamily="34" charset="0"/>
                <a:cs typeface="Arial" pitchFamily="34" charset="0"/>
              </a:rPr>
              <a:t> and Non-</a:t>
            </a:r>
            <a:r>
              <a:rPr lang="en-US" sz="1300" dirty="0" err="1">
                <a:latin typeface="Arial" pitchFamily="34" charset="0"/>
                <a:cs typeface="Arial" pitchFamily="34" charset="0"/>
              </a:rPr>
              <a:t>powerboaters</a:t>
            </a:r>
            <a:r>
              <a:rPr lang="en-US" sz="1300" dirty="0">
                <a:latin typeface="Arial" pitchFamily="34" charset="0"/>
                <a:cs typeface="Arial" pitchFamily="34" charset="0"/>
              </a:rPr>
              <a:t>; and across demographic groups.</a:t>
            </a:r>
          </a:p>
          <a:p>
            <a:pPr marL="742950" lvl="1" indent="-285750">
              <a:spcBef>
                <a:spcPts val="600"/>
              </a:spcBef>
              <a:buFont typeface="Arial" pitchFamily="34" charset="0"/>
              <a:buChar char="•"/>
              <a:defRPr/>
            </a:pPr>
            <a:r>
              <a:rPr lang="en-US" sz="1300" dirty="0">
                <a:latin typeface="Arial" pitchFamily="34" charset="0"/>
                <a:cs typeface="Arial" pitchFamily="34" charset="0"/>
              </a:rPr>
              <a:t>More sources contributing to awareness in 2015 to 2018, with strengthened Online presence (websites &amp; social  media) building on continued contributions from traditional media.</a:t>
            </a:r>
          </a:p>
          <a:p>
            <a:pPr marL="342900" indent="-342900">
              <a:spcBef>
                <a:spcPts val="600"/>
              </a:spcBef>
              <a:buFont typeface="+mj-lt"/>
              <a:buAutoNum type="arabicPeriod"/>
              <a:defRPr/>
            </a:pPr>
            <a:r>
              <a:rPr lang="en-US" sz="1600" b="1" dirty="0">
                <a:latin typeface="Arial" pitchFamily="34" charset="0"/>
                <a:cs typeface="Arial" pitchFamily="34" charset="0"/>
              </a:rPr>
              <a:t>Long-term impact on boaters’ attitudes and </a:t>
            </a:r>
            <a:r>
              <a:rPr lang="en-US" sz="1600" b="1" dirty="0" err="1">
                <a:latin typeface="Arial" pitchFamily="34" charset="0"/>
                <a:cs typeface="Arial" pitchFamily="34" charset="0"/>
              </a:rPr>
              <a:t>behaviours</a:t>
            </a:r>
            <a:r>
              <a:rPr lang="en-US" sz="1600" b="1" dirty="0">
                <a:latin typeface="Arial" pitchFamily="34" charset="0"/>
                <a:cs typeface="Arial" pitchFamily="34" charset="0"/>
              </a:rPr>
              <a:t> is also evident during the same planning timeframe.</a:t>
            </a:r>
          </a:p>
          <a:p>
            <a:pPr marL="742950" lvl="1" indent="-285750">
              <a:spcBef>
                <a:spcPts val="600"/>
              </a:spcBef>
              <a:buFont typeface="Arial" panose="020B0604020202020204" pitchFamily="34" charset="0"/>
              <a:buChar char="•"/>
              <a:defRPr/>
            </a:pPr>
            <a:r>
              <a:rPr lang="en-US" sz="1300" dirty="0">
                <a:latin typeface="Arial" pitchFamily="34" charset="0"/>
                <a:cs typeface="Arial" pitchFamily="34" charset="0"/>
              </a:rPr>
              <a:t>Long-term improvements in many desired boater attitudes and </a:t>
            </a:r>
            <a:r>
              <a:rPr lang="en-US" sz="1300" dirty="0" err="1">
                <a:latin typeface="Arial" pitchFamily="34" charset="0"/>
                <a:cs typeface="Arial" pitchFamily="34" charset="0"/>
              </a:rPr>
              <a:t>behaviours</a:t>
            </a:r>
            <a:r>
              <a:rPr lang="en-US" sz="1300" dirty="0">
                <a:latin typeface="Arial" pitchFamily="34" charset="0"/>
                <a:cs typeface="Arial" pitchFamily="34" charset="0"/>
              </a:rPr>
              <a:t> during the past 4 years since 2015, compared to earlier years.  </a:t>
            </a:r>
          </a:p>
          <a:p>
            <a:pPr>
              <a:spcBef>
                <a:spcPts val="1200"/>
              </a:spcBef>
              <a:defRPr/>
            </a:pPr>
            <a:r>
              <a:rPr lang="en-US" sz="1600" b="1" dirty="0">
                <a:latin typeface="Arial" pitchFamily="34" charset="0"/>
                <a:cs typeface="Arial" pitchFamily="34" charset="0"/>
              </a:rPr>
              <a:t>… Maintaining continued, consistent communications “pressure” over time </a:t>
            </a:r>
            <a:br>
              <a:rPr lang="en-US" sz="1600" b="1" dirty="0">
                <a:latin typeface="Arial" pitchFamily="34" charset="0"/>
                <a:cs typeface="Arial" pitchFamily="34" charset="0"/>
              </a:rPr>
            </a:br>
            <a:r>
              <a:rPr lang="en-US" sz="1600" b="1" dirty="0">
                <a:latin typeface="Arial" pitchFamily="34" charset="0"/>
                <a:cs typeface="Arial" pitchFamily="34" charset="0"/>
              </a:rPr>
              <a:t>– year-after-year and throughout the boating season – is working!</a:t>
            </a: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schemeClr val="bg1">
                    <a:lumMod val="50000"/>
                  </a:schemeClr>
                </a:solidFill>
              </a:rPr>
              <a:pPr/>
              <a:t>15</a:t>
            </a:fld>
            <a:endParaRPr lang="en-US" sz="1200" dirty="0">
              <a:solidFill>
                <a:schemeClr val="bg1">
                  <a:lumMod val="50000"/>
                </a:schemeClr>
              </a:solidFill>
            </a:endParaRPr>
          </a:p>
        </p:txBody>
      </p:sp>
    </p:spTree>
    <p:extLst>
      <p:ext uri="{BB962C8B-B14F-4D97-AF65-F5344CB8AC3E}">
        <p14:creationId xmlns:p14="http://schemas.microsoft.com/office/powerpoint/2010/main" val="4281942797"/>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6400" y="301444"/>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2400" b="1" dirty="0">
                <a:solidFill>
                  <a:prstClr val="white"/>
                </a:solidFill>
                <a:latin typeface="Arial" pitchFamily="34" charset="0"/>
                <a:cs typeface="Arial" pitchFamily="34" charset="0"/>
              </a:rPr>
              <a:t>Implications (for discussion)</a:t>
            </a:r>
            <a:endParaRPr lang="en-US" sz="2400" dirty="0">
              <a:solidFill>
                <a:prstClr val="white"/>
              </a:solidFill>
              <a:latin typeface="Arial" pitchFamily="34" charset="0"/>
              <a:cs typeface="Arial" pitchFamily="34" charset="0"/>
            </a:endParaRPr>
          </a:p>
        </p:txBody>
      </p:sp>
      <p:sp>
        <p:nvSpPr>
          <p:cNvPr id="30723" name="Text Box 6"/>
          <p:cNvSpPr txBox="1">
            <a:spLocks noChangeArrowheads="1"/>
          </p:cNvSpPr>
          <p:nvPr/>
        </p:nvSpPr>
        <p:spPr bwMode="auto">
          <a:xfrm>
            <a:off x="161925" y="1214502"/>
            <a:ext cx="8896350" cy="3531736"/>
          </a:xfrm>
          <a:prstGeom prst="rect">
            <a:avLst/>
          </a:prstGeom>
          <a:noFill/>
          <a:ln w="9525">
            <a:noFill/>
            <a:miter lim="800000"/>
            <a:headEnd/>
            <a:tailEnd/>
          </a:ln>
        </p:spPr>
        <p:txBody>
          <a:bodyPr wrap="square">
            <a:spAutoFit/>
          </a:bodyPr>
          <a:lstStyle/>
          <a:p>
            <a:pPr marL="342900" indent="-342900">
              <a:spcBef>
                <a:spcPts val="300"/>
              </a:spcBef>
              <a:buFont typeface="+mj-lt"/>
              <a:buAutoNum type="arabicPeriod" startAt="3"/>
              <a:defRPr/>
            </a:pPr>
            <a:r>
              <a:rPr lang="en-US" sz="1600" b="1" dirty="0">
                <a:solidFill>
                  <a:prstClr val="black"/>
                </a:solidFill>
                <a:latin typeface="Arial" pitchFamily="34" charset="0"/>
                <a:cs typeface="Arial" pitchFamily="34" charset="0"/>
              </a:rPr>
              <a:t>Having seen long-term progress, why was the peak seen in Fall 2017 not maintained into Fall 2018?</a:t>
            </a:r>
            <a:br>
              <a:rPr lang="en-US" sz="1600" b="1" dirty="0">
                <a:solidFill>
                  <a:prstClr val="black"/>
                </a:solidFill>
                <a:latin typeface="Arial" pitchFamily="34" charset="0"/>
                <a:cs typeface="Arial" pitchFamily="34" charset="0"/>
              </a:rPr>
            </a:br>
            <a:endParaRPr lang="en-US" sz="1600" b="1" dirty="0">
              <a:solidFill>
                <a:prstClr val="black"/>
              </a:solidFill>
              <a:latin typeface="Arial" pitchFamily="34" charset="0"/>
              <a:cs typeface="Arial" pitchFamily="34" charset="0"/>
            </a:endParaRPr>
          </a:p>
          <a:p>
            <a:pPr marL="742950" lvl="1" indent="-285750">
              <a:spcBef>
                <a:spcPts val="600"/>
              </a:spcBef>
              <a:buFont typeface="Wingdings" panose="05000000000000000000" pitchFamily="2" charset="2"/>
              <a:buChar char="q"/>
              <a:defRPr/>
            </a:pPr>
            <a:r>
              <a:rPr lang="en-US" sz="1400" dirty="0">
                <a:solidFill>
                  <a:prstClr val="black"/>
                </a:solidFill>
                <a:latin typeface="Arial" pitchFamily="34" charset="0"/>
                <a:cs typeface="Arial" pitchFamily="34" charset="0"/>
              </a:rPr>
              <a:t>Changes in the mix / profile of boaters in 2018 had an effect:</a:t>
            </a:r>
          </a:p>
          <a:p>
            <a:pPr marL="1200150" lvl="2" indent="-285750">
              <a:spcBef>
                <a:spcPts val="600"/>
              </a:spcBef>
              <a:buFont typeface="Arial" pitchFamily="34" charset="0"/>
              <a:buChar char="•"/>
              <a:defRPr/>
            </a:pPr>
            <a:r>
              <a:rPr lang="en-US" sz="1400" dirty="0">
                <a:solidFill>
                  <a:prstClr val="black"/>
                </a:solidFill>
                <a:latin typeface="Arial" pitchFamily="34" charset="0"/>
                <a:cs typeface="Arial" pitchFamily="34" charset="0"/>
              </a:rPr>
              <a:t>The Fall 2018 shift in boater profile toward younger boaters and away from boaters 55+ years had a dampening effect on 2018 results, given 55+ </a:t>
            </a:r>
            <a:r>
              <a:rPr lang="en-US" sz="1400" dirty="0" err="1">
                <a:solidFill>
                  <a:prstClr val="black"/>
                </a:solidFill>
                <a:latin typeface="Arial" pitchFamily="34" charset="0"/>
                <a:cs typeface="Arial" pitchFamily="34" charset="0"/>
              </a:rPr>
              <a:t>yrs</a:t>
            </a:r>
            <a:r>
              <a:rPr lang="en-US" sz="1400" dirty="0">
                <a:solidFill>
                  <a:prstClr val="black"/>
                </a:solidFill>
                <a:latin typeface="Arial" pitchFamily="34" charset="0"/>
                <a:cs typeface="Arial" pitchFamily="34" charset="0"/>
              </a:rPr>
              <a:t> boaters have generally higher awareness of boating messages, and more compliant boating </a:t>
            </a:r>
            <a:r>
              <a:rPr lang="en-US" sz="1400" dirty="0" err="1">
                <a:solidFill>
                  <a:prstClr val="black"/>
                </a:solidFill>
                <a:latin typeface="Arial" pitchFamily="34" charset="0"/>
                <a:cs typeface="Arial" pitchFamily="34" charset="0"/>
              </a:rPr>
              <a:t>behaviours</a:t>
            </a:r>
            <a:r>
              <a:rPr lang="en-US" sz="1400" dirty="0">
                <a:solidFill>
                  <a:prstClr val="black"/>
                </a:solidFill>
                <a:latin typeface="Arial" pitchFamily="34" charset="0"/>
                <a:cs typeface="Arial" pitchFamily="34" charset="0"/>
              </a:rPr>
              <a:t>.</a:t>
            </a:r>
          </a:p>
          <a:p>
            <a:pPr marL="1200150" lvl="2" indent="-285750">
              <a:spcBef>
                <a:spcPts val="600"/>
              </a:spcBef>
              <a:buFont typeface="Arial" pitchFamily="34" charset="0"/>
              <a:buChar char="•"/>
              <a:defRPr/>
            </a:pPr>
            <a:r>
              <a:rPr lang="en-US" sz="1400" dirty="0">
                <a:solidFill>
                  <a:prstClr val="black"/>
                </a:solidFill>
                <a:latin typeface="Arial" pitchFamily="34" charset="0"/>
                <a:cs typeface="Arial" pitchFamily="34" charset="0"/>
              </a:rPr>
              <a:t>The level of participation in Boating was down a bit in Fall 2018.  We have seen in the past (2013, 2014) that when boating participation is down, safe boating awareness and </a:t>
            </a:r>
            <a:r>
              <a:rPr lang="en-US" sz="1400" dirty="0" err="1">
                <a:solidFill>
                  <a:prstClr val="black"/>
                </a:solidFill>
                <a:latin typeface="Arial" pitchFamily="34" charset="0"/>
                <a:cs typeface="Arial" pitchFamily="34" charset="0"/>
              </a:rPr>
              <a:t>behaviours</a:t>
            </a:r>
            <a:r>
              <a:rPr lang="en-US" sz="1400" dirty="0">
                <a:solidFill>
                  <a:prstClr val="black"/>
                </a:solidFill>
                <a:latin typeface="Arial" pitchFamily="34" charset="0"/>
                <a:cs typeface="Arial" pitchFamily="34" charset="0"/>
              </a:rPr>
              <a:t> have also been weaker.</a:t>
            </a:r>
          </a:p>
          <a:p>
            <a:pPr marL="1200150" lvl="2" indent="-285750">
              <a:spcBef>
                <a:spcPts val="600"/>
              </a:spcBef>
              <a:buFont typeface="Arial" pitchFamily="34" charset="0"/>
              <a:buChar char="•"/>
              <a:defRPr/>
            </a:pPr>
            <a:r>
              <a:rPr lang="en-US" sz="1400" dirty="0">
                <a:solidFill>
                  <a:prstClr val="black"/>
                </a:solidFill>
                <a:latin typeface="Arial" pitchFamily="34" charset="0"/>
                <a:cs typeface="Arial" pitchFamily="34" charset="0"/>
              </a:rPr>
              <a:t>There were fewer New Boaters brought into the boating market in Fall 2018 than Fall 2017; </a:t>
            </a:r>
            <a:br>
              <a:rPr lang="en-US" sz="1400" dirty="0">
                <a:solidFill>
                  <a:prstClr val="black"/>
                </a:solidFill>
                <a:latin typeface="Arial" pitchFamily="34" charset="0"/>
                <a:cs typeface="Arial" pitchFamily="34" charset="0"/>
              </a:rPr>
            </a:br>
            <a:r>
              <a:rPr lang="en-US" sz="1400" dirty="0">
                <a:solidFill>
                  <a:prstClr val="black"/>
                </a:solidFill>
                <a:latin typeface="Arial" pitchFamily="34" charset="0"/>
                <a:cs typeface="Arial" pitchFamily="34" charset="0"/>
              </a:rPr>
              <a:t>and the </a:t>
            </a:r>
            <a:r>
              <a:rPr lang="en-US" sz="1400" u="sng" dirty="0">
                <a:solidFill>
                  <a:prstClr val="black"/>
                </a:solidFill>
                <a:latin typeface="Arial" pitchFamily="34" charset="0"/>
                <a:cs typeface="Arial" pitchFamily="34" charset="0"/>
              </a:rPr>
              <a:t>2018</a:t>
            </a:r>
            <a:r>
              <a:rPr lang="en-US" sz="1400" dirty="0">
                <a:solidFill>
                  <a:prstClr val="black"/>
                </a:solidFill>
                <a:latin typeface="Arial" pitchFamily="34" charset="0"/>
                <a:cs typeface="Arial" pitchFamily="34" charset="0"/>
              </a:rPr>
              <a:t> New Boaters skewed younger and more male than in 2017.  </a:t>
            </a:r>
            <a:br>
              <a:rPr lang="en-US" sz="1400" dirty="0">
                <a:solidFill>
                  <a:prstClr val="black"/>
                </a:solidFill>
                <a:latin typeface="Arial" pitchFamily="34" charset="0"/>
                <a:cs typeface="Arial" pitchFamily="34" charset="0"/>
              </a:rPr>
            </a:br>
            <a:r>
              <a:rPr lang="en-US" sz="1400" dirty="0">
                <a:solidFill>
                  <a:prstClr val="black"/>
                </a:solidFill>
                <a:latin typeface="Arial" pitchFamily="34" charset="0"/>
                <a:cs typeface="Arial" pitchFamily="34" charset="0"/>
              </a:rPr>
              <a:t>Younger boaters in particular generally have less compliant boating safety </a:t>
            </a:r>
            <a:r>
              <a:rPr lang="en-US" sz="1400" dirty="0" err="1">
                <a:solidFill>
                  <a:prstClr val="black"/>
                </a:solidFill>
                <a:latin typeface="Arial" pitchFamily="34" charset="0"/>
                <a:cs typeface="Arial" pitchFamily="34" charset="0"/>
              </a:rPr>
              <a:t>behaviours</a:t>
            </a:r>
            <a:r>
              <a:rPr lang="en-US" sz="1400" dirty="0">
                <a:solidFill>
                  <a:prstClr val="black"/>
                </a:solidFill>
                <a:latin typeface="Arial" pitchFamily="34" charset="0"/>
                <a:cs typeface="Arial" pitchFamily="34" charset="0"/>
              </a:rPr>
              <a:t>.</a:t>
            </a:r>
          </a:p>
          <a:p>
            <a:pPr marL="742950" lvl="1" indent="-285750">
              <a:spcBef>
                <a:spcPts val="300"/>
              </a:spcBef>
              <a:buFont typeface="Arial" pitchFamily="34" charset="0"/>
              <a:buChar char="•"/>
              <a:defRPr/>
            </a:pPr>
            <a:endParaRPr lang="en-US" sz="1300" dirty="0">
              <a:solidFill>
                <a:prstClr val="black"/>
              </a:solidFill>
              <a:latin typeface="Arial" pitchFamily="34" charset="0"/>
              <a:cs typeface="Arial" pitchFamily="34" charset="0"/>
            </a:endParaRP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prstClr val="white">
                    <a:lumMod val="50000"/>
                  </a:prstClr>
                </a:solidFill>
              </a:rPr>
              <a:pPr/>
              <a:t>16</a:t>
            </a:fld>
            <a:endParaRPr lang="en-US" sz="1200" dirty="0">
              <a:solidFill>
                <a:prstClr val="white">
                  <a:lumMod val="50000"/>
                </a:prstClr>
              </a:solidFill>
            </a:endParaRPr>
          </a:p>
        </p:txBody>
      </p:sp>
    </p:spTree>
    <p:extLst>
      <p:ext uri="{BB962C8B-B14F-4D97-AF65-F5344CB8AC3E}">
        <p14:creationId xmlns:p14="http://schemas.microsoft.com/office/powerpoint/2010/main" val="3111940113"/>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6400" y="301444"/>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2400" b="1" dirty="0">
                <a:solidFill>
                  <a:prstClr val="white"/>
                </a:solidFill>
                <a:latin typeface="Arial" pitchFamily="34" charset="0"/>
                <a:cs typeface="Arial" pitchFamily="34" charset="0"/>
              </a:rPr>
              <a:t>Implications (for discussion)</a:t>
            </a:r>
            <a:endParaRPr lang="en-US" sz="2400" dirty="0">
              <a:solidFill>
                <a:prstClr val="white"/>
              </a:solidFill>
              <a:latin typeface="Arial" pitchFamily="34" charset="0"/>
              <a:cs typeface="Arial" pitchFamily="34" charset="0"/>
            </a:endParaRPr>
          </a:p>
        </p:txBody>
      </p:sp>
      <p:sp>
        <p:nvSpPr>
          <p:cNvPr id="30723" name="Text Box 6"/>
          <p:cNvSpPr txBox="1">
            <a:spLocks noChangeArrowheads="1"/>
          </p:cNvSpPr>
          <p:nvPr/>
        </p:nvSpPr>
        <p:spPr bwMode="auto">
          <a:xfrm>
            <a:off x="161925" y="1185927"/>
            <a:ext cx="8896350" cy="4598695"/>
          </a:xfrm>
          <a:prstGeom prst="rect">
            <a:avLst/>
          </a:prstGeom>
          <a:noFill/>
          <a:ln w="9525">
            <a:noFill/>
            <a:miter lim="800000"/>
            <a:headEnd/>
            <a:tailEnd/>
          </a:ln>
        </p:spPr>
        <p:txBody>
          <a:bodyPr wrap="square">
            <a:spAutoFit/>
          </a:bodyPr>
          <a:lstStyle/>
          <a:p>
            <a:pPr marL="342900" indent="-342900">
              <a:spcBef>
                <a:spcPts val="300"/>
              </a:spcBef>
              <a:buFont typeface="+mj-lt"/>
              <a:buAutoNum type="arabicPeriod" startAt="3"/>
              <a:defRPr/>
            </a:pPr>
            <a:r>
              <a:rPr lang="en-US" sz="1600" b="1" dirty="0">
                <a:solidFill>
                  <a:prstClr val="black"/>
                </a:solidFill>
                <a:latin typeface="Arial" pitchFamily="34" charset="0"/>
                <a:cs typeface="Arial" pitchFamily="34" charset="0"/>
              </a:rPr>
              <a:t>Having seen long-term progress, why was the peak seen in Fall 2017 not maintained into Fall 2018? (cont’d)</a:t>
            </a:r>
            <a:br>
              <a:rPr lang="en-US" sz="1600" b="1" dirty="0">
                <a:solidFill>
                  <a:prstClr val="black"/>
                </a:solidFill>
                <a:latin typeface="Arial" pitchFamily="34" charset="0"/>
                <a:cs typeface="Arial" pitchFamily="34" charset="0"/>
              </a:rPr>
            </a:br>
            <a:endParaRPr lang="en-US" sz="1600" b="1" dirty="0">
              <a:solidFill>
                <a:prstClr val="black"/>
              </a:solidFill>
              <a:latin typeface="Arial" pitchFamily="34" charset="0"/>
              <a:cs typeface="Arial" pitchFamily="34" charset="0"/>
            </a:endParaRPr>
          </a:p>
          <a:p>
            <a:pPr marL="742950" lvl="1" indent="-285750">
              <a:spcBef>
                <a:spcPts val="600"/>
              </a:spcBef>
              <a:buFont typeface="Wingdings" panose="05000000000000000000" pitchFamily="2" charset="2"/>
              <a:buChar char="q"/>
              <a:defRPr/>
            </a:pPr>
            <a:r>
              <a:rPr lang="en-US" sz="1400" dirty="0">
                <a:solidFill>
                  <a:prstClr val="black"/>
                </a:solidFill>
                <a:latin typeface="Arial" pitchFamily="34" charset="0"/>
                <a:cs typeface="Arial" pitchFamily="34" charset="0"/>
              </a:rPr>
              <a:t>Tracking measures in Spring 2018, after Safe Boating Awareness Week, were seasonally solid and seemed to provide </a:t>
            </a:r>
            <a:r>
              <a:rPr lang="en-US" sz="1400" dirty="0" smtClean="0">
                <a:solidFill>
                  <a:prstClr val="black"/>
                </a:solidFill>
                <a:latin typeface="Arial" pitchFamily="34" charset="0"/>
                <a:cs typeface="Arial" pitchFamily="34" charset="0"/>
              </a:rPr>
              <a:t>good </a:t>
            </a:r>
            <a:r>
              <a:rPr lang="en-US" sz="1400" dirty="0">
                <a:solidFill>
                  <a:prstClr val="black"/>
                </a:solidFill>
                <a:latin typeface="Arial" pitchFamily="34" charset="0"/>
                <a:cs typeface="Arial" pitchFamily="34" charset="0"/>
              </a:rPr>
              <a:t>momentum for the rest of the 2018 boating season.  </a:t>
            </a:r>
            <a:br>
              <a:rPr lang="en-US" sz="1400" dirty="0">
                <a:solidFill>
                  <a:prstClr val="black"/>
                </a:solidFill>
                <a:latin typeface="Arial" pitchFamily="34" charset="0"/>
                <a:cs typeface="Arial" pitchFamily="34" charset="0"/>
              </a:rPr>
            </a:br>
            <a:r>
              <a:rPr lang="en-US" sz="1400" dirty="0">
                <a:solidFill>
                  <a:prstClr val="black"/>
                </a:solidFill>
                <a:latin typeface="Arial" pitchFamily="34" charset="0"/>
                <a:cs typeface="Arial" pitchFamily="34" charset="0"/>
              </a:rPr>
              <a:t/>
            </a:r>
            <a:br>
              <a:rPr lang="en-US" sz="1400" dirty="0">
                <a:solidFill>
                  <a:prstClr val="black"/>
                </a:solidFill>
                <a:latin typeface="Arial" pitchFamily="34" charset="0"/>
                <a:cs typeface="Arial" pitchFamily="34" charset="0"/>
              </a:rPr>
            </a:br>
            <a:r>
              <a:rPr lang="en-US" sz="1400" dirty="0">
                <a:solidFill>
                  <a:prstClr val="black"/>
                </a:solidFill>
                <a:latin typeface="Arial" pitchFamily="34" charset="0"/>
                <a:cs typeface="Arial" pitchFamily="34" charset="0"/>
              </a:rPr>
              <a:t>For discussion… </a:t>
            </a:r>
            <a:r>
              <a:rPr lang="en-US" sz="1400" dirty="0" smtClean="0">
                <a:solidFill>
                  <a:prstClr val="black"/>
                </a:solidFill>
                <a:latin typeface="Arial" pitchFamily="34" charset="0"/>
                <a:cs typeface="Arial" pitchFamily="34" charset="0"/>
              </a:rPr>
              <a:t/>
            </a:r>
            <a:br>
              <a:rPr lang="en-US" sz="1400" dirty="0" smtClean="0">
                <a:solidFill>
                  <a:prstClr val="black"/>
                </a:solidFill>
                <a:latin typeface="Arial" pitchFamily="34" charset="0"/>
                <a:cs typeface="Arial" pitchFamily="34" charset="0"/>
              </a:rPr>
            </a:br>
            <a:r>
              <a:rPr lang="en-US" sz="1400" dirty="0" smtClean="0">
                <a:solidFill>
                  <a:prstClr val="black"/>
                </a:solidFill>
                <a:latin typeface="Arial" pitchFamily="34" charset="0"/>
                <a:cs typeface="Arial" pitchFamily="34" charset="0"/>
              </a:rPr>
              <a:t>Were </a:t>
            </a:r>
            <a:r>
              <a:rPr lang="en-US" sz="1400" dirty="0">
                <a:solidFill>
                  <a:prstClr val="black"/>
                </a:solidFill>
                <a:latin typeface="Arial" pitchFamily="34" charset="0"/>
                <a:cs typeface="Arial" pitchFamily="34" charset="0"/>
              </a:rPr>
              <a:t>there any 2018 shortfalls vs. 2017, or executional issues, for any of the other major 2018 campaign elements that could have affected the end-of-season results, this year compared to last year?  For example…</a:t>
            </a:r>
          </a:p>
          <a:p>
            <a:pPr marL="1200150" lvl="2" indent="-285750">
              <a:spcBef>
                <a:spcPts val="600"/>
              </a:spcBef>
              <a:buFont typeface="Arial" pitchFamily="34" charset="0"/>
              <a:buChar char="•"/>
              <a:defRPr/>
            </a:pPr>
            <a:r>
              <a:rPr lang="en-US" sz="1400" dirty="0">
                <a:solidFill>
                  <a:prstClr val="black"/>
                </a:solidFill>
                <a:latin typeface="Arial" pitchFamily="34" charset="0"/>
                <a:cs typeface="Arial" pitchFamily="34" charset="0"/>
              </a:rPr>
              <a:t>Hooked on Lifejackets?</a:t>
            </a:r>
          </a:p>
          <a:p>
            <a:pPr marL="1200150" lvl="2" indent="-285750">
              <a:spcBef>
                <a:spcPts val="400"/>
              </a:spcBef>
              <a:buFont typeface="Arial" pitchFamily="34" charset="0"/>
              <a:buChar char="•"/>
              <a:defRPr/>
            </a:pPr>
            <a:r>
              <a:rPr lang="en-US" sz="1400" dirty="0">
                <a:solidFill>
                  <a:prstClr val="black"/>
                </a:solidFill>
                <a:latin typeface="Arial" pitchFamily="34" charset="0"/>
                <a:cs typeface="Arial" pitchFamily="34" charset="0"/>
              </a:rPr>
              <a:t>Operation Dry Water?</a:t>
            </a:r>
          </a:p>
          <a:p>
            <a:pPr marL="1200150" lvl="2" indent="-285750">
              <a:spcBef>
                <a:spcPts val="400"/>
              </a:spcBef>
              <a:buFont typeface="Arial" pitchFamily="34" charset="0"/>
              <a:buChar char="•"/>
              <a:defRPr/>
            </a:pPr>
            <a:r>
              <a:rPr lang="en-US" sz="1400" dirty="0">
                <a:solidFill>
                  <a:prstClr val="black"/>
                </a:solidFill>
                <a:latin typeface="Arial" pitchFamily="34" charset="0"/>
                <a:cs typeface="Arial" pitchFamily="34" charset="0"/>
              </a:rPr>
              <a:t>“Lifejackets” Outdoor Ad Campaign?</a:t>
            </a:r>
          </a:p>
          <a:p>
            <a:pPr marL="1200150" lvl="2" indent="-285750">
              <a:spcBef>
                <a:spcPts val="400"/>
              </a:spcBef>
              <a:buFont typeface="Arial" pitchFamily="34" charset="0"/>
              <a:buChar char="•"/>
              <a:defRPr/>
            </a:pPr>
            <a:r>
              <a:rPr lang="en-US" sz="1400" dirty="0">
                <a:solidFill>
                  <a:prstClr val="black"/>
                </a:solidFill>
                <a:latin typeface="Arial" pitchFamily="34" charset="0"/>
                <a:cs typeface="Arial" pitchFamily="34" charset="0"/>
              </a:rPr>
              <a:t>News coverage?</a:t>
            </a:r>
          </a:p>
          <a:p>
            <a:pPr marL="1200150" lvl="2" indent="-285750">
              <a:spcBef>
                <a:spcPts val="400"/>
              </a:spcBef>
              <a:buFont typeface="Arial" pitchFamily="34" charset="0"/>
              <a:buChar char="•"/>
              <a:defRPr/>
            </a:pPr>
            <a:r>
              <a:rPr lang="en-US" sz="1400" dirty="0">
                <a:solidFill>
                  <a:prstClr val="black"/>
                </a:solidFill>
                <a:latin typeface="Arial" pitchFamily="34" charset="0"/>
                <a:cs typeface="Arial" pitchFamily="34" charset="0"/>
              </a:rPr>
              <a:t>Poster placements? </a:t>
            </a:r>
            <a:br>
              <a:rPr lang="en-US" sz="1400" dirty="0">
                <a:solidFill>
                  <a:prstClr val="black"/>
                </a:solidFill>
                <a:latin typeface="Arial" pitchFamily="34" charset="0"/>
                <a:cs typeface="Arial" pitchFamily="34" charset="0"/>
              </a:rPr>
            </a:br>
            <a:r>
              <a:rPr lang="en-US" sz="1400" dirty="0">
                <a:solidFill>
                  <a:prstClr val="black"/>
                </a:solidFill>
                <a:latin typeface="Arial" pitchFamily="34" charset="0"/>
                <a:cs typeface="Arial" pitchFamily="34" charset="0"/>
              </a:rPr>
              <a:t>(marinas, retail stores)</a:t>
            </a:r>
          </a:p>
          <a:p>
            <a:pPr marL="742950" lvl="1" indent="-285750">
              <a:spcBef>
                <a:spcPts val="1200"/>
              </a:spcBef>
              <a:buFont typeface="Wingdings" panose="05000000000000000000" pitchFamily="2" charset="2"/>
              <a:buChar char="q"/>
              <a:defRPr/>
            </a:pPr>
            <a:r>
              <a:rPr lang="en-US" sz="1400" dirty="0">
                <a:solidFill>
                  <a:prstClr val="black"/>
                </a:solidFill>
                <a:latin typeface="Arial" pitchFamily="34" charset="0"/>
                <a:cs typeface="Arial" pitchFamily="34" charset="0"/>
              </a:rPr>
              <a:t>Less or different activities / efforts of other organizations / partners during the 2018 boating season?</a:t>
            </a:r>
          </a:p>
          <a:p>
            <a:pPr marL="742950" lvl="1" indent="-285750">
              <a:spcBef>
                <a:spcPts val="300"/>
              </a:spcBef>
              <a:buFont typeface="Arial" pitchFamily="34" charset="0"/>
              <a:buChar char="•"/>
              <a:defRPr/>
            </a:pPr>
            <a:endParaRPr lang="en-US" sz="1300" dirty="0">
              <a:solidFill>
                <a:prstClr val="black"/>
              </a:solidFill>
              <a:latin typeface="Arial" pitchFamily="34" charset="0"/>
              <a:cs typeface="Arial" pitchFamily="34" charset="0"/>
            </a:endParaRP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prstClr val="white">
                    <a:lumMod val="50000"/>
                  </a:prstClr>
                </a:solidFill>
              </a:rPr>
              <a:pPr/>
              <a:t>17</a:t>
            </a:fld>
            <a:endParaRPr lang="en-US" sz="1200" dirty="0">
              <a:solidFill>
                <a:prstClr val="white">
                  <a:lumMod val="50000"/>
                </a:prstClr>
              </a:solidFill>
            </a:endParaRPr>
          </a:p>
        </p:txBody>
      </p:sp>
      <p:sp>
        <p:nvSpPr>
          <p:cNvPr id="2" name="TextBox 1"/>
          <p:cNvSpPr txBox="1"/>
          <p:nvPr/>
        </p:nvSpPr>
        <p:spPr bwMode="auto">
          <a:xfrm>
            <a:off x="3609975" y="3629025"/>
            <a:ext cx="4951040" cy="1323439"/>
          </a:xfrm>
          <a:prstGeom prst="rect">
            <a:avLst/>
          </a:prstGeom>
          <a:noFill/>
          <a:ln w="9525">
            <a:noFill/>
            <a:miter lim="800000"/>
            <a:headEnd/>
            <a:tailEnd/>
          </a:ln>
        </p:spPr>
        <p:txBody>
          <a:bodyPr wrap="square" rtlCol="0">
            <a:spAutoFit/>
          </a:bodyPr>
          <a:lstStyle/>
          <a:p>
            <a:pPr marL="1200150" lvl="2" indent="-285750">
              <a:spcBef>
                <a:spcPts val="300"/>
              </a:spcBef>
              <a:buFont typeface="Arial" pitchFamily="34" charset="0"/>
              <a:buChar char="•"/>
              <a:defRPr/>
            </a:pPr>
            <a:r>
              <a:rPr lang="en-US" sz="1400" dirty="0" err="1">
                <a:solidFill>
                  <a:prstClr val="black"/>
                </a:solidFill>
                <a:latin typeface="Arial" pitchFamily="34" charset="0"/>
                <a:cs typeface="Arial" pitchFamily="34" charset="0"/>
              </a:rPr>
              <a:t>StartBoating</a:t>
            </a:r>
            <a:r>
              <a:rPr lang="en-US" sz="1400" dirty="0">
                <a:solidFill>
                  <a:prstClr val="black"/>
                </a:solidFill>
                <a:latin typeface="Arial" pitchFamily="34" charset="0"/>
                <a:cs typeface="Arial" pitchFamily="34" charset="0"/>
              </a:rPr>
              <a:t> outreach?</a:t>
            </a:r>
          </a:p>
          <a:p>
            <a:pPr marL="1200150" lvl="2" indent="-285750">
              <a:spcBef>
                <a:spcPts val="400"/>
              </a:spcBef>
              <a:buFont typeface="Arial" pitchFamily="34" charset="0"/>
              <a:buChar char="•"/>
              <a:defRPr/>
            </a:pPr>
            <a:r>
              <a:rPr lang="en-US" sz="1400" dirty="0">
                <a:solidFill>
                  <a:prstClr val="black"/>
                </a:solidFill>
                <a:latin typeface="Arial" pitchFamily="34" charset="0"/>
                <a:cs typeface="Arial" pitchFamily="34" charset="0"/>
              </a:rPr>
              <a:t>Websites traffic / usage? (StartBoating.ca, SmartBoater.ca, CSBC.ca)</a:t>
            </a:r>
          </a:p>
          <a:p>
            <a:pPr marL="1200150" lvl="2" indent="-285750">
              <a:spcBef>
                <a:spcPts val="400"/>
              </a:spcBef>
              <a:buFont typeface="Arial" pitchFamily="34" charset="0"/>
              <a:buChar char="•"/>
              <a:defRPr/>
            </a:pPr>
            <a:r>
              <a:rPr lang="en-US" sz="1400" dirty="0">
                <a:solidFill>
                  <a:prstClr val="black"/>
                </a:solidFill>
                <a:latin typeface="Arial" pitchFamily="34" charset="0"/>
                <a:cs typeface="Arial" pitchFamily="34" charset="0"/>
              </a:rPr>
              <a:t>Regional summer reps</a:t>
            </a:r>
            <a:r>
              <a:rPr lang="en-US" sz="1400" dirty="0" smtClean="0">
                <a:solidFill>
                  <a:prstClr val="black"/>
                </a:solidFill>
                <a:latin typeface="Arial" pitchFamily="34" charset="0"/>
                <a:cs typeface="Arial" pitchFamily="34" charset="0"/>
              </a:rPr>
              <a:t>?</a:t>
            </a:r>
          </a:p>
          <a:p>
            <a:pPr marL="1200150" lvl="2" indent="-285750">
              <a:spcBef>
                <a:spcPts val="400"/>
              </a:spcBef>
              <a:buFont typeface="Arial" pitchFamily="34" charset="0"/>
              <a:buChar char="•"/>
              <a:defRPr/>
            </a:pPr>
            <a:r>
              <a:rPr lang="en-US" sz="1400" dirty="0" smtClean="0">
                <a:solidFill>
                  <a:prstClr val="black"/>
                </a:solidFill>
                <a:latin typeface="Arial" pitchFamily="34" charset="0"/>
                <a:cs typeface="Arial" pitchFamily="34" charset="0"/>
              </a:rPr>
              <a:t>Quebec?</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24354910"/>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4891" y="298805"/>
            <a:ext cx="71741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en-US" sz="2400" b="1" dirty="0">
                <a:solidFill>
                  <a:schemeClr val="bg1"/>
                </a:solidFill>
                <a:latin typeface="Arial" pitchFamily="34" charset="0"/>
                <a:cs typeface="Arial" pitchFamily="34" charset="0"/>
              </a:rPr>
              <a:t>Implications (for discussion)</a:t>
            </a:r>
            <a:endParaRPr lang="en-US" sz="2400" dirty="0">
              <a:solidFill>
                <a:schemeClr val="bg1"/>
              </a:solidFill>
              <a:latin typeface="Arial" pitchFamily="34" charset="0"/>
              <a:cs typeface="Arial" pitchFamily="34" charset="0"/>
            </a:endParaRPr>
          </a:p>
        </p:txBody>
      </p:sp>
      <p:sp>
        <p:nvSpPr>
          <p:cNvPr id="30723" name="Text Box 6"/>
          <p:cNvSpPr txBox="1">
            <a:spLocks noChangeArrowheads="1"/>
          </p:cNvSpPr>
          <p:nvPr/>
        </p:nvSpPr>
        <p:spPr bwMode="auto">
          <a:xfrm>
            <a:off x="104775" y="1131784"/>
            <a:ext cx="8912475" cy="5396349"/>
          </a:xfrm>
          <a:prstGeom prst="rect">
            <a:avLst/>
          </a:prstGeom>
          <a:noFill/>
          <a:ln w="9525">
            <a:noFill/>
            <a:miter lim="800000"/>
            <a:headEnd/>
            <a:tailEnd/>
          </a:ln>
        </p:spPr>
        <p:txBody>
          <a:bodyPr wrap="square">
            <a:spAutoFit/>
          </a:bodyPr>
          <a:lstStyle/>
          <a:p>
            <a:pPr marL="342900" indent="-342900">
              <a:spcBef>
                <a:spcPts val="1200"/>
              </a:spcBef>
              <a:buFont typeface="+mj-lt"/>
              <a:buAutoNum type="arabicPeriod" startAt="4"/>
              <a:defRPr/>
            </a:pPr>
            <a:r>
              <a:rPr lang="en-US" sz="1600" b="1" dirty="0">
                <a:latin typeface="Arial" pitchFamily="34" charset="0"/>
                <a:cs typeface="Arial" pitchFamily="34" charset="0"/>
              </a:rPr>
              <a:t>2018 Outdoor poster ads were being noticed more during the boating season.</a:t>
            </a:r>
          </a:p>
          <a:p>
            <a:pPr marL="800100" lvl="1" indent="-342900">
              <a:spcBef>
                <a:spcPts val="600"/>
              </a:spcBef>
              <a:buFont typeface="Arial" panose="020B0604020202020204" pitchFamily="34" charset="0"/>
              <a:buChar char="•"/>
              <a:defRPr/>
            </a:pPr>
            <a:r>
              <a:rPr lang="en-US" sz="1400" dirty="0">
                <a:latin typeface="Arial" pitchFamily="34" charset="0"/>
                <a:cs typeface="Arial" pitchFamily="34" charset="0"/>
              </a:rPr>
              <a:t>Outdoor Lifejacket Ads were higher as ‘source of awareness’ in both Spring and Fall 2018.</a:t>
            </a:r>
          </a:p>
          <a:p>
            <a:pPr marL="800100" lvl="1" indent="-342900">
              <a:spcBef>
                <a:spcPts val="600"/>
              </a:spcBef>
              <a:buFont typeface="Arial" panose="020B0604020202020204" pitchFamily="34" charset="0"/>
              <a:buChar char="•"/>
              <a:defRPr/>
            </a:pPr>
            <a:r>
              <a:rPr lang="en-US" sz="1400" dirty="0">
                <a:latin typeface="Arial" pitchFamily="34" charset="0"/>
                <a:cs typeface="Arial" pitchFamily="34" charset="0"/>
              </a:rPr>
              <a:t>Higher aided ad awareness for Outdoor ads in Fall 2018.</a:t>
            </a:r>
          </a:p>
          <a:p>
            <a:pPr marL="800100" lvl="1" indent="-342900">
              <a:spcBef>
                <a:spcPts val="600"/>
              </a:spcBef>
              <a:buFont typeface="Arial" panose="020B0604020202020204" pitchFamily="34" charset="0"/>
              <a:buChar char="•"/>
              <a:defRPr/>
            </a:pPr>
            <a:r>
              <a:rPr lang="en-US" sz="1400" dirty="0">
                <a:latin typeface="Arial" pitchFamily="34" charset="0"/>
                <a:cs typeface="Arial" pitchFamily="34" charset="0"/>
              </a:rPr>
              <a:t>Any “impact” downside to not converting until August to “more than just cold water” messaging? </a:t>
            </a:r>
          </a:p>
          <a:p>
            <a:pPr marL="342900" indent="-342900">
              <a:spcBef>
                <a:spcPts val="1200"/>
              </a:spcBef>
              <a:buFont typeface="+mj-lt"/>
              <a:buAutoNum type="arabicPeriod" startAt="4"/>
              <a:defRPr/>
            </a:pPr>
            <a:r>
              <a:rPr lang="en-US" sz="1600" b="1" dirty="0">
                <a:latin typeface="Arial" pitchFamily="34" charset="0"/>
                <a:cs typeface="Arial" pitchFamily="34" charset="0"/>
              </a:rPr>
              <a:t>The new Boating Safety Cards communicate effectively and boaters are receptive to more of them, going forward.</a:t>
            </a:r>
          </a:p>
          <a:p>
            <a:pPr marL="342900" indent="-342900">
              <a:spcBef>
                <a:spcPts val="1200"/>
              </a:spcBef>
              <a:buFont typeface="+mj-lt"/>
              <a:buAutoNum type="arabicPeriod" startAt="4"/>
              <a:defRPr/>
            </a:pPr>
            <a:r>
              <a:rPr lang="en-US" sz="1600" b="1" dirty="0">
                <a:latin typeface="Arial" pitchFamily="34" charset="0"/>
                <a:cs typeface="Arial" pitchFamily="34" charset="0"/>
              </a:rPr>
              <a:t>There is an opportunity / need to strengthen communication of “don’t drink and operate boat” message, and compliance, with New Boaters.</a:t>
            </a:r>
          </a:p>
          <a:p>
            <a:pPr marL="742950" lvl="1" indent="-285750">
              <a:spcBef>
                <a:spcPts val="600"/>
              </a:spcBef>
              <a:buFont typeface="Arial" panose="020B0604020202020204" pitchFamily="34" charset="0"/>
              <a:buChar char="•"/>
              <a:defRPr/>
            </a:pPr>
            <a:r>
              <a:rPr lang="en-US" sz="1400" dirty="0">
                <a:latin typeface="Arial" pitchFamily="34" charset="0"/>
                <a:cs typeface="Arial" pitchFamily="34" charset="0"/>
              </a:rPr>
              <a:t>New Boater awareness of “don’t drink and operate boat” and “impaired boating is impaired driving” is much lower than for established Boaters.</a:t>
            </a:r>
          </a:p>
          <a:p>
            <a:pPr marL="742950" lvl="1" indent="-285750">
              <a:spcBef>
                <a:spcPts val="600"/>
              </a:spcBef>
              <a:buFont typeface="Arial" panose="020B0604020202020204" pitchFamily="34" charset="0"/>
              <a:buChar char="•"/>
              <a:defRPr/>
            </a:pPr>
            <a:r>
              <a:rPr lang="en-US" sz="1400" dirty="0">
                <a:latin typeface="Arial" pitchFamily="34" charset="0"/>
                <a:cs typeface="Arial" pitchFamily="34" charset="0"/>
              </a:rPr>
              <a:t>New Boaters are much more prone to ‘drink &amp; boat’ than more established boaters; while their attitudes / </a:t>
            </a:r>
            <a:r>
              <a:rPr lang="en-US" sz="1400" dirty="0" err="1">
                <a:latin typeface="Arial" pitchFamily="34" charset="0"/>
                <a:cs typeface="Arial" pitchFamily="34" charset="0"/>
              </a:rPr>
              <a:t>behaviours</a:t>
            </a:r>
            <a:r>
              <a:rPr lang="en-US" sz="1400" dirty="0">
                <a:latin typeface="Arial" pitchFamily="34" charset="0"/>
                <a:cs typeface="Arial" pitchFamily="34" charset="0"/>
              </a:rPr>
              <a:t> are similar to boaters in total for other desired safe boating </a:t>
            </a:r>
            <a:r>
              <a:rPr lang="en-US" sz="1400" dirty="0" err="1">
                <a:latin typeface="Arial" pitchFamily="34" charset="0"/>
                <a:cs typeface="Arial" pitchFamily="34" charset="0"/>
              </a:rPr>
              <a:t>behaviours</a:t>
            </a:r>
            <a:r>
              <a:rPr lang="en-US" sz="1400" dirty="0">
                <a:latin typeface="Arial" pitchFamily="34" charset="0"/>
                <a:cs typeface="Arial" pitchFamily="34" charset="0"/>
              </a:rPr>
              <a:t>.</a:t>
            </a:r>
          </a:p>
          <a:p>
            <a:pPr marL="342900" indent="-342900">
              <a:spcBef>
                <a:spcPts val="1200"/>
              </a:spcBef>
              <a:buFont typeface="+mj-lt"/>
              <a:buAutoNum type="arabicPeriod" startAt="4"/>
              <a:defRPr/>
            </a:pPr>
            <a:r>
              <a:rPr lang="en-US" sz="1600" b="1" dirty="0">
                <a:latin typeface="Arial" pitchFamily="34" charset="0"/>
                <a:cs typeface="Arial" pitchFamily="34" charset="0"/>
              </a:rPr>
              <a:t>How to attract more boaters to the CSBC’s great safe boating websites? </a:t>
            </a:r>
          </a:p>
          <a:p>
            <a:pPr marL="1200150" lvl="2" indent="-285750">
              <a:spcBef>
                <a:spcPts val="200"/>
              </a:spcBef>
              <a:buFont typeface="Arial" pitchFamily="34" charset="0"/>
              <a:buChar char="•"/>
              <a:defRPr/>
            </a:pPr>
            <a:r>
              <a:rPr lang="en-US" sz="1400" dirty="0">
                <a:latin typeface="Arial" pitchFamily="34" charset="0"/>
                <a:cs typeface="Arial" pitchFamily="34" charset="0"/>
              </a:rPr>
              <a:t>SmartBoater.ca and StartBoating.ca remain quite low as sources of awareness for safe boating messages.</a:t>
            </a:r>
          </a:p>
          <a:p>
            <a:pPr marL="1200150" lvl="2" indent="-285750">
              <a:spcBef>
                <a:spcPts val="600"/>
              </a:spcBef>
              <a:buFont typeface="Arial" pitchFamily="34" charset="0"/>
              <a:buChar char="•"/>
              <a:defRPr/>
            </a:pPr>
            <a:r>
              <a:rPr lang="en-US" sz="1400" dirty="0">
                <a:latin typeface="Arial" pitchFamily="34" charset="0"/>
                <a:cs typeface="Arial" pitchFamily="34" charset="0"/>
              </a:rPr>
              <a:t>How did website visitation build, during this boating season?</a:t>
            </a:r>
          </a:p>
          <a:p>
            <a:pPr marL="1200150" lvl="2" indent="-285750">
              <a:spcBef>
                <a:spcPts val="600"/>
              </a:spcBef>
              <a:buFont typeface="Arial" pitchFamily="34" charset="0"/>
              <a:buChar char="•"/>
              <a:defRPr/>
            </a:pPr>
            <a:r>
              <a:rPr lang="en-US" sz="1400" dirty="0">
                <a:latin typeface="Arial" pitchFamily="34" charset="0"/>
                <a:cs typeface="Arial" pitchFamily="34" charset="0"/>
              </a:rPr>
              <a:t>More StartBoating.ca, CSBC.ca and/or SmartBoater.ca  ‘go there’ call to actions built into news coverage, social media, PSAs, online </a:t>
            </a:r>
            <a:r>
              <a:rPr lang="en-US" sz="1400" dirty="0" smtClean="0">
                <a:latin typeface="Arial" pitchFamily="34" charset="0"/>
                <a:cs typeface="Arial" pitchFamily="34" charset="0"/>
              </a:rPr>
              <a:t>ads </a:t>
            </a:r>
            <a:r>
              <a:rPr lang="en-US" sz="1400" dirty="0">
                <a:latin typeface="Arial" pitchFamily="34" charset="0"/>
                <a:cs typeface="Arial" pitchFamily="34" charset="0"/>
              </a:rPr>
              <a:t>… like already done in “Start Boating this Summer” poster </a:t>
            </a:r>
            <a:r>
              <a:rPr lang="en-US" sz="1400" dirty="0" smtClean="0">
                <a:latin typeface="Arial" pitchFamily="34" charset="0"/>
                <a:cs typeface="Arial" pitchFamily="34" charset="0"/>
              </a:rPr>
              <a:t>ads, and for “Unexpected Happens” Lifejacket ad, via survivethewait.ca microsite.</a:t>
            </a:r>
            <a:endParaRPr lang="en-US" sz="1400" dirty="0">
              <a:latin typeface="Arial" pitchFamily="34" charset="0"/>
              <a:cs typeface="Arial" pitchFamily="34" charset="0"/>
            </a:endParaRP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schemeClr val="bg1">
                    <a:lumMod val="50000"/>
                  </a:schemeClr>
                </a:solidFill>
              </a:rPr>
              <a:pPr/>
              <a:t>18</a:t>
            </a:fld>
            <a:endParaRPr lang="en-US" sz="1200" dirty="0">
              <a:solidFill>
                <a:schemeClr val="bg1">
                  <a:lumMod val="50000"/>
                </a:schemeClr>
              </a:solidFill>
            </a:endParaRPr>
          </a:p>
        </p:txBody>
      </p:sp>
    </p:spTree>
    <p:extLst>
      <p:ext uri="{BB962C8B-B14F-4D97-AF65-F5344CB8AC3E}">
        <p14:creationId xmlns:p14="http://schemas.microsoft.com/office/powerpoint/2010/main" val="1213167946"/>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6400" y="301444"/>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2400" b="1" dirty="0">
                <a:solidFill>
                  <a:prstClr val="white"/>
                </a:solidFill>
                <a:latin typeface="Arial" pitchFamily="34" charset="0"/>
                <a:cs typeface="Arial" pitchFamily="34" charset="0"/>
              </a:rPr>
              <a:t>Implications (for discussion)</a:t>
            </a:r>
            <a:endParaRPr lang="en-US" sz="2400" dirty="0">
              <a:solidFill>
                <a:prstClr val="white"/>
              </a:solidFill>
              <a:latin typeface="Arial" pitchFamily="34" charset="0"/>
              <a:cs typeface="Arial" pitchFamily="34" charset="0"/>
            </a:endParaRPr>
          </a:p>
        </p:txBody>
      </p:sp>
      <p:sp>
        <p:nvSpPr>
          <p:cNvPr id="30723" name="Text Box 6"/>
          <p:cNvSpPr txBox="1">
            <a:spLocks noChangeArrowheads="1"/>
          </p:cNvSpPr>
          <p:nvPr/>
        </p:nvSpPr>
        <p:spPr bwMode="auto">
          <a:xfrm>
            <a:off x="161925" y="1204977"/>
            <a:ext cx="8896350" cy="4070345"/>
          </a:xfrm>
          <a:prstGeom prst="rect">
            <a:avLst/>
          </a:prstGeom>
          <a:noFill/>
          <a:ln w="9525">
            <a:noFill/>
            <a:miter lim="800000"/>
            <a:headEnd/>
            <a:tailEnd/>
          </a:ln>
        </p:spPr>
        <p:txBody>
          <a:bodyPr wrap="square">
            <a:spAutoFit/>
          </a:bodyPr>
          <a:lstStyle/>
          <a:p>
            <a:pPr marL="342900" indent="-342900">
              <a:spcBef>
                <a:spcPts val="300"/>
              </a:spcBef>
              <a:buFont typeface="+mj-lt"/>
              <a:buAutoNum type="arabicPeriod" startAt="8"/>
              <a:defRPr/>
            </a:pPr>
            <a:r>
              <a:rPr lang="en-US" sz="1600" b="1" dirty="0">
                <a:solidFill>
                  <a:prstClr val="black"/>
                </a:solidFill>
                <a:latin typeface="Arial" pitchFamily="34" charset="0"/>
                <a:cs typeface="Arial" pitchFamily="34" charset="0"/>
              </a:rPr>
              <a:t>Cannabis and Boating:</a:t>
            </a:r>
          </a:p>
          <a:p>
            <a:pPr marL="742950" lvl="1" indent="-285750">
              <a:spcBef>
                <a:spcPts val="600"/>
              </a:spcBef>
              <a:buFont typeface="Wingdings" panose="05000000000000000000" pitchFamily="2" charset="2"/>
              <a:buChar char="q"/>
              <a:defRPr/>
            </a:pPr>
            <a:r>
              <a:rPr lang="en-US" sz="1400" dirty="0">
                <a:solidFill>
                  <a:prstClr val="black"/>
                </a:solidFill>
                <a:latin typeface="Arial" pitchFamily="34" charset="0"/>
                <a:cs typeface="Arial" pitchFamily="34" charset="0"/>
              </a:rPr>
              <a:t>There is already significant use of cannabis while boating, and we can expect more cannabis use after legalization.</a:t>
            </a:r>
          </a:p>
          <a:p>
            <a:pPr marL="1200150" lvl="2" indent="-285750">
              <a:spcBef>
                <a:spcPts val="600"/>
              </a:spcBef>
              <a:buFont typeface="Arial" panose="020B0604020202020204" pitchFamily="34" charset="0"/>
              <a:buChar char="•"/>
              <a:defRPr/>
            </a:pPr>
            <a:r>
              <a:rPr lang="en-US" sz="1400" dirty="0">
                <a:solidFill>
                  <a:prstClr val="black"/>
                </a:solidFill>
                <a:latin typeface="Arial" pitchFamily="34" charset="0"/>
                <a:cs typeface="Arial" pitchFamily="34" charset="0"/>
              </a:rPr>
              <a:t>However, still not as prevalent as “drinking &amp; boating”.</a:t>
            </a:r>
          </a:p>
          <a:p>
            <a:pPr marL="742950" lvl="1" indent="-285750">
              <a:spcBef>
                <a:spcPts val="1200"/>
              </a:spcBef>
              <a:buFont typeface="Wingdings" panose="05000000000000000000" pitchFamily="2" charset="2"/>
              <a:buChar char="q"/>
              <a:defRPr/>
            </a:pPr>
            <a:r>
              <a:rPr lang="en-US" sz="1400" dirty="0">
                <a:solidFill>
                  <a:prstClr val="black"/>
                </a:solidFill>
                <a:latin typeface="Arial" pitchFamily="34" charset="0"/>
                <a:cs typeface="Arial" pitchFamily="34" charset="0"/>
              </a:rPr>
              <a:t>Boaters are likely to be supportive of, and influenced by, CSBC education efforts re: the effects and risks of using cannabis and boating.</a:t>
            </a:r>
          </a:p>
          <a:p>
            <a:pPr marL="1200150" lvl="2" indent="-285750">
              <a:spcBef>
                <a:spcPts val="600"/>
              </a:spcBef>
              <a:buFont typeface="Arial" panose="020B0604020202020204" pitchFamily="34" charset="0"/>
              <a:buChar char="•"/>
              <a:defRPr/>
            </a:pPr>
            <a:r>
              <a:rPr lang="en-US" sz="1400" dirty="0">
                <a:solidFill>
                  <a:prstClr val="black"/>
                </a:solidFill>
                <a:latin typeface="Arial" pitchFamily="34" charset="0"/>
                <a:cs typeface="Arial" pitchFamily="34" charset="0"/>
              </a:rPr>
              <a:t>Large majority of boaters believe that using cannabis for non-medical purposes impairs one’s ability to operate a boat.</a:t>
            </a:r>
          </a:p>
          <a:p>
            <a:pPr marL="1200150" lvl="2" indent="-285750">
              <a:spcBef>
                <a:spcPts val="600"/>
              </a:spcBef>
              <a:buFont typeface="Arial" panose="020B0604020202020204" pitchFamily="34" charset="0"/>
              <a:buChar char="•"/>
              <a:defRPr/>
            </a:pPr>
            <a:r>
              <a:rPr lang="en-US" sz="1400" dirty="0">
                <a:solidFill>
                  <a:prstClr val="black"/>
                </a:solidFill>
                <a:latin typeface="Arial" pitchFamily="34" charset="0"/>
                <a:cs typeface="Arial" pitchFamily="34" charset="0"/>
              </a:rPr>
              <a:t>Boaters (including cannabis users) are concerned about the impact of using cannabis and boating.</a:t>
            </a:r>
          </a:p>
          <a:p>
            <a:pPr marL="742950" lvl="1" indent="-285750">
              <a:spcBef>
                <a:spcPts val="1200"/>
              </a:spcBef>
              <a:buFont typeface="Wingdings" panose="05000000000000000000" pitchFamily="2" charset="2"/>
              <a:buChar char="q"/>
              <a:defRPr/>
            </a:pPr>
            <a:r>
              <a:rPr lang="en-US" sz="1400" dirty="0">
                <a:solidFill>
                  <a:prstClr val="black"/>
                </a:solidFill>
                <a:latin typeface="Arial" pitchFamily="34" charset="0"/>
                <a:cs typeface="Arial" pitchFamily="34" charset="0"/>
              </a:rPr>
              <a:t>The “Boat Sober” slogan &amp; logo is a good platform to move forward with, for boating safety messaging regarding both “don’t drink and boat” and “don’t take drugs / smoke cannabis”. </a:t>
            </a:r>
          </a:p>
          <a:p>
            <a:pPr marL="1200150" lvl="2" indent="-285750">
              <a:spcBef>
                <a:spcPts val="600"/>
              </a:spcBef>
              <a:buFont typeface="Arial" panose="020B0604020202020204" pitchFamily="34" charset="0"/>
              <a:buChar char="•"/>
              <a:defRPr/>
            </a:pPr>
            <a:r>
              <a:rPr lang="en-US" sz="1400" dirty="0">
                <a:solidFill>
                  <a:prstClr val="black"/>
                </a:solidFill>
                <a:latin typeface="Arial" pitchFamily="34" charset="0"/>
                <a:cs typeface="Arial" pitchFamily="34" charset="0"/>
              </a:rPr>
              <a:t>The slogan and logo “in tandem” better communicate inclusion of drugs / cannabis than the slogan on its own.</a:t>
            </a:r>
          </a:p>
          <a:p>
            <a:pPr marL="742950" lvl="1" indent="-285750">
              <a:spcBef>
                <a:spcPts val="300"/>
              </a:spcBef>
              <a:buFont typeface="Arial" pitchFamily="34" charset="0"/>
              <a:buChar char="•"/>
              <a:defRPr/>
            </a:pPr>
            <a:endParaRPr lang="en-US" sz="1300" dirty="0">
              <a:solidFill>
                <a:prstClr val="black"/>
              </a:solidFill>
              <a:latin typeface="Arial" pitchFamily="34" charset="0"/>
              <a:cs typeface="Arial" pitchFamily="34" charset="0"/>
            </a:endParaRP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prstClr val="white">
                    <a:lumMod val="50000"/>
                  </a:prstClr>
                </a:solidFill>
              </a:rPr>
              <a:pPr/>
              <a:t>19</a:t>
            </a:fld>
            <a:endParaRPr lang="en-US" sz="1200" dirty="0">
              <a:solidFill>
                <a:prstClr val="white">
                  <a:lumMod val="50000"/>
                </a:prstClr>
              </a:solidFill>
            </a:endParaRPr>
          </a:p>
        </p:txBody>
      </p:sp>
    </p:spTree>
    <p:extLst>
      <p:ext uri="{BB962C8B-B14F-4D97-AF65-F5344CB8AC3E}">
        <p14:creationId xmlns:p14="http://schemas.microsoft.com/office/powerpoint/2010/main" val="3529073555"/>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Table of Contents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2</a:t>
            </a:fld>
            <a:endParaRPr lang="en-US"/>
          </a:p>
        </p:txBody>
      </p:sp>
      <p:sp>
        <p:nvSpPr>
          <p:cNvPr id="6" name="Text Box 6"/>
          <p:cNvSpPr txBox="1">
            <a:spLocks noChangeArrowheads="1"/>
          </p:cNvSpPr>
          <p:nvPr/>
        </p:nvSpPr>
        <p:spPr bwMode="auto">
          <a:xfrm>
            <a:off x="7415525" y="1104522"/>
            <a:ext cx="981075" cy="369332"/>
          </a:xfrm>
          <a:prstGeom prst="rect">
            <a:avLst/>
          </a:prstGeom>
          <a:noFill/>
          <a:ln w="9525" algn="ctr">
            <a:noFill/>
            <a:miter lim="800000"/>
            <a:headEnd/>
            <a:tailEnd/>
          </a:ln>
        </p:spPr>
        <p:txBody>
          <a:bodyPr>
            <a:spAutoFit/>
          </a:bodyPr>
          <a:lstStyle/>
          <a:p>
            <a:pPr>
              <a:buFontTx/>
              <a:buNone/>
            </a:pPr>
            <a:r>
              <a:rPr lang="en-US" b="1" u="sng" dirty="0">
                <a:solidFill>
                  <a:schemeClr val="tx1"/>
                </a:solidFill>
                <a:latin typeface="Arial" pitchFamily="34" charset="0"/>
                <a:cs typeface="Arial" pitchFamily="34" charset="0"/>
              </a:rPr>
              <a:t>Slide #</a:t>
            </a:r>
          </a:p>
        </p:txBody>
      </p:sp>
      <p:sp>
        <p:nvSpPr>
          <p:cNvPr id="7" name="Text Box 5"/>
          <p:cNvSpPr txBox="1">
            <a:spLocks noChangeArrowheads="1"/>
          </p:cNvSpPr>
          <p:nvPr/>
        </p:nvSpPr>
        <p:spPr bwMode="auto">
          <a:xfrm>
            <a:off x="457200" y="1395218"/>
            <a:ext cx="8153400" cy="4547399"/>
          </a:xfrm>
          <a:prstGeom prst="rect">
            <a:avLst/>
          </a:prstGeom>
          <a:noFill/>
          <a:ln w="9525" algn="ctr">
            <a:noFill/>
            <a:miter lim="800000"/>
            <a:headEnd/>
            <a:tailEnd/>
          </a:ln>
        </p:spPr>
        <p:txBody>
          <a:bodyPr>
            <a:spAutoFit/>
          </a:bodyPr>
          <a:lstStyle/>
          <a:p>
            <a:pPr marL="342900" indent="-342900">
              <a:spcAft>
                <a:spcPts val="900"/>
              </a:spcAft>
              <a:buFontTx/>
              <a:buAutoNum type="arabicPeriod"/>
              <a:tabLst>
                <a:tab pos="7350125" algn="ctr"/>
              </a:tabLst>
            </a:pPr>
            <a:r>
              <a:rPr lang="en-US" sz="1800" b="1" dirty="0">
                <a:latin typeface="Arial" pitchFamily="34" charset="0"/>
                <a:cs typeface="Arial" pitchFamily="34" charset="0"/>
              </a:rPr>
              <a:t>Introduction</a:t>
            </a:r>
            <a:r>
              <a:rPr lang="en-US" sz="1600" dirty="0">
                <a:latin typeface="Arial" pitchFamily="34" charset="0"/>
                <a:cs typeface="Arial" pitchFamily="34" charset="0"/>
              </a:rPr>
              <a:t>	</a:t>
            </a:r>
            <a:r>
              <a:rPr lang="en-US" b="1" dirty="0">
                <a:latin typeface="Arial" pitchFamily="34" charset="0"/>
                <a:cs typeface="Arial" pitchFamily="34" charset="0"/>
              </a:rPr>
              <a:t>3</a:t>
            </a:r>
          </a:p>
          <a:p>
            <a:pPr marL="800100" lvl="1" indent="-342900">
              <a:spcAft>
                <a:spcPts val="1200"/>
              </a:spcAft>
              <a:buFont typeface="Arial" pitchFamily="34" charset="0"/>
              <a:buChar char="•"/>
              <a:tabLst>
                <a:tab pos="7350125" algn="ctr"/>
              </a:tabLst>
            </a:pPr>
            <a:r>
              <a:rPr lang="en-US" sz="1600" dirty="0">
                <a:latin typeface="Arial" pitchFamily="34" charset="0"/>
                <a:cs typeface="Arial" pitchFamily="34" charset="0"/>
              </a:rPr>
              <a:t>Research Objectives &amp; Methodology</a:t>
            </a:r>
            <a:r>
              <a:rPr lang="en-US" dirty="0">
                <a:latin typeface="Arial" pitchFamily="34" charset="0"/>
                <a:cs typeface="Arial" pitchFamily="34" charset="0"/>
              </a:rPr>
              <a:t>	4</a:t>
            </a:r>
          </a:p>
          <a:p>
            <a:pPr marL="342900" indent="-342900">
              <a:spcAft>
                <a:spcPts val="1200"/>
              </a:spcAft>
              <a:buFontTx/>
              <a:buAutoNum type="arabicPeriod"/>
              <a:tabLst>
                <a:tab pos="7350125" algn="ctr"/>
              </a:tabLst>
            </a:pPr>
            <a:r>
              <a:rPr lang="en-US" sz="1800" b="1" dirty="0">
                <a:latin typeface="Arial" pitchFamily="34" charset="0"/>
                <a:cs typeface="Arial" pitchFamily="34" charset="0"/>
              </a:rPr>
              <a:t>Summary of Key Findings &amp; Implications</a:t>
            </a:r>
            <a:r>
              <a:rPr lang="en-US" sz="1600" dirty="0">
                <a:latin typeface="Arial" pitchFamily="34" charset="0"/>
                <a:cs typeface="Arial" pitchFamily="34" charset="0"/>
              </a:rPr>
              <a:t>	</a:t>
            </a:r>
            <a:r>
              <a:rPr lang="en-US" b="1" dirty="0">
                <a:latin typeface="Arial" pitchFamily="34" charset="0"/>
                <a:cs typeface="Arial" pitchFamily="34" charset="0"/>
              </a:rPr>
              <a:t>6</a:t>
            </a:r>
            <a:endParaRPr lang="en-US" sz="1600" b="1" dirty="0">
              <a:latin typeface="Arial" pitchFamily="34" charset="0"/>
              <a:cs typeface="Arial" pitchFamily="34" charset="0"/>
            </a:endParaRPr>
          </a:p>
          <a:p>
            <a:pPr marL="342900" indent="-342900">
              <a:spcAft>
                <a:spcPts val="900"/>
              </a:spcAft>
              <a:buFontTx/>
              <a:buAutoNum type="arabicPeriod"/>
              <a:tabLst>
                <a:tab pos="7350125" algn="ctr"/>
              </a:tabLst>
            </a:pPr>
            <a:r>
              <a:rPr lang="en-US" sz="1800" b="1" dirty="0">
                <a:latin typeface="Arial" pitchFamily="34" charset="0"/>
                <a:cs typeface="Arial" pitchFamily="34" charset="0"/>
              </a:rPr>
              <a:t>Detailed Findings	</a:t>
            </a:r>
            <a:r>
              <a:rPr lang="en-US" b="1" dirty="0">
                <a:latin typeface="Arial" pitchFamily="34" charset="0"/>
                <a:cs typeface="Arial" pitchFamily="34" charset="0"/>
              </a:rPr>
              <a:t>21</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Boating Participation	22</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Awareness of Safe Boating Messages	27</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Sources of Awareness of Safe Boating Messages	40</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Safe Boating Attitudes / Behaviours	52</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Wearing Lifejackets	58</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Drinking and Boating	64</a:t>
            </a:r>
          </a:p>
          <a:p>
            <a:pPr marL="800100" lvl="1" indent="-342900">
              <a:spcAft>
                <a:spcPts val="900"/>
              </a:spcAft>
              <a:buFont typeface="Arial" pitchFamily="34" charset="0"/>
              <a:buChar char="•"/>
              <a:tabLst>
                <a:tab pos="7350125" algn="ctr"/>
              </a:tabLst>
            </a:pPr>
            <a:r>
              <a:rPr lang="en-US" sz="1600" dirty="0">
                <a:latin typeface="Arial" pitchFamily="34" charset="0"/>
                <a:cs typeface="Arial" pitchFamily="34" charset="0"/>
              </a:rPr>
              <a:t>Using Cannabis and Boating	70</a:t>
            </a:r>
          </a:p>
          <a:p>
            <a:pPr marL="342900" indent="-342900">
              <a:spcAft>
                <a:spcPts val="1200"/>
              </a:spcAft>
              <a:buFont typeface="Arial" charset="0"/>
              <a:buAutoNum type="arabicPeriod" startAt="4"/>
              <a:tabLst>
                <a:tab pos="7350125" algn="ctr"/>
              </a:tabLst>
            </a:pPr>
            <a:r>
              <a:rPr lang="en-US" sz="1800" b="1" dirty="0">
                <a:latin typeface="Arial" pitchFamily="34" charset="0"/>
                <a:cs typeface="Arial" pitchFamily="34" charset="0"/>
              </a:rPr>
              <a:t>Appendix	82</a:t>
            </a:r>
            <a:endParaRPr lang="en-US" dirty="0">
              <a:latin typeface="Arial" pitchFamily="34" charset="0"/>
              <a:cs typeface="Arial" pitchFamily="34" charset="0"/>
            </a:endParaRPr>
          </a:p>
        </p:txBody>
      </p:sp>
    </p:spTree>
    <p:extLst>
      <p:ext uri="{BB962C8B-B14F-4D97-AF65-F5344CB8AC3E}">
        <p14:creationId xmlns:p14="http://schemas.microsoft.com/office/powerpoint/2010/main" val="2722158716"/>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76400" y="301444"/>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2400" b="1" dirty="0">
                <a:solidFill>
                  <a:prstClr val="white"/>
                </a:solidFill>
                <a:latin typeface="Arial" pitchFamily="34" charset="0"/>
                <a:cs typeface="Arial" pitchFamily="34" charset="0"/>
              </a:rPr>
              <a:t>Implications (for discussion)</a:t>
            </a:r>
            <a:endParaRPr lang="en-US" sz="2400" dirty="0">
              <a:solidFill>
                <a:prstClr val="white"/>
              </a:solidFill>
              <a:latin typeface="Arial" pitchFamily="34" charset="0"/>
              <a:cs typeface="Arial" pitchFamily="34" charset="0"/>
            </a:endParaRPr>
          </a:p>
        </p:txBody>
      </p:sp>
      <p:sp>
        <p:nvSpPr>
          <p:cNvPr id="30723" name="Text Box 6"/>
          <p:cNvSpPr txBox="1">
            <a:spLocks noChangeArrowheads="1"/>
          </p:cNvSpPr>
          <p:nvPr/>
        </p:nvSpPr>
        <p:spPr bwMode="auto">
          <a:xfrm>
            <a:off x="161925" y="1071627"/>
            <a:ext cx="8896350" cy="5478423"/>
          </a:xfrm>
          <a:prstGeom prst="rect">
            <a:avLst/>
          </a:prstGeom>
          <a:noFill/>
          <a:ln w="9525">
            <a:noFill/>
            <a:miter lim="800000"/>
            <a:headEnd/>
            <a:tailEnd/>
          </a:ln>
        </p:spPr>
        <p:txBody>
          <a:bodyPr wrap="square">
            <a:spAutoFit/>
          </a:bodyPr>
          <a:lstStyle/>
          <a:p>
            <a:pPr marL="342900" indent="-342900">
              <a:spcBef>
                <a:spcPts val="300"/>
              </a:spcBef>
              <a:buFont typeface="+mj-lt"/>
              <a:buAutoNum type="arabicPeriod" startAt="8"/>
              <a:defRPr/>
            </a:pPr>
            <a:r>
              <a:rPr lang="en-US" sz="1600" b="1" dirty="0">
                <a:solidFill>
                  <a:prstClr val="black"/>
                </a:solidFill>
                <a:latin typeface="Arial" pitchFamily="34" charset="0"/>
                <a:cs typeface="Arial" pitchFamily="34" charset="0"/>
              </a:rPr>
              <a:t>Cannabis and Boating (cont’d):</a:t>
            </a:r>
          </a:p>
          <a:p>
            <a:pPr marL="742950" lvl="1" indent="-285750">
              <a:spcBef>
                <a:spcPts val="600"/>
              </a:spcBef>
              <a:buFont typeface="Wingdings" panose="05000000000000000000" pitchFamily="2" charset="2"/>
              <a:buChar char="q"/>
              <a:defRPr/>
            </a:pPr>
            <a:r>
              <a:rPr lang="en-US" sz="1400" dirty="0">
                <a:solidFill>
                  <a:prstClr val="black"/>
                </a:solidFill>
                <a:latin typeface="Arial" pitchFamily="34" charset="0"/>
                <a:cs typeface="Arial" pitchFamily="34" charset="0"/>
              </a:rPr>
              <a:t>The two new “Boat Sober” poster ad concepts that were tested, both communicate effectively.  </a:t>
            </a:r>
            <a:br>
              <a:rPr lang="en-US" sz="1400" dirty="0">
                <a:solidFill>
                  <a:prstClr val="black"/>
                </a:solidFill>
                <a:latin typeface="Arial" pitchFamily="34" charset="0"/>
                <a:cs typeface="Arial" pitchFamily="34" charset="0"/>
              </a:rPr>
            </a:br>
            <a:r>
              <a:rPr lang="en-US" sz="1400" dirty="0">
                <a:solidFill>
                  <a:prstClr val="black"/>
                </a:solidFill>
                <a:latin typeface="Arial" pitchFamily="34" charset="0"/>
                <a:cs typeface="Arial" pitchFamily="34" charset="0"/>
              </a:rPr>
              <a:t>There may be an opportunity for a “1-2” punch…</a:t>
            </a:r>
          </a:p>
          <a:p>
            <a:pPr marL="1200150" lvl="2" indent="-285750">
              <a:spcBef>
                <a:spcPts val="600"/>
              </a:spcBef>
              <a:buFont typeface="Arial" panose="020B0604020202020204" pitchFamily="34" charset="0"/>
              <a:buChar char="•"/>
              <a:defRPr/>
            </a:pPr>
            <a:r>
              <a:rPr lang="en-US" sz="1400" dirty="0">
                <a:solidFill>
                  <a:prstClr val="black"/>
                </a:solidFill>
                <a:latin typeface="Arial" pitchFamily="34" charset="0"/>
                <a:cs typeface="Arial" pitchFamily="34" charset="0"/>
              </a:rPr>
              <a:t>Consider leading with the “Weed” ad, as it elicits a stronger positive emotional reaction from boaters, in addition to being intrusive / grabbing viewers’ attention.</a:t>
            </a:r>
          </a:p>
          <a:p>
            <a:pPr marL="1200150" lvl="2" indent="-285750">
              <a:spcBef>
                <a:spcPts val="600"/>
              </a:spcBef>
              <a:buFont typeface="Arial" panose="020B0604020202020204" pitchFamily="34" charset="0"/>
              <a:buChar char="•"/>
              <a:defRPr/>
            </a:pPr>
            <a:r>
              <a:rPr lang="en-US" sz="1400" dirty="0">
                <a:solidFill>
                  <a:prstClr val="black"/>
                </a:solidFill>
                <a:latin typeface="Arial" pitchFamily="34" charset="0"/>
                <a:cs typeface="Arial" pitchFamily="34" charset="0"/>
              </a:rPr>
              <a:t>Follow-up with “Blow 10,000” which will provide many boaters with new information about the magnitude of the consequences of being caught boating while impaired, whether by cannabis / drugs or alcohol.</a:t>
            </a:r>
          </a:p>
          <a:p>
            <a:pPr marL="1657350" lvl="3" indent="-285750">
              <a:spcBef>
                <a:spcPts val="600"/>
              </a:spcBef>
              <a:buFont typeface="Arial" panose="020B0604020202020204" pitchFamily="34" charset="0"/>
              <a:buChar char="•"/>
              <a:defRPr/>
            </a:pPr>
            <a:r>
              <a:rPr lang="en-US" sz="1300" dirty="0">
                <a:solidFill>
                  <a:prstClr val="black"/>
                </a:solidFill>
                <a:latin typeface="Arial" pitchFamily="34" charset="0"/>
                <a:cs typeface="Arial" pitchFamily="34" charset="0"/>
              </a:rPr>
              <a:t>May have more impact a bit later, once law enforcement has proven / communicated their ability to test for cannabis as well as alcohol levels.</a:t>
            </a:r>
          </a:p>
          <a:p>
            <a:pPr marL="742950" lvl="1" indent="-285750">
              <a:spcBef>
                <a:spcPts val="300"/>
              </a:spcBef>
              <a:buFont typeface="Wingdings" panose="05000000000000000000" pitchFamily="2" charset="2"/>
              <a:buChar char="q"/>
              <a:defRPr/>
            </a:pPr>
            <a:r>
              <a:rPr lang="en-US" sz="1400" dirty="0">
                <a:solidFill>
                  <a:prstClr val="black"/>
                </a:solidFill>
                <a:latin typeface="Arial" pitchFamily="34" charset="0"/>
                <a:cs typeface="Arial" pitchFamily="34" charset="0"/>
              </a:rPr>
              <a:t>Thoughts re: possible improvement opportunities for the “Weed” ad:</a:t>
            </a:r>
          </a:p>
          <a:p>
            <a:pPr marL="1200150" lvl="2" indent="-285750">
              <a:spcBef>
                <a:spcPts val="300"/>
              </a:spcBef>
              <a:buFont typeface="Arial" panose="020B0604020202020204" pitchFamily="34" charset="0"/>
              <a:buChar char="•"/>
              <a:defRPr/>
            </a:pPr>
            <a:r>
              <a:rPr lang="en-US" sz="1400" dirty="0">
                <a:solidFill>
                  <a:prstClr val="black"/>
                </a:solidFill>
                <a:latin typeface="Arial" pitchFamily="34" charset="0"/>
                <a:cs typeface="Arial" pitchFamily="34" charset="0"/>
              </a:rPr>
              <a:t>Replace the existing “don’t” images and Boat Sober text with the Boat Sober “slogan &amp; logo” in tandem.</a:t>
            </a:r>
          </a:p>
          <a:p>
            <a:pPr marL="1200150" lvl="2" indent="-285750">
              <a:spcBef>
                <a:spcPts val="300"/>
              </a:spcBef>
              <a:buFont typeface="Arial" panose="020B0604020202020204" pitchFamily="34" charset="0"/>
              <a:buChar char="•"/>
              <a:defRPr/>
            </a:pPr>
            <a:r>
              <a:rPr lang="en-US" sz="1400" dirty="0">
                <a:solidFill>
                  <a:prstClr val="black"/>
                </a:solidFill>
                <a:latin typeface="Arial" pitchFamily="34" charset="0"/>
                <a:cs typeface="Arial" pitchFamily="34" charset="0"/>
              </a:rPr>
              <a:t>Include specific mentions of </a:t>
            </a:r>
            <a:r>
              <a:rPr lang="en-US" sz="1400" dirty="0" smtClean="0">
                <a:solidFill>
                  <a:prstClr val="black"/>
                </a:solidFill>
                <a:latin typeface="Arial" pitchFamily="34" charset="0"/>
                <a:cs typeface="Arial" pitchFamily="34" charset="0"/>
              </a:rPr>
              <a:t>alcohol, cannabis </a:t>
            </a:r>
            <a:r>
              <a:rPr lang="en-US" sz="1400" dirty="0">
                <a:solidFill>
                  <a:prstClr val="black"/>
                </a:solidFill>
                <a:latin typeface="Arial" pitchFamily="34" charset="0"/>
                <a:cs typeface="Arial" pitchFamily="34" charset="0"/>
              </a:rPr>
              <a:t>and drugs.</a:t>
            </a:r>
          </a:p>
          <a:p>
            <a:pPr marL="742950" lvl="1" indent="-285750">
              <a:spcBef>
                <a:spcPts val="300"/>
              </a:spcBef>
              <a:buFont typeface="Wingdings" panose="05000000000000000000" pitchFamily="2" charset="2"/>
              <a:buChar char="q"/>
              <a:defRPr/>
            </a:pPr>
            <a:r>
              <a:rPr lang="en-US" sz="1400" dirty="0">
                <a:solidFill>
                  <a:prstClr val="black"/>
                </a:solidFill>
                <a:latin typeface="Arial" pitchFamily="34" charset="0"/>
                <a:cs typeface="Arial" pitchFamily="34" charset="0"/>
              </a:rPr>
              <a:t>Thoughts re: improvement opportunities for the “Blow 10,000” ad:</a:t>
            </a:r>
          </a:p>
          <a:p>
            <a:pPr marL="1200150" lvl="2" indent="-285750">
              <a:spcBef>
                <a:spcPts val="300"/>
              </a:spcBef>
              <a:buFont typeface="Arial" pitchFamily="34" charset="0"/>
              <a:buChar char="•"/>
              <a:defRPr/>
            </a:pPr>
            <a:r>
              <a:rPr lang="en-US" sz="1400" dirty="0">
                <a:solidFill>
                  <a:prstClr val="black"/>
                </a:solidFill>
                <a:latin typeface="Arial" pitchFamily="34" charset="0"/>
                <a:cs typeface="Arial" pitchFamily="34" charset="0"/>
              </a:rPr>
              <a:t>Reduce the “busy-ness” of the background visuals. Consider continuity / linkage with the “Weed” ad background visuals, if both to be used over time / sequentially.</a:t>
            </a:r>
          </a:p>
          <a:p>
            <a:pPr marL="1200150" lvl="2" indent="-285750">
              <a:spcBef>
                <a:spcPts val="300"/>
              </a:spcBef>
              <a:buFont typeface="Arial" pitchFamily="34" charset="0"/>
              <a:buChar char="•"/>
              <a:defRPr/>
            </a:pPr>
            <a:r>
              <a:rPr lang="en-US" sz="1400" dirty="0">
                <a:solidFill>
                  <a:prstClr val="black"/>
                </a:solidFill>
                <a:latin typeface="Arial" pitchFamily="34" charset="0"/>
                <a:cs typeface="Arial" pitchFamily="34" charset="0"/>
              </a:rPr>
              <a:t>Show a younger “offender”, that would be more relatable to cannabis users.</a:t>
            </a:r>
          </a:p>
          <a:p>
            <a:pPr marL="742950" lvl="1" indent="-285750">
              <a:spcBef>
                <a:spcPts val="300"/>
              </a:spcBef>
              <a:buFont typeface="Wingdings" panose="05000000000000000000" pitchFamily="2" charset="2"/>
              <a:buChar char="q"/>
              <a:defRPr/>
            </a:pPr>
            <a:r>
              <a:rPr lang="en-US" sz="1400" dirty="0">
                <a:solidFill>
                  <a:prstClr val="black"/>
                </a:solidFill>
                <a:latin typeface="Arial" pitchFamily="34" charset="0"/>
                <a:cs typeface="Arial" pitchFamily="34" charset="0"/>
              </a:rPr>
              <a:t>For both:</a:t>
            </a:r>
          </a:p>
          <a:p>
            <a:pPr marL="1200150" lvl="2" indent="-285750">
              <a:spcBef>
                <a:spcPts val="300"/>
              </a:spcBef>
              <a:buFont typeface="Arial" pitchFamily="34" charset="0"/>
              <a:buChar char="•"/>
              <a:defRPr/>
            </a:pPr>
            <a:r>
              <a:rPr lang="en-US" sz="1400" dirty="0">
                <a:solidFill>
                  <a:prstClr val="black"/>
                </a:solidFill>
                <a:latin typeface="Arial" pitchFamily="34" charset="0"/>
                <a:cs typeface="Arial" pitchFamily="34" charset="0"/>
              </a:rPr>
              <a:t>Evolve the broad “prescription drugs” item to a descriptor that is more clearly / believably associated with impairment (e.g. maybe something like “prescription narcotics”, “narcotics / sedatives”).</a:t>
            </a:r>
          </a:p>
        </p:txBody>
      </p:sp>
      <p:sp>
        <p:nvSpPr>
          <p:cNvPr id="4" name="Slide Number Placeholder 3"/>
          <p:cNvSpPr txBox="1">
            <a:spLocks/>
          </p:cNvSpPr>
          <p:nvPr/>
        </p:nvSpPr>
        <p:spPr>
          <a:xfrm>
            <a:off x="8561015" y="6480175"/>
            <a:ext cx="5760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z="1200" smtClean="0">
                <a:solidFill>
                  <a:prstClr val="white">
                    <a:lumMod val="50000"/>
                  </a:prstClr>
                </a:solidFill>
              </a:rPr>
              <a:pPr/>
              <a:t>20</a:t>
            </a:fld>
            <a:endParaRPr lang="en-US" sz="1200" dirty="0">
              <a:solidFill>
                <a:prstClr val="white">
                  <a:lumMod val="50000"/>
                </a:prstClr>
              </a:solidFill>
            </a:endParaRPr>
          </a:p>
        </p:txBody>
      </p:sp>
    </p:spTree>
    <p:extLst>
      <p:ext uri="{BB962C8B-B14F-4D97-AF65-F5344CB8AC3E}">
        <p14:creationId xmlns:p14="http://schemas.microsoft.com/office/powerpoint/2010/main" val="153694292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21</a:t>
            </a:fld>
            <a:endParaRPr lang="en-US" dirty="0"/>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Detailed Findings</a:t>
            </a: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22</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Boating Participation</a:t>
            </a: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 Fall 2018, 42% of Canadian adults participate in recreational boating activities</a:t>
            </a:r>
            <a:endParaRPr lang="en-US" dirty="0"/>
          </a:p>
        </p:txBody>
      </p:sp>
      <p:sp>
        <p:nvSpPr>
          <p:cNvPr id="4" name="Slide Number Placeholder 3"/>
          <p:cNvSpPr>
            <a:spLocks noGrp="1"/>
          </p:cNvSpPr>
          <p:nvPr>
            <p:ph type="sldNum" sz="quarter" idx="12"/>
          </p:nvPr>
        </p:nvSpPr>
        <p:spPr>
          <a:xfrm>
            <a:off x="8561015" y="6489700"/>
            <a:ext cx="576064" cy="365125"/>
          </a:xfrm>
        </p:spPr>
        <p:txBody>
          <a:bodyPr/>
          <a:lstStyle/>
          <a:p>
            <a:fld id="{5857359A-ACC2-4AC8-94CA-842605F06C6B}" type="slidenum">
              <a:rPr lang="en-US" smtClean="0"/>
              <a:pPr/>
              <a:t>23</a:t>
            </a:fld>
            <a:endParaRPr lang="en-US"/>
          </a:p>
        </p:txBody>
      </p:sp>
      <p:sp>
        <p:nvSpPr>
          <p:cNvPr id="5" name="Text Box 1916"/>
          <p:cNvSpPr txBox="1">
            <a:spLocks noChangeArrowheads="1"/>
          </p:cNvSpPr>
          <p:nvPr/>
        </p:nvSpPr>
        <p:spPr bwMode="auto">
          <a:xfrm>
            <a:off x="146050" y="6511925"/>
            <a:ext cx="8343900" cy="336550"/>
          </a:xfrm>
          <a:prstGeom prst="rect">
            <a:avLst/>
          </a:prstGeom>
          <a:noFill/>
          <a:ln w="9525">
            <a:noFill/>
            <a:miter lim="800000"/>
            <a:headEnd/>
            <a:tailEnd/>
          </a:ln>
        </p:spPr>
        <p:txBody>
          <a:bodyPr anchor="ctr" anchorCtr="0">
            <a:noAutofit/>
          </a:bodyPr>
          <a:lstStyle/>
          <a:p>
            <a:pPr>
              <a:buFontTx/>
              <a:buNone/>
            </a:pPr>
            <a:r>
              <a:rPr lang="en-US" sz="900" dirty="0">
                <a:solidFill>
                  <a:schemeClr val="tx1"/>
                </a:solidFill>
                <a:latin typeface="Arial" pitchFamily="34" charset="0"/>
                <a:cs typeface="Arial" pitchFamily="34" charset="0"/>
              </a:rPr>
              <a:t>S1.  Which of the following activities do you participate in, at least occasionally?</a:t>
            </a:r>
          </a:p>
        </p:txBody>
      </p:sp>
      <p:sp>
        <p:nvSpPr>
          <p:cNvPr id="6" name="Content Placeholder 2"/>
          <p:cNvSpPr>
            <a:spLocks noGrp="1"/>
          </p:cNvSpPr>
          <p:nvPr>
            <p:ph idx="1"/>
          </p:nvPr>
        </p:nvSpPr>
        <p:spPr>
          <a:xfrm>
            <a:off x="457200" y="1159329"/>
            <a:ext cx="8610600" cy="383721"/>
          </a:xfrm>
        </p:spPr>
        <p:txBody>
          <a:bodyPr/>
          <a:lstStyle/>
          <a:p>
            <a:pPr marL="177800" indent="-177800"/>
            <a:r>
              <a:rPr lang="en-US" sz="1000" dirty="0"/>
              <a:t>Fishing, pleasure powerboating, canoeing and kayaking are the most popular boating activities.</a:t>
            </a:r>
          </a:p>
        </p:txBody>
      </p:sp>
      <p:graphicFrame>
        <p:nvGraphicFramePr>
          <p:cNvPr id="3" name="Object 2"/>
          <p:cNvGraphicFramePr>
            <a:graphicFrameLocks noChangeAspect="1"/>
          </p:cNvGraphicFramePr>
          <p:nvPr>
            <p:extLst>
              <p:ext uri="{D42A27DB-BD31-4B8C-83A1-F6EECF244321}">
                <p14:modId xmlns:p14="http://schemas.microsoft.com/office/powerpoint/2010/main" val="345072247"/>
              </p:ext>
            </p:extLst>
          </p:nvPr>
        </p:nvGraphicFramePr>
        <p:xfrm>
          <a:off x="944497" y="1641727"/>
          <a:ext cx="7243763" cy="4849812"/>
        </p:xfrm>
        <a:graphic>
          <a:graphicData uri="http://schemas.openxmlformats.org/presentationml/2006/ole">
            <mc:AlternateContent xmlns:mc="http://schemas.openxmlformats.org/markup-compatibility/2006">
              <mc:Choice xmlns:v="urn:schemas-microsoft-com:vml" Requires="v">
                <p:oleObj spid="_x0000_s178290" name="Worksheet" r:id="rId3" imgW="3972001" imgH="2019171" progId="Excel.Sheet.8">
                  <p:embed/>
                </p:oleObj>
              </mc:Choice>
              <mc:Fallback>
                <p:oleObj name="Worksheet" r:id="rId3" imgW="3972001" imgH="2019171" progId="Excel.Sheet.8">
                  <p:embed/>
                  <p:pic>
                    <p:nvPicPr>
                      <p:cNvPr id="0" name="Object 4"/>
                      <p:cNvPicPr>
                        <a:picLocks noChangeAspect="1" noChangeArrowheads="1"/>
                      </p:cNvPicPr>
                      <p:nvPr/>
                    </p:nvPicPr>
                    <p:blipFill>
                      <a:blip r:embed="rId4"/>
                      <a:srcRect l="3552" b="621"/>
                      <a:stretch>
                        <a:fillRect/>
                      </a:stretch>
                    </p:blipFill>
                    <p:spPr bwMode="auto">
                      <a:xfrm>
                        <a:off x="944497" y="1641727"/>
                        <a:ext cx="7243763" cy="4849812"/>
                      </a:xfrm>
                      <a:prstGeom prst="rect">
                        <a:avLst/>
                      </a:prstGeom>
                      <a:noFill/>
                      <a:ln>
                        <a:noFill/>
                      </a:ln>
                    </p:spPr>
                  </p:pic>
                </p:oleObj>
              </mc:Fallback>
            </mc:AlternateContent>
          </a:graphicData>
        </a:graphic>
      </p:graphicFrame>
      <p:sp>
        <p:nvSpPr>
          <p:cNvPr id="21" name="TextBox 20"/>
          <p:cNvSpPr txBox="1"/>
          <p:nvPr/>
        </p:nvSpPr>
        <p:spPr>
          <a:xfrm>
            <a:off x="1449162" y="1882247"/>
            <a:ext cx="2200275" cy="4478149"/>
          </a:xfrm>
          <a:prstGeom prst="rect">
            <a:avLst/>
          </a:prstGeom>
          <a:solidFill>
            <a:srgbClr val="FFFFFF"/>
          </a:solidFill>
        </p:spPr>
        <p:txBody>
          <a:bodyPr wrap="square">
            <a:spAutoFit/>
          </a:bodyPr>
          <a:lstStyle/>
          <a:p>
            <a:pPr>
              <a:lnSpc>
                <a:spcPts val="2350"/>
              </a:lnSpc>
              <a:spcBef>
                <a:spcPts val="0"/>
              </a:spcBef>
              <a:buFontTx/>
              <a:buNone/>
              <a:defRPr/>
            </a:pPr>
            <a:r>
              <a:rPr lang="en-US" sz="1100" dirty="0">
                <a:solidFill>
                  <a:schemeClr val="tx1"/>
                </a:solidFill>
                <a:latin typeface="Arial" pitchFamily="34" charset="0"/>
                <a:cs typeface="Arial" pitchFamily="34" charset="0"/>
              </a:rPr>
              <a:t>Total Boaters (net)</a:t>
            </a:r>
          </a:p>
          <a:p>
            <a:pPr>
              <a:lnSpc>
                <a:spcPts val="2300"/>
              </a:lnSpc>
              <a:spcBef>
                <a:spcPts val="0"/>
              </a:spcBef>
              <a:buFontTx/>
              <a:buNone/>
              <a:defRPr/>
            </a:pPr>
            <a:r>
              <a:rPr lang="en-US" sz="1100" dirty="0" err="1">
                <a:solidFill>
                  <a:schemeClr val="tx1"/>
                </a:solidFill>
                <a:latin typeface="Arial" pitchFamily="34" charset="0"/>
                <a:cs typeface="Arial" pitchFamily="34" charset="0"/>
              </a:rPr>
              <a:t>Powerboating</a:t>
            </a:r>
            <a:r>
              <a:rPr lang="en-US" sz="1100" dirty="0">
                <a:solidFill>
                  <a:schemeClr val="tx1"/>
                </a:solidFill>
                <a:latin typeface="Arial" pitchFamily="34" charset="0"/>
                <a:cs typeface="Arial" pitchFamily="34" charset="0"/>
              </a:rPr>
              <a:t> (net)</a:t>
            </a:r>
          </a:p>
          <a:p>
            <a:pPr marL="177800" lvl="1" indent="-88900">
              <a:lnSpc>
                <a:spcPts val="2350"/>
              </a:lnSpc>
              <a:spcBef>
                <a:spcPts val="0"/>
              </a:spcBef>
              <a:buFont typeface="Arial" pitchFamily="34" charset="0"/>
              <a:buChar char="•"/>
              <a:defRPr/>
            </a:pPr>
            <a:r>
              <a:rPr lang="en-US" sz="1100" dirty="0">
                <a:solidFill>
                  <a:schemeClr val="tx1"/>
                </a:solidFill>
                <a:latin typeface="Arial" pitchFamily="34" charset="0"/>
                <a:cs typeface="Arial" pitchFamily="34" charset="0"/>
              </a:rPr>
              <a:t>Fishing </a:t>
            </a:r>
            <a:r>
              <a:rPr lang="en-US" sz="900" dirty="0">
                <a:solidFill>
                  <a:schemeClr val="tx1"/>
                </a:solidFill>
                <a:latin typeface="Arial" pitchFamily="34" charset="0"/>
                <a:cs typeface="Arial" pitchFamily="34" charset="0"/>
              </a:rPr>
              <a:t>(from boat, canoe, craft)</a:t>
            </a:r>
          </a:p>
          <a:p>
            <a:pPr marL="177800" lvl="1" indent="-88900">
              <a:lnSpc>
                <a:spcPts val="2350"/>
              </a:lnSpc>
              <a:spcBef>
                <a:spcPts val="0"/>
              </a:spcBef>
              <a:buFont typeface="Arial" pitchFamily="34" charset="0"/>
              <a:buChar char="•"/>
              <a:defRPr/>
            </a:pPr>
            <a:r>
              <a:rPr lang="en-US" sz="1100" dirty="0">
                <a:solidFill>
                  <a:schemeClr val="tx1"/>
                </a:solidFill>
                <a:latin typeface="Arial" pitchFamily="34" charset="0"/>
                <a:cs typeface="Arial" pitchFamily="34" charset="0"/>
              </a:rPr>
              <a:t>Pleasure </a:t>
            </a:r>
            <a:r>
              <a:rPr lang="en-US" sz="1100" dirty="0" err="1">
                <a:solidFill>
                  <a:schemeClr val="tx1"/>
                </a:solidFill>
                <a:latin typeface="Arial" pitchFamily="34" charset="0"/>
                <a:cs typeface="Arial" pitchFamily="34" charset="0"/>
              </a:rPr>
              <a:t>powerboating</a:t>
            </a:r>
            <a:endParaRPr lang="en-US" sz="1100" dirty="0">
              <a:solidFill>
                <a:schemeClr val="tx1"/>
              </a:solidFill>
              <a:latin typeface="Arial" pitchFamily="34" charset="0"/>
              <a:cs typeface="Arial" pitchFamily="34" charset="0"/>
            </a:endParaRPr>
          </a:p>
          <a:p>
            <a:pPr marL="177800" lvl="1"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Drive powerboat</a:t>
            </a:r>
          </a:p>
          <a:p>
            <a:pPr marL="173038" lvl="1" indent="-91440">
              <a:lnSpc>
                <a:spcPts val="2350"/>
              </a:lnSpc>
              <a:spcBef>
                <a:spcPts val="0"/>
              </a:spcBef>
              <a:buFont typeface="Arial" panose="020B0604020202020204" pitchFamily="34" charset="0"/>
              <a:buChar char="•"/>
              <a:defRPr/>
            </a:pPr>
            <a:r>
              <a:rPr lang="en-US" sz="1100" dirty="0">
                <a:solidFill>
                  <a:schemeClr val="tx1"/>
                </a:solidFill>
                <a:latin typeface="Arial" pitchFamily="34" charset="0"/>
                <a:cs typeface="Arial" pitchFamily="34" charset="0"/>
              </a:rPr>
              <a:t>Passengers</a:t>
            </a:r>
            <a:endParaRPr lang="en-US" sz="900" dirty="0">
              <a:solidFill>
                <a:schemeClr val="tx1"/>
              </a:solidFill>
              <a:latin typeface="Arial" pitchFamily="34" charset="0"/>
              <a:cs typeface="Arial" pitchFamily="34" charset="0"/>
            </a:endParaRPr>
          </a:p>
          <a:p>
            <a:pPr marL="0" lvl="1">
              <a:lnSpc>
                <a:spcPts val="2200"/>
              </a:lnSpc>
              <a:spcBef>
                <a:spcPts val="0"/>
              </a:spcBef>
              <a:buFontTx/>
              <a:buNone/>
              <a:defRPr/>
            </a:pPr>
            <a:r>
              <a:rPr lang="en-US" sz="1100" dirty="0">
                <a:solidFill>
                  <a:schemeClr val="tx1"/>
                </a:solidFill>
                <a:latin typeface="Arial" pitchFamily="34" charset="0"/>
                <a:cs typeface="Arial" pitchFamily="34" charset="0"/>
              </a:rPr>
              <a:t>Ride PWC</a:t>
            </a:r>
          </a:p>
          <a:p>
            <a:pPr marL="0" lvl="1">
              <a:lnSpc>
                <a:spcPts val="2200"/>
              </a:lnSpc>
              <a:spcBef>
                <a:spcPts val="0"/>
              </a:spcBef>
              <a:buFontTx/>
              <a:buNone/>
              <a:defRPr/>
            </a:pPr>
            <a:r>
              <a:rPr lang="en-US" sz="1100" dirty="0">
                <a:solidFill>
                  <a:schemeClr val="tx1"/>
                </a:solidFill>
                <a:latin typeface="Arial" pitchFamily="34" charset="0"/>
                <a:cs typeface="Arial" pitchFamily="34" charset="0"/>
              </a:rPr>
              <a:t>Non-</a:t>
            </a:r>
            <a:r>
              <a:rPr lang="en-US" sz="1100" dirty="0" err="1">
                <a:solidFill>
                  <a:schemeClr val="tx1"/>
                </a:solidFill>
                <a:latin typeface="Arial" pitchFamily="34" charset="0"/>
                <a:cs typeface="Arial" pitchFamily="34" charset="0"/>
              </a:rPr>
              <a:t>powerboating</a:t>
            </a:r>
            <a:r>
              <a:rPr lang="en-US" sz="1100" dirty="0">
                <a:solidFill>
                  <a:schemeClr val="tx1"/>
                </a:solidFill>
                <a:latin typeface="Arial" pitchFamily="34" charset="0"/>
                <a:cs typeface="Arial" pitchFamily="34" charset="0"/>
              </a:rPr>
              <a:t> (net)</a:t>
            </a:r>
          </a:p>
          <a:p>
            <a:pPr marL="177800" lvl="1" indent="-88900">
              <a:lnSpc>
                <a:spcPts val="2400"/>
              </a:lnSpc>
              <a:spcBef>
                <a:spcPts val="0"/>
              </a:spcBef>
              <a:buFont typeface="Arial" pitchFamily="34" charset="0"/>
              <a:buChar char="•"/>
              <a:defRPr/>
            </a:pPr>
            <a:r>
              <a:rPr lang="en-US" sz="1100" dirty="0">
                <a:solidFill>
                  <a:schemeClr val="tx1"/>
                </a:solidFill>
                <a:latin typeface="Arial" pitchFamily="34" charset="0"/>
                <a:cs typeface="Arial" pitchFamily="34" charset="0"/>
              </a:rPr>
              <a:t>Paddling (net)</a:t>
            </a:r>
          </a:p>
          <a:p>
            <a:pPr marL="355600" lvl="2"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Canoeing</a:t>
            </a:r>
          </a:p>
          <a:p>
            <a:pPr marL="355600" lvl="2"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Kayaking</a:t>
            </a:r>
          </a:p>
          <a:p>
            <a:pPr marL="355600" lvl="2" indent="-88900">
              <a:lnSpc>
                <a:spcPts val="2200"/>
              </a:lnSpc>
              <a:spcBef>
                <a:spcPts val="0"/>
              </a:spcBef>
              <a:buFont typeface="Arial" pitchFamily="34" charset="0"/>
              <a:buChar char="•"/>
              <a:defRPr/>
            </a:pPr>
            <a:r>
              <a:rPr lang="en-US" sz="1100" dirty="0">
                <a:latin typeface="Arial" pitchFamily="34" charset="0"/>
                <a:cs typeface="Arial" pitchFamily="34" charset="0"/>
              </a:rPr>
              <a:t>Standup paddleboarding</a:t>
            </a:r>
          </a:p>
          <a:p>
            <a:pPr marL="355600" lvl="2" indent="-88900">
              <a:lnSpc>
                <a:spcPts val="2200"/>
              </a:lnSpc>
              <a:spcBef>
                <a:spcPts val="0"/>
              </a:spcBef>
              <a:buFont typeface="Arial" pitchFamily="34" charset="0"/>
              <a:buChar char="•"/>
              <a:defRPr/>
            </a:pPr>
            <a:r>
              <a:rPr lang="en-US" sz="1100" dirty="0">
                <a:solidFill>
                  <a:schemeClr val="tx1"/>
                </a:solidFill>
                <a:latin typeface="Arial" pitchFamily="34" charset="0"/>
                <a:cs typeface="Arial" pitchFamily="34" charset="0"/>
              </a:rPr>
              <a:t>Windsurfing/kiteboarding</a:t>
            </a:r>
            <a:endParaRPr lang="en-US" sz="900" dirty="0">
              <a:solidFill>
                <a:schemeClr val="tx1"/>
              </a:solidFill>
              <a:latin typeface="Arial" pitchFamily="34" charset="0"/>
              <a:cs typeface="Arial" pitchFamily="34" charset="0"/>
            </a:endParaRPr>
          </a:p>
          <a:p>
            <a:pPr marL="177800" lvl="1" indent="-88900">
              <a:lnSpc>
                <a:spcPts val="2400"/>
              </a:lnSpc>
              <a:spcBef>
                <a:spcPts val="0"/>
              </a:spcBef>
              <a:buFont typeface="Arial" pitchFamily="34" charset="0"/>
              <a:buChar char="•"/>
              <a:defRPr/>
            </a:pPr>
            <a:r>
              <a:rPr lang="en-US" sz="1100" dirty="0">
                <a:solidFill>
                  <a:schemeClr val="tx1"/>
                </a:solidFill>
                <a:latin typeface="Arial" pitchFamily="34" charset="0"/>
                <a:cs typeface="Arial" pitchFamily="34" charset="0"/>
              </a:rPr>
              <a:t>Sailing</a:t>
            </a:r>
          </a:p>
          <a:p>
            <a:pPr marL="173038" lvl="1" indent="-91440">
              <a:lnSpc>
                <a:spcPts val="2200"/>
              </a:lnSpc>
              <a:spcBef>
                <a:spcPts val="0"/>
              </a:spcBef>
              <a:buFont typeface="Arial" panose="020B0604020202020204" pitchFamily="34" charset="0"/>
              <a:buChar char="•"/>
              <a:defRPr/>
            </a:pPr>
            <a:r>
              <a:rPr lang="en-US" sz="1100" dirty="0">
                <a:solidFill>
                  <a:schemeClr val="tx1"/>
                </a:solidFill>
                <a:latin typeface="Arial" pitchFamily="34" charset="0"/>
                <a:cs typeface="Arial" pitchFamily="34" charset="0"/>
              </a:rPr>
              <a:t>In other non-power craft</a:t>
            </a:r>
          </a:p>
        </p:txBody>
      </p:sp>
      <p:sp>
        <p:nvSpPr>
          <p:cNvPr id="9" name="TextBox 1"/>
          <p:cNvSpPr txBox="1"/>
          <p:nvPr/>
        </p:nvSpPr>
        <p:spPr>
          <a:xfrm>
            <a:off x="5095708" y="2291305"/>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latin typeface="Arial" pitchFamily="34" charset="0"/>
                <a:cs typeface="Arial" pitchFamily="34" charset="0"/>
              </a:rPr>
              <a:t>32</a:t>
            </a:r>
            <a:endParaRPr lang="en-US" sz="1050" b="1" dirty="0">
              <a:solidFill>
                <a:schemeClr val="tx1"/>
              </a:solidFill>
              <a:latin typeface="Arial" pitchFamily="34" charset="0"/>
              <a:cs typeface="Arial" pitchFamily="34" charset="0"/>
            </a:endParaRPr>
          </a:p>
        </p:txBody>
      </p:sp>
      <p:sp>
        <p:nvSpPr>
          <p:cNvPr id="10" name="TextBox 1"/>
          <p:cNvSpPr txBox="1"/>
          <p:nvPr/>
        </p:nvSpPr>
        <p:spPr>
          <a:xfrm>
            <a:off x="4825789" y="2585635"/>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26</a:t>
            </a:r>
          </a:p>
        </p:txBody>
      </p:sp>
      <p:sp>
        <p:nvSpPr>
          <p:cNvPr id="11" name="TextBox 1"/>
          <p:cNvSpPr txBox="1"/>
          <p:nvPr/>
        </p:nvSpPr>
        <p:spPr>
          <a:xfrm>
            <a:off x="4574116" y="2870541"/>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20</a:t>
            </a:r>
          </a:p>
        </p:txBody>
      </p:sp>
      <p:sp>
        <p:nvSpPr>
          <p:cNvPr id="12" name="TextBox 1"/>
          <p:cNvSpPr txBox="1"/>
          <p:nvPr/>
        </p:nvSpPr>
        <p:spPr>
          <a:xfrm>
            <a:off x="3879474" y="575773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6</a:t>
            </a:r>
          </a:p>
        </p:txBody>
      </p:sp>
      <p:sp>
        <p:nvSpPr>
          <p:cNvPr id="13" name="TextBox 1"/>
          <p:cNvSpPr txBox="1"/>
          <p:nvPr/>
        </p:nvSpPr>
        <p:spPr>
          <a:xfrm>
            <a:off x="4878396" y="3438918"/>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27</a:t>
            </a:r>
          </a:p>
        </p:txBody>
      </p:sp>
      <p:sp>
        <p:nvSpPr>
          <p:cNvPr id="14" name="TextBox 1"/>
          <p:cNvSpPr txBox="1"/>
          <p:nvPr/>
        </p:nvSpPr>
        <p:spPr>
          <a:xfrm>
            <a:off x="3965138" y="3721122"/>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6</a:t>
            </a:r>
          </a:p>
        </p:txBody>
      </p:sp>
      <p:sp>
        <p:nvSpPr>
          <p:cNvPr id="15" name="TextBox 1"/>
          <p:cNvSpPr txBox="1"/>
          <p:nvPr/>
        </p:nvSpPr>
        <p:spPr>
          <a:xfrm>
            <a:off x="4965390" y="4015624"/>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latin typeface="Arial" pitchFamily="34" charset="0"/>
                <a:cs typeface="Arial" pitchFamily="34" charset="0"/>
              </a:rPr>
              <a:t>29</a:t>
            </a:r>
            <a:endParaRPr lang="en-US" sz="1050" b="1" dirty="0">
              <a:solidFill>
                <a:schemeClr val="tx1"/>
              </a:solidFill>
              <a:latin typeface="Arial" pitchFamily="34" charset="0"/>
              <a:cs typeface="Arial" pitchFamily="34" charset="0"/>
            </a:endParaRPr>
          </a:p>
        </p:txBody>
      </p:sp>
      <p:sp>
        <p:nvSpPr>
          <p:cNvPr id="16" name="TextBox 1"/>
          <p:cNvSpPr txBox="1"/>
          <p:nvPr/>
        </p:nvSpPr>
        <p:spPr>
          <a:xfrm>
            <a:off x="4757950" y="4312917"/>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24</a:t>
            </a:r>
          </a:p>
        </p:txBody>
      </p:sp>
      <p:sp>
        <p:nvSpPr>
          <p:cNvPr id="17" name="TextBox 1"/>
          <p:cNvSpPr txBox="1"/>
          <p:nvPr/>
        </p:nvSpPr>
        <p:spPr>
          <a:xfrm>
            <a:off x="4436247" y="461112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17</a:t>
            </a:r>
          </a:p>
        </p:txBody>
      </p:sp>
      <p:sp>
        <p:nvSpPr>
          <p:cNvPr id="18" name="TextBox 1"/>
          <p:cNvSpPr txBox="1"/>
          <p:nvPr/>
        </p:nvSpPr>
        <p:spPr>
          <a:xfrm>
            <a:off x="4309980" y="488678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14</a:t>
            </a:r>
          </a:p>
        </p:txBody>
      </p:sp>
      <p:sp>
        <p:nvSpPr>
          <p:cNvPr id="19" name="TextBox 1"/>
          <p:cNvSpPr txBox="1"/>
          <p:nvPr/>
        </p:nvSpPr>
        <p:spPr>
          <a:xfrm>
            <a:off x="4130219" y="6045656"/>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10</a:t>
            </a:r>
          </a:p>
        </p:txBody>
      </p:sp>
      <p:sp>
        <p:nvSpPr>
          <p:cNvPr id="20" name="TextBox 1"/>
          <p:cNvSpPr txBox="1"/>
          <p:nvPr/>
        </p:nvSpPr>
        <p:spPr>
          <a:xfrm>
            <a:off x="4313177" y="3144591"/>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14</a:t>
            </a:r>
          </a:p>
        </p:txBody>
      </p:sp>
      <p:sp>
        <p:nvSpPr>
          <p:cNvPr id="22" name="TextBox 1"/>
          <p:cNvSpPr txBox="1"/>
          <p:nvPr/>
        </p:nvSpPr>
        <p:spPr>
          <a:xfrm>
            <a:off x="5546072" y="2000118"/>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42</a:t>
            </a:r>
          </a:p>
        </p:txBody>
      </p:sp>
      <p:sp>
        <p:nvSpPr>
          <p:cNvPr id="23" name="TextBox 1"/>
          <p:cNvSpPr txBox="1"/>
          <p:nvPr/>
        </p:nvSpPr>
        <p:spPr>
          <a:xfrm>
            <a:off x="3784479" y="5468565"/>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2</a:t>
            </a:r>
          </a:p>
        </p:txBody>
      </p:sp>
      <p:sp>
        <p:nvSpPr>
          <p:cNvPr id="24" name="TextBox 1"/>
          <p:cNvSpPr txBox="1"/>
          <p:nvPr/>
        </p:nvSpPr>
        <p:spPr>
          <a:xfrm>
            <a:off x="3913933" y="5174157"/>
            <a:ext cx="273050" cy="266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defRPr/>
            </a:pPr>
            <a:r>
              <a:rPr lang="en-US" sz="1050" b="1" dirty="0">
                <a:solidFill>
                  <a:schemeClr val="tx1"/>
                </a:solidFill>
                <a:latin typeface="Arial" pitchFamily="34" charset="0"/>
                <a:cs typeface="Arial" pitchFamily="34" charset="0"/>
              </a:rPr>
              <a:t>5</a:t>
            </a:r>
          </a:p>
        </p:txBody>
      </p:sp>
      <p:sp>
        <p:nvSpPr>
          <p:cNvPr id="7" name="Rectangle 232"/>
          <p:cNvSpPr>
            <a:spLocks noChangeArrowheads="1"/>
          </p:cNvSpPr>
          <p:nvPr/>
        </p:nvSpPr>
        <p:spPr bwMode="auto">
          <a:xfrm>
            <a:off x="318977" y="1354667"/>
            <a:ext cx="8442251" cy="52757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August 2018 - % of Canadian adults participating in boating activities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at least occasionally - % of Total </a:t>
            </a:r>
            <a:r>
              <a:rPr lang="en-US" sz="1200" b="1" dirty="0">
                <a:solidFill>
                  <a:schemeClr val="tx1"/>
                </a:solidFill>
                <a:latin typeface="Arial" pitchFamily="34" charset="0"/>
                <a:cs typeface="Arial" pitchFamily="34" charset="0"/>
              </a:rPr>
              <a:t>(n=1000)</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0640587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0" y="0"/>
            <a:ext cx="7526202" cy="1052736"/>
          </a:xfrm>
        </p:spPr>
        <p:txBody>
          <a:bodyPr>
            <a:normAutofit/>
          </a:bodyPr>
          <a:lstStyle/>
          <a:p>
            <a:r>
              <a:rPr lang="en-US" dirty="0"/>
              <a:t>Boating participation in Fall 2018 is down slightly from Fall  2017 and Spring 2018, but still in the same range as historical participation levels.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5857359A-ACC2-4AC8-94CA-842605F06C6B}" type="slidenum">
              <a:rPr lang="en-US" smtClean="0"/>
              <a:pPr/>
              <a:t>24</a:t>
            </a:fld>
            <a:endParaRPr lang="en-US"/>
          </a:p>
        </p:txBody>
      </p:sp>
      <p:sp>
        <p:nvSpPr>
          <p:cNvPr id="5" name="Text Box 1916"/>
          <p:cNvSpPr txBox="1">
            <a:spLocks noChangeArrowheads="1"/>
          </p:cNvSpPr>
          <p:nvPr/>
        </p:nvSpPr>
        <p:spPr bwMode="auto">
          <a:xfrm>
            <a:off x="146050" y="6521450"/>
            <a:ext cx="8343900" cy="336550"/>
          </a:xfrm>
          <a:prstGeom prst="rect">
            <a:avLst/>
          </a:prstGeom>
          <a:noFill/>
          <a:ln w="9525">
            <a:noFill/>
            <a:miter lim="800000"/>
            <a:headEnd/>
            <a:tailEnd/>
          </a:ln>
        </p:spPr>
        <p:txBody>
          <a:bodyPr anchor="ctr" anchorCtr="0">
            <a:noAutofit/>
          </a:bodyPr>
          <a:lstStyle/>
          <a:p>
            <a:pPr>
              <a:buFontTx/>
              <a:buNone/>
            </a:pPr>
            <a:r>
              <a:rPr lang="en-US" sz="900" dirty="0">
                <a:solidFill>
                  <a:schemeClr val="tx1"/>
                </a:solidFill>
                <a:latin typeface="Arial" pitchFamily="34" charset="0"/>
                <a:cs typeface="Arial" pitchFamily="34" charset="0"/>
              </a:rPr>
              <a:t>S1.  Which of the following activities do you participate in, at least occasionally?</a:t>
            </a:r>
          </a:p>
        </p:txBody>
      </p:sp>
      <p:sp>
        <p:nvSpPr>
          <p:cNvPr id="7" name="Rectangle 232"/>
          <p:cNvSpPr>
            <a:spLocks noChangeArrowheads="1"/>
          </p:cNvSpPr>
          <p:nvPr/>
        </p:nvSpPr>
        <p:spPr bwMode="auto">
          <a:xfrm>
            <a:off x="457200" y="1605393"/>
            <a:ext cx="8165805" cy="296271"/>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Canadian adults participating in boating activities - % of Total</a:t>
            </a:r>
            <a:endParaRPr lang="en-US" sz="1400" dirty="0">
              <a:solidFill>
                <a:schemeClr val="tx1"/>
              </a:solidFill>
              <a:latin typeface="Arial" pitchFamily="34" charset="0"/>
              <a:cs typeface="Arial" pitchFamily="34" charset="0"/>
            </a:endParaRPr>
          </a:p>
        </p:txBody>
      </p:sp>
      <p:graphicFrame>
        <p:nvGraphicFramePr>
          <p:cNvPr id="175" name="Chart 174"/>
          <p:cNvGraphicFramePr/>
          <p:nvPr>
            <p:extLst>
              <p:ext uri="{D42A27DB-BD31-4B8C-83A1-F6EECF244321}">
                <p14:modId xmlns:p14="http://schemas.microsoft.com/office/powerpoint/2010/main" val="2958230097"/>
              </p:ext>
            </p:extLst>
          </p:nvPr>
        </p:nvGraphicFramePr>
        <p:xfrm>
          <a:off x="301313" y="1904879"/>
          <a:ext cx="8486427" cy="428539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xmlns="" id="{1183DD35-E6D2-4821-A1C6-EA85B1D946F2}"/>
              </a:ext>
            </a:extLst>
          </p:cNvPr>
          <p:cNvCxnSpPr>
            <a:cxnSpLocks/>
            <a:endCxn id="9" idx="1"/>
          </p:cNvCxnSpPr>
          <p:nvPr/>
        </p:nvCxnSpPr>
        <p:spPr>
          <a:xfrm>
            <a:off x="6599543" y="3708146"/>
            <a:ext cx="589984" cy="4002"/>
          </a:xfrm>
          <a:prstGeom prst="line">
            <a:avLst/>
          </a:prstGeom>
          <a:ln w="28575">
            <a:solidFill>
              <a:srgbClr val="5A2781"/>
            </a:solidFill>
            <a:prstDash val="dash"/>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xmlns="" id="{0604CBFD-DF3B-4027-8622-11F193356E27}"/>
              </a:ext>
            </a:extLst>
          </p:cNvPr>
          <p:cNvSpPr/>
          <p:nvPr/>
        </p:nvSpPr>
        <p:spPr>
          <a:xfrm>
            <a:off x="7189527" y="3689288"/>
            <a:ext cx="45719" cy="45719"/>
          </a:xfrm>
          <a:prstGeom prst="diamon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Diamond 14">
            <a:extLst>
              <a:ext uri="{FF2B5EF4-FFF2-40B4-BE49-F238E27FC236}">
                <a16:creationId xmlns:a16="http://schemas.microsoft.com/office/drawing/2014/main" xmlns="" id="{6703C641-B446-45E6-B242-F1FA63CAA4BE}"/>
              </a:ext>
            </a:extLst>
          </p:cNvPr>
          <p:cNvSpPr/>
          <p:nvPr/>
        </p:nvSpPr>
        <p:spPr>
          <a:xfrm>
            <a:off x="6604583" y="3685130"/>
            <a:ext cx="45719" cy="45719"/>
          </a:xfrm>
          <a:prstGeom prst="diamon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xmlns="" id="{2DF8C219-3616-4173-B6AF-BA81D58DE04F}"/>
              </a:ext>
            </a:extLst>
          </p:cNvPr>
          <p:cNvSpPr>
            <a:spLocks noGrp="1"/>
          </p:cNvSpPr>
          <p:nvPr>
            <p:ph idx="1"/>
          </p:nvPr>
        </p:nvSpPr>
        <p:spPr>
          <a:xfrm>
            <a:off x="379562" y="1159329"/>
            <a:ext cx="8688238" cy="383721"/>
          </a:xfrm>
        </p:spPr>
        <p:txBody>
          <a:bodyPr/>
          <a:lstStyle/>
          <a:p>
            <a:pPr marL="177800" indent="-177800"/>
            <a:r>
              <a:rPr lang="en-US" sz="1000" dirty="0"/>
              <a:t>Most specific boating activities are unchanged versus August 2017.</a:t>
            </a:r>
          </a:p>
          <a:p>
            <a:pPr marL="177800" indent="-177800"/>
            <a:r>
              <a:rPr lang="en-US" sz="1000" dirty="0"/>
              <a:t>Personal Water Craft participation is up from August 2017, maintaining the higher participation seen in Spring 2018.</a:t>
            </a:r>
          </a:p>
        </p:txBody>
      </p:sp>
      <p:cxnSp>
        <p:nvCxnSpPr>
          <p:cNvPr id="20" name="Straight Arrow Connector 68">
            <a:extLst>
              <a:ext uri="{FF2B5EF4-FFF2-40B4-BE49-F238E27FC236}">
                <a16:creationId xmlns:a16="http://schemas.microsoft.com/office/drawing/2014/main" xmlns="" id="{8D017B7A-9F18-4FB6-B077-2FDE10D1AB33}"/>
              </a:ext>
            </a:extLst>
          </p:cNvPr>
          <p:cNvCxnSpPr>
            <a:cxnSpLocks noChangeShapeType="1"/>
          </p:cNvCxnSpPr>
          <p:nvPr/>
        </p:nvCxnSpPr>
        <p:spPr bwMode="auto">
          <a:xfrm rot="5400000" flipH="1" flipV="1">
            <a:off x="7839498" y="2319804"/>
            <a:ext cx="216000" cy="1587"/>
          </a:xfrm>
          <a:prstGeom prst="straightConnector1">
            <a:avLst/>
          </a:prstGeom>
          <a:noFill/>
          <a:ln w="9525" algn="ctr">
            <a:solidFill>
              <a:schemeClr val="tx1"/>
            </a:solidFill>
            <a:round/>
            <a:headEnd/>
            <a:tailEnd type="arrow" w="med" len="med"/>
          </a:ln>
        </p:spPr>
      </p:cxnSp>
      <p:cxnSp>
        <p:nvCxnSpPr>
          <p:cNvPr id="21" name="Straight Arrow Connector 68">
            <a:extLst>
              <a:ext uri="{FF2B5EF4-FFF2-40B4-BE49-F238E27FC236}">
                <a16:creationId xmlns:a16="http://schemas.microsoft.com/office/drawing/2014/main" xmlns="" id="{BB2485C6-958E-4AA5-AEDB-FF031E947FBF}"/>
              </a:ext>
            </a:extLst>
          </p:cNvPr>
          <p:cNvCxnSpPr>
            <a:cxnSpLocks noChangeShapeType="1"/>
          </p:cNvCxnSpPr>
          <p:nvPr/>
        </p:nvCxnSpPr>
        <p:spPr bwMode="auto">
          <a:xfrm rot="5400000" flipH="1" flipV="1">
            <a:off x="7955802" y="2989572"/>
            <a:ext cx="216000" cy="1587"/>
          </a:xfrm>
          <a:prstGeom prst="straightConnector1">
            <a:avLst/>
          </a:prstGeom>
          <a:noFill/>
          <a:ln w="9525" algn="ctr">
            <a:solidFill>
              <a:schemeClr val="tx1"/>
            </a:solidFill>
            <a:round/>
            <a:headEnd/>
            <a:tailEnd type="arrow" w="med" len="med"/>
          </a:ln>
        </p:spPr>
      </p:cxnSp>
      <p:cxnSp>
        <p:nvCxnSpPr>
          <p:cNvPr id="22" name="Straight Arrow Connector 68">
            <a:extLst>
              <a:ext uri="{FF2B5EF4-FFF2-40B4-BE49-F238E27FC236}">
                <a16:creationId xmlns:a16="http://schemas.microsoft.com/office/drawing/2014/main" xmlns="" id="{EBC59255-C97D-4371-ACCE-7491E6EFF3AA}"/>
              </a:ext>
            </a:extLst>
          </p:cNvPr>
          <p:cNvCxnSpPr>
            <a:cxnSpLocks noChangeShapeType="1"/>
          </p:cNvCxnSpPr>
          <p:nvPr/>
        </p:nvCxnSpPr>
        <p:spPr bwMode="auto">
          <a:xfrm rot="5400000" flipH="1" flipV="1">
            <a:off x="8084141" y="2985556"/>
            <a:ext cx="216000" cy="1587"/>
          </a:xfrm>
          <a:prstGeom prst="straightConnector1">
            <a:avLst/>
          </a:prstGeom>
          <a:noFill/>
          <a:ln w="19050" algn="ctr">
            <a:solidFill>
              <a:srgbClr val="00B050"/>
            </a:solidFill>
            <a:prstDash val="sysDot"/>
            <a:round/>
            <a:headEnd/>
            <a:tailEnd type="arrow" w="med" len="med"/>
          </a:ln>
        </p:spPr>
      </p:cxnSp>
      <p:cxnSp>
        <p:nvCxnSpPr>
          <p:cNvPr id="23" name="Straight Arrow Connector 68">
            <a:extLst>
              <a:ext uri="{FF2B5EF4-FFF2-40B4-BE49-F238E27FC236}">
                <a16:creationId xmlns:a16="http://schemas.microsoft.com/office/drawing/2014/main" xmlns="" id="{652C01A4-D439-4759-BCA0-3DF45FDD05C1}"/>
              </a:ext>
            </a:extLst>
          </p:cNvPr>
          <p:cNvCxnSpPr>
            <a:cxnSpLocks noChangeShapeType="1"/>
          </p:cNvCxnSpPr>
          <p:nvPr/>
        </p:nvCxnSpPr>
        <p:spPr bwMode="auto">
          <a:xfrm rot="5400000" flipH="1" flipV="1">
            <a:off x="7987885" y="3465679"/>
            <a:ext cx="216000" cy="1587"/>
          </a:xfrm>
          <a:prstGeom prst="straightConnector1">
            <a:avLst/>
          </a:prstGeom>
          <a:noFill/>
          <a:ln w="9525" algn="ctr">
            <a:solidFill>
              <a:schemeClr val="tx1"/>
            </a:solidFill>
            <a:round/>
            <a:headEnd/>
            <a:tailEnd type="arrow" w="med" len="med"/>
          </a:ln>
        </p:spPr>
      </p:cxnSp>
      <p:cxnSp>
        <p:nvCxnSpPr>
          <p:cNvPr id="24" name="Straight Arrow Connector 68">
            <a:extLst>
              <a:ext uri="{FF2B5EF4-FFF2-40B4-BE49-F238E27FC236}">
                <a16:creationId xmlns:a16="http://schemas.microsoft.com/office/drawing/2014/main" xmlns="" id="{3815509B-31F2-4EA8-9E95-577DC2969A7B}"/>
              </a:ext>
            </a:extLst>
          </p:cNvPr>
          <p:cNvCxnSpPr>
            <a:cxnSpLocks noChangeShapeType="1"/>
          </p:cNvCxnSpPr>
          <p:nvPr/>
        </p:nvCxnSpPr>
        <p:spPr bwMode="auto">
          <a:xfrm rot="5400000" flipH="1" flipV="1">
            <a:off x="8116224" y="3461663"/>
            <a:ext cx="216000" cy="1587"/>
          </a:xfrm>
          <a:prstGeom prst="straightConnector1">
            <a:avLst/>
          </a:prstGeom>
          <a:noFill/>
          <a:ln w="19050" algn="ctr">
            <a:solidFill>
              <a:srgbClr val="00B050"/>
            </a:solidFill>
            <a:round/>
            <a:headEnd/>
            <a:tailEnd type="arrow" w="med" len="med"/>
          </a:ln>
        </p:spPr>
      </p:cxnSp>
      <p:cxnSp>
        <p:nvCxnSpPr>
          <p:cNvPr id="25" name="Straight Arrow Connector 68">
            <a:extLst>
              <a:ext uri="{FF2B5EF4-FFF2-40B4-BE49-F238E27FC236}">
                <a16:creationId xmlns:a16="http://schemas.microsoft.com/office/drawing/2014/main" xmlns="" id="{34B28EF9-F0AB-481A-9E85-EA1DF9DAC1D7}"/>
              </a:ext>
            </a:extLst>
          </p:cNvPr>
          <p:cNvCxnSpPr>
            <a:cxnSpLocks noChangeShapeType="1"/>
          </p:cNvCxnSpPr>
          <p:nvPr/>
        </p:nvCxnSpPr>
        <p:spPr bwMode="auto">
          <a:xfrm rot="5400000" flipH="1" flipV="1">
            <a:off x="7999914" y="3827769"/>
            <a:ext cx="216000" cy="1587"/>
          </a:xfrm>
          <a:prstGeom prst="straightConnector1">
            <a:avLst/>
          </a:prstGeom>
          <a:noFill/>
          <a:ln w="9525" algn="ctr">
            <a:solidFill>
              <a:schemeClr val="tx1"/>
            </a:solidFill>
            <a:round/>
            <a:headEnd/>
            <a:tailEnd type="arrow" w="med" len="med"/>
          </a:ln>
        </p:spPr>
      </p:cxnSp>
      <p:cxnSp>
        <p:nvCxnSpPr>
          <p:cNvPr id="26" name="Straight Arrow Connector 68">
            <a:extLst>
              <a:ext uri="{FF2B5EF4-FFF2-40B4-BE49-F238E27FC236}">
                <a16:creationId xmlns:a16="http://schemas.microsoft.com/office/drawing/2014/main" xmlns="" id="{E0B4893A-A6C7-471A-9816-9E76B71FF661}"/>
              </a:ext>
            </a:extLst>
          </p:cNvPr>
          <p:cNvCxnSpPr>
            <a:cxnSpLocks noChangeShapeType="1"/>
          </p:cNvCxnSpPr>
          <p:nvPr/>
        </p:nvCxnSpPr>
        <p:spPr bwMode="auto">
          <a:xfrm rot="5400000" flipH="1" flipV="1">
            <a:off x="8128253" y="3823753"/>
            <a:ext cx="216000" cy="1587"/>
          </a:xfrm>
          <a:prstGeom prst="straightConnector1">
            <a:avLst/>
          </a:prstGeom>
          <a:noFill/>
          <a:ln w="19050" algn="ctr">
            <a:solidFill>
              <a:srgbClr val="00B050"/>
            </a:solidFill>
            <a:round/>
            <a:headEnd/>
            <a:tailEnd type="arrow" w="med" len="med"/>
          </a:ln>
        </p:spPr>
      </p:cxnSp>
      <p:cxnSp>
        <p:nvCxnSpPr>
          <p:cNvPr id="27" name="Straight Arrow Connector 68">
            <a:extLst>
              <a:ext uri="{FF2B5EF4-FFF2-40B4-BE49-F238E27FC236}">
                <a16:creationId xmlns:a16="http://schemas.microsoft.com/office/drawing/2014/main" xmlns="" id="{8C670694-77AD-458C-8311-8F3839BAC459}"/>
              </a:ext>
            </a:extLst>
          </p:cNvPr>
          <p:cNvCxnSpPr>
            <a:cxnSpLocks noChangeShapeType="1"/>
          </p:cNvCxnSpPr>
          <p:nvPr/>
        </p:nvCxnSpPr>
        <p:spPr bwMode="auto">
          <a:xfrm rot="5400000" flipH="1" flipV="1">
            <a:off x="7936535" y="4859265"/>
            <a:ext cx="216000" cy="0"/>
          </a:xfrm>
          <a:prstGeom prst="straightConnector1">
            <a:avLst/>
          </a:prstGeom>
          <a:noFill/>
          <a:ln w="9525" algn="ctr">
            <a:solidFill>
              <a:schemeClr val="tx1"/>
            </a:solidFill>
            <a:round/>
            <a:headEnd/>
            <a:tailEnd type="arrow" w="med" len="med"/>
          </a:ln>
        </p:spPr>
      </p:cxnSp>
      <p:cxnSp>
        <p:nvCxnSpPr>
          <p:cNvPr id="28" name="Straight Arrow Connector 68">
            <a:extLst>
              <a:ext uri="{FF2B5EF4-FFF2-40B4-BE49-F238E27FC236}">
                <a16:creationId xmlns:a16="http://schemas.microsoft.com/office/drawing/2014/main" xmlns="" id="{4ACDAE79-CECF-4BD9-A7BD-6E37F25A0055}"/>
              </a:ext>
            </a:extLst>
          </p:cNvPr>
          <p:cNvCxnSpPr>
            <a:cxnSpLocks noChangeShapeType="1"/>
          </p:cNvCxnSpPr>
          <p:nvPr/>
        </p:nvCxnSpPr>
        <p:spPr bwMode="auto">
          <a:xfrm rot="5400000" flipH="1" flipV="1">
            <a:off x="8064874" y="4855249"/>
            <a:ext cx="216000" cy="0"/>
          </a:xfrm>
          <a:prstGeom prst="straightConnector1">
            <a:avLst/>
          </a:prstGeom>
          <a:noFill/>
          <a:ln w="19050" algn="ctr">
            <a:solidFill>
              <a:srgbClr val="00B050"/>
            </a:solidFill>
            <a:round/>
            <a:headEnd/>
            <a:tailEnd type="arrow" w="med" len="med"/>
          </a:ln>
        </p:spPr>
      </p:cxnSp>
      <p:cxnSp>
        <p:nvCxnSpPr>
          <p:cNvPr id="29" name="Straight Arrow Connector 68">
            <a:extLst>
              <a:ext uri="{FF2B5EF4-FFF2-40B4-BE49-F238E27FC236}">
                <a16:creationId xmlns:a16="http://schemas.microsoft.com/office/drawing/2014/main" xmlns="" id="{92948164-3CAA-46E5-B49B-1E7E756B92C2}"/>
              </a:ext>
            </a:extLst>
          </p:cNvPr>
          <p:cNvCxnSpPr>
            <a:cxnSpLocks noChangeShapeType="1"/>
          </p:cNvCxnSpPr>
          <p:nvPr/>
        </p:nvCxnSpPr>
        <p:spPr bwMode="auto">
          <a:xfrm rot="5400000" flipH="1" flipV="1">
            <a:off x="8003930" y="3194100"/>
            <a:ext cx="216000" cy="1587"/>
          </a:xfrm>
          <a:prstGeom prst="straightConnector1">
            <a:avLst/>
          </a:prstGeom>
          <a:noFill/>
          <a:ln w="9525" algn="ctr">
            <a:solidFill>
              <a:schemeClr val="tx1"/>
            </a:solidFill>
            <a:prstDash val="dash"/>
            <a:round/>
            <a:headEnd/>
            <a:tailEnd type="arrow" w="med" len="med"/>
          </a:ln>
        </p:spPr>
      </p:cxnSp>
      <p:sp>
        <p:nvSpPr>
          <p:cNvPr id="33" name="TextBox 32">
            <a:extLst>
              <a:ext uri="{FF2B5EF4-FFF2-40B4-BE49-F238E27FC236}">
                <a16:creationId xmlns:a16="http://schemas.microsoft.com/office/drawing/2014/main" xmlns="" id="{F09B1758-520A-4C01-825E-3CA5554BCCA3}"/>
              </a:ext>
            </a:extLst>
          </p:cNvPr>
          <p:cNvSpPr txBox="1"/>
          <p:nvPr/>
        </p:nvSpPr>
        <p:spPr bwMode="auto">
          <a:xfrm>
            <a:off x="506992" y="6139071"/>
            <a:ext cx="2331099"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increase or decrease versus previous wave at same time of year</a:t>
            </a:r>
            <a:endParaRPr lang="en-CA" sz="800" dirty="0">
              <a:latin typeface="Arial" pitchFamily="34" charset="0"/>
              <a:cs typeface="Arial" pitchFamily="34" charset="0"/>
            </a:endParaRPr>
          </a:p>
        </p:txBody>
      </p:sp>
      <p:cxnSp>
        <p:nvCxnSpPr>
          <p:cNvPr id="34" name="Straight Arrow Connector 68">
            <a:extLst>
              <a:ext uri="{FF2B5EF4-FFF2-40B4-BE49-F238E27FC236}">
                <a16:creationId xmlns:a16="http://schemas.microsoft.com/office/drawing/2014/main" xmlns="" id="{9C6ADF71-A1EA-4248-8BB3-7FC81244FA13}"/>
              </a:ext>
            </a:extLst>
          </p:cNvPr>
          <p:cNvCxnSpPr>
            <a:cxnSpLocks noChangeShapeType="1"/>
          </p:cNvCxnSpPr>
          <p:nvPr/>
        </p:nvCxnSpPr>
        <p:spPr bwMode="auto">
          <a:xfrm rot="16200000" flipH="1">
            <a:off x="397755" y="6245999"/>
            <a:ext cx="173037" cy="1587"/>
          </a:xfrm>
          <a:prstGeom prst="straightConnector1">
            <a:avLst/>
          </a:prstGeom>
          <a:noFill/>
          <a:ln w="9525" algn="ctr">
            <a:solidFill>
              <a:schemeClr val="tx1"/>
            </a:solidFill>
            <a:round/>
            <a:headEnd/>
            <a:tailEnd type="arrow" w="med" len="med"/>
          </a:ln>
        </p:spPr>
      </p:cxnSp>
      <p:cxnSp>
        <p:nvCxnSpPr>
          <p:cNvPr id="35" name="Straight Arrow Connector 68">
            <a:extLst>
              <a:ext uri="{FF2B5EF4-FFF2-40B4-BE49-F238E27FC236}">
                <a16:creationId xmlns:a16="http://schemas.microsoft.com/office/drawing/2014/main" xmlns="" id="{8777C161-DCA7-467B-8223-02FE8E52225B}"/>
              </a:ext>
            </a:extLst>
          </p:cNvPr>
          <p:cNvCxnSpPr>
            <a:cxnSpLocks noChangeShapeType="1"/>
          </p:cNvCxnSpPr>
          <p:nvPr/>
        </p:nvCxnSpPr>
        <p:spPr bwMode="auto">
          <a:xfrm rot="5400000" flipH="1" flipV="1">
            <a:off x="241954" y="6245999"/>
            <a:ext cx="173037" cy="1587"/>
          </a:xfrm>
          <a:prstGeom prst="straightConnector1">
            <a:avLst/>
          </a:prstGeom>
          <a:noFill/>
          <a:ln w="9525" algn="ctr">
            <a:solidFill>
              <a:schemeClr val="tx1"/>
            </a:solidFill>
            <a:round/>
            <a:headEnd/>
            <a:tailEnd type="arrow" w="med" len="med"/>
          </a:ln>
        </p:spPr>
      </p:cxnSp>
      <p:sp>
        <p:nvSpPr>
          <p:cNvPr id="36" name="TextBox 35">
            <a:extLst>
              <a:ext uri="{FF2B5EF4-FFF2-40B4-BE49-F238E27FC236}">
                <a16:creationId xmlns:a16="http://schemas.microsoft.com/office/drawing/2014/main" xmlns="" id="{FED356FD-CFE8-4DA1-95DA-56CB31550BA6}"/>
              </a:ext>
            </a:extLst>
          </p:cNvPr>
          <p:cNvSpPr txBox="1"/>
          <p:nvPr/>
        </p:nvSpPr>
        <p:spPr bwMode="auto">
          <a:xfrm>
            <a:off x="4094636" y="6099391"/>
            <a:ext cx="3968372"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cross-seasonal comparisons. i.e. Aug 2018 increase or decrease vs. May 2018; May 2018 vs. Aug 2017; Aug 2017 vs. May 2016; or August 2015 vs. May 2014.</a:t>
            </a:r>
            <a:endParaRPr lang="en-CA" sz="800" dirty="0">
              <a:latin typeface="Arial" pitchFamily="34" charset="0"/>
              <a:cs typeface="Arial" pitchFamily="34" charset="0"/>
            </a:endParaRPr>
          </a:p>
        </p:txBody>
      </p:sp>
      <p:cxnSp>
        <p:nvCxnSpPr>
          <p:cNvPr id="37" name="Straight Arrow Connector 73">
            <a:extLst>
              <a:ext uri="{FF2B5EF4-FFF2-40B4-BE49-F238E27FC236}">
                <a16:creationId xmlns:a16="http://schemas.microsoft.com/office/drawing/2014/main" xmlns="" id="{D1CFCDF7-2CA1-4F7E-B7F3-A19C7413BA96}"/>
              </a:ext>
            </a:extLst>
          </p:cNvPr>
          <p:cNvCxnSpPr>
            <a:cxnSpLocks noChangeShapeType="1"/>
          </p:cNvCxnSpPr>
          <p:nvPr/>
        </p:nvCxnSpPr>
        <p:spPr bwMode="auto">
          <a:xfrm rot="5400000" flipH="1" flipV="1">
            <a:off x="3780621" y="6208960"/>
            <a:ext cx="190500" cy="1588"/>
          </a:xfrm>
          <a:prstGeom prst="straightConnector1">
            <a:avLst/>
          </a:prstGeom>
          <a:noFill/>
          <a:ln w="19050" algn="ctr">
            <a:solidFill>
              <a:srgbClr val="00B050"/>
            </a:solidFill>
            <a:round/>
            <a:headEnd/>
            <a:tailEnd type="arrow" w="med" len="med"/>
          </a:ln>
        </p:spPr>
      </p:cxnSp>
      <p:cxnSp>
        <p:nvCxnSpPr>
          <p:cNvPr id="38" name="Straight Arrow Connector 73">
            <a:extLst>
              <a:ext uri="{FF2B5EF4-FFF2-40B4-BE49-F238E27FC236}">
                <a16:creationId xmlns:a16="http://schemas.microsoft.com/office/drawing/2014/main" xmlns="" id="{1EE34046-FFDB-473F-A69A-4C0BB3054875}"/>
              </a:ext>
            </a:extLst>
          </p:cNvPr>
          <p:cNvCxnSpPr>
            <a:cxnSpLocks noChangeShapeType="1"/>
          </p:cNvCxnSpPr>
          <p:nvPr/>
        </p:nvCxnSpPr>
        <p:spPr bwMode="auto">
          <a:xfrm rot="16200000" flipH="1">
            <a:off x="3921388" y="6222758"/>
            <a:ext cx="190500" cy="1588"/>
          </a:xfrm>
          <a:prstGeom prst="straightConnector1">
            <a:avLst/>
          </a:prstGeom>
          <a:noFill/>
          <a:ln w="19050" algn="ctr">
            <a:solidFill>
              <a:srgbClr val="00B050"/>
            </a:solidFill>
            <a:round/>
            <a:headEnd/>
            <a:tailEnd type="arrow" w="med" len="med"/>
          </a:ln>
        </p:spPr>
      </p:cxnSp>
      <p:cxnSp>
        <p:nvCxnSpPr>
          <p:cNvPr id="30" name="Straight Arrow Connector 68">
            <a:extLst>
              <a:ext uri="{FF2B5EF4-FFF2-40B4-BE49-F238E27FC236}">
                <a16:creationId xmlns:a16="http://schemas.microsoft.com/office/drawing/2014/main" xmlns="" id="{121E8B40-2300-4AEE-8C08-75891CBEF079}"/>
              </a:ext>
            </a:extLst>
          </p:cNvPr>
          <p:cNvCxnSpPr>
            <a:cxnSpLocks noChangeShapeType="1"/>
          </p:cNvCxnSpPr>
          <p:nvPr/>
        </p:nvCxnSpPr>
        <p:spPr bwMode="auto">
          <a:xfrm rot="16200000" flipH="1">
            <a:off x="8663922" y="2525006"/>
            <a:ext cx="216000" cy="1587"/>
          </a:xfrm>
          <a:prstGeom prst="straightConnector1">
            <a:avLst/>
          </a:prstGeom>
          <a:noFill/>
          <a:ln w="19050" algn="ctr">
            <a:solidFill>
              <a:srgbClr val="00B050"/>
            </a:solidFill>
            <a:prstDash val="sysDot"/>
            <a:round/>
            <a:headEnd/>
            <a:tailEnd type="arrow" w="med" len="med"/>
          </a:ln>
        </p:spPr>
      </p:cxnSp>
      <p:cxnSp>
        <p:nvCxnSpPr>
          <p:cNvPr id="31" name="Straight Arrow Connector 68">
            <a:extLst>
              <a:ext uri="{FF2B5EF4-FFF2-40B4-BE49-F238E27FC236}">
                <a16:creationId xmlns:a16="http://schemas.microsoft.com/office/drawing/2014/main" xmlns="" id="{E2F248FE-A289-4EC0-BE10-E76051BE5D62}"/>
              </a:ext>
            </a:extLst>
          </p:cNvPr>
          <p:cNvCxnSpPr>
            <a:cxnSpLocks noChangeShapeType="1"/>
          </p:cNvCxnSpPr>
          <p:nvPr/>
        </p:nvCxnSpPr>
        <p:spPr bwMode="auto">
          <a:xfrm rot="16200000" flipH="1">
            <a:off x="8536004" y="2518866"/>
            <a:ext cx="216000" cy="1587"/>
          </a:xfrm>
          <a:prstGeom prst="straightConnector1">
            <a:avLst/>
          </a:prstGeom>
          <a:noFill/>
          <a:ln w="9525" algn="ctr">
            <a:solidFill>
              <a:schemeClr val="tx1"/>
            </a:solidFill>
            <a:prstDash val="dash"/>
            <a:round/>
            <a:headEnd/>
            <a:tailEnd type="arrow" w="med" len="med"/>
          </a:ln>
        </p:spPr>
      </p:cxnSp>
      <p:cxnSp>
        <p:nvCxnSpPr>
          <p:cNvPr id="39" name="Straight Arrow Connector 68">
            <a:extLst>
              <a:ext uri="{FF2B5EF4-FFF2-40B4-BE49-F238E27FC236}">
                <a16:creationId xmlns:a16="http://schemas.microsoft.com/office/drawing/2014/main" xmlns="" id="{98D3C76B-B57B-41AD-AB30-99CBCC33DA73}"/>
              </a:ext>
            </a:extLst>
          </p:cNvPr>
          <p:cNvCxnSpPr>
            <a:cxnSpLocks noChangeShapeType="1"/>
          </p:cNvCxnSpPr>
          <p:nvPr/>
        </p:nvCxnSpPr>
        <p:spPr bwMode="auto">
          <a:xfrm rot="16200000" flipH="1">
            <a:off x="8569830" y="3130634"/>
            <a:ext cx="216000" cy="1587"/>
          </a:xfrm>
          <a:prstGeom prst="straightConnector1">
            <a:avLst/>
          </a:prstGeom>
          <a:noFill/>
          <a:ln w="19050" algn="ctr">
            <a:solidFill>
              <a:srgbClr val="00B050"/>
            </a:solidFill>
            <a:prstDash val="sysDot"/>
            <a:round/>
            <a:headEnd/>
            <a:tailEnd type="arrow" w="med" len="med"/>
          </a:ln>
        </p:spPr>
      </p:cxnSp>
      <p:cxnSp>
        <p:nvCxnSpPr>
          <p:cNvPr id="40" name="Straight Arrow Connector 68">
            <a:extLst>
              <a:ext uri="{FF2B5EF4-FFF2-40B4-BE49-F238E27FC236}">
                <a16:creationId xmlns:a16="http://schemas.microsoft.com/office/drawing/2014/main" xmlns="" id="{D02724A8-F4AD-40EE-9331-C7E2CE4553CB}"/>
              </a:ext>
            </a:extLst>
          </p:cNvPr>
          <p:cNvCxnSpPr>
            <a:cxnSpLocks noChangeShapeType="1"/>
          </p:cNvCxnSpPr>
          <p:nvPr/>
        </p:nvCxnSpPr>
        <p:spPr bwMode="auto">
          <a:xfrm rot="16200000" flipH="1">
            <a:off x="8571157" y="3362544"/>
            <a:ext cx="216000" cy="1587"/>
          </a:xfrm>
          <a:prstGeom prst="straightConnector1">
            <a:avLst/>
          </a:prstGeom>
          <a:noFill/>
          <a:ln w="19050" algn="ctr">
            <a:solidFill>
              <a:srgbClr val="00B050"/>
            </a:solidFill>
            <a:prstDash val="sysDot"/>
            <a:round/>
            <a:headEnd/>
            <a:tailEnd type="arrow" w="med" len="med"/>
          </a:ln>
        </p:spPr>
      </p:cxnSp>
      <p:cxnSp>
        <p:nvCxnSpPr>
          <p:cNvPr id="41" name="Straight Arrow Connector 68">
            <a:extLst>
              <a:ext uri="{FF2B5EF4-FFF2-40B4-BE49-F238E27FC236}">
                <a16:creationId xmlns:a16="http://schemas.microsoft.com/office/drawing/2014/main" xmlns="" id="{E795A3E3-0EE1-4228-AB48-E775AD5E58CB}"/>
              </a:ext>
            </a:extLst>
          </p:cNvPr>
          <p:cNvCxnSpPr>
            <a:cxnSpLocks noChangeShapeType="1"/>
          </p:cNvCxnSpPr>
          <p:nvPr/>
        </p:nvCxnSpPr>
        <p:spPr bwMode="auto">
          <a:xfrm rot="5400000" flipH="1" flipV="1">
            <a:off x="8432637" y="4701737"/>
            <a:ext cx="216000" cy="1587"/>
          </a:xfrm>
          <a:prstGeom prst="straightConnector1">
            <a:avLst/>
          </a:prstGeom>
          <a:noFill/>
          <a:ln w="9525" algn="ctr">
            <a:solidFill>
              <a:schemeClr val="tx1"/>
            </a:solidFill>
            <a:round/>
            <a:headEnd/>
            <a:tailEnd type="arrow" w="med" len="med"/>
          </a:ln>
        </p:spPr>
      </p:cxnSp>
      <p:cxnSp>
        <p:nvCxnSpPr>
          <p:cNvPr id="42" name="Straight Arrow Connector 68">
            <a:extLst>
              <a:ext uri="{FF2B5EF4-FFF2-40B4-BE49-F238E27FC236}">
                <a16:creationId xmlns:a16="http://schemas.microsoft.com/office/drawing/2014/main" xmlns="" id="{260C01A4-EF3D-4360-A866-FC73D7A64315}"/>
              </a:ext>
            </a:extLst>
          </p:cNvPr>
          <p:cNvCxnSpPr>
            <a:cxnSpLocks noChangeShapeType="1"/>
          </p:cNvCxnSpPr>
          <p:nvPr/>
        </p:nvCxnSpPr>
        <p:spPr bwMode="auto">
          <a:xfrm rot="5400000" flipH="1" flipV="1">
            <a:off x="8441849" y="4945517"/>
            <a:ext cx="216000" cy="1587"/>
          </a:xfrm>
          <a:prstGeom prst="straightConnector1">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260900323"/>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64"/>
          <p:cNvSpPr txBox="1">
            <a:spLocks noChangeArrowheads="1"/>
          </p:cNvSpPr>
          <p:nvPr/>
        </p:nvSpPr>
        <p:spPr bwMode="auto">
          <a:xfrm>
            <a:off x="8295038" y="2241369"/>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2014</a:t>
            </a:r>
          </a:p>
          <a:p>
            <a:pPr algn="ctr">
              <a:lnSpc>
                <a:spcPts val="1800"/>
              </a:lnSpc>
              <a:spcBef>
                <a:spcPts val="300"/>
              </a:spcBef>
              <a:buFontTx/>
              <a:buNone/>
            </a:pPr>
            <a:r>
              <a:rPr lang="en-CA" sz="1000" dirty="0">
                <a:latin typeface="Arial" pitchFamily="34" charset="0"/>
                <a:cs typeface="Arial" pitchFamily="34" charset="0"/>
                <a:sym typeface="Symbol" pitchFamily="18" charset="2"/>
              </a:rPr>
              <a:t>37</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44</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3</a:t>
            </a:r>
            <a:r>
              <a:rPr lang="en-US" sz="1000" dirty="0">
                <a:latin typeface="Arial" pitchFamily="34" charset="0"/>
                <a:cs typeface="Arial" pitchFamily="34" charset="0"/>
                <a:sym typeface="Symbol" pitchFamily="18" charset="2"/>
              </a:rPr>
              <a:t>9</a:t>
            </a:r>
          </a:p>
          <a:p>
            <a:pPr algn="ctr">
              <a:lnSpc>
                <a:spcPts val="1800"/>
              </a:lnSpc>
              <a:spcBef>
                <a:spcPts val="20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1</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7</a:t>
            </a:r>
          </a:p>
          <a:p>
            <a:pPr algn="ctr">
              <a:lnSpc>
                <a:spcPts val="1800"/>
              </a:lnSpc>
              <a:spcBef>
                <a:spcPct val="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8</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37</a:t>
            </a:r>
          </a:p>
          <a:p>
            <a:pPr algn="ctr">
              <a:lnSpc>
                <a:spcPts val="1800"/>
              </a:lnSpc>
              <a:spcBef>
                <a:spcPts val="200"/>
              </a:spcBef>
              <a:buFontTx/>
              <a:buNone/>
            </a:pPr>
            <a:r>
              <a:rPr lang="en-CA" sz="1000" dirty="0">
                <a:latin typeface="Arial" pitchFamily="34" charset="0"/>
                <a:cs typeface="Arial" pitchFamily="34" charset="0"/>
              </a:rPr>
              <a:t>3</a:t>
            </a:r>
            <a:r>
              <a:rPr lang="en-US" sz="1000" dirty="0">
                <a:latin typeface="Arial" pitchFamily="34" charset="0"/>
                <a:cs typeface="Arial" pitchFamily="34" charset="0"/>
              </a:rPr>
              <a:t>6</a:t>
            </a:r>
          </a:p>
          <a:p>
            <a:pPr algn="ctr">
              <a:lnSpc>
                <a:spcPts val="1800"/>
              </a:lnSpc>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37</a:t>
            </a:r>
            <a:br>
              <a:rPr lang="en-US" sz="1000" dirty="0">
                <a:latin typeface="Arial" pitchFamily="34" charset="0"/>
                <a:cs typeface="Arial" pitchFamily="34" charset="0"/>
              </a:rPr>
            </a:br>
            <a:r>
              <a:rPr lang="en-US" sz="1000" dirty="0">
                <a:latin typeface="Arial" pitchFamily="34" charset="0"/>
                <a:cs typeface="Arial" pitchFamily="34" charset="0"/>
              </a:rPr>
              <a:t>38</a:t>
            </a:r>
          </a:p>
        </p:txBody>
      </p:sp>
      <p:sp>
        <p:nvSpPr>
          <p:cNvPr id="2" name="Title 1"/>
          <p:cNvSpPr>
            <a:spLocks noGrp="1"/>
          </p:cNvSpPr>
          <p:nvPr>
            <p:ph type="title"/>
          </p:nvPr>
        </p:nvSpPr>
        <p:spPr>
          <a:xfrm>
            <a:off x="1496290" y="0"/>
            <a:ext cx="7651806" cy="1052736"/>
          </a:xfrm>
        </p:spPr>
        <p:txBody>
          <a:bodyPr>
            <a:normAutofit fontScale="90000"/>
          </a:bodyPr>
          <a:lstStyle/>
          <a:p>
            <a:r>
              <a:rPr lang="en-CA" dirty="0"/>
              <a:t>Slippage in Fall 2018 boating participation among older Canadians 55+ </a:t>
            </a:r>
            <a:r>
              <a:rPr lang="en-CA" dirty="0" err="1"/>
              <a:t>yrs</a:t>
            </a:r>
            <a:r>
              <a:rPr lang="en-CA" dirty="0"/>
              <a:t> (from 40% to 26%); slightly higher among 18-34 </a:t>
            </a:r>
            <a:r>
              <a:rPr lang="en-CA" dirty="0" err="1"/>
              <a:t>yrs</a:t>
            </a:r>
            <a:r>
              <a:rPr lang="en-CA" dirty="0"/>
              <a:t> (57%).  No changes versus year ago by gender or regionally.</a:t>
            </a:r>
            <a:endParaRPr lang="en-US" dirty="0"/>
          </a:p>
        </p:txBody>
      </p:sp>
      <p:sp>
        <p:nvSpPr>
          <p:cNvPr id="5" name="Text Box 1916"/>
          <p:cNvSpPr txBox="1">
            <a:spLocks noChangeArrowheads="1"/>
          </p:cNvSpPr>
          <p:nvPr/>
        </p:nvSpPr>
        <p:spPr bwMode="auto">
          <a:xfrm>
            <a:off x="114300" y="6494462"/>
            <a:ext cx="8343900" cy="363538"/>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S1</a:t>
            </a:r>
            <a:r>
              <a:rPr lang="en-US" sz="900" dirty="0">
                <a:solidFill>
                  <a:schemeClr val="tx1"/>
                </a:solidFill>
                <a:latin typeface="Arial" pitchFamily="34" charset="0"/>
                <a:cs typeface="Arial" pitchFamily="34" charset="0"/>
              </a:rPr>
              <a:t>. Which of the following </a:t>
            </a:r>
            <a:r>
              <a:rPr lang="en-US" sz="900" dirty="0">
                <a:latin typeface="Arial" pitchFamily="34" charset="0"/>
                <a:cs typeface="Arial" pitchFamily="34" charset="0"/>
              </a:rPr>
              <a:t>activities do you participate in, at least occasionally</a:t>
            </a:r>
            <a:r>
              <a:rPr lang="en-US" sz="900" dirty="0">
                <a:solidFill>
                  <a:schemeClr val="tx1"/>
                </a:solidFill>
                <a:latin typeface="Arial" pitchFamily="34" charset="0"/>
                <a:cs typeface="Arial" pitchFamily="34" charset="0"/>
              </a:rPr>
              <a:t>?</a:t>
            </a:r>
          </a:p>
        </p:txBody>
      </p:sp>
      <p:sp>
        <p:nvSpPr>
          <p:cNvPr id="77" name="Slide Number Placeholder 76"/>
          <p:cNvSpPr>
            <a:spLocks noGrp="1"/>
          </p:cNvSpPr>
          <p:nvPr>
            <p:ph type="sldNum" sz="quarter" idx="12"/>
          </p:nvPr>
        </p:nvSpPr>
        <p:spPr>
          <a:xfrm>
            <a:off x="8572032" y="6491192"/>
            <a:ext cx="576064" cy="365125"/>
          </a:xfrm>
        </p:spPr>
        <p:txBody>
          <a:bodyPr/>
          <a:lstStyle/>
          <a:p>
            <a:fld id="{5857359A-ACC2-4AC8-94CA-842605F06C6B}" type="slidenum">
              <a:rPr lang="en-US" smtClean="0"/>
              <a:pPr/>
              <a:t>25</a:t>
            </a:fld>
            <a:endParaRPr lang="en-US" dirty="0"/>
          </a:p>
        </p:txBody>
      </p:sp>
      <p:sp>
        <p:nvSpPr>
          <p:cNvPr id="29" name="Rectangle 232"/>
          <p:cNvSpPr>
            <a:spLocks noChangeArrowheads="1"/>
          </p:cNvSpPr>
          <p:nvPr/>
        </p:nvSpPr>
        <p:spPr bwMode="auto">
          <a:xfrm>
            <a:off x="924079" y="1767995"/>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Canadian adults participating in boating activities - % of Total</a:t>
            </a:r>
            <a:endParaRPr lang="en-US" sz="1400" dirty="0">
              <a:solidFill>
                <a:schemeClr val="tx1"/>
              </a:solidFill>
              <a:latin typeface="Arial" pitchFamily="34" charset="0"/>
              <a:cs typeface="Arial" pitchFamily="34" charset="0"/>
            </a:endParaRPr>
          </a:p>
        </p:txBody>
      </p:sp>
      <p:graphicFrame>
        <p:nvGraphicFramePr>
          <p:cNvPr id="30" name="Object 4"/>
          <p:cNvGraphicFramePr>
            <a:graphicFrameLocks noChangeAspect="1"/>
          </p:cNvGraphicFramePr>
          <p:nvPr>
            <p:extLst>
              <p:ext uri="{D42A27DB-BD31-4B8C-83A1-F6EECF244321}">
                <p14:modId xmlns:p14="http://schemas.microsoft.com/office/powerpoint/2010/main" val="2519742409"/>
              </p:ext>
            </p:extLst>
          </p:nvPr>
        </p:nvGraphicFramePr>
        <p:xfrm>
          <a:off x="-560563" y="2232025"/>
          <a:ext cx="6029326" cy="3761881"/>
        </p:xfrm>
        <a:graphic>
          <a:graphicData uri="http://schemas.openxmlformats.org/presentationml/2006/ole">
            <mc:AlternateContent xmlns:mc="http://schemas.openxmlformats.org/markup-compatibility/2006">
              <mc:Choice xmlns:v="urn:schemas-microsoft-com:vml" Requires="v">
                <p:oleObj spid="_x0000_s160169" name="Worksheet" r:id="rId4" imgW="3981370" imgH="2609979" progId="Excel.Sheet.8">
                  <p:embed/>
                </p:oleObj>
              </mc:Choice>
              <mc:Fallback>
                <p:oleObj name="Worksheet" r:id="rId4" imgW="3981370" imgH="2609979" progId="Excel.Sheet.8">
                  <p:embed/>
                  <p:pic>
                    <p:nvPicPr>
                      <p:cNvPr id="0" name=""/>
                      <p:cNvPicPr>
                        <a:picLocks noChangeAspect="1" noChangeArrowheads="1"/>
                      </p:cNvPicPr>
                      <p:nvPr/>
                    </p:nvPicPr>
                    <p:blipFill>
                      <a:blip r:embed="rId5"/>
                      <a:srcRect l="3552" b="621"/>
                      <a:stretch>
                        <a:fillRect/>
                      </a:stretch>
                    </p:blipFill>
                    <p:spPr bwMode="auto">
                      <a:xfrm>
                        <a:off x="-560563" y="2232025"/>
                        <a:ext cx="6029326" cy="3761881"/>
                      </a:xfrm>
                      <a:prstGeom prst="rect">
                        <a:avLst/>
                      </a:prstGeom>
                      <a:noFill/>
                      <a:ln>
                        <a:noFill/>
                      </a:ln>
                      <a:effectLst/>
                      <a:extLst/>
                    </p:spPr>
                  </p:pic>
                </p:oleObj>
              </mc:Fallback>
            </mc:AlternateContent>
          </a:graphicData>
        </a:graphic>
      </p:graphicFrame>
      <p:sp>
        <p:nvSpPr>
          <p:cNvPr id="31" name="TextBox 30"/>
          <p:cNvSpPr txBox="1"/>
          <p:nvPr/>
        </p:nvSpPr>
        <p:spPr>
          <a:xfrm>
            <a:off x="973459" y="2445316"/>
            <a:ext cx="1148766" cy="3503523"/>
          </a:xfrm>
          <a:prstGeom prst="rect">
            <a:avLst/>
          </a:prstGeom>
          <a:solidFill>
            <a:srgbClr val="FFFFFF"/>
          </a:solidFill>
        </p:spPr>
        <p:txBody>
          <a:bodyPr wrap="square">
            <a:spAutoFit/>
          </a:bodyPr>
          <a:lstStyle/>
          <a:p>
            <a:pPr>
              <a:lnSpc>
                <a:spcPts val="1900"/>
              </a:lnSpc>
              <a:spcBef>
                <a:spcPts val="0"/>
              </a:spcBef>
              <a:buFontTx/>
              <a:buNone/>
              <a:defRPr/>
            </a:pPr>
            <a:r>
              <a:rPr lang="en-US" sz="1100" b="1" dirty="0">
                <a:latin typeface="Arial" pitchFamily="34" charset="0"/>
                <a:cs typeface="Arial" pitchFamily="34" charset="0"/>
              </a:rPr>
              <a:t>Total </a:t>
            </a:r>
            <a:r>
              <a:rPr lang="en-US" sz="900" dirty="0">
                <a:latin typeface="Arial" pitchFamily="34" charset="0"/>
                <a:cs typeface="Arial" pitchFamily="34" charset="0"/>
              </a:rPr>
              <a:t>(1,000)</a:t>
            </a:r>
          </a:p>
          <a:p>
            <a:pPr>
              <a:lnSpc>
                <a:spcPts val="1900"/>
              </a:lnSpc>
              <a:spcBef>
                <a:spcPts val="0"/>
              </a:spcBef>
              <a:buFontTx/>
              <a:buNone/>
              <a:defRPr/>
            </a:pPr>
            <a:r>
              <a:rPr lang="en-US" sz="1100" b="1" dirty="0">
                <a:latin typeface="Arial" pitchFamily="34" charset="0"/>
                <a:cs typeface="Arial" pitchFamily="34" charset="0"/>
              </a:rPr>
              <a:t>Age:</a:t>
            </a:r>
          </a:p>
          <a:p>
            <a:pPr marL="82550">
              <a:lnSpc>
                <a:spcPts val="1900"/>
              </a:lnSpc>
              <a:spcBef>
                <a:spcPts val="0"/>
              </a:spcBef>
              <a:buFontTx/>
              <a:buNone/>
              <a:defRPr/>
            </a:pPr>
            <a:r>
              <a:rPr lang="en-US" sz="1100" dirty="0">
                <a:latin typeface="Arial" pitchFamily="34" charset="0"/>
                <a:cs typeface="Arial" pitchFamily="34" charset="0"/>
              </a:rPr>
              <a:t>18-34 </a:t>
            </a:r>
            <a:r>
              <a:rPr lang="en-US" sz="900" dirty="0">
                <a:latin typeface="Arial" pitchFamily="34" charset="0"/>
                <a:cs typeface="Arial" pitchFamily="34" charset="0"/>
              </a:rPr>
              <a:t>(270)</a:t>
            </a:r>
          </a:p>
          <a:p>
            <a:pPr marL="82550">
              <a:lnSpc>
                <a:spcPts val="1900"/>
              </a:lnSpc>
              <a:spcBef>
                <a:spcPts val="0"/>
              </a:spcBef>
              <a:buFontTx/>
              <a:buNone/>
              <a:defRPr/>
            </a:pPr>
            <a:r>
              <a:rPr lang="en-US" sz="1100" dirty="0">
                <a:latin typeface="Arial" pitchFamily="34" charset="0"/>
                <a:cs typeface="Arial" pitchFamily="34" charset="0"/>
              </a:rPr>
              <a:t>35-54 </a:t>
            </a:r>
            <a:r>
              <a:rPr lang="en-US" sz="900" dirty="0">
                <a:latin typeface="Arial" pitchFamily="34" charset="0"/>
                <a:cs typeface="Arial" pitchFamily="34" charset="0"/>
              </a:rPr>
              <a:t>(385)</a:t>
            </a:r>
          </a:p>
          <a:p>
            <a:pPr marL="82550">
              <a:lnSpc>
                <a:spcPts val="1900"/>
              </a:lnSpc>
              <a:spcBef>
                <a:spcPts val="0"/>
              </a:spcBef>
              <a:buFontTx/>
              <a:buNone/>
              <a:defRPr/>
            </a:pPr>
            <a:r>
              <a:rPr lang="en-US" sz="1100" dirty="0">
                <a:latin typeface="Arial" pitchFamily="34" charset="0"/>
                <a:cs typeface="Arial" pitchFamily="34" charset="0"/>
              </a:rPr>
              <a:t>55+ </a:t>
            </a:r>
            <a:r>
              <a:rPr lang="en-US" sz="900" dirty="0">
                <a:latin typeface="Arial" pitchFamily="34" charset="0"/>
                <a:cs typeface="Arial" pitchFamily="34" charset="0"/>
              </a:rPr>
              <a:t>(345)</a:t>
            </a:r>
          </a:p>
          <a:p>
            <a:pPr>
              <a:lnSpc>
                <a:spcPts val="1900"/>
              </a:lnSpc>
              <a:spcBef>
                <a:spcPts val="0"/>
              </a:spcBef>
              <a:buFontTx/>
              <a:buNone/>
              <a:defRPr/>
            </a:pPr>
            <a:r>
              <a:rPr lang="en-US" sz="1100" b="1" dirty="0">
                <a:latin typeface="Arial" pitchFamily="34" charset="0"/>
                <a:cs typeface="Arial" pitchFamily="34" charset="0"/>
              </a:rPr>
              <a:t>Gender:</a:t>
            </a:r>
          </a:p>
          <a:p>
            <a:pPr marL="82550">
              <a:lnSpc>
                <a:spcPts val="1900"/>
              </a:lnSpc>
              <a:spcBef>
                <a:spcPts val="0"/>
              </a:spcBef>
              <a:buFontTx/>
              <a:buNone/>
              <a:defRPr/>
            </a:pPr>
            <a:r>
              <a:rPr lang="en-US" sz="1100" dirty="0">
                <a:latin typeface="Arial" pitchFamily="34" charset="0"/>
                <a:cs typeface="Arial" pitchFamily="34" charset="0"/>
              </a:rPr>
              <a:t>Male </a:t>
            </a:r>
            <a:r>
              <a:rPr lang="en-US" sz="900" dirty="0">
                <a:latin typeface="Arial" pitchFamily="34" charset="0"/>
                <a:cs typeface="Arial" pitchFamily="34" charset="0"/>
              </a:rPr>
              <a:t>(485)</a:t>
            </a:r>
          </a:p>
          <a:p>
            <a:pPr marL="82550">
              <a:lnSpc>
                <a:spcPts val="1900"/>
              </a:lnSpc>
              <a:spcBef>
                <a:spcPts val="0"/>
              </a:spcBef>
              <a:buFontTx/>
              <a:buNone/>
              <a:defRPr/>
            </a:pPr>
            <a:r>
              <a:rPr lang="en-US" sz="1100" dirty="0">
                <a:latin typeface="Arial" pitchFamily="34" charset="0"/>
                <a:cs typeface="Arial" pitchFamily="34" charset="0"/>
              </a:rPr>
              <a:t>Female </a:t>
            </a:r>
            <a:r>
              <a:rPr lang="en-US" sz="900" dirty="0">
                <a:latin typeface="Arial" pitchFamily="34" charset="0"/>
                <a:cs typeface="Arial" pitchFamily="34" charset="0"/>
              </a:rPr>
              <a:t>(515)</a:t>
            </a:r>
          </a:p>
          <a:p>
            <a:pPr>
              <a:lnSpc>
                <a:spcPts val="1900"/>
              </a:lnSpc>
              <a:spcBef>
                <a:spcPts val="0"/>
              </a:spcBef>
              <a:buFontTx/>
              <a:buNone/>
              <a:defRPr/>
            </a:pPr>
            <a:r>
              <a:rPr lang="en-US" sz="1100" b="1" dirty="0">
                <a:latin typeface="Arial" pitchFamily="34" charset="0"/>
                <a:cs typeface="Arial" pitchFamily="34" charset="0"/>
              </a:rPr>
              <a:t>Region:</a:t>
            </a:r>
          </a:p>
          <a:p>
            <a:pPr marL="82550">
              <a:lnSpc>
                <a:spcPts val="1900"/>
              </a:lnSpc>
              <a:spcBef>
                <a:spcPts val="0"/>
              </a:spcBef>
              <a:buFontTx/>
              <a:buNone/>
              <a:defRPr/>
            </a:pPr>
            <a:r>
              <a:rPr lang="en-US" sz="1100" dirty="0">
                <a:latin typeface="Arial" pitchFamily="34" charset="0"/>
                <a:cs typeface="Arial" pitchFamily="34" charset="0"/>
              </a:rPr>
              <a:t>Atlantic </a:t>
            </a:r>
            <a:r>
              <a:rPr lang="en-US" sz="900" dirty="0">
                <a:latin typeface="Arial" pitchFamily="34" charset="0"/>
                <a:cs typeface="Arial" pitchFamily="34" charset="0"/>
              </a:rPr>
              <a:t>(100)</a:t>
            </a:r>
          </a:p>
          <a:p>
            <a:pPr marL="82550">
              <a:lnSpc>
                <a:spcPts val="1900"/>
              </a:lnSpc>
              <a:spcBef>
                <a:spcPts val="0"/>
              </a:spcBef>
              <a:buFontTx/>
              <a:buNone/>
              <a:defRPr/>
            </a:pPr>
            <a:r>
              <a:rPr lang="en-US" sz="1100" dirty="0">
                <a:latin typeface="Arial" pitchFamily="34" charset="0"/>
                <a:cs typeface="Arial" pitchFamily="34" charset="0"/>
              </a:rPr>
              <a:t>Quebec </a:t>
            </a:r>
            <a:r>
              <a:rPr lang="en-US" sz="900" dirty="0">
                <a:latin typeface="Arial" pitchFamily="34" charset="0"/>
                <a:cs typeface="Arial" pitchFamily="34" charset="0"/>
              </a:rPr>
              <a:t>(230)</a:t>
            </a:r>
          </a:p>
          <a:p>
            <a:pPr marL="82550">
              <a:lnSpc>
                <a:spcPts val="1900"/>
              </a:lnSpc>
              <a:spcBef>
                <a:spcPts val="0"/>
              </a:spcBef>
              <a:buFontTx/>
              <a:buNone/>
              <a:defRPr/>
            </a:pPr>
            <a:r>
              <a:rPr lang="en-US" sz="1100" dirty="0">
                <a:latin typeface="Arial" pitchFamily="34" charset="0"/>
                <a:cs typeface="Arial" pitchFamily="34" charset="0"/>
              </a:rPr>
              <a:t>Ontario </a:t>
            </a:r>
            <a:r>
              <a:rPr lang="en-US" sz="900" dirty="0">
                <a:latin typeface="Arial" pitchFamily="34" charset="0"/>
                <a:cs typeface="Arial" pitchFamily="34" charset="0"/>
              </a:rPr>
              <a:t>(350)</a:t>
            </a:r>
          </a:p>
          <a:p>
            <a:pPr marL="82550">
              <a:lnSpc>
                <a:spcPts val="1900"/>
              </a:lnSpc>
              <a:spcBef>
                <a:spcPts val="0"/>
              </a:spcBef>
              <a:buFontTx/>
              <a:buNone/>
              <a:defRPr/>
            </a:pPr>
            <a:r>
              <a:rPr lang="en-US" sz="1100" dirty="0">
                <a:latin typeface="Arial" pitchFamily="34" charset="0"/>
                <a:cs typeface="Arial" pitchFamily="34" charset="0"/>
              </a:rPr>
              <a:t>Prairies </a:t>
            </a:r>
            <a:r>
              <a:rPr lang="en-US" sz="900" dirty="0">
                <a:latin typeface="Arial" pitchFamily="34" charset="0"/>
                <a:cs typeface="Arial" pitchFamily="34" charset="0"/>
              </a:rPr>
              <a:t>(200)</a:t>
            </a:r>
          </a:p>
          <a:p>
            <a:pPr marL="82550">
              <a:lnSpc>
                <a:spcPts val="1900"/>
              </a:lnSpc>
              <a:spcBef>
                <a:spcPts val="0"/>
              </a:spcBef>
              <a:buFontTx/>
              <a:buNone/>
              <a:defRPr/>
            </a:pPr>
            <a:r>
              <a:rPr lang="en-US" sz="1100" dirty="0">
                <a:latin typeface="Arial" pitchFamily="34" charset="0"/>
                <a:cs typeface="Arial" pitchFamily="34" charset="0"/>
              </a:rPr>
              <a:t>B.C. </a:t>
            </a:r>
            <a:r>
              <a:rPr lang="en-US" sz="900" dirty="0">
                <a:latin typeface="Arial" pitchFamily="34" charset="0"/>
                <a:cs typeface="Arial" pitchFamily="34" charset="0"/>
              </a:rPr>
              <a:t>(120)</a:t>
            </a:r>
          </a:p>
        </p:txBody>
      </p:sp>
      <p:sp>
        <p:nvSpPr>
          <p:cNvPr id="46" name="TextBox 39"/>
          <p:cNvSpPr txBox="1">
            <a:spLocks noChangeArrowheads="1"/>
          </p:cNvSpPr>
          <p:nvPr/>
        </p:nvSpPr>
        <p:spPr bwMode="auto">
          <a:xfrm>
            <a:off x="3432881" y="5391268"/>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39</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3644636" y="5145206"/>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46</a:t>
            </a:r>
          </a:p>
        </p:txBody>
      </p:sp>
      <p:sp>
        <p:nvSpPr>
          <p:cNvPr id="48" name="TextBox 41"/>
          <p:cNvSpPr txBox="1">
            <a:spLocks noChangeArrowheads="1"/>
          </p:cNvSpPr>
          <p:nvPr/>
        </p:nvSpPr>
        <p:spPr bwMode="auto">
          <a:xfrm>
            <a:off x="3298866" y="4914914"/>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35</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3489500" y="5637331"/>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41</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3349553" y="4204937"/>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37</a:t>
            </a:r>
          </a:p>
        </p:txBody>
      </p:sp>
      <p:sp>
        <p:nvSpPr>
          <p:cNvPr id="53" name="TextBox 60"/>
          <p:cNvSpPr txBox="1">
            <a:spLocks noChangeArrowheads="1"/>
          </p:cNvSpPr>
          <p:nvPr/>
        </p:nvSpPr>
        <p:spPr bwMode="auto">
          <a:xfrm>
            <a:off x="2990283" y="3487038"/>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26</a:t>
            </a:r>
          </a:p>
        </p:txBody>
      </p:sp>
      <p:sp>
        <p:nvSpPr>
          <p:cNvPr id="54" name="TextBox 61"/>
          <p:cNvSpPr txBox="1">
            <a:spLocks noChangeArrowheads="1"/>
          </p:cNvSpPr>
          <p:nvPr/>
        </p:nvSpPr>
        <p:spPr bwMode="auto">
          <a:xfrm>
            <a:off x="3527809" y="2523698"/>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55" name="TextBox 62"/>
          <p:cNvSpPr txBox="1">
            <a:spLocks noChangeArrowheads="1"/>
          </p:cNvSpPr>
          <p:nvPr/>
        </p:nvSpPr>
        <p:spPr bwMode="auto">
          <a:xfrm>
            <a:off x="3661987" y="3249007"/>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3453503" y="2255985"/>
            <a:ext cx="969949"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u="sng" dirty="0">
              <a:latin typeface="Arial" pitchFamily="34" charset="0"/>
              <a:cs typeface="Arial" pitchFamily="34" charset="0"/>
            </a:endParaRPr>
          </a:p>
        </p:txBody>
      </p:sp>
      <p:sp>
        <p:nvSpPr>
          <p:cNvPr id="33" name="TextBox 64"/>
          <p:cNvSpPr txBox="1">
            <a:spLocks noChangeArrowheads="1"/>
          </p:cNvSpPr>
          <p:nvPr/>
        </p:nvSpPr>
        <p:spPr bwMode="auto">
          <a:xfrm>
            <a:off x="5964321" y="2246624"/>
            <a:ext cx="911225" cy="3685624"/>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May 2016</a:t>
            </a:r>
          </a:p>
          <a:p>
            <a:pPr algn="ctr">
              <a:lnSpc>
                <a:spcPts val="1800"/>
              </a:lnSpc>
              <a:spcBef>
                <a:spcPts val="300"/>
              </a:spcBef>
              <a:buFontTx/>
              <a:buNone/>
            </a:pPr>
            <a:r>
              <a:rPr lang="en-CA" sz="1000" dirty="0">
                <a:latin typeface="Arial" pitchFamily="34" charset="0"/>
                <a:cs typeface="Arial" pitchFamily="34" charset="0"/>
                <a:sym typeface="Symbol" pitchFamily="18" charset="2"/>
              </a:rPr>
              <a:t>42</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56</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40</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rPr>
              <a:t>33</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46</a:t>
            </a: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39</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41</a:t>
            </a: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buFontTx/>
              <a:buNone/>
            </a:pPr>
            <a:r>
              <a:rPr lang="en-CA" sz="1000" dirty="0">
                <a:latin typeface="Arial" pitchFamily="34" charset="0"/>
                <a:cs typeface="Arial" pitchFamily="34" charset="0"/>
              </a:rPr>
              <a:t>42</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43</a:t>
            </a:r>
            <a:br>
              <a:rPr lang="en-US" sz="1000" dirty="0">
                <a:latin typeface="Arial" pitchFamily="34" charset="0"/>
                <a:cs typeface="Arial" pitchFamily="34" charset="0"/>
              </a:rPr>
            </a:br>
            <a:r>
              <a:rPr lang="en-US" sz="1000" dirty="0">
                <a:latin typeface="Arial" pitchFamily="34" charset="0"/>
                <a:cs typeface="Arial" pitchFamily="34" charset="0"/>
              </a:rPr>
              <a:t>50</a:t>
            </a:r>
          </a:p>
        </p:txBody>
      </p:sp>
      <p:sp>
        <p:nvSpPr>
          <p:cNvPr id="45" name="TextBox 64"/>
          <p:cNvSpPr txBox="1">
            <a:spLocks noChangeArrowheads="1"/>
          </p:cNvSpPr>
          <p:nvPr/>
        </p:nvSpPr>
        <p:spPr bwMode="auto">
          <a:xfrm>
            <a:off x="7646153" y="2241369"/>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May 2015</a:t>
            </a:r>
          </a:p>
          <a:p>
            <a:pPr algn="ctr">
              <a:lnSpc>
                <a:spcPts val="1800"/>
              </a:lnSpc>
              <a:spcBef>
                <a:spcPts val="300"/>
              </a:spcBef>
              <a:buFontTx/>
              <a:buNone/>
            </a:pPr>
            <a:r>
              <a:rPr lang="en-CA" sz="1000" dirty="0">
                <a:latin typeface="Arial" pitchFamily="34" charset="0"/>
                <a:cs typeface="Arial" pitchFamily="34" charset="0"/>
                <a:sym typeface="Symbol" pitchFamily="18" charset="2"/>
              </a:rPr>
              <a:t>46</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US" sz="1000" dirty="0">
                <a:latin typeface="Arial" pitchFamily="34" charset="0"/>
                <a:cs typeface="Arial" pitchFamily="34" charset="0"/>
                <a:sym typeface="Symbol" pitchFamily="18" charset="2"/>
              </a:rPr>
              <a:t>57</a:t>
            </a:r>
          </a:p>
          <a:p>
            <a:pPr algn="ctr">
              <a:lnSpc>
                <a:spcPts val="1800"/>
              </a:lnSpc>
              <a:spcBef>
                <a:spcPts val="200"/>
              </a:spcBef>
              <a:buFontTx/>
              <a:buNone/>
            </a:pPr>
            <a:r>
              <a:rPr lang="en-US" sz="1000" dirty="0">
                <a:latin typeface="Arial" pitchFamily="34" charset="0"/>
                <a:cs typeface="Arial" pitchFamily="34" charset="0"/>
                <a:sym typeface="Symbol" pitchFamily="18" charset="2"/>
              </a:rPr>
              <a:t>45</a:t>
            </a:r>
          </a:p>
          <a:p>
            <a:pPr algn="ctr">
              <a:lnSpc>
                <a:spcPts val="1800"/>
              </a:lnSpc>
              <a:spcBef>
                <a:spcPts val="200"/>
              </a:spcBef>
              <a:buFontTx/>
              <a:buNone/>
            </a:pPr>
            <a:r>
              <a:rPr lang="en-US" sz="1000" dirty="0">
                <a:latin typeface="Arial" pitchFamily="34" charset="0"/>
                <a:cs typeface="Arial" pitchFamily="34" charset="0"/>
              </a:rPr>
              <a:t>37</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US" sz="1000" dirty="0">
                <a:latin typeface="Arial" pitchFamily="34" charset="0"/>
                <a:cs typeface="Arial" pitchFamily="34" charset="0"/>
              </a:rPr>
              <a:t>53</a:t>
            </a:r>
          </a:p>
          <a:p>
            <a:pPr algn="ctr">
              <a:lnSpc>
                <a:spcPts val="1800"/>
              </a:lnSpc>
              <a:spcBef>
                <a:spcPct val="0"/>
              </a:spcBef>
              <a:buFontTx/>
              <a:buNone/>
            </a:pPr>
            <a:r>
              <a:rPr lang="en-US" sz="1000" dirty="0">
                <a:latin typeface="Arial" pitchFamily="34" charset="0"/>
                <a:cs typeface="Arial" pitchFamily="34" charset="0"/>
              </a:rPr>
              <a:t>39</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52</a:t>
            </a:r>
          </a:p>
          <a:p>
            <a:pPr algn="ctr">
              <a:lnSpc>
                <a:spcPts val="1800"/>
              </a:lnSpc>
              <a:spcBef>
                <a:spcPts val="200"/>
              </a:spcBef>
              <a:buFontTx/>
              <a:buNone/>
            </a:pPr>
            <a:r>
              <a:rPr lang="en-US" sz="1000" dirty="0">
                <a:latin typeface="Arial" pitchFamily="34" charset="0"/>
                <a:cs typeface="Arial" pitchFamily="34" charset="0"/>
              </a:rPr>
              <a:t>37</a:t>
            </a:r>
          </a:p>
          <a:p>
            <a:pPr algn="ctr">
              <a:lnSpc>
                <a:spcPts val="1800"/>
              </a:lnSpc>
              <a:buFontTx/>
              <a:buNone/>
            </a:pPr>
            <a:r>
              <a:rPr lang="en-US" sz="1000" dirty="0">
                <a:latin typeface="Arial" pitchFamily="34" charset="0"/>
                <a:cs typeface="Arial" pitchFamily="34" charset="0"/>
              </a:rPr>
              <a:t>43</a:t>
            </a:r>
          </a:p>
          <a:p>
            <a:pPr algn="ctr">
              <a:lnSpc>
                <a:spcPts val="1800"/>
              </a:lnSpc>
              <a:spcBef>
                <a:spcPts val="200"/>
              </a:spcBef>
              <a:buFontTx/>
              <a:buNone/>
            </a:pPr>
            <a:r>
              <a:rPr lang="en-US" sz="1000" dirty="0">
                <a:latin typeface="Arial" pitchFamily="34" charset="0"/>
                <a:cs typeface="Arial" pitchFamily="34" charset="0"/>
              </a:rPr>
              <a:t>55</a:t>
            </a:r>
            <a:br>
              <a:rPr lang="en-US" sz="1000" dirty="0">
                <a:latin typeface="Arial" pitchFamily="34" charset="0"/>
                <a:cs typeface="Arial" pitchFamily="34" charset="0"/>
              </a:rPr>
            </a:br>
            <a:r>
              <a:rPr lang="en-US" sz="1000" dirty="0">
                <a:latin typeface="Arial" pitchFamily="34" charset="0"/>
                <a:cs typeface="Arial" pitchFamily="34" charset="0"/>
              </a:rPr>
              <a:t>54</a:t>
            </a:r>
          </a:p>
        </p:txBody>
      </p:sp>
      <p:sp>
        <p:nvSpPr>
          <p:cNvPr id="78" name="Content Placeholder 2"/>
          <p:cNvSpPr>
            <a:spLocks noGrp="1"/>
          </p:cNvSpPr>
          <p:nvPr>
            <p:ph idx="1"/>
          </p:nvPr>
        </p:nvSpPr>
        <p:spPr>
          <a:xfrm>
            <a:off x="457199" y="1148493"/>
            <a:ext cx="8601075" cy="458107"/>
          </a:xfrm>
        </p:spPr>
        <p:txBody>
          <a:bodyPr/>
          <a:lstStyle/>
          <a:p>
            <a:pPr marL="177800" indent="-177800">
              <a:spcBef>
                <a:spcPts val="300"/>
              </a:spcBef>
            </a:pPr>
            <a:r>
              <a:rPr lang="en-CA" sz="1050" dirty="0"/>
              <a:t>Long-term, higher participation maintained during past 4 </a:t>
            </a:r>
            <a:r>
              <a:rPr lang="en-CA" sz="1050" dirty="0" err="1"/>
              <a:t>yrs</a:t>
            </a:r>
            <a:r>
              <a:rPr lang="en-CA" sz="1050" dirty="0"/>
              <a:t> (vs. 2014) among 18-34 </a:t>
            </a:r>
            <a:r>
              <a:rPr lang="en-CA" sz="1050" dirty="0" err="1"/>
              <a:t>yrs</a:t>
            </a:r>
            <a:r>
              <a:rPr lang="en-CA" sz="1050" dirty="0"/>
              <a:t>, 35-54 </a:t>
            </a:r>
            <a:r>
              <a:rPr lang="en-CA" sz="1050" dirty="0" err="1"/>
              <a:t>yrs</a:t>
            </a:r>
            <a:r>
              <a:rPr lang="en-CA" sz="1050" dirty="0"/>
              <a:t>, males, Atlantic Canada and Ontario.</a:t>
            </a:r>
          </a:p>
          <a:p>
            <a:pPr marL="177800" indent="-177800">
              <a:spcBef>
                <a:spcPts val="300"/>
              </a:spcBef>
            </a:pPr>
            <a:r>
              <a:rPr lang="en-CA" sz="1050" dirty="0"/>
              <a:t>The profile of Boaters continues to skew male, younger (even </a:t>
            </a:r>
            <a:r>
              <a:rPr lang="en-CA" sz="1050" dirty="0" err="1"/>
              <a:t>moreso</a:t>
            </a:r>
            <a:r>
              <a:rPr lang="en-CA" sz="1050" dirty="0"/>
              <a:t> in Fall 2018) and towards higher income (see Appendix profile info).</a:t>
            </a:r>
          </a:p>
        </p:txBody>
      </p:sp>
      <p:cxnSp>
        <p:nvCxnSpPr>
          <p:cNvPr id="80" name="Straight Arrow Connector 68"/>
          <p:cNvCxnSpPr>
            <a:cxnSpLocks noChangeShapeType="1"/>
          </p:cNvCxnSpPr>
          <p:nvPr/>
        </p:nvCxnSpPr>
        <p:spPr bwMode="auto">
          <a:xfrm rot="16200000" flipH="1">
            <a:off x="599942" y="6249408"/>
            <a:ext cx="173037" cy="1587"/>
          </a:xfrm>
          <a:prstGeom prst="straightConnector1">
            <a:avLst/>
          </a:prstGeom>
          <a:noFill/>
          <a:ln w="9525" algn="ctr">
            <a:solidFill>
              <a:schemeClr val="tx1"/>
            </a:solidFill>
            <a:round/>
            <a:headEnd/>
            <a:tailEnd type="arrow" w="med" len="med"/>
          </a:ln>
        </p:spPr>
      </p:cxnSp>
      <p:cxnSp>
        <p:nvCxnSpPr>
          <p:cNvPr id="81" name="Straight Arrow Connector 68"/>
          <p:cNvCxnSpPr>
            <a:cxnSpLocks noChangeShapeType="1"/>
          </p:cNvCxnSpPr>
          <p:nvPr/>
        </p:nvCxnSpPr>
        <p:spPr bwMode="auto">
          <a:xfrm rot="5400000" flipH="1" flipV="1">
            <a:off x="440360" y="6237373"/>
            <a:ext cx="173037" cy="1587"/>
          </a:xfrm>
          <a:prstGeom prst="straightConnector1">
            <a:avLst/>
          </a:prstGeom>
          <a:noFill/>
          <a:ln w="9525" algn="ctr">
            <a:solidFill>
              <a:schemeClr val="tx1"/>
            </a:solidFill>
            <a:round/>
            <a:headEnd/>
            <a:tailEnd type="arrow" w="med" len="med"/>
          </a:ln>
        </p:spPr>
      </p:cxnSp>
      <p:sp>
        <p:nvSpPr>
          <p:cNvPr id="85" name="TextBox 64"/>
          <p:cNvSpPr txBox="1">
            <a:spLocks noChangeArrowheads="1"/>
          </p:cNvSpPr>
          <p:nvPr/>
        </p:nvSpPr>
        <p:spPr bwMode="auto">
          <a:xfrm>
            <a:off x="6811424" y="2243780"/>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Aug 2015</a:t>
            </a:r>
          </a:p>
          <a:p>
            <a:pPr algn="ctr">
              <a:lnSpc>
                <a:spcPts val="1800"/>
              </a:lnSpc>
              <a:spcBef>
                <a:spcPts val="300"/>
              </a:spcBef>
              <a:buFontTx/>
              <a:buNone/>
            </a:pPr>
            <a:r>
              <a:rPr lang="en-CA" sz="1000" dirty="0">
                <a:latin typeface="Arial" pitchFamily="34" charset="0"/>
                <a:cs typeface="Arial" pitchFamily="34" charset="0"/>
                <a:sym typeface="Symbol" pitchFamily="18" charset="2"/>
              </a:rPr>
              <a:t>44</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US" sz="1000" dirty="0">
                <a:latin typeface="Arial" pitchFamily="34" charset="0"/>
                <a:cs typeface="Arial" pitchFamily="34" charset="0"/>
                <a:sym typeface="Symbol" pitchFamily="18" charset="2"/>
              </a:rPr>
              <a:t>61</a:t>
            </a:r>
          </a:p>
          <a:p>
            <a:pPr algn="ctr">
              <a:lnSpc>
                <a:spcPts val="1800"/>
              </a:lnSpc>
              <a:spcBef>
                <a:spcPts val="200"/>
              </a:spcBef>
              <a:buFontTx/>
              <a:buNone/>
            </a:pPr>
            <a:r>
              <a:rPr lang="en-US" sz="1000" dirty="0">
                <a:latin typeface="Arial" pitchFamily="34" charset="0"/>
                <a:cs typeface="Arial" pitchFamily="34" charset="0"/>
                <a:sym typeface="Symbol" pitchFamily="18" charset="2"/>
              </a:rPr>
              <a:t>46</a:t>
            </a:r>
          </a:p>
          <a:p>
            <a:pPr algn="ctr">
              <a:lnSpc>
                <a:spcPts val="1800"/>
              </a:lnSpc>
              <a:spcBef>
                <a:spcPts val="200"/>
              </a:spcBef>
              <a:buFontTx/>
              <a:buNone/>
            </a:pPr>
            <a:r>
              <a:rPr lang="en-US" sz="1000" dirty="0">
                <a:latin typeface="Arial" pitchFamily="34" charset="0"/>
                <a:cs typeface="Arial" pitchFamily="34" charset="0"/>
              </a:rPr>
              <a:t>29</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US" sz="1000" dirty="0">
                <a:latin typeface="Arial" pitchFamily="34" charset="0"/>
                <a:cs typeface="Arial" pitchFamily="34" charset="0"/>
              </a:rPr>
              <a:t>46</a:t>
            </a:r>
          </a:p>
          <a:p>
            <a:pPr algn="ctr">
              <a:lnSpc>
                <a:spcPts val="1800"/>
              </a:lnSpc>
              <a:spcBef>
                <a:spcPct val="0"/>
              </a:spcBef>
              <a:buFontTx/>
              <a:buNone/>
            </a:pPr>
            <a:r>
              <a:rPr lang="en-US" sz="1000" dirty="0">
                <a:latin typeface="Arial" pitchFamily="34" charset="0"/>
                <a:cs typeface="Arial" pitchFamily="34" charset="0"/>
              </a:rPr>
              <a:t>42</a:t>
            </a: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45</a:t>
            </a:r>
          </a:p>
          <a:p>
            <a:pPr algn="ctr">
              <a:lnSpc>
                <a:spcPts val="1800"/>
              </a:lnSpc>
              <a:spcBef>
                <a:spcPts val="200"/>
              </a:spcBef>
              <a:buFontTx/>
              <a:buNone/>
            </a:pPr>
            <a:r>
              <a:rPr lang="en-US" sz="1000" dirty="0">
                <a:latin typeface="Arial" pitchFamily="34" charset="0"/>
                <a:cs typeface="Arial" pitchFamily="34" charset="0"/>
              </a:rPr>
              <a:t>39</a:t>
            </a:r>
          </a:p>
          <a:p>
            <a:pPr algn="ctr">
              <a:lnSpc>
                <a:spcPts val="1800"/>
              </a:lnSpc>
              <a:buFontTx/>
              <a:buNone/>
            </a:pPr>
            <a:r>
              <a:rPr lang="en-US" sz="1000" dirty="0">
                <a:latin typeface="Arial" pitchFamily="34" charset="0"/>
                <a:cs typeface="Arial" pitchFamily="34" charset="0"/>
              </a:rPr>
              <a:t>41</a:t>
            </a:r>
          </a:p>
          <a:p>
            <a:pPr algn="ctr">
              <a:lnSpc>
                <a:spcPts val="1800"/>
              </a:lnSpc>
              <a:spcBef>
                <a:spcPts val="200"/>
              </a:spcBef>
              <a:buFontTx/>
              <a:buNone/>
            </a:pPr>
            <a:r>
              <a:rPr lang="en-US" sz="1000" dirty="0">
                <a:latin typeface="Arial" pitchFamily="34" charset="0"/>
                <a:cs typeface="Arial" pitchFamily="34" charset="0"/>
              </a:rPr>
              <a:t>44</a:t>
            </a:r>
            <a:br>
              <a:rPr lang="en-US" sz="1000" dirty="0">
                <a:latin typeface="Arial" pitchFamily="34" charset="0"/>
                <a:cs typeface="Arial" pitchFamily="34" charset="0"/>
              </a:rPr>
            </a:br>
            <a:r>
              <a:rPr lang="en-US" sz="1000" dirty="0">
                <a:latin typeface="Arial" pitchFamily="34" charset="0"/>
                <a:cs typeface="Arial" pitchFamily="34" charset="0"/>
              </a:rPr>
              <a:t>64</a:t>
            </a:r>
          </a:p>
        </p:txBody>
      </p:sp>
      <p:sp>
        <p:nvSpPr>
          <p:cNvPr id="89" name="TextBox 88">
            <a:extLst>
              <a:ext uri="{FF2B5EF4-FFF2-40B4-BE49-F238E27FC236}">
                <a16:creationId xmlns:a16="http://schemas.microsoft.com/office/drawing/2014/main" xmlns="" id="{72021831-F4CE-4114-883A-70F1CCB5881A}"/>
              </a:ext>
            </a:extLst>
          </p:cNvPr>
          <p:cNvSpPr txBox="1"/>
          <p:nvPr/>
        </p:nvSpPr>
        <p:spPr bwMode="auto">
          <a:xfrm>
            <a:off x="4094636" y="6099391"/>
            <a:ext cx="4752802"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cross-seasonal comparisons. i.e. Aug 2018 increase or decrease vs. May 2018; May 2018 vs. Aug 2017; Aug 2017 vs. May 2016; or August 2015 vs. May 2014.</a:t>
            </a:r>
            <a:endParaRPr lang="en-CA" sz="800" dirty="0">
              <a:latin typeface="Arial" pitchFamily="34" charset="0"/>
              <a:cs typeface="Arial" pitchFamily="34" charset="0"/>
            </a:endParaRPr>
          </a:p>
        </p:txBody>
      </p:sp>
      <p:cxnSp>
        <p:nvCxnSpPr>
          <p:cNvPr id="93" name="Straight Arrow Connector 73">
            <a:extLst>
              <a:ext uri="{FF2B5EF4-FFF2-40B4-BE49-F238E27FC236}">
                <a16:creationId xmlns:a16="http://schemas.microsoft.com/office/drawing/2014/main" xmlns="" id="{473B08D4-2C81-4D40-BF42-53971EA8063C}"/>
              </a:ext>
            </a:extLst>
          </p:cNvPr>
          <p:cNvCxnSpPr>
            <a:cxnSpLocks noChangeShapeType="1"/>
          </p:cNvCxnSpPr>
          <p:nvPr/>
        </p:nvCxnSpPr>
        <p:spPr bwMode="auto">
          <a:xfrm rot="5400000" flipH="1" flipV="1">
            <a:off x="3780621" y="6208960"/>
            <a:ext cx="190500" cy="1588"/>
          </a:xfrm>
          <a:prstGeom prst="straightConnector1">
            <a:avLst/>
          </a:prstGeom>
          <a:noFill/>
          <a:ln w="19050" algn="ctr">
            <a:solidFill>
              <a:srgbClr val="00B050"/>
            </a:solidFill>
            <a:round/>
            <a:headEnd/>
            <a:tailEnd type="arrow" w="med" len="med"/>
          </a:ln>
        </p:spPr>
      </p:cxnSp>
      <p:cxnSp>
        <p:nvCxnSpPr>
          <p:cNvPr id="95" name="Straight Arrow Connector 73">
            <a:extLst>
              <a:ext uri="{FF2B5EF4-FFF2-40B4-BE49-F238E27FC236}">
                <a16:creationId xmlns:a16="http://schemas.microsoft.com/office/drawing/2014/main" xmlns="" id="{54CCD402-F79D-496C-B3E8-41556C8F5BA3}"/>
              </a:ext>
            </a:extLst>
          </p:cNvPr>
          <p:cNvCxnSpPr>
            <a:cxnSpLocks noChangeShapeType="1"/>
          </p:cNvCxnSpPr>
          <p:nvPr/>
        </p:nvCxnSpPr>
        <p:spPr bwMode="auto">
          <a:xfrm rot="16200000" flipH="1">
            <a:off x="3921388" y="6222758"/>
            <a:ext cx="190500" cy="1588"/>
          </a:xfrm>
          <a:prstGeom prst="straightConnector1">
            <a:avLst/>
          </a:prstGeom>
          <a:noFill/>
          <a:ln w="19050" algn="ctr">
            <a:solidFill>
              <a:srgbClr val="00B050"/>
            </a:solidFill>
            <a:round/>
            <a:headEnd/>
            <a:tailEnd type="arrow" w="med" len="med"/>
          </a:ln>
        </p:spPr>
      </p:cxnSp>
      <p:sp>
        <p:nvSpPr>
          <p:cNvPr id="94" name="TextBox 64">
            <a:extLst>
              <a:ext uri="{FF2B5EF4-FFF2-40B4-BE49-F238E27FC236}">
                <a16:creationId xmlns:a16="http://schemas.microsoft.com/office/drawing/2014/main" xmlns="" id="{7FE08BDF-76E5-44CA-ABE1-5B368D82DDD8}"/>
              </a:ext>
            </a:extLst>
          </p:cNvPr>
          <p:cNvSpPr txBox="1">
            <a:spLocks noChangeArrowheads="1"/>
          </p:cNvSpPr>
          <p:nvPr/>
        </p:nvSpPr>
        <p:spPr bwMode="auto">
          <a:xfrm>
            <a:off x="5106072" y="2254640"/>
            <a:ext cx="911225" cy="3685624"/>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Aug 2017</a:t>
            </a:r>
          </a:p>
          <a:p>
            <a:pPr algn="ctr">
              <a:lnSpc>
                <a:spcPts val="1800"/>
              </a:lnSpc>
              <a:spcBef>
                <a:spcPts val="300"/>
              </a:spcBef>
              <a:buFontTx/>
              <a:buNone/>
            </a:pPr>
            <a:r>
              <a:rPr lang="en-CA" sz="1000" dirty="0">
                <a:latin typeface="Arial" pitchFamily="34" charset="0"/>
                <a:cs typeface="Arial" pitchFamily="34" charset="0"/>
                <a:sym typeface="Symbol" pitchFamily="18" charset="2"/>
              </a:rPr>
              <a:t>45</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51</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44</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rPr>
              <a:t>40</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51</a:t>
            </a: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39</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47</a:t>
            </a: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buFontTx/>
              <a:buNone/>
            </a:pPr>
            <a:r>
              <a:rPr lang="en-CA" sz="1000" dirty="0">
                <a:latin typeface="Arial" pitchFamily="34" charset="0"/>
                <a:cs typeface="Arial" pitchFamily="34" charset="0"/>
              </a:rPr>
              <a:t>49</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41</a:t>
            </a:r>
            <a:br>
              <a:rPr lang="en-US" sz="1000" dirty="0">
                <a:latin typeface="Arial" pitchFamily="34" charset="0"/>
                <a:cs typeface="Arial" pitchFamily="34" charset="0"/>
              </a:rPr>
            </a:br>
            <a:r>
              <a:rPr lang="en-US" sz="1000" dirty="0">
                <a:latin typeface="Arial" pitchFamily="34" charset="0"/>
                <a:cs typeface="Arial" pitchFamily="34" charset="0"/>
              </a:rPr>
              <a:t>49</a:t>
            </a:r>
          </a:p>
        </p:txBody>
      </p:sp>
      <p:cxnSp>
        <p:nvCxnSpPr>
          <p:cNvPr id="97" name="Straight Arrow Connector 68">
            <a:extLst>
              <a:ext uri="{FF2B5EF4-FFF2-40B4-BE49-F238E27FC236}">
                <a16:creationId xmlns:a16="http://schemas.microsoft.com/office/drawing/2014/main" xmlns="" id="{20014784-4E40-41E6-8F68-58B437194F0C}"/>
              </a:ext>
            </a:extLst>
          </p:cNvPr>
          <p:cNvCxnSpPr>
            <a:cxnSpLocks noChangeShapeType="1"/>
          </p:cNvCxnSpPr>
          <p:nvPr/>
        </p:nvCxnSpPr>
        <p:spPr bwMode="auto">
          <a:xfrm rot="5400000" flipH="1" flipV="1">
            <a:off x="4795727" y="2617889"/>
            <a:ext cx="216000" cy="1587"/>
          </a:xfrm>
          <a:prstGeom prst="straightConnector1">
            <a:avLst/>
          </a:prstGeom>
          <a:noFill/>
          <a:ln w="9525" algn="ctr">
            <a:solidFill>
              <a:schemeClr val="tx1"/>
            </a:solidFill>
            <a:round/>
            <a:headEnd/>
            <a:tailEnd type="arrow" w="med" len="med"/>
          </a:ln>
        </p:spPr>
      </p:cxnSp>
      <p:cxnSp>
        <p:nvCxnSpPr>
          <p:cNvPr id="35" name="Straight Arrow Connector 73"/>
          <p:cNvCxnSpPr>
            <a:cxnSpLocks noChangeShapeType="1"/>
          </p:cNvCxnSpPr>
          <p:nvPr/>
        </p:nvCxnSpPr>
        <p:spPr bwMode="auto">
          <a:xfrm rot="5400000">
            <a:off x="8802634" y="5741229"/>
            <a:ext cx="216000" cy="1588"/>
          </a:xfrm>
          <a:prstGeom prst="straightConnector1">
            <a:avLst/>
          </a:prstGeom>
          <a:noFill/>
          <a:ln w="9525" algn="ctr">
            <a:solidFill>
              <a:schemeClr val="tx1"/>
            </a:solidFill>
            <a:prstDash val="dash"/>
            <a:round/>
            <a:headEnd/>
            <a:tailEnd type="arrow" w="med" len="med"/>
          </a:ln>
        </p:spPr>
      </p:cxnSp>
      <p:cxnSp>
        <p:nvCxnSpPr>
          <p:cNvPr id="61" name="Straight Arrow Connector 73"/>
          <p:cNvCxnSpPr>
            <a:cxnSpLocks noChangeShapeType="1"/>
          </p:cNvCxnSpPr>
          <p:nvPr/>
        </p:nvCxnSpPr>
        <p:spPr bwMode="auto">
          <a:xfrm rot="16200000" flipV="1">
            <a:off x="8219649" y="3099268"/>
            <a:ext cx="216000" cy="1588"/>
          </a:xfrm>
          <a:prstGeom prst="straightConnector1">
            <a:avLst/>
          </a:prstGeom>
          <a:noFill/>
          <a:ln w="9525" algn="ctr">
            <a:solidFill>
              <a:schemeClr val="tx1"/>
            </a:solidFill>
            <a:round/>
            <a:headEnd/>
            <a:tailEnd type="arrow" w="med" len="med"/>
          </a:ln>
        </p:spPr>
      </p:cxnSp>
      <p:cxnSp>
        <p:nvCxnSpPr>
          <p:cNvPr id="63" name="Straight Arrow Connector 73"/>
          <p:cNvCxnSpPr>
            <a:cxnSpLocks noChangeShapeType="1"/>
          </p:cNvCxnSpPr>
          <p:nvPr/>
        </p:nvCxnSpPr>
        <p:spPr bwMode="auto">
          <a:xfrm rot="16200000" flipV="1">
            <a:off x="8176104" y="5520911"/>
            <a:ext cx="216000" cy="1588"/>
          </a:xfrm>
          <a:prstGeom prst="straightConnector1">
            <a:avLst/>
          </a:prstGeom>
          <a:noFill/>
          <a:ln w="9525" algn="ctr">
            <a:solidFill>
              <a:schemeClr val="tx1"/>
            </a:solidFill>
            <a:round/>
            <a:headEnd/>
            <a:tailEnd type="arrow" w="med" len="med"/>
          </a:ln>
        </p:spPr>
      </p:cxnSp>
      <p:cxnSp>
        <p:nvCxnSpPr>
          <p:cNvPr id="64" name="Straight Arrow Connector 73"/>
          <p:cNvCxnSpPr>
            <a:cxnSpLocks noChangeShapeType="1"/>
          </p:cNvCxnSpPr>
          <p:nvPr/>
        </p:nvCxnSpPr>
        <p:spPr bwMode="auto">
          <a:xfrm rot="16200000" flipV="1">
            <a:off x="8176104" y="5756779"/>
            <a:ext cx="216000" cy="1588"/>
          </a:xfrm>
          <a:prstGeom prst="straightConnector1">
            <a:avLst/>
          </a:prstGeom>
          <a:noFill/>
          <a:ln w="9525" algn="ctr">
            <a:solidFill>
              <a:schemeClr val="tx1"/>
            </a:solidFill>
            <a:round/>
            <a:headEnd/>
            <a:tailEnd type="arrow" w="med" len="med"/>
          </a:ln>
        </p:spPr>
      </p:cxnSp>
      <p:cxnSp>
        <p:nvCxnSpPr>
          <p:cNvPr id="65" name="Straight Arrow Connector 73"/>
          <p:cNvCxnSpPr>
            <a:cxnSpLocks noChangeShapeType="1"/>
          </p:cNvCxnSpPr>
          <p:nvPr/>
        </p:nvCxnSpPr>
        <p:spPr bwMode="auto">
          <a:xfrm rot="16200000" flipV="1">
            <a:off x="8219649" y="4067348"/>
            <a:ext cx="216000" cy="1588"/>
          </a:xfrm>
          <a:prstGeom prst="straightConnector1">
            <a:avLst/>
          </a:prstGeom>
          <a:noFill/>
          <a:ln w="9525" algn="ctr">
            <a:solidFill>
              <a:schemeClr val="tx1"/>
            </a:solidFill>
            <a:round/>
            <a:headEnd/>
            <a:tailEnd type="arrow" w="med" len="med"/>
          </a:ln>
        </p:spPr>
      </p:cxnSp>
      <p:cxnSp>
        <p:nvCxnSpPr>
          <p:cNvPr id="66" name="Straight Arrow Connector 73"/>
          <p:cNvCxnSpPr>
            <a:cxnSpLocks noChangeShapeType="1"/>
          </p:cNvCxnSpPr>
          <p:nvPr/>
        </p:nvCxnSpPr>
        <p:spPr bwMode="auto">
          <a:xfrm rot="16200000" flipV="1">
            <a:off x="8176104" y="4776003"/>
            <a:ext cx="216000" cy="1588"/>
          </a:xfrm>
          <a:prstGeom prst="straightConnector1">
            <a:avLst/>
          </a:prstGeom>
          <a:noFill/>
          <a:ln w="9525" algn="ctr">
            <a:solidFill>
              <a:schemeClr val="tx1"/>
            </a:solidFill>
            <a:round/>
            <a:headEnd/>
            <a:tailEnd type="arrow" w="med" len="med"/>
          </a:ln>
        </p:spPr>
      </p:cxnSp>
      <p:sp>
        <p:nvSpPr>
          <p:cNvPr id="52" name="Oval 29"/>
          <p:cNvSpPr>
            <a:spLocks noChangeArrowheads="1"/>
          </p:cNvSpPr>
          <p:nvPr/>
        </p:nvSpPr>
        <p:spPr bwMode="auto">
          <a:xfrm>
            <a:off x="7953393" y="297915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57" name="TextBox 58"/>
          <p:cNvSpPr txBox="1">
            <a:spLocks noChangeArrowheads="1"/>
          </p:cNvSpPr>
          <p:nvPr/>
        </p:nvSpPr>
        <p:spPr bwMode="auto">
          <a:xfrm>
            <a:off x="7953393" y="347842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2" name="Oval 29"/>
          <p:cNvSpPr>
            <a:spLocks noChangeArrowheads="1"/>
          </p:cNvSpPr>
          <p:nvPr/>
        </p:nvSpPr>
        <p:spPr bwMode="auto">
          <a:xfrm>
            <a:off x="7953393" y="3939282"/>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67" name="TextBox 58"/>
          <p:cNvSpPr txBox="1">
            <a:spLocks noChangeArrowheads="1"/>
          </p:cNvSpPr>
          <p:nvPr/>
        </p:nvSpPr>
        <p:spPr bwMode="auto">
          <a:xfrm>
            <a:off x="7953393" y="489940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68" name="Straight Arrow Connector 73"/>
          <p:cNvCxnSpPr>
            <a:cxnSpLocks noChangeShapeType="1"/>
          </p:cNvCxnSpPr>
          <p:nvPr/>
        </p:nvCxnSpPr>
        <p:spPr bwMode="auto">
          <a:xfrm rot="5400000">
            <a:off x="7404205" y="3624033"/>
            <a:ext cx="216000" cy="1588"/>
          </a:xfrm>
          <a:prstGeom prst="straightConnector1">
            <a:avLst/>
          </a:prstGeom>
          <a:noFill/>
          <a:ln w="19050" algn="ctr">
            <a:solidFill>
              <a:srgbClr val="00B050"/>
            </a:solidFill>
            <a:round/>
            <a:headEnd/>
            <a:tailEnd type="arrow" w="med" len="med"/>
          </a:ln>
        </p:spPr>
      </p:cxnSp>
      <p:cxnSp>
        <p:nvCxnSpPr>
          <p:cNvPr id="69" name="Straight Arrow Connector 73"/>
          <p:cNvCxnSpPr>
            <a:cxnSpLocks noChangeShapeType="1"/>
          </p:cNvCxnSpPr>
          <p:nvPr/>
        </p:nvCxnSpPr>
        <p:spPr bwMode="auto">
          <a:xfrm rot="5400000">
            <a:off x="6485279" y="4065538"/>
            <a:ext cx="216000" cy="1588"/>
          </a:xfrm>
          <a:prstGeom prst="straightConnector1">
            <a:avLst/>
          </a:prstGeom>
          <a:noFill/>
          <a:ln w="9525" algn="ctr">
            <a:solidFill>
              <a:schemeClr val="tx1"/>
            </a:solidFill>
            <a:round/>
            <a:headEnd/>
            <a:tailEnd type="arrow" w="med" len="med"/>
          </a:ln>
        </p:spPr>
      </p:cxnSp>
      <p:sp>
        <p:nvSpPr>
          <p:cNvPr id="72" name="Oval 29"/>
          <p:cNvSpPr>
            <a:spLocks noChangeArrowheads="1"/>
          </p:cNvSpPr>
          <p:nvPr/>
        </p:nvSpPr>
        <p:spPr bwMode="auto">
          <a:xfrm>
            <a:off x="6250542" y="297915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73" name="TextBox 58"/>
          <p:cNvSpPr txBox="1">
            <a:spLocks noChangeArrowheads="1"/>
          </p:cNvSpPr>
          <p:nvPr/>
        </p:nvSpPr>
        <p:spPr bwMode="auto">
          <a:xfrm>
            <a:off x="6289820" y="3461700"/>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74" name="Straight Arrow Connector 73"/>
          <p:cNvCxnSpPr>
            <a:cxnSpLocks noChangeShapeType="1"/>
          </p:cNvCxnSpPr>
          <p:nvPr/>
        </p:nvCxnSpPr>
        <p:spPr bwMode="auto">
          <a:xfrm rot="5400000">
            <a:off x="6484485" y="5509491"/>
            <a:ext cx="216000" cy="1588"/>
          </a:xfrm>
          <a:prstGeom prst="straightConnector1">
            <a:avLst/>
          </a:prstGeom>
          <a:noFill/>
          <a:ln w="9525" algn="ctr">
            <a:solidFill>
              <a:schemeClr val="tx1"/>
            </a:solidFill>
            <a:round/>
            <a:headEnd/>
            <a:tailEnd type="arrow" w="med" len="med"/>
          </a:ln>
        </p:spPr>
      </p:cxnSp>
      <p:cxnSp>
        <p:nvCxnSpPr>
          <p:cNvPr id="75" name="Straight Arrow Connector 73"/>
          <p:cNvCxnSpPr>
            <a:cxnSpLocks noChangeShapeType="1"/>
          </p:cNvCxnSpPr>
          <p:nvPr/>
        </p:nvCxnSpPr>
        <p:spPr bwMode="auto">
          <a:xfrm flipV="1">
            <a:off x="7491089" y="5640420"/>
            <a:ext cx="0" cy="216000"/>
          </a:xfrm>
          <a:prstGeom prst="straightConnector1">
            <a:avLst/>
          </a:prstGeom>
          <a:noFill/>
          <a:ln w="19050" algn="ctr">
            <a:solidFill>
              <a:srgbClr val="00B050"/>
            </a:solidFill>
            <a:prstDash val="sysDot"/>
            <a:round/>
            <a:headEnd/>
            <a:tailEnd type="arrow" w="med" len="med"/>
          </a:ln>
        </p:spPr>
      </p:cxnSp>
      <p:cxnSp>
        <p:nvCxnSpPr>
          <p:cNvPr id="71" name="Straight Arrow Connector 73"/>
          <p:cNvCxnSpPr>
            <a:cxnSpLocks noChangeShapeType="1"/>
          </p:cNvCxnSpPr>
          <p:nvPr/>
        </p:nvCxnSpPr>
        <p:spPr bwMode="auto">
          <a:xfrm rot="5400000">
            <a:off x="7390564" y="5509491"/>
            <a:ext cx="216000" cy="1588"/>
          </a:xfrm>
          <a:prstGeom prst="straightConnector1">
            <a:avLst/>
          </a:prstGeom>
          <a:noFill/>
          <a:ln w="19050" algn="ctr">
            <a:solidFill>
              <a:srgbClr val="00B050"/>
            </a:solidFill>
            <a:round/>
            <a:headEnd/>
            <a:tailEnd type="arrow" w="med" len="med"/>
          </a:ln>
        </p:spPr>
      </p:cxnSp>
      <p:cxnSp>
        <p:nvCxnSpPr>
          <p:cNvPr id="83" name="Straight Arrow Connector 73"/>
          <p:cNvCxnSpPr>
            <a:cxnSpLocks noChangeShapeType="1"/>
          </p:cNvCxnSpPr>
          <p:nvPr/>
        </p:nvCxnSpPr>
        <p:spPr bwMode="auto">
          <a:xfrm rot="5400000">
            <a:off x="7408474" y="4092854"/>
            <a:ext cx="216000" cy="1588"/>
          </a:xfrm>
          <a:prstGeom prst="straightConnector1">
            <a:avLst/>
          </a:prstGeom>
          <a:noFill/>
          <a:ln w="19050" algn="ctr">
            <a:solidFill>
              <a:srgbClr val="00B050"/>
            </a:solidFill>
            <a:round/>
            <a:headEnd/>
            <a:tailEnd type="arrow" w="med" len="med"/>
          </a:ln>
        </p:spPr>
      </p:cxnSp>
      <p:sp>
        <p:nvSpPr>
          <p:cNvPr id="86" name="Oval 29"/>
          <p:cNvSpPr>
            <a:spLocks noChangeArrowheads="1"/>
          </p:cNvSpPr>
          <p:nvPr/>
        </p:nvSpPr>
        <p:spPr bwMode="auto">
          <a:xfrm>
            <a:off x="7104707" y="2981674"/>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87" name="TextBox 58"/>
          <p:cNvSpPr txBox="1">
            <a:spLocks noChangeArrowheads="1"/>
          </p:cNvSpPr>
          <p:nvPr/>
        </p:nvSpPr>
        <p:spPr bwMode="auto">
          <a:xfrm>
            <a:off x="7104707" y="347370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8" name="Oval 29"/>
          <p:cNvSpPr>
            <a:spLocks noChangeArrowheads="1"/>
          </p:cNvSpPr>
          <p:nvPr/>
        </p:nvSpPr>
        <p:spPr bwMode="auto">
          <a:xfrm>
            <a:off x="7114636" y="5634023"/>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cxnSp>
        <p:nvCxnSpPr>
          <p:cNvPr id="59" name="Straight Arrow Connector 73"/>
          <p:cNvCxnSpPr>
            <a:cxnSpLocks noChangeShapeType="1"/>
          </p:cNvCxnSpPr>
          <p:nvPr/>
        </p:nvCxnSpPr>
        <p:spPr bwMode="auto">
          <a:xfrm rot="5400000">
            <a:off x="6492753" y="2604763"/>
            <a:ext cx="216000" cy="1588"/>
          </a:xfrm>
          <a:prstGeom prst="straightConnector1">
            <a:avLst/>
          </a:prstGeom>
          <a:noFill/>
          <a:ln w="9525" algn="ctr">
            <a:solidFill>
              <a:schemeClr val="tx1"/>
            </a:solidFill>
            <a:round/>
            <a:headEnd/>
            <a:tailEnd type="arrow" w="med" len="med"/>
          </a:ln>
        </p:spPr>
      </p:cxnSp>
      <p:cxnSp>
        <p:nvCxnSpPr>
          <p:cNvPr id="60" name="Straight Arrow Connector 73">
            <a:extLst>
              <a:ext uri="{FF2B5EF4-FFF2-40B4-BE49-F238E27FC236}">
                <a16:creationId xmlns:a16="http://schemas.microsoft.com/office/drawing/2014/main" xmlns="" id="{26CF031D-2106-4FC2-A975-A7EFEFEAE618}"/>
              </a:ext>
            </a:extLst>
          </p:cNvPr>
          <p:cNvCxnSpPr>
            <a:cxnSpLocks noChangeShapeType="1"/>
          </p:cNvCxnSpPr>
          <p:nvPr/>
        </p:nvCxnSpPr>
        <p:spPr bwMode="auto">
          <a:xfrm rot="16200000" flipV="1">
            <a:off x="5766231" y="5226227"/>
            <a:ext cx="216000" cy="1588"/>
          </a:xfrm>
          <a:prstGeom prst="straightConnector1">
            <a:avLst/>
          </a:prstGeom>
          <a:noFill/>
          <a:ln w="19050" algn="ctr">
            <a:solidFill>
              <a:srgbClr val="00B050"/>
            </a:solidFill>
            <a:prstDash val="sysDot"/>
            <a:round/>
            <a:headEnd/>
            <a:tailEnd type="arrow" w="med" len="med"/>
          </a:ln>
        </p:spPr>
      </p:cxnSp>
      <p:cxnSp>
        <p:nvCxnSpPr>
          <p:cNvPr id="70" name="Straight Arrow Connector 73">
            <a:extLst>
              <a:ext uri="{FF2B5EF4-FFF2-40B4-BE49-F238E27FC236}">
                <a16:creationId xmlns:a16="http://schemas.microsoft.com/office/drawing/2014/main" xmlns="" id="{72057503-E134-41D4-AC60-484E695153BF}"/>
              </a:ext>
            </a:extLst>
          </p:cNvPr>
          <p:cNvCxnSpPr>
            <a:cxnSpLocks noChangeShapeType="1"/>
          </p:cNvCxnSpPr>
          <p:nvPr/>
        </p:nvCxnSpPr>
        <p:spPr bwMode="auto">
          <a:xfrm rot="16200000" flipV="1">
            <a:off x="5781760" y="3564977"/>
            <a:ext cx="216000" cy="1588"/>
          </a:xfrm>
          <a:prstGeom prst="straightConnector1">
            <a:avLst/>
          </a:prstGeom>
          <a:noFill/>
          <a:ln w="19050" algn="ctr">
            <a:solidFill>
              <a:srgbClr val="00B050"/>
            </a:solidFill>
            <a:prstDash val="sysDot"/>
            <a:round/>
            <a:headEnd/>
            <a:tailEnd type="arrow" w="med" len="med"/>
          </a:ln>
        </p:spPr>
      </p:cxnSp>
      <p:cxnSp>
        <p:nvCxnSpPr>
          <p:cNvPr id="76" name="Straight Arrow Connector 73">
            <a:extLst>
              <a:ext uri="{FF2B5EF4-FFF2-40B4-BE49-F238E27FC236}">
                <a16:creationId xmlns:a16="http://schemas.microsoft.com/office/drawing/2014/main" xmlns="" id="{28CD70D4-C261-4A31-AB57-2431535501D8}"/>
              </a:ext>
            </a:extLst>
          </p:cNvPr>
          <p:cNvCxnSpPr>
            <a:cxnSpLocks noChangeShapeType="1"/>
          </p:cNvCxnSpPr>
          <p:nvPr/>
        </p:nvCxnSpPr>
        <p:spPr bwMode="auto">
          <a:xfrm rot="16200000" flipV="1">
            <a:off x="5785718" y="4041499"/>
            <a:ext cx="216000" cy="1588"/>
          </a:xfrm>
          <a:prstGeom prst="straightConnector1">
            <a:avLst/>
          </a:prstGeom>
          <a:noFill/>
          <a:ln w="19050" algn="ctr">
            <a:solidFill>
              <a:srgbClr val="00B050"/>
            </a:solidFill>
            <a:prstDash val="sysDot"/>
            <a:round/>
            <a:headEnd/>
            <a:tailEnd type="arrow" w="med" len="med"/>
          </a:ln>
        </p:spPr>
      </p:cxnSp>
      <p:cxnSp>
        <p:nvCxnSpPr>
          <p:cNvPr id="82" name="Straight Arrow Connector 81">
            <a:extLst>
              <a:ext uri="{FF2B5EF4-FFF2-40B4-BE49-F238E27FC236}">
                <a16:creationId xmlns:a16="http://schemas.microsoft.com/office/drawing/2014/main" xmlns="" id="{1ACE3EE4-DD78-4CB9-92F4-DBBE4DE22ABA}"/>
              </a:ext>
            </a:extLst>
          </p:cNvPr>
          <p:cNvCxnSpPr>
            <a:cxnSpLocks noChangeShapeType="1"/>
          </p:cNvCxnSpPr>
          <p:nvPr/>
        </p:nvCxnSpPr>
        <p:spPr bwMode="auto">
          <a:xfrm flipV="1">
            <a:off x="5759305" y="3943259"/>
            <a:ext cx="0" cy="216000"/>
          </a:xfrm>
          <a:prstGeom prst="straightConnector1">
            <a:avLst/>
          </a:prstGeom>
          <a:noFill/>
          <a:ln w="9525" algn="ctr">
            <a:solidFill>
              <a:schemeClr val="tx1"/>
            </a:solidFill>
            <a:prstDash val="dash"/>
            <a:round/>
            <a:headEnd/>
            <a:tailEnd type="arrow" w="med" len="med"/>
          </a:ln>
        </p:spPr>
      </p:cxnSp>
      <p:cxnSp>
        <p:nvCxnSpPr>
          <p:cNvPr id="84" name="Straight Arrow Connector 73">
            <a:extLst>
              <a:ext uri="{FF2B5EF4-FFF2-40B4-BE49-F238E27FC236}">
                <a16:creationId xmlns:a16="http://schemas.microsoft.com/office/drawing/2014/main" xmlns="" id="{E70E0D13-0701-431C-AE7C-C000E147A41D}"/>
              </a:ext>
            </a:extLst>
          </p:cNvPr>
          <p:cNvCxnSpPr>
            <a:cxnSpLocks noChangeShapeType="1"/>
          </p:cNvCxnSpPr>
          <p:nvPr/>
        </p:nvCxnSpPr>
        <p:spPr bwMode="auto">
          <a:xfrm rot="5400000" flipH="1" flipV="1">
            <a:off x="5647648" y="3576361"/>
            <a:ext cx="216000" cy="1588"/>
          </a:xfrm>
          <a:prstGeom prst="straightConnector1">
            <a:avLst/>
          </a:prstGeom>
          <a:noFill/>
          <a:ln w="9525" algn="ctr">
            <a:solidFill>
              <a:schemeClr val="tx1"/>
            </a:solidFill>
            <a:round/>
            <a:headEnd/>
            <a:tailEnd type="arrow" w="med" len="med"/>
          </a:ln>
        </p:spPr>
      </p:cxnSp>
      <p:cxnSp>
        <p:nvCxnSpPr>
          <p:cNvPr id="90" name="Straight Arrow Connector 73">
            <a:extLst>
              <a:ext uri="{FF2B5EF4-FFF2-40B4-BE49-F238E27FC236}">
                <a16:creationId xmlns:a16="http://schemas.microsoft.com/office/drawing/2014/main" xmlns="" id="{E4F1985D-50C3-4256-B2FE-29A8B44AEEAF}"/>
              </a:ext>
            </a:extLst>
          </p:cNvPr>
          <p:cNvCxnSpPr>
            <a:cxnSpLocks noChangeShapeType="1"/>
          </p:cNvCxnSpPr>
          <p:nvPr/>
        </p:nvCxnSpPr>
        <p:spPr bwMode="auto">
          <a:xfrm rot="16200000" flipH="1">
            <a:off x="5651435" y="3094009"/>
            <a:ext cx="216000" cy="1588"/>
          </a:xfrm>
          <a:prstGeom prst="straightConnector1">
            <a:avLst/>
          </a:prstGeom>
          <a:noFill/>
          <a:ln w="9525" algn="ctr">
            <a:solidFill>
              <a:schemeClr val="tx1"/>
            </a:solidFill>
            <a:round/>
            <a:headEnd/>
            <a:tailEnd type="arrow" w="med" len="med"/>
          </a:ln>
        </p:spPr>
      </p:cxnSp>
      <p:cxnSp>
        <p:nvCxnSpPr>
          <p:cNvPr id="91" name="Straight Arrow Connector 73">
            <a:extLst>
              <a:ext uri="{FF2B5EF4-FFF2-40B4-BE49-F238E27FC236}">
                <a16:creationId xmlns:a16="http://schemas.microsoft.com/office/drawing/2014/main" xmlns="" id="{54CCD402-F79D-496C-B3E8-41556C8F5BA3}"/>
              </a:ext>
            </a:extLst>
          </p:cNvPr>
          <p:cNvCxnSpPr>
            <a:cxnSpLocks noChangeShapeType="1"/>
          </p:cNvCxnSpPr>
          <p:nvPr/>
        </p:nvCxnSpPr>
        <p:spPr bwMode="auto">
          <a:xfrm rot="16200000" flipH="1">
            <a:off x="5643423" y="5714011"/>
            <a:ext cx="216000" cy="1588"/>
          </a:xfrm>
          <a:prstGeom prst="straightConnector1">
            <a:avLst/>
          </a:prstGeom>
          <a:noFill/>
          <a:ln w="9525" algn="ctr">
            <a:solidFill>
              <a:schemeClr val="tx1"/>
            </a:solidFill>
            <a:round/>
            <a:headEnd/>
            <a:tailEnd type="arrow" w="med" len="med"/>
          </a:ln>
        </p:spPr>
      </p:cxnSp>
      <p:cxnSp>
        <p:nvCxnSpPr>
          <p:cNvPr id="92" name="Straight Arrow Connector 73">
            <a:extLst>
              <a:ext uri="{FF2B5EF4-FFF2-40B4-BE49-F238E27FC236}">
                <a16:creationId xmlns:a16="http://schemas.microsoft.com/office/drawing/2014/main" xmlns="" id="{473B08D4-2C81-4D40-BF42-53971EA8063C}"/>
              </a:ext>
            </a:extLst>
          </p:cNvPr>
          <p:cNvCxnSpPr>
            <a:cxnSpLocks noChangeShapeType="1"/>
          </p:cNvCxnSpPr>
          <p:nvPr/>
        </p:nvCxnSpPr>
        <p:spPr bwMode="auto">
          <a:xfrm rot="5400000" flipH="1" flipV="1">
            <a:off x="5633264" y="5232384"/>
            <a:ext cx="216000" cy="1588"/>
          </a:xfrm>
          <a:prstGeom prst="straightConnector1">
            <a:avLst/>
          </a:prstGeom>
          <a:noFill/>
          <a:ln w="9525" algn="ctr">
            <a:solidFill>
              <a:schemeClr val="tx1"/>
            </a:solidFill>
            <a:round/>
            <a:headEnd/>
            <a:tailEnd type="arrow" w="med" len="med"/>
          </a:ln>
        </p:spPr>
      </p:cxnSp>
      <p:sp>
        <p:nvSpPr>
          <p:cNvPr id="101" name="TextBox 100">
            <a:extLst>
              <a:ext uri="{FF2B5EF4-FFF2-40B4-BE49-F238E27FC236}">
                <a16:creationId xmlns:a16="http://schemas.microsoft.com/office/drawing/2014/main" xmlns="" id="{F09B1758-520A-4C01-825E-3CA5554BCCA3}"/>
              </a:ext>
            </a:extLst>
          </p:cNvPr>
          <p:cNvSpPr txBox="1"/>
          <p:nvPr/>
        </p:nvSpPr>
        <p:spPr bwMode="auto">
          <a:xfrm>
            <a:off x="705404" y="6139071"/>
            <a:ext cx="2331099"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increase or decrease versus previous wave at same time of year</a:t>
            </a:r>
            <a:endParaRPr lang="en-CA" sz="800" dirty="0">
              <a:latin typeface="Arial" pitchFamily="34" charset="0"/>
              <a:cs typeface="Arial" pitchFamily="34" charset="0"/>
            </a:endParaRPr>
          </a:p>
        </p:txBody>
      </p:sp>
      <p:sp>
        <p:nvSpPr>
          <p:cNvPr id="34" name="TextBox 64"/>
          <p:cNvSpPr txBox="1">
            <a:spLocks noChangeArrowheads="1"/>
          </p:cNvSpPr>
          <p:nvPr/>
        </p:nvSpPr>
        <p:spPr bwMode="auto">
          <a:xfrm>
            <a:off x="4286003" y="2252605"/>
            <a:ext cx="911225" cy="3711272"/>
          </a:xfrm>
          <a:prstGeom prst="rect">
            <a:avLst/>
          </a:prstGeom>
          <a:noFill/>
          <a:ln w="9525">
            <a:noFill/>
            <a:miter lim="800000"/>
            <a:headEnd/>
            <a:tailEnd/>
          </a:ln>
        </p:spPr>
        <p:txBody>
          <a:bodyPr>
            <a:spAutoFit/>
          </a:bodyPr>
          <a:lstStyle/>
          <a:p>
            <a:pPr algn="ctr">
              <a:spcBef>
                <a:spcPts val="300"/>
              </a:spcBef>
              <a:buFontTx/>
              <a:buNone/>
            </a:pPr>
            <a:r>
              <a:rPr lang="en-US" sz="1100" b="1" u="sng" dirty="0">
                <a:latin typeface="Arial" pitchFamily="34" charset="0"/>
                <a:cs typeface="Arial" pitchFamily="34" charset="0"/>
                <a:sym typeface="Symbol" pitchFamily="18" charset="2"/>
              </a:rPr>
              <a:t>May 2018</a:t>
            </a:r>
          </a:p>
          <a:p>
            <a:pPr algn="ctr">
              <a:lnSpc>
                <a:spcPts val="1800"/>
              </a:lnSpc>
              <a:spcBef>
                <a:spcPts val="300"/>
              </a:spcBef>
              <a:buFontTx/>
              <a:buNone/>
            </a:pPr>
            <a:r>
              <a:rPr lang="en-CA" sz="1000" dirty="0">
                <a:latin typeface="Arial" pitchFamily="34" charset="0"/>
                <a:cs typeface="Arial" pitchFamily="34" charset="0"/>
                <a:sym typeface="Symbol" pitchFamily="18" charset="2"/>
              </a:rPr>
              <a:t>46</a:t>
            </a:r>
          </a:p>
          <a:p>
            <a:pPr algn="ctr">
              <a:lnSpc>
                <a:spcPts val="1800"/>
              </a:lnSpc>
              <a:buFontTx/>
              <a:buNone/>
            </a:pPr>
            <a:endParaRPr lang="en-CA"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60</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sym typeface="Symbol" pitchFamily="18" charset="2"/>
              </a:rPr>
              <a:t>46</a:t>
            </a:r>
            <a:endParaRPr lang="en-US" sz="1000" dirty="0">
              <a:latin typeface="Arial" pitchFamily="34" charset="0"/>
              <a:cs typeface="Arial" pitchFamily="34" charset="0"/>
              <a:sym typeface="Symbol" pitchFamily="18" charset="2"/>
            </a:endParaRPr>
          </a:p>
          <a:p>
            <a:pPr algn="ctr">
              <a:lnSpc>
                <a:spcPts val="1800"/>
              </a:lnSpc>
              <a:spcBef>
                <a:spcPts val="200"/>
              </a:spcBef>
              <a:buFontTx/>
              <a:buNone/>
            </a:pPr>
            <a:r>
              <a:rPr lang="en-CA" sz="1000" dirty="0">
                <a:latin typeface="Arial" pitchFamily="34" charset="0"/>
                <a:cs typeface="Arial" pitchFamily="34" charset="0"/>
              </a:rPr>
              <a:t>37</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56</a:t>
            </a:r>
            <a:endParaRPr lang="en-US" sz="1000" dirty="0">
              <a:latin typeface="Arial" pitchFamily="34" charset="0"/>
              <a:cs typeface="Arial" pitchFamily="34" charset="0"/>
            </a:endParaRPr>
          </a:p>
          <a:p>
            <a:pPr algn="ctr">
              <a:lnSpc>
                <a:spcPts val="1800"/>
              </a:lnSpc>
              <a:spcBef>
                <a:spcPct val="0"/>
              </a:spcBef>
              <a:buFontTx/>
              <a:buNone/>
            </a:pPr>
            <a:r>
              <a:rPr lang="en-CA" sz="1000" dirty="0">
                <a:latin typeface="Arial" pitchFamily="34" charset="0"/>
                <a:cs typeface="Arial" pitchFamily="34" charset="0"/>
              </a:rPr>
              <a:t>38</a:t>
            </a:r>
            <a:endParaRPr lang="en-US" sz="1000" dirty="0">
              <a:latin typeface="Arial" pitchFamily="34" charset="0"/>
              <a:cs typeface="Arial" pitchFamily="34" charset="0"/>
            </a:endParaRPr>
          </a:p>
          <a:p>
            <a:pPr algn="ctr">
              <a:lnSpc>
                <a:spcPts val="1800"/>
              </a:lnSpc>
              <a:spcBef>
                <a:spcPct val="0"/>
              </a:spcBef>
              <a:buFontTx/>
              <a:buNone/>
            </a:pP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55</a:t>
            </a:r>
            <a:endParaRPr lang="en-US" sz="1000" dirty="0">
              <a:latin typeface="Arial" pitchFamily="34" charset="0"/>
              <a:cs typeface="Arial" pitchFamily="34" charset="0"/>
            </a:endParaRPr>
          </a:p>
          <a:p>
            <a:pPr algn="ctr">
              <a:lnSpc>
                <a:spcPts val="1800"/>
              </a:lnSpc>
              <a:spcBef>
                <a:spcPts val="200"/>
              </a:spcBef>
              <a:buFontTx/>
              <a:buNone/>
            </a:pPr>
            <a:r>
              <a:rPr lang="en-CA" sz="1000" dirty="0">
                <a:latin typeface="Arial" pitchFamily="34" charset="0"/>
                <a:cs typeface="Arial" pitchFamily="34" charset="0"/>
              </a:rPr>
              <a:t>39</a:t>
            </a:r>
            <a:endParaRPr lang="en-US" sz="1000" dirty="0">
              <a:latin typeface="Arial" pitchFamily="34" charset="0"/>
              <a:cs typeface="Arial" pitchFamily="34" charset="0"/>
            </a:endParaRPr>
          </a:p>
          <a:p>
            <a:pPr algn="ctr">
              <a:lnSpc>
                <a:spcPts val="1800"/>
              </a:lnSpc>
              <a:buFontTx/>
              <a:buNone/>
            </a:pPr>
            <a:r>
              <a:rPr lang="en-CA" sz="1000" dirty="0">
                <a:latin typeface="Arial" pitchFamily="34" charset="0"/>
                <a:cs typeface="Arial" pitchFamily="34" charset="0"/>
              </a:rPr>
              <a:t>47</a:t>
            </a:r>
            <a:endParaRPr lang="en-US" sz="1000" dirty="0">
              <a:latin typeface="Arial" pitchFamily="34" charset="0"/>
              <a:cs typeface="Arial" pitchFamily="34" charset="0"/>
            </a:endParaRPr>
          </a:p>
          <a:p>
            <a:pPr algn="ctr">
              <a:lnSpc>
                <a:spcPts val="1800"/>
              </a:lnSpc>
              <a:spcBef>
                <a:spcPts val="200"/>
              </a:spcBef>
              <a:buFontTx/>
              <a:buNone/>
            </a:pPr>
            <a:r>
              <a:rPr lang="en-US" sz="1000" dirty="0">
                <a:latin typeface="Arial" pitchFamily="34" charset="0"/>
                <a:cs typeface="Arial" pitchFamily="34" charset="0"/>
              </a:rPr>
              <a:t>50</a:t>
            </a:r>
            <a:br>
              <a:rPr lang="en-US" sz="1000" dirty="0">
                <a:latin typeface="Arial" pitchFamily="34" charset="0"/>
                <a:cs typeface="Arial" pitchFamily="34" charset="0"/>
              </a:rPr>
            </a:br>
            <a:r>
              <a:rPr lang="en-US" sz="1000" dirty="0">
                <a:latin typeface="Arial" pitchFamily="34" charset="0"/>
                <a:cs typeface="Arial" pitchFamily="34" charset="0"/>
              </a:rPr>
              <a:t>48</a:t>
            </a:r>
          </a:p>
        </p:txBody>
      </p:sp>
      <p:sp>
        <p:nvSpPr>
          <p:cNvPr id="32" name="TextBox 52"/>
          <p:cNvSpPr txBox="1">
            <a:spLocks noChangeArrowheads="1"/>
          </p:cNvSpPr>
          <p:nvPr/>
        </p:nvSpPr>
        <p:spPr bwMode="auto">
          <a:xfrm>
            <a:off x="3772161" y="4678546"/>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50</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718612" y="3969891"/>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48</a:t>
            </a:r>
            <a:endParaRPr lang="en-US" sz="1000" dirty="0">
              <a:latin typeface="Arial" pitchFamily="34" charset="0"/>
              <a:cs typeface="Arial" pitchFamily="34" charset="0"/>
            </a:endParaRPr>
          </a:p>
        </p:txBody>
      </p:sp>
      <p:sp>
        <p:nvSpPr>
          <p:cNvPr id="42" name="TextBox 61"/>
          <p:cNvSpPr txBox="1">
            <a:spLocks noChangeArrowheads="1"/>
          </p:cNvSpPr>
          <p:nvPr/>
        </p:nvSpPr>
        <p:spPr bwMode="auto">
          <a:xfrm>
            <a:off x="4007192" y="3003612"/>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57</a:t>
            </a:r>
            <a:endParaRPr lang="en-US" sz="1000" dirty="0">
              <a:latin typeface="Arial" pitchFamily="34" charset="0"/>
              <a:cs typeface="Arial" pitchFamily="34" charset="0"/>
            </a:endParaRPr>
          </a:p>
        </p:txBody>
      </p:sp>
      <p:cxnSp>
        <p:nvCxnSpPr>
          <p:cNvPr id="96" name="Straight Arrow Connector 73">
            <a:extLst>
              <a:ext uri="{FF2B5EF4-FFF2-40B4-BE49-F238E27FC236}">
                <a16:creationId xmlns:a16="http://schemas.microsoft.com/office/drawing/2014/main" xmlns="" id="{16E40D17-8512-446B-B7C8-CF7D6510578D}"/>
              </a:ext>
            </a:extLst>
          </p:cNvPr>
          <p:cNvCxnSpPr>
            <a:cxnSpLocks noChangeShapeType="1"/>
          </p:cNvCxnSpPr>
          <p:nvPr/>
        </p:nvCxnSpPr>
        <p:spPr bwMode="auto">
          <a:xfrm rot="5400000" flipH="1" flipV="1">
            <a:off x="4834674" y="3089471"/>
            <a:ext cx="216000" cy="1588"/>
          </a:xfrm>
          <a:prstGeom prst="straightConnector1">
            <a:avLst/>
          </a:prstGeom>
          <a:noFill/>
          <a:ln w="19050" algn="ctr">
            <a:solidFill>
              <a:srgbClr val="00B050"/>
            </a:solidFill>
            <a:round/>
            <a:headEnd/>
            <a:tailEnd type="arrow" w="med" len="med"/>
          </a:ln>
        </p:spPr>
      </p:cxnSp>
      <p:cxnSp>
        <p:nvCxnSpPr>
          <p:cNvPr id="98" name="Straight Arrow Connector 68">
            <a:extLst>
              <a:ext uri="{FF2B5EF4-FFF2-40B4-BE49-F238E27FC236}">
                <a16:creationId xmlns:a16="http://schemas.microsoft.com/office/drawing/2014/main" xmlns="" id="{B2CC08E1-A170-45AD-B59E-C2E0980CD120}"/>
              </a:ext>
            </a:extLst>
          </p:cNvPr>
          <p:cNvCxnSpPr>
            <a:cxnSpLocks noChangeShapeType="1"/>
          </p:cNvCxnSpPr>
          <p:nvPr/>
        </p:nvCxnSpPr>
        <p:spPr bwMode="auto">
          <a:xfrm rot="5400000" flipH="1" flipV="1">
            <a:off x="4839848" y="3359836"/>
            <a:ext cx="216000" cy="1587"/>
          </a:xfrm>
          <a:prstGeom prst="straightConnector1">
            <a:avLst/>
          </a:prstGeom>
          <a:noFill/>
          <a:ln w="9525" algn="ctr">
            <a:solidFill>
              <a:schemeClr val="tx1"/>
            </a:solidFill>
            <a:prstDash val="dash"/>
            <a:round/>
            <a:headEnd/>
            <a:tailEnd type="arrow" w="med" len="med"/>
          </a:ln>
        </p:spPr>
      </p:cxnSp>
      <p:cxnSp>
        <p:nvCxnSpPr>
          <p:cNvPr id="99" name="Straight Arrow Connector 68">
            <a:extLst>
              <a:ext uri="{FF2B5EF4-FFF2-40B4-BE49-F238E27FC236}">
                <a16:creationId xmlns:a16="http://schemas.microsoft.com/office/drawing/2014/main" xmlns="" id="{D13507D2-3023-46A3-B1E2-65B517041FBB}"/>
              </a:ext>
            </a:extLst>
          </p:cNvPr>
          <p:cNvCxnSpPr>
            <a:cxnSpLocks noChangeShapeType="1"/>
          </p:cNvCxnSpPr>
          <p:nvPr/>
        </p:nvCxnSpPr>
        <p:spPr bwMode="auto">
          <a:xfrm rot="5400000" flipH="1" flipV="1">
            <a:off x="4811785" y="4065697"/>
            <a:ext cx="216000" cy="1587"/>
          </a:xfrm>
          <a:prstGeom prst="straightConnector1">
            <a:avLst/>
          </a:prstGeom>
          <a:noFill/>
          <a:ln w="9525" algn="ctr">
            <a:solidFill>
              <a:schemeClr val="tx1"/>
            </a:solidFill>
            <a:round/>
            <a:headEnd/>
            <a:tailEnd type="arrow" w="med" len="med"/>
          </a:ln>
        </p:spPr>
      </p:cxnSp>
      <p:cxnSp>
        <p:nvCxnSpPr>
          <p:cNvPr id="100" name="Straight Arrow Connector 68">
            <a:extLst>
              <a:ext uri="{FF2B5EF4-FFF2-40B4-BE49-F238E27FC236}">
                <a16:creationId xmlns:a16="http://schemas.microsoft.com/office/drawing/2014/main" xmlns="" id="{175AB457-879E-4A43-9238-257C669D0651}"/>
              </a:ext>
            </a:extLst>
          </p:cNvPr>
          <p:cNvCxnSpPr>
            <a:cxnSpLocks noChangeShapeType="1"/>
          </p:cNvCxnSpPr>
          <p:nvPr/>
        </p:nvCxnSpPr>
        <p:spPr bwMode="auto">
          <a:xfrm rot="5400000" flipH="1" flipV="1">
            <a:off x="4795740" y="4771552"/>
            <a:ext cx="216000" cy="1587"/>
          </a:xfrm>
          <a:prstGeom prst="straightConnector1">
            <a:avLst/>
          </a:prstGeom>
          <a:noFill/>
          <a:ln w="9525" algn="ctr">
            <a:solidFill>
              <a:schemeClr val="tx1"/>
            </a:solidFill>
            <a:round/>
            <a:headEnd/>
            <a:tailEnd type="arrow" w="med" len="med"/>
          </a:ln>
        </p:spPr>
      </p:cxnSp>
      <p:cxnSp>
        <p:nvCxnSpPr>
          <p:cNvPr id="104" name="Straight Arrow Connector 73">
            <a:extLst>
              <a:ext uri="{FF2B5EF4-FFF2-40B4-BE49-F238E27FC236}">
                <a16:creationId xmlns:a16="http://schemas.microsoft.com/office/drawing/2014/main" xmlns="" id="{F270C332-4F9A-4D41-A880-EED2DF6FC0B3}"/>
              </a:ext>
            </a:extLst>
          </p:cNvPr>
          <p:cNvCxnSpPr>
            <a:cxnSpLocks noChangeShapeType="1"/>
          </p:cNvCxnSpPr>
          <p:nvPr/>
        </p:nvCxnSpPr>
        <p:spPr bwMode="auto">
          <a:xfrm flipV="1">
            <a:off x="5055768" y="5408271"/>
            <a:ext cx="0" cy="216000"/>
          </a:xfrm>
          <a:prstGeom prst="straightConnector1">
            <a:avLst/>
          </a:prstGeom>
          <a:noFill/>
          <a:ln w="19050" algn="ctr">
            <a:solidFill>
              <a:srgbClr val="00B050"/>
            </a:solidFill>
            <a:prstDash val="sysDot"/>
            <a:round/>
            <a:headEnd/>
            <a:tailEnd type="arrow" w="med" len="med"/>
          </a:ln>
        </p:spPr>
      </p:cxnSp>
      <p:cxnSp>
        <p:nvCxnSpPr>
          <p:cNvPr id="105" name="Straight Arrow Connector 73">
            <a:extLst>
              <a:ext uri="{FF2B5EF4-FFF2-40B4-BE49-F238E27FC236}">
                <a16:creationId xmlns:a16="http://schemas.microsoft.com/office/drawing/2014/main" xmlns="" id="{CBB9FB79-EB8A-4DE0-8AD9-EF78AD9B0C02}"/>
              </a:ext>
            </a:extLst>
          </p:cNvPr>
          <p:cNvCxnSpPr>
            <a:cxnSpLocks noChangeShapeType="1"/>
          </p:cNvCxnSpPr>
          <p:nvPr/>
        </p:nvCxnSpPr>
        <p:spPr bwMode="auto">
          <a:xfrm flipV="1">
            <a:off x="5051758" y="3956985"/>
            <a:ext cx="0" cy="216000"/>
          </a:xfrm>
          <a:prstGeom prst="straightConnector1">
            <a:avLst/>
          </a:prstGeom>
          <a:noFill/>
          <a:ln w="19050" algn="ctr">
            <a:solidFill>
              <a:srgbClr val="00B050"/>
            </a:solidFill>
            <a:prstDash val="sysDot"/>
            <a:round/>
            <a:headEnd/>
            <a:tailEnd type="arrow" w="med" len="med"/>
          </a:ln>
        </p:spPr>
      </p:cxnSp>
      <p:cxnSp>
        <p:nvCxnSpPr>
          <p:cNvPr id="106" name="Straight Arrow Connector 73">
            <a:extLst>
              <a:ext uri="{FF2B5EF4-FFF2-40B4-BE49-F238E27FC236}">
                <a16:creationId xmlns:a16="http://schemas.microsoft.com/office/drawing/2014/main" xmlns="" id="{3186EC3C-C481-497A-8A54-0D6823BCDD6F}"/>
              </a:ext>
            </a:extLst>
          </p:cNvPr>
          <p:cNvCxnSpPr>
            <a:cxnSpLocks noChangeShapeType="1"/>
          </p:cNvCxnSpPr>
          <p:nvPr/>
        </p:nvCxnSpPr>
        <p:spPr bwMode="auto">
          <a:xfrm flipV="1">
            <a:off x="4927427" y="5107853"/>
            <a:ext cx="0" cy="216000"/>
          </a:xfrm>
          <a:prstGeom prst="straightConnector1">
            <a:avLst/>
          </a:prstGeom>
          <a:noFill/>
          <a:ln w="19050" algn="ctr">
            <a:solidFill>
              <a:srgbClr val="00B050"/>
            </a:solidFill>
            <a:prstDash val="sysDot"/>
            <a:round/>
            <a:headEnd/>
            <a:tailEnd type="arrow" w="med" len="med"/>
          </a:ln>
        </p:spPr>
      </p:cxnSp>
      <p:cxnSp>
        <p:nvCxnSpPr>
          <p:cNvPr id="107" name="Straight Arrow Connector 73">
            <a:extLst>
              <a:ext uri="{FF2B5EF4-FFF2-40B4-BE49-F238E27FC236}">
                <a16:creationId xmlns:a16="http://schemas.microsoft.com/office/drawing/2014/main" xmlns="" id="{062B2C43-2FD2-4512-B691-424040F9DAB7}"/>
              </a:ext>
            </a:extLst>
          </p:cNvPr>
          <p:cNvCxnSpPr>
            <a:cxnSpLocks noChangeShapeType="1"/>
          </p:cNvCxnSpPr>
          <p:nvPr/>
        </p:nvCxnSpPr>
        <p:spPr bwMode="auto">
          <a:xfrm flipV="1">
            <a:off x="4921021" y="5407802"/>
            <a:ext cx="0" cy="216000"/>
          </a:xfrm>
          <a:prstGeom prst="straightConnector1">
            <a:avLst/>
          </a:prstGeom>
          <a:noFill/>
          <a:ln w="9525" algn="ctr">
            <a:solidFill>
              <a:schemeClr val="tx1"/>
            </a:solidFill>
            <a:prstDash val="dash"/>
            <a:round/>
            <a:headEnd/>
            <a:tailEnd type="arrow" w="med" len="med"/>
          </a:ln>
        </p:spPr>
      </p:cxnSp>
      <p:cxnSp>
        <p:nvCxnSpPr>
          <p:cNvPr id="79" name="Straight Arrow Connector 73">
            <a:extLst>
              <a:ext uri="{FF2B5EF4-FFF2-40B4-BE49-F238E27FC236}">
                <a16:creationId xmlns:a16="http://schemas.microsoft.com/office/drawing/2014/main" xmlns="" id="{DADD2531-C902-4E16-AA15-5E932C703ABE}"/>
              </a:ext>
            </a:extLst>
          </p:cNvPr>
          <p:cNvCxnSpPr>
            <a:cxnSpLocks noChangeShapeType="1"/>
          </p:cNvCxnSpPr>
          <p:nvPr/>
        </p:nvCxnSpPr>
        <p:spPr bwMode="auto">
          <a:xfrm rot="5400000">
            <a:off x="3657587" y="5492671"/>
            <a:ext cx="216000" cy="1588"/>
          </a:xfrm>
          <a:prstGeom prst="straightConnector1">
            <a:avLst/>
          </a:prstGeom>
          <a:noFill/>
          <a:ln w="19050" algn="ctr">
            <a:solidFill>
              <a:srgbClr val="00B050"/>
            </a:solidFill>
            <a:round/>
            <a:headEnd/>
            <a:tailEnd type="arrow" w="med" len="med"/>
          </a:ln>
        </p:spPr>
      </p:cxnSp>
      <p:cxnSp>
        <p:nvCxnSpPr>
          <p:cNvPr id="102" name="Straight Arrow Connector 73">
            <a:extLst>
              <a:ext uri="{FF2B5EF4-FFF2-40B4-BE49-F238E27FC236}">
                <a16:creationId xmlns:a16="http://schemas.microsoft.com/office/drawing/2014/main" xmlns="" id="{6910A919-0170-4147-802B-C47D74887042}"/>
              </a:ext>
            </a:extLst>
          </p:cNvPr>
          <p:cNvCxnSpPr>
            <a:cxnSpLocks noChangeShapeType="1"/>
          </p:cNvCxnSpPr>
          <p:nvPr/>
        </p:nvCxnSpPr>
        <p:spPr bwMode="auto">
          <a:xfrm rot="5400000">
            <a:off x="3951458" y="4092836"/>
            <a:ext cx="216000" cy="1588"/>
          </a:xfrm>
          <a:prstGeom prst="straightConnector1">
            <a:avLst/>
          </a:prstGeom>
          <a:noFill/>
          <a:ln w="19050" algn="ctr">
            <a:solidFill>
              <a:srgbClr val="00B050"/>
            </a:solidFill>
            <a:round/>
            <a:headEnd/>
            <a:tailEnd type="arrow" w="med" len="med"/>
          </a:ln>
        </p:spPr>
      </p:cxnSp>
      <p:cxnSp>
        <p:nvCxnSpPr>
          <p:cNvPr id="103" name="Straight Arrow Connector 73">
            <a:extLst>
              <a:ext uri="{FF2B5EF4-FFF2-40B4-BE49-F238E27FC236}">
                <a16:creationId xmlns:a16="http://schemas.microsoft.com/office/drawing/2014/main" xmlns="" id="{CC52FEE9-3D53-487D-A134-C948D23F1A1D}"/>
              </a:ext>
            </a:extLst>
          </p:cNvPr>
          <p:cNvCxnSpPr>
            <a:cxnSpLocks noChangeShapeType="1"/>
          </p:cNvCxnSpPr>
          <p:nvPr/>
        </p:nvCxnSpPr>
        <p:spPr bwMode="auto">
          <a:xfrm rot="5400000">
            <a:off x="3870502" y="2663841"/>
            <a:ext cx="216000" cy="1588"/>
          </a:xfrm>
          <a:prstGeom prst="straightConnector1">
            <a:avLst/>
          </a:prstGeom>
          <a:noFill/>
          <a:ln w="19050" algn="ctr">
            <a:solidFill>
              <a:srgbClr val="00B050"/>
            </a:solidFill>
            <a:prstDash val="sysDot"/>
            <a:round/>
            <a:headEnd/>
            <a:tailEnd type="arrow" w="med" len="med"/>
          </a:ln>
        </p:spPr>
      </p:cxnSp>
      <p:cxnSp>
        <p:nvCxnSpPr>
          <p:cNvPr id="108" name="Straight Arrow Connector 107">
            <a:extLst>
              <a:ext uri="{FF2B5EF4-FFF2-40B4-BE49-F238E27FC236}">
                <a16:creationId xmlns:a16="http://schemas.microsoft.com/office/drawing/2014/main" xmlns="" id="{D7095FB5-274F-4CE3-9450-C83097651438}"/>
              </a:ext>
            </a:extLst>
          </p:cNvPr>
          <p:cNvCxnSpPr>
            <a:cxnSpLocks noChangeShapeType="1"/>
          </p:cNvCxnSpPr>
          <p:nvPr/>
        </p:nvCxnSpPr>
        <p:spPr bwMode="auto">
          <a:xfrm>
            <a:off x="3844089" y="2553569"/>
            <a:ext cx="0" cy="216000"/>
          </a:xfrm>
          <a:prstGeom prst="straightConnector1">
            <a:avLst/>
          </a:prstGeom>
          <a:noFill/>
          <a:ln w="9525" algn="ctr">
            <a:solidFill>
              <a:schemeClr val="tx1"/>
            </a:solidFill>
            <a:prstDash val="dash"/>
            <a:round/>
            <a:headEnd/>
            <a:tailEnd type="arrow" w="med" len="med"/>
          </a:ln>
        </p:spPr>
      </p:cxnSp>
      <p:cxnSp>
        <p:nvCxnSpPr>
          <p:cNvPr id="109" name="Straight Arrow Connector 73">
            <a:extLst>
              <a:ext uri="{FF2B5EF4-FFF2-40B4-BE49-F238E27FC236}">
                <a16:creationId xmlns:a16="http://schemas.microsoft.com/office/drawing/2014/main" xmlns="" id="{1A52B1CF-36A0-44CD-BD8D-F2A625BEFCA2}"/>
              </a:ext>
            </a:extLst>
          </p:cNvPr>
          <p:cNvCxnSpPr>
            <a:cxnSpLocks noChangeShapeType="1"/>
          </p:cNvCxnSpPr>
          <p:nvPr/>
        </p:nvCxnSpPr>
        <p:spPr bwMode="auto">
          <a:xfrm rot="5400000">
            <a:off x="3334465" y="3584131"/>
            <a:ext cx="216000" cy="1588"/>
          </a:xfrm>
          <a:prstGeom prst="straightConnector1">
            <a:avLst/>
          </a:prstGeom>
          <a:noFill/>
          <a:ln w="19050" algn="ctr">
            <a:solidFill>
              <a:srgbClr val="00B050"/>
            </a:solidFill>
            <a:prstDash val="sysDot"/>
            <a:round/>
            <a:headEnd/>
            <a:tailEnd type="arrow" w="med" len="med"/>
          </a:ln>
        </p:spPr>
      </p:cxnSp>
      <p:cxnSp>
        <p:nvCxnSpPr>
          <p:cNvPr id="110" name="Straight Arrow Connector 73">
            <a:extLst>
              <a:ext uri="{FF2B5EF4-FFF2-40B4-BE49-F238E27FC236}">
                <a16:creationId xmlns:a16="http://schemas.microsoft.com/office/drawing/2014/main" xmlns="" id="{5EFC0967-57CE-4DB0-BE8F-08B9F9191D7A}"/>
              </a:ext>
            </a:extLst>
          </p:cNvPr>
          <p:cNvCxnSpPr>
            <a:cxnSpLocks noChangeShapeType="1"/>
          </p:cNvCxnSpPr>
          <p:nvPr/>
        </p:nvCxnSpPr>
        <p:spPr bwMode="auto">
          <a:xfrm rot="16200000" flipH="1">
            <a:off x="3200353" y="3595515"/>
            <a:ext cx="216000" cy="1588"/>
          </a:xfrm>
          <a:prstGeom prst="straightConnector1">
            <a:avLst/>
          </a:prstGeom>
          <a:noFill/>
          <a:ln w="9525" algn="ctr">
            <a:solidFill>
              <a:schemeClr val="tx1"/>
            </a:solidFill>
            <a:round/>
            <a:headEnd/>
            <a:tailEnd type="arrow" w="med" len="med"/>
          </a:ln>
        </p:spPr>
      </p:cxnSp>
      <p:sp>
        <p:nvSpPr>
          <p:cNvPr id="112" name="Oval 29"/>
          <p:cNvSpPr>
            <a:spLocks noChangeArrowheads="1"/>
          </p:cNvSpPr>
          <p:nvPr/>
        </p:nvSpPr>
        <p:spPr bwMode="auto">
          <a:xfrm>
            <a:off x="3980573" y="298465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13" name="Oval 29"/>
          <p:cNvSpPr>
            <a:spLocks noChangeArrowheads="1"/>
          </p:cNvSpPr>
          <p:nvPr/>
        </p:nvSpPr>
        <p:spPr bwMode="auto">
          <a:xfrm>
            <a:off x="4565055" y="297915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14" name="TextBox 58"/>
          <p:cNvSpPr txBox="1">
            <a:spLocks noChangeArrowheads="1"/>
          </p:cNvSpPr>
          <p:nvPr/>
        </p:nvSpPr>
        <p:spPr bwMode="auto">
          <a:xfrm>
            <a:off x="3013102" y="3478422"/>
            <a:ext cx="244211"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5" name="TextBox 58"/>
          <p:cNvSpPr txBox="1">
            <a:spLocks noChangeArrowheads="1"/>
          </p:cNvSpPr>
          <p:nvPr/>
        </p:nvSpPr>
        <p:spPr bwMode="auto">
          <a:xfrm>
            <a:off x="4603237" y="3495069"/>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6" name="TextBox 58"/>
          <p:cNvSpPr txBox="1">
            <a:spLocks noChangeArrowheads="1"/>
          </p:cNvSpPr>
          <p:nvPr/>
        </p:nvSpPr>
        <p:spPr bwMode="auto">
          <a:xfrm>
            <a:off x="4610514" y="4167619"/>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7" name="Oval 29"/>
          <p:cNvSpPr>
            <a:spLocks noChangeArrowheads="1"/>
          </p:cNvSpPr>
          <p:nvPr/>
        </p:nvSpPr>
        <p:spPr bwMode="auto">
          <a:xfrm>
            <a:off x="4578834" y="3933619"/>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18" name="TextBox 58"/>
          <p:cNvSpPr txBox="1">
            <a:spLocks noChangeArrowheads="1"/>
          </p:cNvSpPr>
          <p:nvPr/>
        </p:nvSpPr>
        <p:spPr bwMode="auto">
          <a:xfrm>
            <a:off x="4596156" y="489940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9" name="TextBox 58"/>
          <p:cNvSpPr txBox="1">
            <a:spLocks noChangeArrowheads="1"/>
          </p:cNvSpPr>
          <p:nvPr/>
        </p:nvSpPr>
        <p:spPr bwMode="auto">
          <a:xfrm>
            <a:off x="3380830" y="420493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20" name="Oval 29"/>
          <p:cNvSpPr>
            <a:spLocks noChangeArrowheads="1"/>
          </p:cNvSpPr>
          <p:nvPr/>
        </p:nvSpPr>
        <p:spPr bwMode="auto">
          <a:xfrm>
            <a:off x="3708680" y="396794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21" name="TextBox 58"/>
          <p:cNvSpPr txBox="1">
            <a:spLocks noChangeArrowheads="1"/>
          </p:cNvSpPr>
          <p:nvPr/>
        </p:nvSpPr>
        <p:spPr bwMode="auto">
          <a:xfrm>
            <a:off x="3348000" y="4899407"/>
            <a:ext cx="244211"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122" name="Straight Arrow Connector 121">
            <a:extLst>
              <a:ext uri="{FF2B5EF4-FFF2-40B4-BE49-F238E27FC236}">
                <a16:creationId xmlns:a16="http://schemas.microsoft.com/office/drawing/2014/main" xmlns="" id="{1ACE3EE4-DD78-4CB9-92F4-DBBE4DE22ABA}"/>
              </a:ext>
            </a:extLst>
          </p:cNvPr>
          <p:cNvCxnSpPr>
            <a:cxnSpLocks noChangeShapeType="1"/>
          </p:cNvCxnSpPr>
          <p:nvPr/>
        </p:nvCxnSpPr>
        <p:spPr bwMode="auto">
          <a:xfrm flipV="1">
            <a:off x="4348571" y="2982265"/>
            <a:ext cx="0" cy="216000"/>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1932816524"/>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561984" cy="1052736"/>
          </a:xfrm>
        </p:spPr>
        <p:txBody>
          <a:bodyPr>
            <a:noAutofit/>
          </a:bodyPr>
          <a:lstStyle/>
          <a:p>
            <a:r>
              <a:rPr lang="en-CA" sz="1600" dirty="0"/>
              <a:t>One-quarter (25%) of Canadians are Non-Boaters interested in getting involved.</a:t>
            </a:r>
            <a:br>
              <a:rPr lang="en-CA" sz="1600" dirty="0"/>
            </a:br>
            <a:r>
              <a:rPr lang="en-CA" sz="1600" dirty="0"/>
              <a:t>And 12% of Canadians (30% of Boaters) are New Boaters who began boating in the last 2 years – slightly fewer New Boaters than last year (14%).</a:t>
            </a:r>
            <a:endParaRPr lang="en-US" sz="1600" dirty="0"/>
          </a:p>
        </p:txBody>
      </p:sp>
      <p:sp>
        <p:nvSpPr>
          <p:cNvPr id="5" name="Text Box 1916"/>
          <p:cNvSpPr txBox="1">
            <a:spLocks noChangeArrowheads="1"/>
          </p:cNvSpPr>
          <p:nvPr/>
        </p:nvSpPr>
        <p:spPr bwMode="auto">
          <a:xfrm>
            <a:off x="114300" y="6494462"/>
            <a:ext cx="7295791" cy="363538"/>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S1A. How interested would you be in participating in any of these boating activities in the next year or 2? </a:t>
            </a:r>
          </a:p>
          <a:p>
            <a:pPr>
              <a:buFontTx/>
              <a:buNone/>
            </a:pPr>
            <a:r>
              <a:rPr lang="en-US" sz="900" dirty="0">
                <a:latin typeface="Arial" pitchFamily="34" charset="0"/>
                <a:cs typeface="Arial" pitchFamily="34" charset="0"/>
              </a:rPr>
              <a:t>S1B. How long ago did you begin boating?</a:t>
            </a:r>
          </a:p>
        </p:txBody>
      </p:sp>
      <p:sp>
        <p:nvSpPr>
          <p:cNvPr id="77" name="Slide Number Placeholder 76"/>
          <p:cNvSpPr>
            <a:spLocks noGrp="1"/>
          </p:cNvSpPr>
          <p:nvPr>
            <p:ph type="sldNum" sz="quarter" idx="12"/>
          </p:nvPr>
        </p:nvSpPr>
        <p:spPr>
          <a:xfrm>
            <a:off x="8572032" y="6491192"/>
            <a:ext cx="576064" cy="365125"/>
          </a:xfrm>
        </p:spPr>
        <p:txBody>
          <a:bodyPr/>
          <a:lstStyle/>
          <a:p>
            <a:fld id="{5857359A-ACC2-4AC8-94CA-842605F06C6B}" type="slidenum">
              <a:rPr lang="en-US" smtClean="0"/>
              <a:pPr/>
              <a:t>26</a:t>
            </a:fld>
            <a:endParaRPr lang="en-US" dirty="0"/>
          </a:p>
        </p:txBody>
      </p:sp>
      <p:sp>
        <p:nvSpPr>
          <p:cNvPr id="32" name="Content Placeholder 2">
            <a:extLst>
              <a:ext uri="{FF2B5EF4-FFF2-40B4-BE49-F238E27FC236}">
                <a16:creationId xmlns:a16="http://schemas.microsoft.com/office/drawing/2014/main" xmlns="" id="{6CFD72A7-FAB5-4425-B580-3F7DA4057815}"/>
              </a:ext>
            </a:extLst>
          </p:cNvPr>
          <p:cNvSpPr>
            <a:spLocks noGrp="1"/>
          </p:cNvSpPr>
          <p:nvPr>
            <p:ph idx="1"/>
          </p:nvPr>
        </p:nvSpPr>
        <p:spPr>
          <a:xfrm>
            <a:off x="408039" y="1127561"/>
            <a:ext cx="8735961" cy="868842"/>
          </a:xfrm>
          <a:noFill/>
        </p:spPr>
        <p:txBody>
          <a:bodyPr/>
          <a:lstStyle/>
          <a:p>
            <a:pPr marL="177800" indent="-177800">
              <a:spcBef>
                <a:spcPts val="300"/>
              </a:spcBef>
            </a:pPr>
            <a:r>
              <a:rPr lang="en-CA" sz="1000" dirty="0"/>
              <a:t>The demographic profile of New Boaters is similar to established Boaters, except for being even more male (65%) and younger (59% 18-34 </a:t>
            </a:r>
            <a:r>
              <a:rPr lang="en-CA" sz="1000" dirty="0" err="1"/>
              <a:t>yrs</a:t>
            </a:r>
            <a:r>
              <a:rPr lang="en-CA" sz="1000" dirty="0"/>
              <a:t>) than total Boaters (55% male, 38% 18-34 </a:t>
            </a:r>
            <a:r>
              <a:rPr lang="en-CA" sz="1000" dirty="0" err="1"/>
              <a:t>yrs</a:t>
            </a:r>
            <a:r>
              <a:rPr lang="en-CA" sz="1000" dirty="0"/>
              <a:t>).</a:t>
            </a:r>
            <a:endParaRPr lang="en-US" sz="1000" dirty="0"/>
          </a:p>
          <a:p>
            <a:pPr marL="177800" indent="-177800">
              <a:spcBef>
                <a:spcPts val="300"/>
              </a:spcBef>
            </a:pPr>
            <a:r>
              <a:rPr lang="en-CA" sz="1000" dirty="0"/>
              <a:t>The demographic profile of interested Non-Boaters is less male (45%) / more female (55%), older (28% 55+ </a:t>
            </a:r>
            <a:r>
              <a:rPr lang="en-CA" sz="1000" dirty="0" err="1"/>
              <a:t>yrs</a:t>
            </a:r>
            <a:r>
              <a:rPr lang="en-CA" sz="1000" dirty="0"/>
              <a:t>), less in Ontario (32%) / more in Quebec (30%), and lower income ($56.4K) than total current Boaters (55% male, 45% female, 22% 55+ </a:t>
            </a:r>
            <a:r>
              <a:rPr lang="en-CA" sz="1000" dirty="0" err="1"/>
              <a:t>yrs</a:t>
            </a:r>
            <a:r>
              <a:rPr lang="en-CA" sz="1000" dirty="0"/>
              <a:t>, 42% Ontario, 20% Quebec, $72.5K average income).</a:t>
            </a:r>
          </a:p>
        </p:txBody>
      </p:sp>
      <p:sp>
        <p:nvSpPr>
          <p:cNvPr id="35" name="Rectangle 232">
            <a:extLst>
              <a:ext uri="{FF2B5EF4-FFF2-40B4-BE49-F238E27FC236}">
                <a16:creationId xmlns:a16="http://schemas.microsoft.com/office/drawing/2014/main" xmlns="" id="{4E653FD7-837F-4942-8E30-2171A610B512}"/>
              </a:ext>
            </a:extLst>
          </p:cNvPr>
          <p:cNvSpPr>
            <a:spLocks noChangeArrowheads="1"/>
          </p:cNvSpPr>
          <p:nvPr/>
        </p:nvSpPr>
        <p:spPr bwMode="auto">
          <a:xfrm>
            <a:off x="1260475" y="1998902"/>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Interested Non-Boaters and New Boaters - % of Total </a:t>
            </a:r>
            <a:r>
              <a:rPr lang="en-US" sz="1200" b="1" dirty="0">
                <a:solidFill>
                  <a:schemeClr val="tx1"/>
                </a:solidFill>
                <a:latin typeface="Arial" pitchFamily="34" charset="0"/>
                <a:cs typeface="Arial" pitchFamily="34" charset="0"/>
              </a:rPr>
              <a:t>(n=1000)</a:t>
            </a:r>
            <a:endParaRPr lang="en-US" sz="1200" dirty="0">
              <a:solidFill>
                <a:schemeClr val="tx1"/>
              </a:solidFill>
              <a:latin typeface="Arial" pitchFamily="34" charset="0"/>
              <a:cs typeface="Arial" pitchFamily="34" charset="0"/>
            </a:endParaRPr>
          </a:p>
        </p:txBody>
      </p:sp>
      <p:graphicFrame>
        <p:nvGraphicFramePr>
          <p:cNvPr id="36" name="Chart 35">
            <a:extLst>
              <a:ext uri="{FF2B5EF4-FFF2-40B4-BE49-F238E27FC236}">
                <a16:creationId xmlns:a16="http://schemas.microsoft.com/office/drawing/2014/main" xmlns="" id="{66D7E957-B47C-4E82-B32B-70F47E4696C6}"/>
              </a:ext>
            </a:extLst>
          </p:cNvPr>
          <p:cNvGraphicFramePr/>
          <p:nvPr>
            <p:extLst>
              <p:ext uri="{D42A27DB-BD31-4B8C-83A1-F6EECF244321}">
                <p14:modId xmlns:p14="http://schemas.microsoft.com/office/powerpoint/2010/main" val="2344486110"/>
              </p:ext>
            </p:extLst>
          </p:nvPr>
        </p:nvGraphicFramePr>
        <p:xfrm>
          <a:off x="1439203" y="1942312"/>
          <a:ext cx="3681663" cy="3459871"/>
        </p:xfrm>
        <a:graphic>
          <a:graphicData uri="http://schemas.openxmlformats.org/drawingml/2006/chart">
            <c:chart xmlns:c="http://schemas.openxmlformats.org/drawingml/2006/chart" xmlns:r="http://schemas.openxmlformats.org/officeDocument/2006/relationships" r:id="rId3"/>
          </a:graphicData>
        </a:graphic>
      </p:graphicFrame>
      <p:sp>
        <p:nvSpPr>
          <p:cNvPr id="37" name="Content Placeholder 2">
            <a:extLst>
              <a:ext uri="{FF2B5EF4-FFF2-40B4-BE49-F238E27FC236}">
                <a16:creationId xmlns:a16="http://schemas.microsoft.com/office/drawing/2014/main" xmlns="" id="{C115E013-0C89-432A-AAD8-F6E39493B777}"/>
              </a:ext>
            </a:extLst>
          </p:cNvPr>
          <p:cNvSpPr txBox="1">
            <a:spLocks/>
          </p:cNvSpPr>
          <p:nvPr/>
        </p:nvSpPr>
        <p:spPr>
          <a:xfrm>
            <a:off x="271033" y="3105960"/>
            <a:ext cx="1818456" cy="53165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CA" sz="1200" dirty="0"/>
              <a:t>Non-Boaters Interested in participating in Boating</a:t>
            </a:r>
            <a:endParaRPr lang="en-US" sz="1200" dirty="0"/>
          </a:p>
        </p:txBody>
      </p:sp>
      <p:sp>
        <p:nvSpPr>
          <p:cNvPr id="38" name="Content Placeholder 2">
            <a:extLst>
              <a:ext uri="{FF2B5EF4-FFF2-40B4-BE49-F238E27FC236}">
                <a16:creationId xmlns:a16="http://schemas.microsoft.com/office/drawing/2014/main" xmlns="" id="{19AF09FC-7109-4FDC-9DFB-572C40611727}"/>
              </a:ext>
            </a:extLst>
          </p:cNvPr>
          <p:cNvSpPr txBox="1">
            <a:spLocks/>
          </p:cNvSpPr>
          <p:nvPr/>
        </p:nvSpPr>
        <p:spPr>
          <a:xfrm>
            <a:off x="267021" y="3823854"/>
            <a:ext cx="1537716" cy="53165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CA" sz="1200" dirty="0"/>
              <a:t>New Boaters </a:t>
            </a:r>
            <a:br>
              <a:rPr lang="en-CA" sz="1200" dirty="0"/>
            </a:br>
            <a:r>
              <a:rPr lang="en-CA" sz="1200" dirty="0"/>
              <a:t>(who began Boating within past 2 </a:t>
            </a:r>
            <a:r>
              <a:rPr lang="en-CA" sz="1200" dirty="0" err="1"/>
              <a:t>yrs</a:t>
            </a:r>
            <a:r>
              <a:rPr lang="en-CA" sz="1200" dirty="0"/>
              <a:t>)</a:t>
            </a:r>
            <a:endParaRPr lang="en-US" sz="1200" dirty="0"/>
          </a:p>
        </p:txBody>
      </p:sp>
      <p:sp>
        <p:nvSpPr>
          <p:cNvPr id="3" name="Rectangle: Rounded Corners 2">
            <a:extLst>
              <a:ext uri="{FF2B5EF4-FFF2-40B4-BE49-F238E27FC236}">
                <a16:creationId xmlns:a16="http://schemas.microsoft.com/office/drawing/2014/main" xmlns="" id="{D75AEF31-D415-42BE-AA31-E3A0BCC5F278}"/>
              </a:ext>
            </a:extLst>
          </p:cNvPr>
          <p:cNvSpPr/>
          <p:nvPr/>
        </p:nvSpPr>
        <p:spPr>
          <a:xfrm>
            <a:off x="5654848" y="2727231"/>
            <a:ext cx="3236495" cy="914400"/>
          </a:xfrm>
          <a:prstGeom prst="roundRect">
            <a:avLst/>
          </a:prstGeom>
          <a:solidFill>
            <a:srgbClr val="CA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CA" sz="1200" dirty="0">
                <a:solidFill>
                  <a:schemeClr val="tx1"/>
                </a:solidFill>
                <a:latin typeface="Arial" panose="020B0604020202020204" pitchFamily="34" charset="0"/>
                <a:cs typeface="Arial" panose="020B0604020202020204" pitchFamily="34" charset="0"/>
              </a:rPr>
              <a:t>25% of Total = </a:t>
            </a:r>
            <a:r>
              <a:rPr lang="en-CA" sz="1200" b="1" dirty="0">
                <a:solidFill>
                  <a:schemeClr val="tx1"/>
                </a:solidFill>
                <a:latin typeface="Arial" panose="020B0604020202020204" pitchFamily="34" charset="0"/>
                <a:cs typeface="Arial" panose="020B0604020202020204" pitchFamily="34" charset="0"/>
              </a:rPr>
              <a:t>43% of Non-Boaters</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- 13% Very Interested</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- 30% Somewhat Interested</a:t>
            </a:r>
            <a:endParaRPr lang="en-US" sz="1200" dirty="0">
              <a:solidFill>
                <a:schemeClr val="tx1"/>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CB2C25AB-52B6-4C25-B466-C9ABE485C84A}"/>
              </a:ext>
            </a:extLst>
          </p:cNvPr>
          <p:cNvSpPr/>
          <p:nvPr/>
        </p:nvSpPr>
        <p:spPr>
          <a:xfrm>
            <a:off x="5650840" y="4158988"/>
            <a:ext cx="3236495" cy="914400"/>
          </a:xfrm>
          <a:prstGeom prst="roundRect">
            <a:avLst/>
          </a:prstGeom>
          <a:solidFill>
            <a:srgbClr val="CAE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CA" sz="1200" dirty="0">
                <a:solidFill>
                  <a:schemeClr val="tx1"/>
                </a:solidFill>
                <a:latin typeface="Arial" panose="020B0604020202020204" pitchFamily="34" charset="0"/>
                <a:cs typeface="Arial" panose="020B0604020202020204" pitchFamily="34" charset="0"/>
              </a:rPr>
              <a:t>12% of Total = </a:t>
            </a:r>
            <a:r>
              <a:rPr lang="en-CA" sz="1200" b="1" dirty="0">
                <a:solidFill>
                  <a:schemeClr val="tx1"/>
                </a:solidFill>
                <a:latin typeface="Arial" panose="020B0604020202020204" pitchFamily="34" charset="0"/>
                <a:cs typeface="Arial" panose="020B0604020202020204" pitchFamily="34" charset="0"/>
              </a:rPr>
              <a:t>30% of Boaters</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- 16% this year (during 2018)</a:t>
            </a:r>
          </a:p>
          <a:p>
            <a:pPr defTabSz="625475">
              <a:spcBef>
                <a:spcPts val="300"/>
              </a:spcBef>
            </a:pPr>
            <a:r>
              <a:rPr lang="en-CA" sz="1200" dirty="0">
                <a:solidFill>
                  <a:schemeClr val="tx1"/>
                </a:solidFill>
                <a:latin typeface="Arial" panose="020B0604020202020204" pitchFamily="34" charset="0"/>
                <a:cs typeface="Arial" panose="020B0604020202020204" pitchFamily="34" charset="0"/>
              </a:rPr>
              <a:t>	- 13% 1-2 </a:t>
            </a:r>
            <a:r>
              <a:rPr lang="en-CA" sz="1200" dirty="0" err="1">
                <a:solidFill>
                  <a:schemeClr val="tx1"/>
                </a:solidFill>
                <a:latin typeface="Arial" panose="020B0604020202020204" pitchFamily="34" charset="0"/>
                <a:cs typeface="Arial" panose="020B0604020202020204" pitchFamily="34" charset="0"/>
              </a:rPr>
              <a:t>yrs</a:t>
            </a:r>
            <a:r>
              <a:rPr lang="en-CA" sz="1200" dirty="0">
                <a:solidFill>
                  <a:schemeClr val="tx1"/>
                </a:solidFill>
                <a:latin typeface="Arial" panose="020B0604020202020204" pitchFamily="34" charset="0"/>
                <a:cs typeface="Arial" panose="020B0604020202020204" pitchFamily="34" charset="0"/>
              </a:rPr>
              <a:t> ago (2016 or 2017)</a:t>
            </a:r>
            <a:endParaRPr lang="en-US" sz="1200" dirty="0">
              <a:solidFill>
                <a:schemeClr val="tx1"/>
              </a:solidFill>
              <a:latin typeface="Arial" panose="020B060402020202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xmlns="" id="{3237E417-DA54-4AF2-8881-0E3AC5577F28}"/>
              </a:ext>
            </a:extLst>
          </p:cNvPr>
          <p:cNvSpPr txBox="1">
            <a:spLocks/>
          </p:cNvSpPr>
          <p:nvPr/>
        </p:nvSpPr>
        <p:spPr>
          <a:xfrm>
            <a:off x="3776907" y="4410521"/>
            <a:ext cx="913981" cy="531654"/>
          </a:xfrm>
          <a:prstGeom prst="rect">
            <a:avLst/>
          </a:prstGeom>
          <a:noFill/>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spcBef>
                <a:spcPts val="300"/>
              </a:spcBef>
              <a:buNone/>
            </a:pPr>
            <a:r>
              <a:rPr lang="en-CA" sz="1200" b="1" dirty="0"/>
              <a:t>Aug-18</a:t>
            </a:r>
            <a:endParaRPr lang="en-US" sz="1200" b="1" dirty="0"/>
          </a:p>
        </p:txBody>
      </p:sp>
      <p:cxnSp>
        <p:nvCxnSpPr>
          <p:cNvPr id="13" name="Straight Connector 12">
            <a:extLst>
              <a:ext uri="{FF2B5EF4-FFF2-40B4-BE49-F238E27FC236}">
                <a16:creationId xmlns:a16="http://schemas.microsoft.com/office/drawing/2014/main" xmlns="" id="{71BB2691-F092-4CBD-B53B-D98249A4BC3D}"/>
              </a:ext>
            </a:extLst>
          </p:cNvPr>
          <p:cNvCxnSpPr>
            <a:cxnSpLocks/>
          </p:cNvCxnSpPr>
          <p:nvPr/>
        </p:nvCxnSpPr>
        <p:spPr>
          <a:xfrm>
            <a:off x="1957137" y="4410521"/>
            <a:ext cx="24055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xmlns="" id="{178E9A74-E918-4206-BA0E-797943D74D89}"/>
              </a:ext>
            </a:extLst>
          </p:cNvPr>
          <p:cNvSpPr/>
          <p:nvPr/>
        </p:nvSpPr>
        <p:spPr>
          <a:xfrm rot="20781777">
            <a:off x="4484327" y="3161428"/>
            <a:ext cx="1038263" cy="287043"/>
          </a:xfrm>
          <a:prstGeom prst="rightArrow">
            <a:avLst>
              <a:gd name="adj1" fmla="val 19339"/>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Arrow: Right 48">
            <a:extLst>
              <a:ext uri="{FF2B5EF4-FFF2-40B4-BE49-F238E27FC236}">
                <a16:creationId xmlns:a16="http://schemas.microsoft.com/office/drawing/2014/main" xmlns="" id="{4B4BCC22-1905-4D3D-A10D-6C0C1341B056}"/>
              </a:ext>
            </a:extLst>
          </p:cNvPr>
          <p:cNvSpPr/>
          <p:nvPr/>
        </p:nvSpPr>
        <p:spPr>
          <a:xfrm rot="1175265">
            <a:off x="4520424" y="4192132"/>
            <a:ext cx="1038263" cy="287043"/>
          </a:xfrm>
          <a:prstGeom prst="rightArrow">
            <a:avLst>
              <a:gd name="adj1" fmla="val 19339"/>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ontent Placeholder 2">
            <a:extLst>
              <a:ext uri="{FF2B5EF4-FFF2-40B4-BE49-F238E27FC236}">
                <a16:creationId xmlns:a16="http://schemas.microsoft.com/office/drawing/2014/main" xmlns="" id="{FCC82318-D08D-45CC-A0E4-F053FA4C4D06}"/>
              </a:ext>
            </a:extLst>
          </p:cNvPr>
          <p:cNvSpPr txBox="1">
            <a:spLocks/>
          </p:cNvSpPr>
          <p:nvPr/>
        </p:nvSpPr>
        <p:spPr>
          <a:xfrm>
            <a:off x="2789877" y="4410520"/>
            <a:ext cx="913981" cy="531654"/>
          </a:xfrm>
          <a:prstGeom prst="rect">
            <a:avLst/>
          </a:prstGeom>
          <a:noFill/>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spcBef>
                <a:spcPts val="300"/>
              </a:spcBef>
              <a:buNone/>
            </a:pPr>
            <a:r>
              <a:rPr lang="en-CA" sz="1200" b="1" dirty="0"/>
              <a:t>May-18</a:t>
            </a:r>
            <a:endParaRPr lang="en-US" sz="1200" b="1" dirty="0"/>
          </a:p>
        </p:txBody>
      </p:sp>
      <p:cxnSp>
        <p:nvCxnSpPr>
          <p:cNvPr id="18" name="Straight Arrow Connector 73">
            <a:extLst>
              <a:ext uri="{FF2B5EF4-FFF2-40B4-BE49-F238E27FC236}">
                <a16:creationId xmlns:a16="http://schemas.microsoft.com/office/drawing/2014/main" xmlns="" id="{5EB5A4A9-8E55-49B4-AC8C-0E53256AE0EA}"/>
              </a:ext>
            </a:extLst>
          </p:cNvPr>
          <p:cNvCxnSpPr>
            <a:cxnSpLocks noChangeShapeType="1"/>
          </p:cNvCxnSpPr>
          <p:nvPr/>
        </p:nvCxnSpPr>
        <p:spPr bwMode="auto">
          <a:xfrm rot="5400000">
            <a:off x="4255516" y="4227948"/>
            <a:ext cx="216000" cy="1588"/>
          </a:xfrm>
          <a:prstGeom prst="straightConnector1">
            <a:avLst/>
          </a:prstGeom>
          <a:noFill/>
          <a:ln w="19050" algn="ctr">
            <a:solidFill>
              <a:srgbClr val="00B050"/>
            </a:solidFill>
            <a:prstDash val="sysDot"/>
            <a:round/>
            <a:headEnd/>
            <a:tailEnd type="arrow" w="med" len="med"/>
          </a:ln>
        </p:spPr>
      </p:cxnSp>
      <p:cxnSp>
        <p:nvCxnSpPr>
          <p:cNvPr id="19" name="Straight Arrow Connector 18">
            <a:extLst>
              <a:ext uri="{FF2B5EF4-FFF2-40B4-BE49-F238E27FC236}">
                <a16:creationId xmlns:a16="http://schemas.microsoft.com/office/drawing/2014/main" xmlns="" id="{B860745B-9FE2-4A6B-BAAA-669600E1E5DC}"/>
              </a:ext>
            </a:extLst>
          </p:cNvPr>
          <p:cNvCxnSpPr>
            <a:cxnSpLocks noChangeShapeType="1"/>
          </p:cNvCxnSpPr>
          <p:nvPr/>
        </p:nvCxnSpPr>
        <p:spPr bwMode="auto">
          <a:xfrm>
            <a:off x="4229103" y="4117676"/>
            <a:ext cx="0" cy="216000"/>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1012170"/>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27</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Awareness of </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Safe Boating Messages</a:t>
            </a:r>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27" y="0"/>
            <a:ext cx="7756852" cy="1052736"/>
          </a:xfrm>
        </p:spPr>
        <p:txBody>
          <a:bodyPr>
            <a:noAutofit/>
          </a:bodyPr>
          <a:lstStyle/>
          <a:p>
            <a:r>
              <a:rPr lang="en-CA" sz="1650" dirty="0"/>
              <a:t>Overall boater awareness of CSBC boating safety campaign messages was maintained at the higher levels achieved during the last 4 years since 2015; although down from the peak awareness achieved in Fall 2017.</a:t>
            </a:r>
            <a:endParaRPr lang="en-US" sz="165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28</a:t>
            </a:fld>
            <a:endParaRPr lang="en-US"/>
          </a:p>
        </p:txBody>
      </p:sp>
      <p:sp>
        <p:nvSpPr>
          <p:cNvPr id="5" name="Text Box 1916"/>
          <p:cNvSpPr txBox="1">
            <a:spLocks noChangeArrowheads="1"/>
          </p:cNvSpPr>
          <p:nvPr/>
        </p:nvSpPr>
        <p:spPr bwMode="auto">
          <a:xfrm>
            <a:off x="114300" y="6494462"/>
            <a:ext cx="7106009"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973138" y="1564072"/>
            <a:ext cx="7197725" cy="32861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60" name="TextBox 10"/>
          <p:cNvSpPr txBox="1">
            <a:spLocks noChangeArrowheads="1"/>
          </p:cNvSpPr>
          <p:nvPr/>
        </p:nvSpPr>
        <p:spPr bwMode="auto">
          <a:xfrm>
            <a:off x="3271219" y="1845087"/>
            <a:ext cx="2601562" cy="307777"/>
          </a:xfrm>
          <a:prstGeom prst="rect">
            <a:avLst/>
          </a:prstGeom>
          <a:noFill/>
          <a:ln w="9525">
            <a:noFill/>
            <a:miter lim="800000"/>
            <a:headEnd/>
            <a:tailEnd/>
          </a:ln>
        </p:spPr>
        <p:txBody>
          <a:bodyPr wrap="square">
            <a:spAutoFit/>
          </a:bodyPr>
          <a:lstStyle/>
          <a:p>
            <a:pPr algn="r">
              <a:buFontTx/>
              <a:buNone/>
            </a:pPr>
            <a:r>
              <a:rPr lang="en-US" sz="1400" b="1" dirty="0">
                <a:solidFill>
                  <a:schemeClr val="tx1"/>
                </a:solidFill>
                <a:latin typeface="Arial" pitchFamily="34" charset="0"/>
                <a:cs typeface="Arial" pitchFamily="34" charset="0"/>
              </a:rPr>
              <a:t>Total Boating (net) </a:t>
            </a:r>
            <a:r>
              <a:rPr lang="en-US" sz="1200" b="1" dirty="0">
                <a:solidFill>
                  <a:schemeClr val="tx1"/>
                </a:solidFill>
                <a:latin typeface="Arial" pitchFamily="34" charset="0"/>
                <a:cs typeface="Arial" pitchFamily="34" charset="0"/>
              </a:rPr>
              <a:t>(n=</a:t>
            </a:r>
            <a:r>
              <a:rPr lang="en-US" sz="1200" b="1" dirty="0">
                <a:latin typeface="Arial" pitchFamily="34" charset="0"/>
                <a:cs typeface="Arial" pitchFamily="34" charset="0"/>
              </a:rPr>
              <a:t>445</a:t>
            </a:r>
            <a:r>
              <a:rPr lang="en-US" sz="1200" b="1" dirty="0">
                <a:solidFill>
                  <a:schemeClr val="tx1"/>
                </a:solidFill>
                <a:latin typeface="Arial" pitchFamily="34" charset="0"/>
                <a:cs typeface="Arial" pitchFamily="34" charset="0"/>
              </a:rPr>
              <a:t>)</a:t>
            </a:r>
          </a:p>
        </p:txBody>
      </p:sp>
      <p:graphicFrame>
        <p:nvGraphicFramePr>
          <p:cNvPr id="34" name="Chart 33"/>
          <p:cNvGraphicFramePr/>
          <p:nvPr>
            <p:extLst>
              <p:ext uri="{D42A27DB-BD31-4B8C-83A1-F6EECF244321}">
                <p14:modId xmlns:p14="http://schemas.microsoft.com/office/powerpoint/2010/main" val="923809620"/>
              </p:ext>
            </p:extLst>
          </p:nvPr>
        </p:nvGraphicFramePr>
        <p:xfrm>
          <a:off x="301313" y="2171947"/>
          <a:ext cx="8486427" cy="3848346"/>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Straight Arrow Connector 68"/>
          <p:cNvCxnSpPr>
            <a:cxnSpLocks noChangeShapeType="1"/>
          </p:cNvCxnSpPr>
          <p:nvPr/>
        </p:nvCxnSpPr>
        <p:spPr bwMode="auto">
          <a:xfrm rot="5400000" flipH="1" flipV="1">
            <a:off x="5500724" y="3203538"/>
            <a:ext cx="216000" cy="1587"/>
          </a:xfrm>
          <a:prstGeom prst="straightConnector1">
            <a:avLst/>
          </a:prstGeom>
          <a:noFill/>
          <a:ln w="9525" algn="ctr">
            <a:solidFill>
              <a:schemeClr val="tx1"/>
            </a:solidFill>
            <a:round/>
            <a:headEnd/>
            <a:tailEnd type="arrow" w="med" len="med"/>
          </a:ln>
        </p:spPr>
      </p:cxnSp>
      <p:sp>
        <p:nvSpPr>
          <p:cNvPr id="12" name="Content Placeholder 2"/>
          <p:cNvSpPr>
            <a:spLocks noGrp="1"/>
          </p:cNvSpPr>
          <p:nvPr>
            <p:ph idx="1"/>
          </p:nvPr>
        </p:nvSpPr>
        <p:spPr>
          <a:xfrm>
            <a:off x="457199" y="1108872"/>
            <a:ext cx="8601075" cy="443483"/>
          </a:xfrm>
        </p:spPr>
        <p:txBody>
          <a:bodyPr/>
          <a:lstStyle/>
          <a:p>
            <a:pPr marL="177800" indent="-177800">
              <a:spcBef>
                <a:spcPts val="300"/>
              </a:spcBef>
            </a:pPr>
            <a:r>
              <a:rPr lang="en-US" sz="1000" dirty="0"/>
              <a:t>Almost three-quarters (72%) of boaters aware of CSBC boating safety messages.  </a:t>
            </a:r>
            <a:r>
              <a:rPr lang="en-CA" sz="1000" dirty="0"/>
              <a:t>And almost one-third (30%) of boaters are “highly aware” of 5 or more CSBC messages – in-line with the peak Fall 2017 level; and higher than all other years.</a:t>
            </a:r>
            <a:endParaRPr lang="en-US" sz="1000" dirty="0"/>
          </a:p>
        </p:txBody>
      </p:sp>
      <p:cxnSp>
        <p:nvCxnSpPr>
          <p:cNvPr id="13" name="Straight Arrow Connector 68"/>
          <p:cNvCxnSpPr>
            <a:cxnSpLocks noChangeShapeType="1"/>
          </p:cNvCxnSpPr>
          <p:nvPr/>
        </p:nvCxnSpPr>
        <p:spPr bwMode="auto">
          <a:xfrm rot="5400000" flipH="1" flipV="1">
            <a:off x="5489604" y="4731577"/>
            <a:ext cx="216000" cy="1587"/>
          </a:xfrm>
          <a:prstGeom prst="straightConnector1">
            <a:avLst/>
          </a:prstGeom>
          <a:noFill/>
          <a:ln w="9525" algn="ctr">
            <a:solidFill>
              <a:schemeClr val="tx1"/>
            </a:solidFill>
            <a:round/>
            <a:headEnd/>
            <a:tailEnd type="arrow" w="med" len="med"/>
          </a:ln>
        </p:spPr>
      </p:cxnSp>
      <p:cxnSp>
        <p:nvCxnSpPr>
          <p:cNvPr id="16" name="Straight Arrow Connector 68">
            <a:extLst>
              <a:ext uri="{FF2B5EF4-FFF2-40B4-BE49-F238E27FC236}">
                <a16:creationId xmlns:a16="http://schemas.microsoft.com/office/drawing/2014/main" xmlns="" id="{6A57D2BC-402C-489B-A017-188AB0157240}"/>
              </a:ext>
            </a:extLst>
          </p:cNvPr>
          <p:cNvCxnSpPr>
            <a:cxnSpLocks noChangeShapeType="1"/>
          </p:cNvCxnSpPr>
          <p:nvPr/>
        </p:nvCxnSpPr>
        <p:spPr bwMode="auto">
          <a:xfrm rot="5400000" flipH="1" flipV="1">
            <a:off x="7237250" y="2777163"/>
            <a:ext cx="216000" cy="1587"/>
          </a:xfrm>
          <a:prstGeom prst="straightConnector1">
            <a:avLst/>
          </a:prstGeom>
          <a:noFill/>
          <a:ln w="9525" algn="ctr">
            <a:solidFill>
              <a:schemeClr val="tx1"/>
            </a:solidFill>
            <a:round/>
            <a:headEnd/>
            <a:tailEnd type="arrow" w="med" len="med"/>
          </a:ln>
        </p:spPr>
      </p:cxnSp>
      <p:cxnSp>
        <p:nvCxnSpPr>
          <p:cNvPr id="17" name="Straight Arrow Connector 68">
            <a:extLst>
              <a:ext uri="{FF2B5EF4-FFF2-40B4-BE49-F238E27FC236}">
                <a16:creationId xmlns:a16="http://schemas.microsoft.com/office/drawing/2014/main" xmlns="" id="{74BE044B-F679-442B-9DD4-F0E5C6301A5D}"/>
              </a:ext>
            </a:extLst>
          </p:cNvPr>
          <p:cNvCxnSpPr>
            <a:cxnSpLocks noChangeShapeType="1"/>
          </p:cNvCxnSpPr>
          <p:nvPr/>
        </p:nvCxnSpPr>
        <p:spPr bwMode="auto">
          <a:xfrm rot="5400000" flipH="1" flipV="1">
            <a:off x="7225438" y="4465813"/>
            <a:ext cx="216000" cy="1587"/>
          </a:xfrm>
          <a:prstGeom prst="straightConnector1">
            <a:avLst/>
          </a:prstGeom>
          <a:noFill/>
          <a:ln w="9525" algn="ctr">
            <a:solidFill>
              <a:schemeClr val="tx1"/>
            </a:solidFill>
            <a:round/>
            <a:headEnd/>
            <a:tailEnd type="arrow" w="med" len="med"/>
          </a:ln>
        </p:spPr>
      </p:cxnSp>
      <p:cxnSp>
        <p:nvCxnSpPr>
          <p:cNvPr id="15" name="Straight Arrow Connector 73">
            <a:extLst>
              <a:ext uri="{FF2B5EF4-FFF2-40B4-BE49-F238E27FC236}">
                <a16:creationId xmlns:a16="http://schemas.microsoft.com/office/drawing/2014/main" xmlns="" id="{30D34F8F-8A41-42BD-A4F2-AD342DDB5EB7}"/>
              </a:ext>
            </a:extLst>
          </p:cNvPr>
          <p:cNvCxnSpPr>
            <a:cxnSpLocks noChangeShapeType="1"/>
          </p:cNvCxnSpPr>
          <p:nvPr/>
        </p:nvCxnSpPr>
        <p:spPr bwMode="auto">
          <a:xfrm rot="5400000" flipH="1" flipV="1">
            <a:off x="7362870" y="2775239"/>
            <a:ext cx="216000" cy="1588"/>
          </a:xfrm>
          <a:prstGeom prst="straightConnector1">
            <a:avLst/>
          </a:prstGeom>
          <a:noFill/>
          <a:ln w="19050" algn="ctr">
            <a:solidFill>
              <a:srgbClr val="00B050"/>
            </a:solidFill>
            <a:round/>
            <a:headEnd/>
            <a:tailEnd type="arrow" w="med" len="med"/>
          </a:ln>
        </p:spPr>
      </p:cxnSp>
      <p:cxnSp>
        <p:nvCxnSpPr>
          <p:cNvPr id="18" name="Straight Arrow Connector 73">
            <a:extLst>
              <a:ext uri="{FF2B5EF4-FFF2-40B4-BE49-F238E27FC236}">
                <a16:creationId xmlns:a16="http://schemas.microsoft.com/office/drawing/2014/main" xmlns="" id="{C4225373-598E-403A-93F8-A5D03F037726}"/>
              </a:ext>
            </a:extLst>
          </p:cNvPr>
          <p:cNvCxnSpPr>
            <a:cxnSpLocks noChangeShapeType="1"/>
          </p:cNvCxnSpPr>
          <p:nvPr/>
        </p:nvCxnSpPr>
        <p:spPr bwMode="auto">
          <a:xfrm rot="5400000" flipH="1" flipV="1">
            <a:off x="7343702" y="4467245"/>
            <a:ext cx="216000" cy="1588"/>
          </a:xfrm>
          <a:prstGeom prst="straightConnector1">
            <a:avLst/>
          </a:prstGeom>
          <a:noFill/>
          <a:ln w="19050" algn="ctr">
            <a:solidFill>
              <a:srgbClr val="00B050"/>
            </a:solidFill>
            <a:round/>
            <a:headEnd/>
            <a:tailEnd type="arrow" w="med" len="med"/>
          </a:ln>
        </p:spPr>
      </p:cxnSp>
      <p:cxnSp>
        <p:nvCxnSpPr>
          <p:cNvPr id="19" name="Straight Arrow Connector 73">
            <a:extLst>
              <a:ext uri="{FF2B5EF4-FFF2-40B4-BE49-F238E27FC236}">
                <a16:creationId xmlns:a16="http://schemas.microsoft.com/office/drawing/2014/main" xmlns="" id="{F3E389A2-CA4F-44F5-88EA-3DBAC18D74C4}"/>
              </a:ext>
            </a:extLst>
          </p:cNvPr>
          <p:cNvCxnSpPr>
            <a:cxnSpLocks noChangeShapeType="1"/>
          </p:cNvCxnSpPr>
          <p:nvPr/>
        </p:nvCxnSpPr>
        <p:spPr bwMode="auto">
          <a:xfrm rot="16200000" flipH="1">
            <a:off x="8380029" y="2981612"/>
            <a:ext cx="216000" cy="1588"/>
          </a:xfrm>
          <a:prstGeom prst="straightConnector1">
            <a:avLst/>
          </a:prstGeom>
          <a:noFill/>
          <a:ln w="9525" algn="ctr">
            <a:solidFill>
              <a:schemeClr val="tx1"/>
            </a:solidFill>
            <a:round/>
            <a:headEnd/>
            <a:tailEnd type="arrow" w="med" len="med"/>
          </a:ln>
        </p:spPr>
      </p:cxnSp>
      <p:cxnSp>
        <p:nvCxnSpPr>
          <p:cNvPr id="20" name="Straight Arrow Connector 73">
            <a:extLst>
              <a:ext uri="{FF2B5EF4-FFF2-40B4-BE49-F238E27FC236}">
                <a16:creationId xmlns:a16="http://schemas.microsoft.com/office/drawing/2014/main" xmlns="" id="{FABAA5A0-A158-492B-A6A0-D612B660744E}"/>
              </a:ext>
            </a:extLst>
          </p:cNvPr>
          <p:cNvCxnSpPr>
            <a:cxnSpLocks noChangeShapeType="1"/>
          </p:cNvCxnSpPr>
          <p:nvPr/>
        </p:nvCxnSpPr>
        <p:spPr bwMode="auto">
          <a:xfrm rot="16200000" flipH="1">
            <a:off x="7787973" y="4653295"/>
            <a:ext cx="216000" cy="1588"/>
          </a:xfrm>
          <a:prstGeom prst="straightConnector1">
            <a:avLst/>
          </a:prstGeom>
          <a:noFill/>
          <a:ln w="19050" algn="ctr">
            <a:solidFill>
              <a:srgbClr val="00B050"/>
            </a:solidFill>
            <a:round/>
            <a:headEnd/>
            <a:tailEnd type="arrow" w="med" len="med"/>
          </a:ln>
        </p:spPr>
      </p:cxnSp>
      <p:cxnSp>
        <p:nvCxnSpPr>
          <p:cNvPr id="23" name="Straight Arrow Connector 68">
            <a:extLst>
              <a:ext uri="{FF2B5EF4-FFF2-40B4-BE49-F238E27FC236}">
                <a16:creationId xmlns:a16="http://schemas.microsoft.com/office/drawing/2014/main" xmlns="" id="{BDC9E76A-5045-4951-8BAC-AAA7F0CC7371}"/>
              </a:ext>
            </a:extLst>
          </p:cNvPr>
          <p:cNvCxnSpPr>
            <a:cxnSpLocks noChangeShapeType="1"/>
          </p:cNvCxnSpPr>
          <p:nvPr/>
        </p:nvCxnSpPr>
        <p:spPr bwMode="auto">
          <a:xfrm rot="16200000" flipH="1">
            <a:off x="380505" y="6245999"/>
            <a:ext cx="173037" cy="1587"/>
          </a:xfrm>
          <a:prstGeom prst="straightConnector1">
            <a:avLst/>
          </a:prstGeom>
          <a:noFill/>
          <a:ln w="9525" algn="ctr">
            <a:solidFill>
              <a:schemeClr val="tx1"/>
            </a:solidFill>
            <a:round/>
            <a:headEnd/>
            <a:tailEnd type="arrow" w="med" len="med"/>
          </a:ln>
        </p:spPr>
      </p:cxnSp>
      <p:cxnSp>
        <p:nvCxnSpPr>
          <p:cNvPr id="24" name="Straight Arrow Connector 68">
            <a:extLst>
              <a:ext uri="{FF2B5EF4-FFF2-40B4-BE49-F238E27FC236}">
                <a16:creationId xmlns:a16="http://schemas.microsoft.com/office/drawing/2014/main" xmlns="" id="{CF8696B9-829F-4997-B499-2626C21F0108}"/>
              </a:ext>
            </a:extLst>
          </p:cNvPr>
          <p:cNvCxnSpPr>
            <a:cxnSpLocks noChangeShapeType="1"/>
          </p:cNvCxnSpPr>
          <p:nvPr/>
        </p:nvCxnSpPr>
        <p:spPr bwMode="auto">
          <a:xfrm rot="5400000" flipH="1" flipV="1">
            <a:off x="241952" y="6245999"/>
            <a:ext cx="173037" cy="1587"/>
          </a:xfrm>
          <a:prstGeom prst="straightConnector1">
            <a:avLst/>
          </a:prstGeom>
          <a:noFill/>
          <a:ln w="9525" algn="ctr">
            <a:solidFill>
              <a:schemeClr val="tx1"/>
            </a:solidFill>
            <a:round/>
            <a:headEnd/>
            <a:tailEnd type="arrow" w="med" len="med"/>
          </a:ln>
        </p:spPr>
      </p:cxnSp>
      <p:sp>
        <p:nvSpPr>
          <p:cNvPr id="25" name="TextBox 24">
            <a:extLst>
              <a:ext uri="{FF2B5EF4-FFF2-40B4-BE49-F238E27FC236}">
                <a16:creationId xmlns:a16="http://schemas.microsoft.com/office/drawing/2014/main" xmlns="" id="{9C6CD88D-3442-4FAD-9D5C-07BECED8B7B5}"/>
              </a:ext>
            </a:extLst>
          </p:cNvPr>
          <p:cNvSpPr txBox="1"/>
          <p:nvPr/>
        </p:nvSpPr>
        <p:spPr bwMode="auto">
          <a:xfrm>
            <a:off x="4094636" y="6099391"/>
            <a:ext cx="3988315"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cross-seasonal comparisons. i.e. Aug 2018 increase or decrease vs. May 2018; May 2018 vs. Aug 2017; Aug 2017 vs. May 2016; or August 2015 vs. May 2014.</a:t>
            </a:r>
            <a:endParaRPr lang="en-CA" sz="800" dirty="0">
              <a:latin typeface="Arial" pitchFamily="34" charset="0"/>
              <a:cs typeface="Arial" pitchFamily="34" charset="0"/>
            </a:endParaRPr>
          </a:p>
        </p:txBody>
      </p:sp>
      <p:cxnSp>
        <p:nvCxnSpPr>
          <p:cNvPr id="26" name="Straight Arrow Connector 73">
            <a:extLst>
              <a:ext uri="{FF2B5EF4-FFF2-40B4-BE49-F238E27FC236}">
                <a16:creationId xmlns:a16="http://schemas.microsoft.com/office/drawing/2014/main" xmlns="" id="{D925F417-0435-4191-BEF6-8B61E2A2A258}"/>
              </a:ext>
            </a:extLst>
          </p:cNvPr>
          <p:cNvCxnSpPr>
            <a:cxnSpLocks noChangeShapeType="1"/>
          </p:cNvCxnSpPr>
          <p:nvPr/>
        </p:nvCxnSpPr>
        <p:spPr bwMode="auto">
          <a:xfrm rot="5400000" flipH="1" flipV="1">
            <a:off x="3780621" y="6208960"/>
            <a:ext cx="190500" cy="1588"/>
          </a:xfrm>
          <a:prstGeom prst="straightConnector1">
            <a:avLst/>
          </a:prstGeom>
          <a:noFill/>
          <a:ln w="19050" algn="ctr">
            <a:solidFill>
              <a:srgbClr val="00B050"/>
            </a:solidFill>
            <a:round/>
            <a:headEnd/>
            <a:tailEnd type="arrow" w="med" len="med"/>
          </a:ln>
        </p:spPr>
      </p:cxnSp>
      <p:cxnSp>
        <p:nvCxnSpPr>
          <p:cNvPr id="27" name="Straight Arrow Connector 73">
            <a:extLst>
              <a:ext uri="{FF2B5EF4-FFF2-40B4-BE49-F238E27FC236}">
                <a16:creationId xmlns:a16="http://schemas.microsoft.com/office/drawing/2014/main" xmlns="" id="{4F7665FE-90D9-4AEE-A1D0-8BB4C3F49C86}"/>
              </a:ext>
            </a:extLst>
          </p:cNvPr>
          <p:cNvCxnSpPr>
            <a:cxnSpLocks noChangeShapeType="1"/>
          </p:cNvCxnSpPr>
          <p:nvPr/>
        </p:nvCxnSpPr>
        <p:spPr bwMode="auto">
          <a:xfrm rot="16200000" flipH="1">
            <a:off x="3921388" y="6222758"/>
            <a:ext cx="190500" cy="1588"/>
          </a:xfrm>
          <a:prstGeom prst="straightConnector1">
            <a:avLst/>
          </a:prstGeom>
          <a:noFill/>
          <a:ln w="19050" algn="ctr">
            <a:solidFill>
              <a:srgbClr val="00B050"/>
            </a:solidFill>
            <a:round/>
            <a:headEnd/>
            <a:tailEnd type="arrow" w="med" len="med"/>
          </a:ln>
        </p:spPr>
      </p:cxnSp>
      <p:cxnSp>
        <p:nvCxnSpPr>
          <p:cNvPr id="28" name="Straight Arrow Connector 73">
            <a:extLst>
              <a:ext uri="{FF2B5EF4-FFF2-40B4-BE49-F238E27FC236}">
                <a16:creationId xmlns:a16="http://schemas.microsoft.com/office/drawing/2014/main" xmlns="" id="{4DFD8F8C-3E5C-48F4-9F6C-1EE5D0038745}"/>
              </a:ext>
            </a:extLst>
          </p:cNvPr>
          <p:cNvCxnSpPr>
            <a:cxnSpLocks noChangeShapeType="1"/>
          </p:cNvCxnSpPr>
          <p:nvPr/>
        </p:nvCxnSpPr>
        <p:spPr bwMode="auto">
          <a:xfrm rot="5400000" flipH="1" flipV="1">
            <a:off x="6666985" y="3083475"/>
            <a:ext cx="216000" cy="1588"/>
          </a:xfrm>
          <a:prstGeom prst="straightConnector1">
            <a:avLst/>
          </a:prstGeom>
          <a:noFill/>
          <a:ln w="19050" algn="ctr">
            <a:solidFill>
              <a:srgbClr val="00B050"/>
            </a:solidFill>
            <a:prstDash val="sysDot"/>
            <a:round/>
            <a:headEnd/>
            <a:tailEnd type="arrow" w="med" len="med"/>
          </a:ln>
        </p:spPr>
      </p:cxnSp>
      <p:sp>
        <p:nvSpPr>
          <p:cNvPr id="29" name="TextBox 28">
            <a:extLst>
              <a:ext uri="{FF2B5EF4-FFF2-40B4-BE49-F238E27FC236}">
                <a16:creationId xmlns:a16="http://schemas.microsoft.com/office/drawing/2014/main" xmlns="" id="{F09B1758-520A-4C01-825E-3CA5554BCCA3}"/>
              </a:ext>
            </a:extLst>
          </p:cNvPr>
          <p:cNvSpPr txBox="1"/>
          <p:nvPr/>
        </p:nvSpPr>
        <p:spPr bwMode="auto">
          <a:xfrm>
            <a:off x="481114" y="6121819"/>
            <a:ext cx="2331099"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increase or decrease versus previous wave at same time of year</a:t>
            </a:r>
            <a:endParaRPr lang="en-CA" sz="800" dirty="0">
              <a:latin typeface="Arial" pitchFamily="34" charset="0"/>
              <a:cs typeface="Arial" pitchFamily="34" charset="0"/>
            </a:endParaRPr>
          </a:p>
        </p:txBody>
      </p:sp>
      <p:cxnSp>
        <p:nvCxnSpPr>
          <p:cNvPr id="30" name="Straight Arrow Connector 73">
            <a:extLst>
              <a:ext uri="{FF2B5EF4-FFF2-40B4-BE49-F238E27FC236}">
                <a16:creationId xmlns:a16="http://schemas.microsoft.com/office/drawing/2014/main" xmlns="" id="{2967FB1D-3286-4576-9AA7-02199730973F}"/>
              </a:ext>
            </a:extLst>
          </p:cNvPr>
          <p:cNvCxnSpPr>
            <a:cxnSpLocks noChangeShapeType="1"/>
          </p:cNvCxnSpPr>
          <p:nvPr/>
        </p:nvCxnSpPr>
        <p:spPr bwMode="auto">
          <a:xfrm rot="16200000" flipH="1">
            <a:off x="7803083" y="2915039"/>
            <a:ext cx="216000" cy="1588"/>
          </a:xfrm>
          <a:prstGeom prst="straightConnector1">
            <a:avLst/>
          </a:prstGeom>
          <a:noFill/>
          <a:ln w="19050" algn="ctr">
            <a:solidFill>
              <a:srgbClr val="00B050"/>
            </a:solidFill>
            <a:round/>
            <a:headEnd/>
            <a:tailEnd type="arrow" w="med" len="med"/>
          </a:ln>
        </p:spPr>
      </p:cxnSp>
      <p:cxnSp>
        <p:nvCxnSpPr>
          <p:cNvPr id="31" name="Straight Arrow Connector 73">
            <a:extLst>
              <a:ext uri="{FF2B5EF4-FFF2-40B4-BE49-F238E27FC236}">
                <a16:creationId xmlns:a16="http://schemas.microsoft.com/office/drawing/2014/main" xmlns="" id="{2E3823B9-C991-4278-85D9-41F604F5A95B}"/>
              </a:ext>
            </a:extLst>
          </p:cNvPr>
          <p:cNvCxnSpPr>
            <a:cxnSpLocks noChangeShapeType="1"/>
          </p:cNvCxnSpPr>
          <p:nvPr/>
        </p:nvCxnSpPr>
        <p:spPr bwMode="auto">
          <a:xfrm rot="5400000" flipH="1" flipV="1">
            <a:off x="8365784" y="4477009"/>
            <a:ext cx="216000" cy="1588"/>
          </a:xfrm>
          <a:prstGeom prst="straightConnector1">
            <a:avLst/>
          </a:prstGeom>
          <a:noFill/>
          <a:ln w="19050" algn="ctr">
            <a:solidFill>
              <a:srgbClr val="00B050"/>
            </a:solidFill>
            <a:round/>
            <a:headEnd/>
            <a:tailEnd type="arrow" w="med" len="med"/>
          </a:ln>
        </p:spPr>
      </p:cxn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495310" cy="1052736"/>
          </a:xfrm>
        </p:spPr>
        <p:txBody>
          <a:bodyPr>
            <a:noAutofit/>
          </a:bodyPr>
          <a:lstStyle/>
          <a:p>
            <a:r>
              <a:rPr lang="en-US" sz="1800" dirty="0"/>
              <a:t>With Powerboaters, “total aware” of CSBC campaign messages was down slightly in Fall 2018 vs. year ago, but still in the strong awareness range achieved since 2015.</a:t>
            </a:r>
          </a:p>
        </p:txBody>
      </p:sp>
      <p:sp>
        <p:nvSpPr>
          <p:cNvPr id="4" name="Slide Number Placeholder 3"/>
          <p:cNvSpPr>
            <a:spLocks noGrp="1"/>
          </p:cNvSpPr>
          <p:nvPr>
            <p:ph type="sldNum" sz="quarter" idx="12"/>
          </p:nvPr>
        </p:nvSpPr>
        <p:spPr/>
        <p:txBody>
          <a:bodyPr/>
          <a:lstStyle/>
          <a:p>
            <a:fld id="{5857359A-ACC2-4AC8-94CA-842605F06C6B}" type="slidenum">
              <a:rPr lang="en-US" smtClean="0"/>
              <a:pPr/>
              <a:t>29</a:t>
            </a:fld>
            <a:endParaRPr lang="en-US"/>
          </a:p>
        </p:txBody>
      </p:sp>
      <p:sp>
        <p:nvSpPr>
          <p:cNvPr id="5" name="Text Box 1916"/>
          <p:cNvSpPr txBox="1">
            <a:spLocks noChangeArrowheads="1"/>
          </p:cNvSpPr>
          <p:nvPr/>
        </p:nvSpPr>
        <p:spPr bwMode="auto">
          <a:xfrm>
            <a:off x="114300" y="6494462"/>
            <a:ext cx="7114636"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973138" y="1497070"/>
            <a:ext cx="7197725" cy="32861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13" name="TextBox 9"/>
          <p:cNvSpPr txBox="1">
            <a:spLocks noChangeArrowheads="1"/>
          </p:cNvSpPr>
          <p:nvPr/>
        </p:nvSpPr>
        <p:spPr bwMode="auto">
          <a:xfrm>
            <a:off x="3028950" y="1835379"/>
            <a:ext cx="3086100" cy="307777"/>
          </a:xfrm>
          <a:prstGeom prst="rect">
            <a:avLst/>
          </a:prstGeom>
          <a:noFill/>
          <a:ln w="9525">
            <a:noFill/>
            <a:miter lim="800000"/>
            <a:headEnd/>
            <a:tailEnd/>
          </a:ln>
        </p:spPr>
        <p:txBody>
          <a:bodyPr>
            <a:spAutoFit/>
          </a:bodyPr>
          <a:lstStyle/>
          <a:p>
            <a:pPr algn="r">
              <a:buFontTx/>
              <a:buNone/>
            </a:pPr>
            <a:r>
              <a:rPr lang="en-US" sz="1400" b="1" dirty="0">
                <a:solidFill>
                  <a:schemeClr val="tx1"/>
                </a:solidFill>
                <a:latin typeface="Arial" pitchFamily="34" charset="0"/>
                <a:cs typeface="Arial" pitchFamily="34" charset="0"/>
              </a:rPr>
              <a:t>Powerboating (net) </a:t>
            </a:r>
            <a:r>
              <a:rPr lang="en-US" sz="1200" b="1" dirty="0">
                <a:solidFill>
                  <a:schemeClr val="tx1"/>
                </a:solidFill>
                <a:latin typeface="Arial" pitchFamily="34" charset="0"/>
                <a:cs typeface="Arial" pitchFamily="34" charset="0"/>
              </a:rPr>
              <a:t>(</a:t>
            </a:r>
            <a:r>
              <a:rPr lang="en-US" sz="1200" b="1" dirty="0">
                <a:latin typeface="Arial" pitchFamily="34" charset="0"/>
                <a:cs typeface="Arial" pitchFamily="34" charset="0"/>
              </a:rPr>
              <a:t>n=333)</a:t>
            </a:r>
          </a:p>
        </p:txBody>
      </p:sp>
      <p:sp>
        <p:nvSpPr>
          <p:cNvPr id="52" name="TextBox 27"/>
          <p:cNvSpPr txBox="1">
            <a:spLocks noChangeArrowheads="1"/>
          </p:cNvSpPr>
          <p:nvPr/>
        </p:nvSpPr>
        <p:spPr bwMode="auto">
          <a:xfrm>
            <a:off x="4916471" y="6092012"/>
            <a:ext cx="392112" cy="230187"/>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13</a:t>
            </a:r>
          </a:p>
        </p:txBody>
      </p:sp>
      <p:graphicFrame>
        <p:nvGraphicFramePr>
          <p:cNvPr id="53" name="Chart 52"/>
          <p:cNvGraphicFramePr/>
          <p:nvPr>
            <p:extLst>
              <p:ext uri="{D42A27DB-BD31-4B8C-83A1-F6EECF244321}">
                <p14:modId xmlns:p14="http://schemas.microsoft.com/office/powerpoint/2010/main" val="2468693656"/>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3"/>
          </a:graphicData>
        </a:graphic>
      </p:graphicFrame>
      <p:cxnSp>
        <p:nvCxnSpPr>
          <p:cNvPr id="54" name="Straight Arrow Connector 68"/>
          <p:cNvCxnSpPr>
            <a:cxnSpLocks noChangeShapeType="1"/>
          </p:cNvCxnSpPr>
          <p:nvPr/>
        </p:nvCxnSpPr>
        <p:spPr bwMode="auto">
          <a:xfrm rot="5400000" flipH="1" flipV="1">
            <a:off x="5514850" y="3193192"/>
            <a:ext cx="216000" cy="1587"/>
          </a:xfrm>
          <a:prstGeom prst="straightConnector1">
            <a:avLst/>
          </a:prstGeom>
          <a:noFill/>
          <a:ln w="9525" algn="ctr">
            <a:solidFill>
              <a:schemeClr val="tx1"/>
            </a:solidFill>
            <a:round/>
            <a:headEnd/>
            <a:tailEnd type="arrow" w="med" len="med"/>
          </a:ln>
        </p:spPr>
      </p:cxnSp>
      <p:cxnSp>
        <p:nvCxnSpPr>
          <p:cNvPr id="14" name="Straight Arrow Connector 68">
            <a:extLst>
              <a:ext uri="{FF2B5EF4-FFF2-40B4-BE49-F238E27FC236}">
                <a16:creationId xmlns:a16="http://schemas.microsoft.com/office/drawing/2014/main" xmlns="" id="{DA192313-BC7B-4DE8-B80D-2D97F1873424}"/>
              </a:ext>
            </a:extLst>
          </p:cNvPr>
          <p:cNvCxnSpPr>
            <a:cxnSpLocks noChangeShapeType="1"/>
          </p:cNvCxnSpPr>
          <p:nvPr/>
        </p:nvCxnSpPr>
        <p:spPr bwMode="auto">
          <a:xfrm rot="5400000" flipH="1" flipV="1">
            <a:off x="7224293" y="2838571"/>
            <a:ext cx="216000" cy="1587"/>
          </a:xfrm>
          <a:prstGeom prst="straightConnector1">
            <a:avLst/>
          </a:prstGeom>
          <a:noFill/>
          <a:ln w="9525" algn="ctr">
            <a:solidFill>
              <a:schemeClr val="tx1"/>
            </a:solidFill>
            <a:round/>
            <a:headEnd/>
            <a:tailEnd type="arrow" w="med" len="med"/>
          </a:ln>
        </p:spPr>
      </p:cxnSp>
      <p:cxnSp>
        <p:nvCxnSpPr>
          <p:cNvPr id="15" name="Straight Arrow Connector 68">
            <a:extLst>
              <a:ext uri="{FF2B5EF4-FFF2-40B4-BE49-F238E27FC236}">
                <a16:creationId xmlns:a16="http://schemas.microsoft.com/office/drawing/2014/main" xmlns="" id="{48B2261B-ADF9-4BD4-955A-061A3AA5FD39}"/>
              </a:ext>
            </a:extLst>
          </p:cNvPr>
          <p:cNvCxnSpPr>
            <a:cxnSpLocks noChangeShapeType="1"/>
          </p:cNvCxnSpPr>
          <p:nvPr/>
        </p:nvCxnSpPr>
        <p:spPr bwMode="auto">
          <a:xfrm rot="5400000" flipH="1" flipV="1">
            <a:off x="7258871" y="4398485"/>
            <a:ext cx="216000" cy="1587"/>
          </a:xfrm>
          <a:prstGeom prst="straightConnector1">
            <a:avLst/>
          </a:prstGeom>
          <a:noFill/>
          <a:ln w="9525" algn="ctr">
            <a:solidFill>
              <a:schemeClr val="tx1"/>
            </a:solidFill>
            <a:round/>
            <a:headEnd/>
            <a:tailEnd type="arrow" w="med" len="med"/>
          </a:ln>
        </p:spPr>
      </p:cxnSp>
      <p:cxnSp>
        <p:nvCxnSpPr>
          <p:cNvPr id="16" name="Straight Arrow Connector 68">
            <a:extLst>
              <a:ext uri="{FF2B5EF4-FFF2-40B4-BE49-F238E27FC236}">
                <a16:creationId xmlns:a16="http://schemas.microsoft.com/office/drawing/2014/main" xmlns="" id="{88445C48-6C0B-4904-8FB4-C97652B6E99E}"/>
              </a:ext>
            </a:extLst>
          </p:cNvPr>
          <p:cNvCxnSpPr>
            <a:cxnSpLocks noChangeShapeType="1"/>
          </p:cNvCxnSpPr>
          <p:nvPr/>
        </p:nvCxnSpPr>
        <p:spPr bwMode="auto">
          <a:xfrm rot="5400000" flipH="1" flipV="1">
            <a:off x="5508219" y="4734123"/>
            <a:ext cx="216000" cy="1587"/>
          </a:xfrm>
          <a:prstGeom prst="straightConnector1">
            <a:avLst/>
          </a:prstGeom>
          <a:noFill/>
          <a:ln w="9525" algn="ctr">
            <a:solidFill>
              <a:schemeClr val="tx1"/>
            </a:solidFill>
            <a:prstDash val="dash"/>
            <a:round/>
            <a:headEnd/>
            <a:tailEnd type="arrow" w="med" len="med"/>
          </a:ln>
        </p:spPr>
      </p:cxnSp>
      <p:cxnSp>
        <p:nvCxnSpPr>
          <p:cNvPr id="17" name="Straight Arrow Connector 73">
            <a:extLst>
              <a:ext uri="{FF2B5EF4-FFF2-40B4-BE49-F238E27FC236}">
                <a16:creationId xmlns:a16="http://schemas.microsoft.com/office/drawing/2014/main" xmlns="" id="{24700FF2-388A-40F2-A0A2-F301A3C7E86D}"/>
              </a:ext>
            </a:extLst>
          </p:cNvPr>
          <p:cNvCxnSpPr>
            <a:cxnSpLocks noChangeShapeType="1"/>
          </p:cNvCxnSpPr>
          <p:nvPr/>
        </p:nvCxnSpPr>
        <p:spPr bwMode="auto">
          <a:xfrm rot="5400000" flipH="1" flipV="1">
            <a:off x="7338802" y="2837351"/>
            <a:ext cx="216000" cy="1588"/>
          </a:xfrm>
          <a:prstGeom prst="straightConnector1">
            <a:avLst/>
          </a:prstGeom>
          <a:noFill/>
          <a:ln w="19050" algn="ctr">
            <a:solidFill>
              <a:srgbClr val="00B050"/>
            </a:solidFill>
            <a:round/>
            <a:headEnd/>
            <a:tailEnd type="arrow" w="med" len="med"/>
          </a:ln>
        </p:spPr>
      </p:cxnSp>
      <p:cxnSp>
        <p:nvCxnSpPr>
          <p:cNvPr id="18" name="Straight Arrow Connector 73">
            <a:extLst>
              <a:ext uri="{FF2B5EF4-FFF2-40B4-BE49-F238E27FC236}">
                <a16:creationId xmlns:a16="http://schemas.microsoft.com/office/drawing/2014/main" xmlns="" id="{6875C6B5-9DEE-451E-93DA-51E98D3D5E35}"/>
              </a:ext>
            </a:extLst>
          </p:cNvPr>
          <p:cNvCxnSpPr>
            <a:cxnSpLocks noChangeShapeType="1"/>
          </p:cNvCxnSpPr>
          <p:nvPr/>
        </p:nvCxnSpPr>
        <p:spPr bwMode="auto">
          <a:xfrm rot="5400000" flipH="1" flipV="1">
            <a:off x="7378479" y="4398597"/>
            <a:ext cx="216000" cy="1588"/>
          </a:xfrm>
          <a:prstGeom prst="straightConnector1">
            <a:avLst/>
          </a:prstGeom>
          <a:noFill/>
          <a:ln w="19050" algn="ctr">
            <a:solidFill>
              <a:srgbClr val="00B050"/>
            </a:solidFill>
            <a:round/>
            <a:headEnd/>
            <a:tailEnd type="arrow" w="med" len="med"/>
          </a:ln>
        </p:spPr>
      </p:cxnSp>
      <p:sp>
        <p:nvSpPr>
          <p:cNvPr id="19" name="Content Placeholder 2">
            <a:extLst>
              <a:ext uri="{FF2B5EF4-FFF2-40B4-BE49-F238E27FC236}">
                <a16:creationId xmlns:a16="http://schemas.microsoft.com/office/drawing/2014/main" xmlns="" id="{9C703CC2-DA45-445C-8B39-C9F74AB11913}"/>
              </a:ext>
            </a:extLst>
          </p:cNvPr>
          <p:cNvSpPr>
            <a:spLocks noGrp="1"/>
          </p:cNvSpPr>
          <p:nvPr>
            <p:ph idx="1"/>
          </p:nvPr>
        </p:nvSpPr>
        <p:spPr>
          <a:xfrm>
            <a:off x="457199" y="1108872"/>
            <a:ext cx="8601075" cy="443483"/>
          </a:xfrm>
        </p:spPr>
        <p:txBody>
          <a:bodyPr/>
          <a:lstStyle/>
          <a:p>
            <a:pPr marL="177800" indent="-177800">
              <a:spcBef>
                <a:spcPts val="300"/>
              </a:spcBef>
            </a:pPr>
            <a:r>
              <a:rPr lang="en-CA" sz="1000" dirty="0"/>
              <a:t>Depth of awareness with </a:t>
            </a:r>
            <a:r>
              <a:rPr lang="en-CA" sz="1000" dirty="0" err="1"/>
              <a:t>Powerboaters</a:t>
            </a:r>
            <a:r>
              <a:rPr lang="en-CA" sz="1000" dirty="0"/>
              <a:t> continues to strengthen over time, with one-third of boaters  (34%) “highly aware” – in-line with the peak level achieved year ago in Fall 2017.</a:t>
            </a:r>
            <a:endParaRPr lang="en-US" sz="1000" dirty="0"/>
          </a:p>
        </p:txBody>
      </p:sp>
      <p:cxnSp>
        <p:nvCxnSpPr>
          <p:cNvPr id="20" name="Straight Arrow Connector 68">
            <a:extLst>
              <a:ext uri="{FF2B5EF4-FFF2-40B4-BE49-F238E27FC236}">
                <a16:creationId xmlns:a16="http://schemas.microsoft.com/office/drawing/2014/main" xmlns="" id="{9763268A-FFA0-4505-917B-31A81024E72A}"/>
              </a:ext>
            </a:extLst>
          </p:cNvPr>
          <p:cNvCxnSpPr>
            <a:cxnSpLocks noChangeShapeType="1"/>
          </p:cNvCxnSpPr>
          <p:nvPr/>
        </p:nvCxnSpPr>
        <p:spPr bwMode="auto">
          <a:xfrm rot="5400000" flipH="1" flipV="1">
            <a:off x="7814627" y="2936611"/>
            <a:ext cx="216000" cy="1587"/>
          </a:xfrm>
          <a:prstGeom prst="straightConnector1">
            <a:avLst/>
          </a:prstGeom>
          <a:noFill/>
          <a:ln w="9525" algn="ctr">
            <a:solidFill>
              <a:schemeClr val="tx1"/>
            </a:solidFill>
            <a:prstDash val="dash"/>
            <a:round/>
            <a:headEnd/>
            <a:tailEnd type="arrow" w="med" len="med"/>
          </a:ln>
        </p:spPr>
      </p:cxnSp>
      <p:cxnSp>
        <p:nvCxnSpPr>
          <p:cNvPr id="22" name="Straight Arrow Connector 73">
            <a:extLst>
              <a:ext uri="{FF2B5EF4-FFF2-40B4-BE49-F238E27FC236}">
                <a16:creationId xmlns:a16="http://schemas.microsoft.com/office/drawing/2014/main" xmlns="" id="{EBE90796-6A96-411E-8087-8A37B5337BEC}"/>
              </a:ext>
            </a:extLst>
          </p:cNvPr>
          <p:cNvCxnSpPr>
            <a:cxnSpLocks noChangeShapeType="1"/>
          </p:cNvCxnSpPr>
          <p:nvPr/>
        </p:nvCxnSpPr>
        <p:spPr bwMode="auto">
          <a:xfrm>
            <a:off x="7927395" y="4631062"/>
            <a:ext cx="0" cy="216000"/>
          </a:xfrm>
          <a:prstGeom prst="straightConnector1">
            <a:avLst/>
          </a:prstGeom>
          <a:noFill/>
          <a:ln w="19050" algn="ctr">
            <a:solidFill>
              <a:srgbClr val="00B050"/>
            </a:solidFill>
            <a:prstDash val="solid"/>
            <a:round/>
            <a:headEnd/>
            <a:tailEnd type="arrow" w="med" len="med"/>
          </a:ln>
        </p:spPr>
      </p:cxnSp>
      <p:cxnSp>
        <p:nvCxnSpPr>
          <p:cNvPr id="21" name="Straight Arrow Connector 68">
            <a:extLst>
              <a:ext uri="{FF2B5EF4-FFF2-40B4-BE49-F238E27FC236}">
                <a16:creationId xmlns:a16="http://schemas.microsoft.com/office/drawing/2014/main" xmlns="" id="{2BEDB21B-CCEB-47B8-AC3A-1AC56BE4CCD2}"/>
              </a:ext>
            </a:extLst>
          </p:cNvPr>
          <p:cNvCxnSpPr>
            <a:cxnSpLocks noChangeShapeType="1"/>
          </p:cNvCxnSpPr>
          <p:nvPr/>
        </p:nvCxnSpPr>
        <p:spPr bwMode="auto">
          <a:xfrm rot="16200000" flipH="1">
            <a:off x="8395652" y="3031861"/>
            <a:ext cx="216000" cy="1587"/>
          </a:xfrm>
          <a:prstGeom prst="straightConnector1">
            <a:avLst/>
          </a:prstGeom>
          <a:noFill/>
          <a:ln w="9525" algn="ctr">
            <a:solidFill>
              <a:schemeClr val="tx1"/>
            </a:solidFill>
            <a:prstDash val="dash"/>
            <a:round/>
            <a:headEnd/>
            <a:tailEnd type="arrow" w="med" len="med"/>
          </a:ln>
        </p:spPr>
      </p:cxnSp>
      <p:cxnSp>
        <p:nvCxnSpPr>
          <p:cNvPr id="23" name="Straight Arrow Connector 73">
            <a:extLst>
              <a:ext uri="{FF2B5EF4-FFF2-40B4-BE49-F238E27FC236}">
                <a16:creationId xmlns:a16="http://schemas.microsoft.com/office/drawing/2014/main" xmlns="" id="{C38C30BF-CB98-4E54-AC0C-3ECE96F75800}"/>
              </a:ext>
            </a:extLst>
          </p:cNvPr>
          <p:cNvCxnSpPr>
            <a:cxnSpLocks noChangeShapeType="1"/>
          </p:cNvCxnSpPr>
          <p:nvPr/>
        </p:nvCxnSpPr>
        <p:spPr bwMode="auto">
          <a:xfrm flipV="1">
            <a:off x="8508420" y="4364362"/>
            <a:ext cx="0" cy="216000"/>
          </a:xfrm>
          <a:prstGeom prst="straightConnector1">
            <a:avLst/>
          </a:prstGeom>
          <a:noFill/>
          <a:ln w="19050" algn="ctr">
            <a:solidFill>
              <a:srgbClr val="00B050"/>
            </a:solidFill>
            <a:prstDash val="solid"/>
            <a:round/>
            <a:headEnd/>
            <a:tailEnd type="arrow" w="med" len="med"/>
          </a:ln>
        </p:spPr>
      </p:cxnSp>
    </p:spTree>
    <p:extLst>
      <p:ext uri="{BB962C8B-B14F-4D97-AF65-F5344CB8AC3E}">
        <p14:creationId xmlns:p14="http://schemas.microsoft.com/office/powerpoint/2010/main" val="289919139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3</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Introduction</a:t>
            </a: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extLst>
              <p:ext uri="{D42A27DB-BD31-4B8C-83A1-F6EECF244321}">
                <p14:modId xmlns:p14="http://schemas.microsoft.com/office/powerpoint/2010/main" val="4073467740"/>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14129" y="0"/>
            <a:ext cx="7722949" cy="1052736"/>
          </a:xfrm>
        </p:spPr>
        <p:txBody>
          <a:bodyPr>
            <a:noAutofit/>
          </a:bodyPr>
          <a:lstStyle/>
          <a:p>
            <a:r>
              <a:rPr lang="en-US" sz="1700" dirty="0"/>
              <a:t>With Non-powerboaters, including paddlers and sailors, “total aware” of CSBC campaign messages was down in Fall 2018 vs. year ago, but still in the strong awareness range achieved since 2015.</a:t>
            </a:r>
          </a:p>
        </p:txBody>
      </p:sp>
      <p:sp>
        <p:nvSpPr>
          <p:cNvPr id="4" name="Slide Number Placeholder 3"/>
          <p:cNvSpPr>
            <a:spLocks noGrp="1"/>
          </p:cNvSpPr>
          <p:nvPr>
            <p:ph type="sldNum" sz="quarter" idx="12"/>
          </p:nvPr>
        </p:nvSpPr>
        <p:spPr/>
        <p:txBody>
          <a:bodyPr/>
          <a:lstStyle/>
          <a:p>
            <a:fld id="{5857359A-ACC2-4AC8-94CA-842605F06C6B}" type="slidenum">
              <a:rPr lang="en-US" smtClean="0"/>
              <a:pPr/>
              <a:t>30</a:t>
            </a:fld>
            <a:endParaRPr lang="en-US"/>
          </a:p>
        </p:txBody>
      </p:sp>
      <p:sp>
        <p:nvSpPr>
          <p:cNvPr id="5" name="Text Box 1916"/>
          <p:cNvSpPr txBox="1">
            <a:spLocks noChangeArrowheads="1"/>
          </p:cNvSpPr>
          <p:nvPr/>
        </p:nvSpPr>
        <p:spPr bwMode="auto">
          <a:xfrm>
            <a:off x="114300" y="6494462"/>
            <a:ext cx="7114636"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973138" y="1443674"/>
            <a:ext cx="7197725" cy="32861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sp>
        <p:nvSpPr>
          <p:cNvPr id="12" name="TextBox 8"/>
          <p:cNvSpPr txBox="1">
            <a:spLocks noChangeArrowheads="1"/>
          </p:cNvSpPr>
          <p:nvPr/>
        </p:nvSpPr>
        <p:spPr bwMode="auto">
          <a:xfrm>
            <a:off x="3028950" y="1812192"/>
            <a:ext cx="3086100" cy="307777"/>
          </a:xfrm>
          <a:prstGeom prst="rect">
            <a:avLst/>
          </a:prstGeom>
          <a:noFill/>
          <a:ln w="9525">
            <a:noFill/>
            <a:miter lim="800000"/>
            <a:headEnd/>
            <a:tailEnd/>
          </a:ln>
        </p:spPr>
        <p:txBody>
          <a:bodyPr wrap="square">
            <a:spAutoFit/>
          </a:bodyPr>
          <a:lstStyle/>
          <a:p>
            <a:pPr algn="r">
              <a:buFontTx/>
              <a:buNone/>
            </a:pPr>
            <a:r>
              <a:rPr lang="en-US" sz="1400" b="1" dirty="0">
                <a:latin typeface="Arial" pitchFamily="34" charset="0"/>
                <a:cs typeface="Arial" pitchFamily="34" charset="0"/>
              </a:rPr>
              <a:t>Non-powerboating (net) </a:t>
            </a:r>
            <a:r>
              <a:rPr lang="en-US" sz="1200" b="1" dirty="0">
                <a:latin typeface="Arial" pitchFamily="34" charset="0"/>
                <a:cs typeface="Arial" pitchFamily="34" charset="0"/>
              </a:rPr>
              <a:t>(n=322)</a:t>
            </a:r>
          </a:p>
        </p:txBody>
      </p:sp>
      <p:sp>
        <p:nvSpPr>
          <p:cNvPr id="52" name="TextBox 27"/>
          <p:cNvSpPr txBox="1">
            <a:spLocks noChangeArrowheads="1"/>
          </p:cNvSpPr>
          <p:nvPr/>
        </p:nvSpPr>
        <p:spPr bwMode="auto">
          <a:xfrm>
            <a:off x="4916471" y="6092012"/>
            <a:ext cx="392112" cy="230187"/>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13</a:t>
            </a:r>
          </a:p>
        </p:txBody>
      </p:sp>
      <p:cxnSp>
        <p:nvCxnSpPr>
          <p:cNvPr id="54" name="Straight Arrow Connector 68"/>
          <p:cNvCxnSpPr>
            <a:cxnSpLocks noChangeShapeType="1"/>
          </p:cNvCxnSpPr>
          <p:nvPr/>
        </p:nvCxnSpPr>
        <p:spPr bwMode="auto">
          <a:xfrm rot="5400000" flipH="1" flipV="1">
            <a:off x="5514901" y="3190137"/>
            <a:ext cx="216000" cy="1587"/>
          </a:xfrm>
          <a:prstGeom prst="straightConnector1">
            <a:avLst/>
          </a:prstGeom>
          <a:noFill/>
          <a:ln w="9525" algn="ctr">
            <a:solidFill>
              <a:schemeClr val="tx1"/>
            </a:solidFill>
            <a:round/>
            <a:headEnd/>
            <a:tailEnd type="arrow" w="med" len="med"/>
          </a:ln>
        </p:spPr>
      </p:cxnSp>
      <p:cxnSp>
        <p:nvCxnSpPr>
          <p:cNvPr id="55" name="Straight Arrow Connector 68"/>
          <p:cNvCxnSpPr>
            <a:cxnSpLocks noChangeShapeType="1"/>
          </p:cNvCxnSpPr>
          <p:nvPr/>
        </p:nvCxnSpPr>
        <p:spPr bwMode="auto">
          <a:xfrm rot="5400000" flipH="1" flipV="1">
            <a:off x="5516476" y="4727768"/>
            <a:ext cx="216000" cy="1587"/>
          </a:xfrm>
          <a:prstGeom prst="straightConnector1">
            <a:avLst/>
          </a:prstGeom>
          <a:noFill/>
          <a:ln w="9525" algn="ctr">
            <a:solidFill>
              <a:schemeClr val="tx1"/>
            </a:solidFill>
            <a:round/>
            <a:headEnd/>
            <a:tailEnd type="arrow" w="med" len="med"/>
          </a:ln>
        </p:spPr>
      </p:cxnSp>
      <p:cxnSp>
        <p:nvCxnSpPr>
          <p:cNvPr id="14" name="Straight Arrow Connector 68">
            <a:extLst>
              <a:ext uri="{FF2B5EF4-FFF2-40B4-BE49-F238E27FC236}">
                <a16:creationId xmlns:a16="http://schemas.microsoft.com/office/drawing/2014/main" xmlns="" id="{89EE714E-AD5B-4ABE-A4AE-265A016B542F}"/>
              </a:ext>
            </a:extLst>
          </p:cNvPr>
          <p:cNvCxnSpPr>
            <a:cxnSpLocks noChangeShapeType="1"/>
          </p:cNvCxnSpPr>
          <p:nvPr/>
        </p:nvCxnSpPr>
        <p:spPr bwMode="auto">
          <a:xfrm rot="5400000" flipH="1" flipV="1">
            <a:off x="7237012" y="4519372"/>
            <a:ext cx="216000" cy="1587"/>
          </a:xfrm>
          <a:prstGeom prst="straightConnector1">
            <a:avLst/>
          </a:prstGeom>
          <a:noFill/>
          <a:ln w="9525" algn="ctr">
            <a:solidFill>
              <a:schemeClr val="tx1"/>
            </a:solidFill>
            <a:round/>
            <a:headEnd/>
            <a:tailEnd type="arrow" w="med" len="med"/>
          </a:ln>
        </p:spPr>
      </p:cxnSp>
      <p:cxnSp>
        <p:nvCxnSpPr>
          <p:cNvPr id="15" name="Straight Arrow Connector 68">
            <a:extLst>
              <a:ext uri="{FF2B5EF4-FFF2-40B4-BE49-F238E27FC236}">
                <a16:creationId xmlns:a16="http://schemas.microsoft.com/office/drawing/2014/main" xmlns="" id="{6A759D6F-9ADC-49BC-8A25-DB270D91DDF4}"/>
              </a:ext>
            </a:extLst>
          </p:cNvPr>
          <p:cNvCxnSpPr>
            <a:cxnSpLocks noChangeShapeType="1"/>
          </p:cNvCxnSpPr>
          <p:nvPr/>
        </p:nvCxnSpPr>
        <p:spPr bwMode="auto">
          <a:xfrm rot="5400000" flipH="1" flipV="1">
            <a:off x="7227487" y="2778024"/>
            <a:ext cx="216000" cy="1587"/>
          </a:xfrm>
          <a:prstGeom prst="straightConnector1">
            <a:avLst/>
          </a:prstGeom>
          <a:noFill/>
          <a:ln w="9525" algn="ctr">
            <a:solidFill>
              <a:schemeClr val="tx1"/>
            </a:solidFill>
            <a:round/>
            <a:headEnd/>
            <a:tailEnd type="arrow" w="med" len="med"/>
          </a:ln>
        </p:spPr>
      </p:cxnSp>
      <p:cxnSp>
        <p:nvCxnSpPr>
          <p:cNvPr id="13" name="Straight Arrow Connector 73">
            <a:extLst>
              <a:ext uri="{FF2B5EF4-FFF2-40B4-BE49-F238E27FC236}">
                <a16:creationId xmlns:a16="http://schemas.microsoft.com/office/drawing/2014/main" xmlns="" id="{03F02887-E0B5-41E6-9509-FFF7EE9EFC4B}"/>
              </a:ext>
            </a:extLst>
          </p:cNvPr>
          <p:cNvCxnSpPr>
            <a:cxnSpLocks noChangeShapeType="1"/>
          </p:cNvCxnSpPr>
          <p:nvPr/>
        </p:nvCxnSpPr>
        <p:spPr bwMode="auto">
          <a:xfrm rot="5400000" flipH="1" flipV="1">
            <a:off x="7343310" y="2769943"/>
            <a:ext cx="216000" cy="1588"/>
          </a:xfrm>
          <a:prstGeom prst="straightConnector1">
            <a:avLst/>
          </a:prstGeom>
          <a:noFill/>
          <a:ln w="19050" algn="ctr">
            <a:solidFill>
              <a:srgbClr val="00B050"/>
            </a:solidFill>
            <a:round/>
            <a:headEnd/>
            <a:tailEnd type="arrow" w="med" len="med"/>
          </a:ln>
        </p:spPr>
      </p:cxnSp>
      <p:cxnSp>
        <p:nvCxnSpPr>
          <p:cNvPr id="16" name="Straight Arrow Connector 73">
            <a:extLst>
              <a:ext uri="{FF2B5EF4-FFF2-40B4-BE49-F238E27FC236}">
                <a16:creationId xmlns:a16="http://schemas.microsoft.com/office/drawing/2014/main" xmlns="" id="{27CC9DD7-A7C6-4221-817A-6892A64C4C45}"/>
              </a:ext>
            </a:extLst>
          </p:cNvPr>
          <p:cNvCxnSpPr>
            <a:cxnSpLocks noChangeShapeType="1"/>
          </p:cNvCxnSpPr>
          <p:nvPr/>
        </p:nvCxnSpPr>
        <p:spPr bwMode="auto">
          <a:xfrm rot="5400000" flipH="1" flipV="1">
            <a:off x="7357735" y="4512081"/>
            <a:ext cx="216000" cy="1588"/>
          </a:xfrm>
          <a:prstGeom prst="straightConnector1">
            <a:avLst/>
          </a:prstGeom>
          <a:noFill/>
          <a:ln w="19050" algn="ctr">
            <a:solidFill>
              <a:srgbClr val="00B050"/>
            </a:solidFill>
            <a:round/>
            <a:headEnd/>
            <a:tailEnd type="arrow" w="med" len="med"/>
          </a:ln>
        </p:spPr>
      </p:cxnSp>
      <p:sp>
        <p:nvSpPr>
          <p:cNvPr id="17" name="Content Placeholder 2">
            <a:extLst>
              <a:ext uri="{FF2B5EF4-FFF2-40B4-BE49-F238E27FC236}">
                <a16:creationId xmlns:a16="http://schemas.microsoft.com/office/drawing/2014/main" xmlns="" id="{2F11D6B6-D4C7-4EFF-AEC2-6E2A669D82A6}"/>
              </a:ext>
            </a:extLst>
          </p:cNvPr>
          <p:cNvSpPr>
            <a:spLocks noGrp="1"/>
          </p:cNvSpPr>
          <p:nvPr>
            <p:ph idx="1"/>
          </p:nvPr>
        </p:nvSpPr>
        <p:spPr>
          <a:xfrm>
            <a:off x="457199" y="1108872"/>
            <a:ext cx="8601075" cy="443483"/>
          </a:xfrm>
        </p:spPr>
        <p:txBody>
          <a:bodyPr/>
          <a:lstStyle/>
          <a:p>
            <a:pPr marL="177800" indent="-177800">
              <a:spcBef>
                <a:spcPts val="300"/>
              </a:spcBef>
            </a:pPr>
            <a:r>
              <a:rPr lang="en-US" sz="1000" dirty="0"/>
              <a:t>Depth of awareness with Non-</a:t>
            </a:r>
            <a:r>
              <a:rPr lang="en-US" sz="1000" dirty="0" err="1"/>
              <a:t>Powerboaters</a:t>
            </a:r>
            <a:r>
              <a:rPr lang="en-US" sz="1000" dirty="0"/>
              <a:t> continues to strengthen over time, with one-third of boaters  (32%) “highly aware” – in-line with the peak level achieved year ago in Fall 2017</a:t>
            </a:r>
            <a:r>
              <a:rPr lang="en-CA" sz="1000" dirty="0"/>
              <a:t>.</a:t>
            </a:r>
            <a:endParaRPr lang="en-US" sz="1000" dirty="0"/>
          </a:p>
        </p:txBody>
      </p:sp>
      <p:cxnSp>
        <p:nvCxnSpPr>
          <p:cNvPr id="18" name="Straight Arrow Connector 73">
            <a:extLst>
              <a:ext uri="{FF2B5EF4-FFF2-40B4-BE49-F238E27FC236}">
                <a16:creationId xmlns:a16="http://schemas.microsoft.com/office/drawing/2014/main" xmlns="" id="{82A3CEAD-4849-4D1B-9A51-A5391C57854E}"/>
              </a:ext>
            </a:extLst>
          </p:cNvPr>
          <p:cNvCxnSpPr>
            <a:cxnSpLocks noChangeShapeType="1"/>
          </p:cNvCxnSpPr>
          <p:nvPr/>
        </p:nvCxnSpPr>
        <p:spPr bwMode="auto">
          <a:xfrm rot="16200000" flipH="1">
            <a:off x="7823221" y="3116816"/>
            <a:ext cx="216000" cy="1588"/>
          </a:xfrm>
          <a:prstGeom prst="straightConnector1">
            <a:avLst/>
          </a:prstGeom>
          <a:noFill/>
          <a:ln w="19050" algn="ctr">
            <a:solidFill>
              <a:srgbClr val="00B050"/>
            </a:solidFill>
            <a:round/>
            <a:headEnd/>
            <a:tailEnd type="arrow" w="med" len="med"/>
          </a:ln>
        </p:spPr>
      </p:cxnSp>
      <p:cxnSp>
        <p:nvCxnSpPr>
          <p:cNvPr id="19" name="Straight Arrow Connector 73">
            <a:extLst>
              <a:ext uri="{FF2B5EF4-FFF2-40B4-BE49-F238E27FC236}">
                <a16:creationId xmlns:a16="http://schemas.microsoft.com/office/drawing/2014/main" xmlns="" id="{82A3CEAD-4849-4D1B-9A51-A5391C57854E}"/>
              </a:ext>
            </a:extLst>
          </p:cNvPr>
          <p:cNvCxnSpPr>
            <a:cxnSpLocks noChangeShapeType="1"/>
          </p:cNvCxnSpPr>
          <p:nvPr/>
        </p:nvCxnSpPr>
        <p:spPr bwMode="auto">
          <a:xfrm rot="16200000" flipH="1">
            <a:off x="7813696" y="4830622"/>
            <a:ext cx="216000" cy="1588"/>
          </a:xfrm>
          <a:prstGeom prst="straightConnector1">
            <a:avLst/>
          </a:prstGeom>
          <a:noFill/>
          <a:ln w="19050" algn="ctr">
            <a:solidFill>
              <a:srgbClr val="00B050"/>
            </a:solidFill>
            <a:round/>
            <a:headEnd/>
            <a:tailEnd type="arrow" w="med" len="med"/>
          </a:ln>
        </p:spPr>
      </p:cxnSp>
      <p:cxnSp>
        <p:nvCxnSpPr>
          <p:cNvPr id="20" name="Straight Arrow Connector 73">
            <a:extLst>
              <a:ext uri="{FF2B5EF4-FFF2-40B4-BE49-F238E27FC236}">
                <a16:creationId xmlns:a16="http://schemas.microsoft.com/office/drawing/2014/main" xmlns="" id="{7A08EB7E-908C-4ECD-B863-5E016572EBC8}"/>
              </a:ext>
            </a:extLst>
          </p:cNvPr>
          <p:cNvCxnSpPr>
            <a:cxnSpLocks noChangeShapeType="1"/>
          </p:cNvCxnSpPr>
          <p:nvPr/>
        </p:nvCxnSpPr>
        <p:spPr bwMode="auto">
          <a:xfrm rot="16200000" flipH="1">
            <a:off x="8402658" y="3024986"/>
            <a:ext cx="216000" cy="1588"/>
          </a:xfrm>
          <a:prstGeom prst="straightConnector1">
            <a:avLst/>
          </a:prstGeom>
          <a:noFill/>
          <a:ln w="9525" algn="ctr">
            <a:solidFill>
              <a:schemeClr val="tx1"/>
            </a:solidFill>
            <a:round/>
            <a:headEnd/>
            <a:tailEnd type="arrow" w="med" len="med"/>
          </a:ln>
        </p:spPr>
      </p:cxnSp>
      <p:cxnSp>
        <p:nvCxnSpPr>
          <p:cNvPr id="21" name="Straight Arrow Connector 73">
            <a:extLst>
              <a:ext uri="{FF2B5EF4-FFF2-40B4-BE49-F238E27FC236}">
                <a16:creationId xmlns:a16="http://schemas.microsoft.com/office/drawing/2014/main" xmlns="" id="{A43FC4E7-72E0-48D3-A51D-0B618554D5FD}"/>
              </a:ext>
            </a:extLst>
          </p:cNvPr>
          <p:cNvCxnSpPr>
            <a:cxnSpLocks noChangeShapeType="1"/>
          </p:cNvCxnSpPr>
          <p:nvPr/>
        </p:nvCxnSpPr>
        <p:spPr bwMode="auto">
          <a:xfrm rot="5400000" flipH="1" flipV="1">
            <a:off x="8385196" y="4481272"/>
            <a:ext cx="216000" cy="1588"/>
          </a:xfrm>
          <a:prstGeom prst="straightConnector1">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335894851"/>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ext uri="{D42A27DB-BD31-4B8C-83A1-F6EECF244321}">
                <p14:modId xmlns:p14="http://schemas.microsoft.com/office/powerpoint/2010/main" val="3816587405"/>
              </p:ext>
            </p:extLst>
          </p:nvPr>
        </p:nvGraphicFramePr>
        <p:xfrm>
          <a:off x="1184275" y="2473325"/>
          <a:ext cx="4795838" cy="3497263"/>
        </p:xfrm>
        <a:graphic>
          <a:graphicData uri="http://schemas.openxmlformats.org/presentationml/2006/ole">
            <mc:AlternateContent xmlns:mc="http://schemas.openxmlformats.org/markup-compatibility/2006">
              <mc:Choice xmlns:v="urn:schemas-microsoft-com:vml" Requires="v">
                <p:oleObj spid="_x0000_s140158" name="Worksheet" r:id="rId4" imgW="4333944" imgH="3762401" progId="Excel.Sheet.8">
                  <p:embed/>
                </p:oleObj>
              </mc:Choice>
              <mc:Fallback>
                <p:oleObj name="Worksheet" r:id="rId4" imgW="4333944" imgH="3762401" progId="Excel.Sheet.8">
                  <p:embed/>
                  <p:pic>
                    <p:nvPicPr>
                      <p:cNvPr id="0" name="Object 4"/>
                      <p:cNvPicPr>
                        <a:picLocks noChangeAspect="1" noChangeArrowheads="1"/>
                      </p:cNvPicPr>
                      <p:nvPr/>
                    </p:nvPicPr>
                    <p:blipFill>
                      <a:blip r:embed="rId5"/>
                      <a:srcRect l="3552" b="621"/>
                      <a:stretch>
                        <a:fillRect/>
                      </a:stretch>
                    </p:blipFill>
                    <p:spPr bwMode="auto">
                      <a:xfrm>
                        <a:off x="1184275" y="2473325"/>
                        <a:ext cx="4795838" cy="3497263"/>
                      </a:xfrm>
                      <a:prstGeom prst="rect">
                        <a:avLst/>
                      </a:prstGeom>
                      <a:noFill/>
                      <a:ln>
                        <a:noFill/>
                      </a:ln>
                      <a:effectLst/>
                      <a:extLst/>
                    </p:spPr>
                  </p:pic>
                </p:oleObj>
              </mc:Fallback>
            </mc:AlternateContent>
          </a:graphicData>
        </a:graphic>
      </p:graphicFrame>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ext uri="{D42A27DB-BD31-4B8C-83A1-F6EECF244321}">
                <p14:modId xmlns:p14="http://schemas.microsoft.com/office/powerpoint/2010/main" val="4075475676"/>
              </p:ext>
            </p:extLst>
          </p:nvPr>
        </p:nvGraphicFramePr>
        <p:xfrm>
          <a:off x="4648376" y="2150977"/>
          <a:ext cx="4392000" cy="3615362"/>
        </p:xfrm>
        <a:graphic>
          <a:graphicData uri="http://schemas.openxmlformats.org/drawingml/2006/table">
            <a:tbl>
              <a:tblPr firstRow="1" bandRow="1">
                <a:tableStyleId>{5C22544A-7EE6-4342-B048-85BDC9FD1C3A}</a:tableStyleId>
              </a:tblPr>
              <a:tblGrid>
                <a:gridCol w="549000">
                  <a:extLst>
                    <a:ext uri="{9D8B030D-6E8A-4147-A177-3AD203B41FA5}">
                      <a16:colId xmlns:a16="http://schemas.microsoft.com/office/drawing/2014/main" xmlns="" val="46487179"/>
                    </a:ext>
                  </a:extLst>
                </a:gridCol>
                <a:gridCol w="549000">
                  <a:extLst>
                    <a:ext uri="{9D8B030D-6E8A-4147-A177-3AD203B41FA5}">
                      <a16:colId xmlns:a16="http://schemas.microsoft.com/office/drawing/2014/main" xmlns="" val="3849074625"/>
                    </a:ext>
                  </a:extLst>
                </a:gridCol>
                <a:gridCol w="549000">
                  <a:extLst>
                    <a:ext uri="{9D8B030D-6E8A-4147-A177-3AD203B41FA5}">
                      <a16:colId xmlns:a16="http://schemas.microsoft.com/office/drawing/2014/main" xmlns="" val="895888019"/>
                    </a:ext>
                  </a:extLst>
                </a:gridCol>
                <a:gridCol w="549000">
                  <a:extLst>
                    <a:ext uri="{9D8B030D-6E8A-4147-A177-3AD203B41FA5}">
                      <a16:colId xmlns:a16="http://schemas.microsoft.com/office/drawing/2014/main" xmlns="" val="1434392144"/>
                    </a:ext>
                  </a:extLst>
                </a:gridCol>
                <a:gridCol w="549000">
                  <a:extLst>
                    <a:ext uri="{9D8B030D-6E8A-4147-A177-3AD203B41FA5}">
                      <a16:colId xmlns:a16="http://schemas.microsoft.com/office/drawing/2014/main" xmlns="" val="3251647795"/>
                    </a:ext>
                  </a:extLst>
                </a:gridCol>
                <a:gridCol w="549000">
                  <a:extLst>
                    <a:ext uri="{9D8B030D-6E8A-4147-A177-3AD203B41FA5}">
                      <a16:colId xmlns:a16="http://schemas.microsoft.com/office/drawing/2014/main" xmlns="" val="3515367325"/>
                    </a:ext>
                  </a:extLst>
                </a:gridCol>
                <a:gridCol w="549000">
                  <a:extLst>
                    <a:ext uri="{9D8B030D-6E8A-4147-A177-3AD203B41FA5}">
                      <a16:colId xmlns:a16="http://schemas.microsoft.com/office/drawing/2014/main" xmlns="" val="1426493690"/>
                    </a:ext>
                  </a:extLst>
                </a:gridCol>
                <a:gridCol w="549000">
                  <a:extLst>
                    <a:ext uri="{9D8B030D-6E8A-4147-A177-3AD203B41FA5}">
                      <a16:colId xmlns:a16="http://schemas.microsoft.com/office/drawing/2014/main" xmlns="" val="1706296221"/>
                    </a:ext>
                  </a:extLst>
                </a:gridCol>
              </a:tblGrid>
              <a:tr h="0">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May 2018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Aug 2017</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ysClr val="windowText" lastClr="000000"/>
                          </a:solidFill>
                          <a:latin typeface="Arial" panose="020B0604020202020204" pitchFamily="34" charset="0"/>
                          <a:cs typeface="Arial" panose="020B0604020202020204" pitchFamily="34" charset="0"/>
                        </a:rPr>
                        <a:t>May 2016</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algn="ctr"/>
                      <a:r>
                        <a:rPr lang="en-CA" sz="1100" dirty="0">
                          <a:solidFill>
                            <a:sysClr val="windowText" lastClr="000000"/>
                          </a:solidFill>
                          <a:latin typeface="Arial" panose="020B0604020202020204" pitchFamily="34" charset="0"/>
                          <a:cs typeface="Arial" panose="020B0604020202020204" pitchFamily="34" charset="0"/>
                        </a:rPr>
                        <a:t>Aug 2015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a16="http://schemas.microsoft.com/office/drawing/2014/main" xmlns="" val="1981573541"/>
                  </a:ext>
                </a:extLst>
              </a:tr>
              <a:tr h="199343">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Highly Aware</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Aware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33811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59740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43</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276726">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83</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86</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613611">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312821">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33</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577516">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83</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23</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58501437"/>
                  </a:ext>
                </a:extLst>
              </a:tr>
              <a:tr h="180473">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bl>
          </a:graphicData>
        </a:graphic>
      </p:graphicFrame>
      <p:sp>
        <p:nvSpPr>
          <p:cNvPr id="2" name="Title 1"/>
          <p:cNvSpPr>
            <a:spLocks noGrp="1"/>
          </p:cNvSpPr>
          <p:nvPr>
            <p:ph type="title"/>
          </p:nvPr>
        </p:nvSpPr>
        <p:spPr>
          <a:xfrm>
            <a:off x="1496290" y="0"/>
            <a:ext cx="7428635" cy="1052736"/>
          </a:xfrm>
        </p:spPr>
        <p:txBody>
          <a:bodyPr>
            <a:normAutofit/>
          </a:bodyPr>
          <a:lstStyle/>
          <a:p>
            <a:r>
              <a:rPr lang="en-CA" sz="1900" dirty="0"/>
              <a:t>Fall 2018 total campaign awareness down from Fall 2017 peak levels for several boating activity groups; especially with Paddlers and Powerboat Passengers.</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31</a:t>
            </a:fld>
            <a:endParaRPr lang="en-US"/>
          </a:p>
        </p:txBody>
      </p:sp>
      <p:sp>
        <p:nvSpPr>
          <p:cNvPr id="5" name="Text Box 1916"/>
          <p:cNvSpPr txBox="1">
            <a:spLocks noChangeArrowheads="1"/>
          </p:cNvSpPr>
          <p:nvPr/>
        </p:nvSpPr>
        <p:spPr bwMode="auto">
          <a:xfrm>
            <a:off x="114300" y="6494462"/>
            <a:ext cx="7083942"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8" name="Rectangle 232"/>
          <p:cNvSpPr>
            <a:spLocks noChangeArrowheads="1"/>
          </p:cNvSpPr>
          <p:nvPr/>
        </p:nvSpPr>
        <p:spPr bwMode="auto">
          <a:xfrm>
            <a:off x="794565" y="1827231"/>
            <a:ext cx="7197725" cy="31756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 </a:t>
            </a:r>
            <a:endParaRPr lang="en-US" sz="1400" dirty="0">
              <a:solidFill>
                <a:schemeClr val="tx1"/>
              </a:solidFill>
              <a:latin typeface="Arial" pitchFamily="34" charset="0"/>
              <a:cs typeface="Arial" pitchFamily="34" charset="0"/>
            </a:endParaRPr>
          </a:p>
        </p:txBody>
      </p:sp>
      <p:sp>
        <p:nvSpPr>
          <p:cNvPr id="10" name="TextBox 26"/>
          <p:cNvSpPr txBox="1">
            <a:spLocks noChangeArrowheads="1"/>
          </p:cNvSpPr>
          <p:nvPr/>
        </p:nvSpPr>
        <p:spPr bwMode="auto">
          <a:xfrm>
            <a:off x="105863" y="2814539"/>
            <a:ext cx="2214562" cy="2920479"/>
          </a:xfrm>
          <a:prstGeom prst="rect">
            <a:avLst/>
          </a:prstGeom>
          <a:solidFill>
            <a:srgbClr val="FFFFFF"/>
          </a:solidFill>
          <a:ln w="9525">
            <a:noFill/>
            <a:miter lim="800000"/>
            <a:headEnd/>
            <a:tailEnd/>
          </a:ln>
        </p:spPr>
        <p:txBody>
          <a:bodyPr>
            <a:spAutoFit/>
          </a:bodyPr>
          <a:lstStyle/>
          <a:p>
            <a:pPr>
              <a:lnSpc>
                <a:spcPct val="150000"/>
              </a:lnSpc>
              <a:spcBef>
                <a:spcPts val="1200"/>
              </a:spcBef>
              <a:buFontTx/>
              <a:buNone/>
            </a:pPr>
            <a:r>
              <a:rPr lang="en-US" sz="1200" dirty="0">
                <a:solidFill>
                  <a:schemeClr val="tx1"/>
                </a:solidFill>
                <a:latin typeface="Arial" pitchFamily="34" charset="0"/>
                <a:cs typeface="Arial" pitchFamily="34" charset="0"/>
              </a:rPr>
              <a:t>Fishing </a:t>
            </a:r>
            <a:r>
              <a:rPr lang="en-US" sz="900" dirty="0">
                <a:solidFill>
                  <a:schemeClr val="tx1"/>
                </a:solidFill>
                <a:latin typeface="Arial" pitchFamily="34" charset="0"/>
                <a:cs typeface="Arial" pitchFamily="34" charset="0"/>
              </a:rPr>
              <a:t>(n=256)</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Pleasure powerboating </a:t>
            </a:r>
            <a:r>
              <a:rPr lang="en-US" sz="900" dirty="0">
                <a:solidFill>
                  <a:schemeClr val="tx1"/>
                </a:solidFill>
                <a:latin typeface="Arial" pitchFamily="34" charset="0"/>
                <a:cs typeface="Arial" pitchFamily="34" charset="0"/>
              </a:rPr>
              <a:t>(n=</a:t>
            </a:r>
            <a:r>
              <a:rPr lang="en-US" sz="900" dirty="0">
                <a:latin typeface="Arial" pitchFamily="34" charset="0"/>
                <a:cs typeface="Arial" pitchFamily="34" charset="0"/>
              </a:rPr>
              <a:t>20</a:t>
            </a:r>
            <a:r>
              <a:rPr lang="en-US" sz="900" dirty="0">
                <a:solidFill>
                  <a:schemeClr val="tx1"/>
                </a:solidFill>
                <a:latin typeface="Arial" pitchFamily="34" charset="0"/>
                <a:cs typeface="Arial" pitchFamily="34" charset="0"/>
              </a:rPr>
              <a:t>6)</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Drivers of powerboats </a:t>
            </a:r>
            <a:r>
              <a:rPr lang="en-US" sz="900" dirty="0">
                <a:solidFill>
                  <a:schemeClr val="tx1"/>
                </a:solidFill>
                <a:latin typeface="Arial" pitchFamily="34" charset="0"/>
                <a:cs typeface="Arial" pitchFamily="34" charset="0"/>
              </a:rPr>
              <a:t>(n=142)</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Passengers </a:t>
            </a:r>
            <a:r>
              <a:rPr lang="en-US" sz="900" dirty="0">
                <a:solidFill>
                  <a:schemeClr val="tx1"/>
                </a:solidFill>
                <a:latin typeface="Arial" pitchFamily="34" charset="0"/>
                <a:cs typeface="Arial" pitchFamily="34" charset="0"/>
              </a:rPr>
              <a:t>(n=</a:t>
            </a:r>
            <a:r>
              <a:rPr lang="en-US" sz="900" dirty="0">
                <a:latin typeface="Arial" pitchFamily="34" charset="0"/>
                <a:cs typeface="Arial" pitchFamily="34" charset="0"/>
              </a:rPr>
              <a:t>283</a:t>
            </a:r>
            <a:r>
              <a:rPr lang="en-US" sz="900" dirty="0">
                <a:solidFill>
                  <a:schemeClr val="tx1"/>
                </a:solidFill>
                <a:latin typeface="Arial" pitchFamily="34" charset="0"/>
                <a:cs typeface="Arial" pitchFamily="34" charset="0"/>
              </a:rPr>
              <a:t>)</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Ride PWC </a:t>
            </a:r>
            <a:r>
              <a:rPr lang="en-US" sz="900" dirty="0">
                <a:solidFill>
                  <a:schemeClr val="tx1"/>
                </a:solidFill>
                <a:latin typeface="Arial" pitchFamily="34" charset="0"/>
                <a:cs typeface="Arial" pitchFamily="34" charset="0"/>
              </a:rPr>
              <a:t>(n=62)</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Canoeing &amp; Kayaking </a:t>
            </a:r>
            <a:r>
              <a:rPr lang="en-US" sz="900" dirty="0">
                <a:solidFill>
                  <a:schemeClr val="tx1"/>
                </a:solidFill>
                <a:latin typeface="Arial" pitchFamily="34" charset="0"/>
                <a:cs typeface="Arial" pitchFamily="34" charset="0"/>
              </a:rPr>
              <a:t>(n=280)</a:t>
            </a:r>
            <a:endParaRPr lang="en-US" sz="1100" dirty="0">
              <a:solidFill>
                <a:schemeClr val="tx1"/>
              </a:solidFill>
              <a:latin typeface="Arial" pitchFamily="34" charset="0"/>
              <a:cs typeface="Arial" pitchFamily="34" charset="0"/>
            </a:endParaRPr>
          </a:p>
          <a:p>
            <a:pPr>
              <a:lnSpc>
                <a:spcPct val="150000"/>
              </a:lnSpc>
              <a:spcBef>
                <a:spcPts val="1200"/>
              </a:spcBef>
              <a:buFontTx/>
              <a:buNone/>
            </a:pPr>
            <a:r>
              <a:rPr lang="en-US" sz="1200" dirty="0">
                <a:solidFill>
                  <a:schemeClr val="tx1"/>
                </a:solidFill>
                <a:latin typeface="Arial" pitchFamily="34" charset="0"/>
                <a:cs typeface="Arial" pitchFamily="34" charset="0"/>
              </a:rPr>
              <a:t>Sailing </a:t>
            </a:r>
            <a:r>
              <a:rPr lang="en-US" sz="900" dirty="0">
                <a:solidFill>
                  <a:schemeClr val="tx1"/>
                </a:solidFill>
                <a:latin typeface="Arial" pitchFamily="34" charset="0"/>
                <a:cs typeface="Arial" pitchFamily="34" charset="0"/>
              </a:rPr>
              <a:t>(n=</a:t>
            </a:r>
            <a:r>
              <a:rPr lang="en-US" sz="900" dirty="0">
                <a:latin typeface="Arial" pitchFamily="34" charset="0"/>
                <a:cs typeface="Arial" pitchFamily="34" charset="0"/>
              </a:rPr>
              <a:t>58</a:t>
            </a:r>
            <a:r>
              <a:rPr lang="en-US" sz="900" dirty="0">
                <a:solidFill>
                  <a:schemeClr val="tx1"/>
                </a:solidFill>
                <a:latin typeface="Arial" pitchFamily="34" charset="0"/>
                <a:cs typeface="Arial" pitchFamily="34" charset="0"/>
              </a:rPr>
              <a:t>)</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1563910" y="5950844"/>
            <a:ext cx="3562350" cy="458788"/>
            <a:chOff x="6607534" y="3825917"/>
            <a:chExt cx="3562184" cy="459054"/>
          </a:xfrm>
        </p:grpSpPr>
        <p:sp>
          <p:nvSpPr>
            <p:cNvPr id="12" name="Rectangle 23"/>
            <p:cNvSpPr>
              <a:spLocks noChangeArrowheads="1"/>
            </p:cNvSpPr>
            <p:nvPr/>
          </p:nvSpPr>
          <p:spPr bwMode="auto">
            <a:xfrm>
              <a:off x="6695992" y="4093376"/>
              <a:ext cx="177800" cy="101600"/>
            </a:xfrm>
            <a:prstGeom prst="rect">
              <a:avLst/>
            </a:prstGeom>
            <a:solidFill>
              <a:srgbClr val="336699"/>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3" name="Rectangle 24"/>
            <p:cNvSpPr>
              <a:spLocks noChangeArrowheads="1"/>
            </p:cNvSpPr>
            <p:nvPr/>
          </p:nvSpPr>
          <p:spPr bwMode="auto">
            <a:xfrm>
              <a:off x="6697317" y="3895920"/>
              <a:ext cx="177800" cy="101600"/>
            </a:xfrm>
            <a:prstGeom prst="rect">
              <a:avLst/>
            </a:prstGeom>
            <a:solidFill>
              <a:srgbClr val="D95E23"/>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6822221" y="4023361"/>
              <a:ext cx="2957861" cy="261610"/>
            </a:xfrm>
            <a:prstGeom prst="rect">
              <a:avLst/>
            </a:prstGeom>
            <a:noFill/>
            <a:ln w="9525">
              <a:noFill/>
              <a:miter lim="800000"/>
              <a:headEnd/>
              <a:tailEnd/>
            </a:ln>
          </p:spPr>
          <p:txBody>
            <a:bodyPr wrap="none">
              <a:spAutoFit/>
            </a:bodyPr>
            <a:lstStyle/>
            <a:p>
              <a:pPr>
                <a:buFontTx/>
                <a:buNone/>
              </a:pPr>
              <a:r>
                <a:rPr lang="en-US" sz="1100">
                  <a:solidFill>
                    <a:schemeClr val="tx1"/>
                  </a:solidFill>
                  <a:latin typeface="Arial" pitchFamily="34" charset="0"/>
                  <a:cs typeface="Arial" pitchFamily="34" charset="0"/>
                </a:rPr>
                <a:t>Total Aware - % saw or heard 1+ messages</a:t>
              </a:r>
            </a:p>
          </p:txBody>
        </p:sp>
        <p:sp>
          <p:nvSpPr>
            <p:cNvPr id="15" name="TextBox 26"/>
            <p:cNvSpPr txBox="1">
              <a:spLocks noChangeArrowheads="1"/>
            </p:cNvSpPr>
            <p:nvPr/>
          </p:nvSpPr>
          <p:spPr bwMode="auto">
            <a:xfrm>
              <a:off x="6823552" y="3825917"/>
              <a:ext cx="3038011" cy="261610"/>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Highly Aware - % saw or heard 5+ messages</a:t>
              </a:r>
            </a:p>
          </p:txBody>
        </p:sp>
        <p:sp>
          <p:nvSpPr>
            <p:cNvPr id="16"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2813456" y="2872858"/>
            <a:ext cx="392112" cy="246063"/>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35</a:t>
            </a:r>
          </a:p>
        </p:txBody>
      </p:sp>
      <p:sp>
        <p:nvSpPr>
          <p:cNvPr id="18" name="TextBox 30"/>
          <p:cNvSpPr txBox="1">
            <a:spLocks noChangeArrowheads="1"/>
          </p:cNvSpPr>
          <p:nvPr/>
        </p:nvSpPr>
        <p:spPr bwMode="auto">
          <a:xfrm>
            <a:off x="2872411" y="3310411"/>
            <a:ext cx="392112" cy="247650"/>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37</a:t>
            </a:r>
            <a:endParaRPr lang="en-US" sz="1000" dirty="0">
              <a:solidFill>
                <a:schemeClr val="bg1"/>
              </a:solidFill>
              <a:latin typeface="Arial" pitchFamily="34" charset="0"/>
              <a:cs typeface="Arial" pitchFamily="34" charset="0"/>
            </a:endParaRPr>
          </a:p>
        </p:txBody>
      </p:sp>
      <p:sp>
        <p:nvSpPr>
          <p:cNvPr id="19" name="TextBox 32"/>
          <p:cNvSpPr txBox="1">
            <a:spLocks noChangeArrowheads="1"/>
          </p:cNvSpPr>
          <p:nvPr/>
        </p:nvSpPr>
        <p:spPr bwMode="auto">
          <a:xfrm>
            <a:off x="2840646" y="3767718"/>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36</a:t>
            </a:r>
            <a:endParaRPr lang="en-US" sz="1000" dirty="0">
              <a:solidFill>
                <a:schemeClr val="bg1"/>
              </a:solidFill>
              <a:latin typeface="Arial" pitchFamily="34" charset="0"/>
              <a:cs typeface="Arial" pitchFamily="34" charset="0"/>
            </a:endParaRPr>
          </a:p>
        </p:txBody>
      </p:sp>
      <p:sp>
        <p:nvSpPr>
          <p:cNvPr id="22" name="TextBox 36"/>
          <p:cNvSpPr txBox="1">
            <a:spLocks noChangeArrowheads="1"/>
          </p:cNvSpPr>
          <p:nvPr/>
        </p:nvSpPr>
        <p:spPr bwMode="auto">
          <a:xfrm>
            <a:off x="2680447" y="5081167"/>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29</a:t>
            </a:r>
            <a:endParaRPr lang="en-US" sz="1000" dirty="0">
              <a:solidFill>
                <a:schemeClr val="bg1"/>
              </a:solidFill>
              <a:latin typeface="Arial" pitchFamily="34" charset="0"/>
              <a:cs typeface="Arial" pitchFamily="34" charset="0"/>
            </a:endParaRPr>
          </a:p>
        </p:txBody>
      </p:sp>
      <p:sp>
        <p:nvSpPr>
          <p:cNvPr id="23" name="TextBox 38"/>
          <p:cNvSpPr txBox="1">
            <a:spLocks noChangeArrowheads="1"/>
          </p:cNvSpPr>
          <p:nvPr/>
        </p:nvSpPr>
        <p:spPr bwMode="auto">
          <a:xfrm>
            <a:off x="2984881" y="5514526"/>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39</a:t>
            </a:r>
            <a:endParaRPr lang="en-US" sz="1000" dirty="0">
              <a:solidFill>
                <a:schemeClr val="bg1"/>
              </a:solidFill>
              <a:latin typeface="Arial" pitchFamily="34" charset="0"/>
              <a:cs typeface="Arial" pitchFamily="34" charset="0"/>
            </a:endParaRPr>
          </a:p>
        </p:txBody>
      </p:sp>
      <p:sp>
        <p:nvSpPr>
          <p:cNvPr id="24" name="TextBox 52"/>
          <p:cNvSpPr txBox="1">
            <a:spLocks noChangeArrowheads="1"/>
          </p:cNvSpPr>
          <p:nvPr/>
        </p:nvSpPr>
        <p:spPr bwMode="auto">
          <a:xfrm>
            <a:off x="4332027" y="5522258"/>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82</a:t>
            </a:r>
            <a:endParaRPr lang="en-US" sz="1000" dirty="0">
              <a:latin typeface="Arial" pitchFamily="34" charset="0"/>
              <a:cs typeface="Arial" pitchFamily="34" charset="0"/>
            </a:endParaRPr>
          </a:p>
        </p:txBody>
      </p:sp>
      <p:sp>
        <p:nvSpPr>
          <p:cNvPr id="25" name="TextBox 40"/>
          <p:cNvSpPr txBox="1">
            <a:spLocks noChangeArrowheads="1"/>
          </p:cNvSpPr>
          <p:nvPr/>
        </p:nvSpPr>
        <p:spPr bwMode="auto">
          <a:xfrm>
            <a:off x="4142415" y="5105519"/>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75</a:t>
            </a:r>
            <a:endParaRPr lang="en-US" sz="1000" dirty="0">
              <a:latin typeface="Arial" pitchFamily="34" charset="0"/>
              <a:cs typeface="Arial" pitchFamily="34" charset="0"/>
            </a:endParaRPr>
          </a:p>
        </p:txBody>
      </p:sp>
      <p:sp>
        <p:nvSpPr>
          <p:cNvPr id="26" name="TextBox 56"/>
          <p:cNvSpPr txBox="1">
            <a:spLocks noChangeArrowheads="1"/>
          </p:cNvSpPr>
          <p:nvPr/>
        </p:nvSpPr>
        <p:spPr bwMode="auto">
          <a:xfrm>
            <a:off x="4397043" y="4655585"/>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86</a:t>
            </a:r>
            <a:endParaRPr lang="en-US" sz="1000" dirty="0">
              <a:latin typeface="Arial" pitchFamily="34" charset="0"/>
              <a:cs typeface="Arial" pitchFamily="34" charset="0"/>
            </a:endParaRPr>
          </a:p>
        </p:txBody>
      </p:sp>
      <p:sp>
        <p:nvSpPr>
          <p:cNvPr id="27" name="TextBox 57"/>
          <p:cNvSpPr txBox="1">
            <a:spLocks noChangeArrowheads="1"/>
          </p:cNvSpPr>
          <p:nvPr/>
        </p:nvSpPr>
        <p:spPr bwMode="auto">
          <a:xfrm>
            <a:off x="4232845" y="3757012"/>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78</a:t>
            </a:r>
            <a:endParaRPr lang="en-US" sz="1000" dirty="0">
              <a:latin typeface="Arial" pitchFamily="34" charset="0"/>
              <a:cs typeface="Arial" pitchFamily="34" charset="0"/>
            </a:endParaRPr>
          </a:p>
        </p:txBody>
      </p:sp>
      <p:sp>
        <p:nvSpPr>
          <p:cNvPr id="28" name="TextBox 58"/>
          <p:cNvSpPr txBox="1">
            <a:spLocks noChangeArrowheads="1"/>
          </p:cNvSpPr>
          <p:nvPr/>
        </p:nvSpPr>
        <p:spPr bwMode="auto">
          <a:xfrm>
            <a:off x="4137279" y="4195140"/>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74</a:t>
            </a:r>
            <a:endParaRPr lang="en-US" sz="1000" dirty="0">
              <a:latin typeface="Arial" pitchFamily="34" charset="0"/>
              <a:cs typeface="Arial" pitchFamily="34" charset="0"/>
            </a:endParaRPr>
          </a:p>
        </p:txBody>
      </p:sp>
      <p:sp>
        <p:nvSpPr>
          <p:cNvPr id="29" name="TextBox 59"/>
          <p:cNvSpPr txBox="1">
            <a:spLocks noChangeArrowheads="1"/>
          </p:cNvSpPr>
          <p:nvPr/>
        </p:nvSpPr>
        <p:spPr bwMode="auto">
          <a:xfrm>
            <a:off x="4243764" y="331729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79</a:t>
            </a:r>
            <a:endParaRPr lang="en-US" sz="1000" dirty="0">
              <a:latin typeface="Arial" pitchFamily="34" charset="0"/>
              <a:cs typeface="Arial" pitchFamily="34" charset="0"/>
            </a:endParaRPr>
          </a:p>
        </p:txBody>
      </p:sp>
      <p:sp>
        <p:nvSpPr>
          <p:cNvPr id="30" name="TextBox 62"/>
          <p:cNvSpPr txBox="1">
            <a:spLocks noChangeArrowheads="1"/>
          </p:cNvSpPr>
          <p:nvPr/>
        </p:nvSpPr>
        <p:spPr bwMode="auto">
          <a:xfrm>
            <a:off x="4149309" y="2852505"/>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75</a:t>
            </a:r>
            <a:endParaRPr lang="en-US" sz="1000" dirty="0">
              <a:latin typeface="Arial" pitchFamily="34" charset="0"/>
              <a:cs typeface="Arial" pitchFamily="34" charset="0"/>
            </a:endParaRPr>
          </a:p>
        </p:txBody>
      </p:sp>
      <p:sp>
        <p:nvSpPr>
          <p:cNvPr id="38" name="Content Placeholder 2"/>
          <p:cNvSpPr>
            <a:spLocks noGrp="1"/>
          </p:cNvSpPr>
          <p:nvPr>
            <p:ph idx="1"/>
          </p:nvPr>
        </p:nvSpPr>
        <p:spPr>
          <a:xfrm>
            <a:off x="180796" y="1081730"/>
            <a:ext cx="8963204" cy="684623"/>
          </a:xfrm>
        </p:spPr>
        <p:txBody>
          <a:bodyPr/>
          <a:lstStyle/>
          <a:p>
            <a:r>
              <a:rPr lang="en-US" sz="1000" dirty="0"/>
              <a:t>For “highly aware”, seasonally up from Spring 2018 and maintained in-line with Fall 2017 peak, except down vs. year ago with PWC riders.</a:t>
            </a:r>
          </a:p>
          <a:p>
            <a:r>
              <a:rPr lang="en-US" sz="1000" dirty="0"/>
              <a:t>Total awareness remains strong with ‘New Boaters’ (77% in Fall 2018), although also down vs. Fall 2017 (85%). New Boaters awareness of multiple messages (21% “highly aware”) is in-line with Fall 2017, although below boaters in total (30%).  With boaters ‘Not Born in Canada’, both total awareness (87%) and highly aware (26%) are strong.</a:t>
            </a:r>
            <a:endParaRPr lang="en-CA" sz="1000" dirty="0"/>
          </a:p>
        </p:txBody>
      </p:sp>
      <p:cxnSp>
        <p:nvCxnSpPr>
          <p:cNvPr id="44" name="Straight Arrow Connector 65"/>
          <p:cNvCxnSpPr>
            <a:cxnSpLocks noChangeShapeType="1"/>
          </p:cNvCxnSpPr>
          <p:nvPr/>
        </p:nvCxnSpPr>
        <p:spPr bwMode="auto">
          <a:xfrm rot="5400000" flipH="1" flipV="1">
            <a:off x="7701753" y="5210986"/>
            <a:ext cx="216000" cy="1587"/>
          </a:xfrm>
          <a:prstGeom prst="straightConnector1">
            <a:avLst/>
          </a:prstGeom>
          <a:noFill/>
          <a:ln w="9525" algn="ctr">
            <a:solidFill>
              <a:schemeClr val="tx1"/>
            </a:solidFill>
            <a:prstDash val="dash"/>
            <a:round/>
            <a:headEnd/>
            <a:tailEnd type="arrow" w="med" len="med"/>
          </a:ln>
        </p:spPr>
      </p:cxnSp>
      <p:cxnSp>
        <p:nvCxnSpPr>
          <p:cNvPr id="47" name="Straight Arrow Connector 65"/>
          <p:cNvCxnSpPr>
            <a:cxnSpLocks noChangeShapeType="1"/>
          </p:cNvCxnSpPr>
          <p:nvPr/>
        </p:nvCxnSpPr>
        <p:spPr bwMode="auto">
          <a:xfrm rot="5400000" flipH="1" flipV="1">
            <a:off x="7712770" y="5616427"/>
            <a:ext cx="216000" cy="1587"/>
          </a:xfrm>
          <a:prstGeom prst="straightConnector1">
            <a:avLst/>
          </a:prstGeom>
          <a:noFill/>
          <a:ln w="9525" algn="ctr">
            <a:solidFill>
              <a:schemeClr val="tx1"/>
            </a:solidFill>
            <a:prstDash val="solid"/>
            <a:round/>
            <a:headEnd/>
            <a:tailEnd type="arrow" w="med" len="med"/>
          </a:ln>
        </p:spPr>
      </p:cxnSp>
      <p:cxnSp>
        <p:nvCxnSpPr>
          <p:cNvPr id="62" name="Straight Connector 61"/>
          <p:cNvCxnSpPr/>
          <p:nvPr/>
        </p:nvCxnSpPr>
        <p:spPr>
          <a:xfrm>
            <a:off x="8013450" y="2384366"/>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65"/>
          <p:cNvCxnSpPr>
            <a:cxnSpLocks noChangeShapeType="1"/>
          </p:cNvCxnSpPr>
          <p:nvPr/>
        </p:nvCxnSpPr>
        <p:spPr bwMode="auto">
          <a:xfrm rot="5400000" flipH="1" flipV="1">
            <a:off x="8811073" y="5639486"/>
            <a:ext cx="216000" cy="1587"/>
          </a:xfrm>
          <a:prstGeom prst="straightConnector1">
            <a:avLst/>
          </a:prstGeom>
          <a:noFill/>
          <a:ln w="19050" algn="ctr">
            <a:solidFill>
              <a:srgbClr val="00B050"/>
            </a:solidFill>
            <a:prstDash val="solid"/>
            <a:round/>
            <a:headEnd/>
            <a:tailEnd type="arrow" w="med" len="med"/>
          </a:ln>
        </p:spPr>
      </p:cxnSp>
      <p:cxnSp>
        <p:nvCxnSpPr>
          <p:cNvPr id="77" name="Straight Arrow Connector 65"/>
          <p:cNvCxnSpPr>
            <a:cxnSpLocks noChangeShapeType="1"/>
          </p:cNvCxnSpPr>
          <p:nvPr/>
        </p:nvCxnSpPr>
        <p:spPr bwMode="auto">
          <a:xfrm>
            <a:off x="8907984" y="4662593"/>
            <a:ext cx="1587" cy="216000"/>
          </a:xfrm>
          <a:prstGeom prst="straightConnector1">
            <a:avLst/>
          </a:prstGeom>
          <a:noFill/>
          <a:ln w="19050" algn="ctr">
            <a:solidFill>
              <a:srgbClr val="00B050"/>
            </a:solidFill>
            <a:prstDash val="solid"/>
            <a:round/>
            <a:headEnd/>
            <a:tailEnd type="arrow" w="med" len="med"/>
          </a:ln>
        </p:spPr>
      </p:cxnSp>
      <p:sp>
        <p:nvSpPr>
          <p:cNvPr id="79" name="TextBox 32"/>
          <p:cNvSpPr txBox="1">
            <a:spLocks noChangeArrowheads="1"/>
          </p:cNvSpPr>
          <p:nvPr/>
        </p:nvSpPr>
        <p:spPr bwMode="auto">
          <a:xfrm>
            <a:off x="2816187" y="4197100"/>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34</a:t>
            </a:r>
          </a:p>
        </p:txBody>
      </p:sp>
      <p:sp>
        <p:nvSpPr>
          <p:cNvPr id="80" name="TextBox 34"/>
          <p:cNvSpPr txBox="1">
            <a:spLocks noChangeArrowheads="1"/>
          </p:cNvSpPr>
          <p:nvPr/>
        </p:nvSpPr>
        <p:spPr bwMode="auto">
          <a:xfrm>
            <a:off x="2825817" y="4630106"/>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40</a:t>
            </a:r>
          </a:p>
        </p:txBody>
      </p:sp>
      <p:cxnSp>
        <p:nvCxnSpPr>
          <p:cNvPr id="78" name="Straight Arrow Connector 65"/>
          <p:cNvCxnSpPr>
            <a:cxnSpLocks noChangeShapeType="1"/>
          </p:cNvCxnSpPr>
          <p:nvPr/>
        </p:nvCxnSpPr>
        <p:spPr bwMode="auto">
          <a:xfrm rot="5400000" flipH="1" flipV="1">
            <a:off x="8805445" y="5220140"/>
            <a:ext cx="216000" cy="1587"/>
          </a:xfrm>
          <a:prstGeom prst="straightConnector1">
            <a:avLst/>
          </a:prstGeom>
          <a:noFill/>
          <a:ln w="19050" algn="ctr">
            <a:solidFill>
              <a:srgbClr val="00B050"/>
            </a:solidFill>
            <a:prstDash val="sysDot"/>
            <a:round/>
            <a:headEnd/>
            <a:tailEnd type="arrow" w="med" len="med"/>
          </a:ln>
        </p:spPr>
      </p:cxnSp>
      <p:cxnSp>
        <p:nvCxnSpPr>
          <p:cNvPr id="91" name="Straight Arrow Connector 65"/>
          <p:cNvCxnSpPr>
            <a:cxnSpLocks noChangeShapeType="1"/>
          </p:cNvCxnSpPr>
          <p:nvPr/>
        </p:nvCxnSpPr>
        <p:spPr bwMode="auto">
          <a:xfrm rot="5400000" flipH="1" flipV="1">
            <a:off x="6159941" y="4783923"/>
            <a:ext cx="216000" cy="1587"/>
          </a:xfrm>
          <a:prstGeom prst="straightConnector1">
            <a:avLst/>
          </a:prstGeom>
          <a:noFill/>
          <a:ln w="19050" algn="ctr">
            <a:solidFill>
              <a:srgbClr val="00B050"/>
            </a:solidFill>
            <a:prstDash val="solid"/>
            <a:round/>
            <a:headEnd/>
            <a:tailEnd type="arrow" w="med" len="med"/>
          </a:ln>
        </p:spPr>
      </p:cxnSp>
      <p:cxnSp>
        <p:nvCxnSpPr>
          <p:cNvPr id="92" name="Straight Arrow Connector 65"/>
          <p:cNvCxnSpPr>
            <a:cxnSpLocks noChangeShapeType="1"/>
          </p:cNvCxnSpPr>
          <p:nvPr/>
        </p:nvCxnSpPr>
        <p:spPr bwMode="auto">
          <a:xfrm rot="5400000" flipH="1" flipV="1">
            <a:off x="6668774" y="3413870"/>
            <a:ext cx="216000" cy="1587"/>
          </a:xfrm>
          <a:prstGeom prst="straightConnector1">
            <a:avLst/>
          </a:prstGeom>
          <a:noFill/>
          <a:ln w="19050" algn="ctr">
            <a:solidFill>
              <a:srgbClr val="00B050"/>
            </a:solidFill>
            <a:prstDash val="sysDot"/>
            <a:round/>
            <a:headEnd/>
            <a:tailEnd type="arrow" w="med" len="med"/>
          </a:ln>
        </p:spPr>
      </p:cxnSp>
      <p:cxnSp>
        <p:nvCxnSpPr>
          <p:cNvPr id="83" name="Straight Arrow Connector 65"/>
          <p:cNvCxnSpPr>
            <a:cxnSpLocks noChangeShapeType="1"/>
          </p:cNvCxnSpPr>
          <p:nvPr/>
        </p:nvCxnSpPr>
        <p:spPr bwMode="auto">
          <a:xfrm rot="5400000" flipH="1" flipV="1">
            <a:off x="8260080" y="5628460"/>
            <a:ext cx="216000" cy="1587"/>
          </a:xfrm>
          <a:prstGeom prst="straightConnector1">
            <a:avLst/>
          </a:prstGeom>
          <a:noFill/>
          <a:ln w="19050" algn="ctr">
            <a:solidFill>
              <a:srgbClr val="00B050"/>
            </a:solidFill>
            <a:prstDash val="solid"/>
            <a:round/>
            <a:headEnd/>
            <a:tailEnd type="arrow" w="med" len="med"/>
          </a:ln>
        </p:spPr>
      </p:cxnSp>
      <p:cxnSp>
        <p:nvCxnSpPr>
          <p:cNvPr id="84" name="Straight Arrow Connector 65">
            <a:extLst>
              <a:ext uri="{FF2B5EF4-FFF2-40B4-BE49-F238E27FC236}">
                <a16:creationId xmlns:a16="http://schemas.microsoft.com/office/drawing/2014/main" xmlns="" id="{94A79FD7-A1B2-4213-BFA3-B98B363F0652}"/>
              </a:ext>
            </a:extLst>
          </p:cNvPr>
          <p:cNvCxnSpPr>
            <a:cxnSpLocks noChangeShapeType="1"/>
          </p:cNvCxnSpPr>
          <p:nvPr/>
        </p:nvCxnSpPr>
        <p:spPr bwMode="auto">
          <a:xfrm rot="5400000" flipH="1" flipV="1">
            <a:off x="6154623" y="4308777"/>
            <a:ext cx="216000" cy="1587"/>
          </a:xfrm>
          <a:prstGeom prst="straightConnector1">
            <a:avLst/>
          </a:prstGeom>
          <a:noFill/>
          <a:ln w="19050" algn="ctr">
            <a:solidFill>
              <a:srgbClr val="00B050"/>
            </a:solidFill>
            <a:prstDash val="solid"/>
            <a:round/>
            <a:headEnd/>
            <a:tailEnd type="arrow" w="med" len="med"/>
          </a:ln>
        </p:spPr>
      </p:cxnSp>
      <p:cxnSp>
        <p:nvCxnSpPr>
          <p:cNvPr id="85" name="Straight Arrow Connector 65">
            <a:extLst>
              <a:ext uri="{FF2B5EF4-FFF2-40B4-BE49-F238E27FC236}">
                <a16:creationId xmlns:a16="http://schemas.microsoft.com/office/drawing/2014/main" xmlns="" id="{F500A51C-4710-413D-8E98-EC9DBEE66671}"/>
              </a:ext>
            </a:extLst>
          </p:cNvPr>
          <p:cNvCxnSpPr>
            <a:cxnSpLocks noChangeShapeType="1"/>
          </p:cNvCxnSpPr>
          <p:nvPr/>
        </p:nvCxnSpPr>
        <p:spPr bwMode="auto">
          <a:xfrm rot="5400000" flipH="1" flipV="1">
            <a:off x="6161044" y="3840641"/>
            <a:ext cx="216000" cy="1587"/>
          </a:xfrm>
          <a:prstGeom prst="straightConnector1">
            <a:avLst/>
          </a:prstGeom>
          <a:noFill/>
          <a:ln w="19050" algn="ctr">
            <a:solidFill>
              <a:srgbClr val="00B050"/>
            </a:solidFill>
            <a:prstDash val="solid"/>
            <a:round/>
            <a:headEnd/>
            <a:tailEnd type="arrow" w="med" len="med"/>
          </a:ln>
        </p:spPr>
      </p:cxnSp>
      <p:cxnSp>
        <p:nvCxnSpPr>
          <p:cNvPr id="93" name="Straight Arrow Connector 65">
            <a:extLst>
              <a:ext uri="{FF2B5EF4-FFF2-40B4-BE49-F238E27FC236}">
                <a16:creationId xmlns:a16="http://schemas.microsoft.com/office/drawing/2014/main" xmlns="" id="{DEB59E81-0B37-48CD-A2F6-544131E70999}"/>
              </a:ext>
            </a:extLst>
          </p:cNvPr>
          <p:cNvCxnSpPr>
            <a:cxnSpLocks noChangeShapeType="1"/>
          </p:cNvCxnSpPr>
          <p:nvPr/>
        </p:nvCxnSpPr>
        <p:spPr bwMode="auto">
          <a:xfrm rot="5400000" flipH="1" flipV="1">
            <a:off x="6057553" y="3423094"/>
            <a:ext cx="216000" cy="1587"/>
          </a:xfrm>
          <a:prstGeom prst="straightConnector1">
            <a:avLst/>
          </a:prstGeom>
          <a:noFill/>
          <a:ln w="19050" algn="ctr">
            <a:solidFill>
              <a:srgbClr val="00B050"/>
            </a:solidFill>
            <a:prstDash val="solid"/>
            <a:round/>
            <a:headEnd/>
            <a:tailEnd type="arrow" w="med" len="med"/>
          </a:ln>
        </p:spPr>
      </p:cxnSp>
      <p:cxnSp>
        <p:nvCxnSpPr>
          <p:cNvPr id="94" name="Straight Arrow Connector 65">
            <a:extLst>
              <a:ext uri="{FF2B5EF4-FFF2-40B4-BE49-F238E27FC236}">
                <a16:creationId xmlns:a16="http://schemas.microsoft.com/office/drawing/2014/main" xmlns="" id="{3D2F17F2-5F9E-4ED0-8DE6-A51915F48D17}"/>
              </a:ext>
            </a:extLst>
          </p:cNvPr>
          <p:cNvCxnSpPr>
            <a:cxnSpLocks noChangeShapeType="1"/>
          </p:cNvCxnSpPr>
          <p:nvPr/>
        </p:nvCxnSpPr>
        <p:spPr bwMode="auto">
          <a:xfrm rot="5400000" flipH="1" flipV="1">
            <a:off x="6575520" y="2957991"/>
            <a:ext cx="216000" cy="1587"/>
          </a:xfrm>
          <a:prstGeom prst="straightConnector1">
            <a:avLst/>
          </a:prstGeom>
          <a:noFill/>
          <a:ln w="9525" algn="ctr">
            <a:solidFill>
              <a:schemeClr val="tx1"/>
            </a:solidFill>
            <a:prstDash val="dash"/>
            <a:round/>
            <a:headEnd/>
            <a:tailEnd type="arrow" w="med" len="med"/>
          </a:ln>
        </p:spPr>
      </p:cxnSp>
      <p:cxnSp>
        <p:nvCxnSpPr>
          <p:cNvPr id="95" name="Straight Arrow Connector 65">
            <a:extLst>
              <a:ext uri="{FF2B5EF4-FFF2-40B4-BE49-F238E27FC236}">
                <a16:creationId xmlns:a16="http://schemas.microsoft.com/office/drawing/2014/main" xmlns="" id="{BC2DFE23-A290-437D-AD6E-6543297DDB79}"/>
              </a:ext>
            </a:extLst>
          </p:cNvPr>
          <p:cNvCxnSpPr>
            <a:cxnSpLocks noChangeShapeType="1"/>
          </p:cNvCxnSpPr>
          <p:nvPr/>
        </p:nvCxnSpPr>
        <p:spPr bwMode="auto">
          <a:xfrm rot="5400000" flipH="1" flipV="1">
            <a:off x="6585462" y="4310682"/>
            <a:ext cx="216000" cy="1587"/>
          </a:xfrm>
          <a:prstGeom prst="straightConnector1">
            <a:avLst/>
          </a:prstGeom>
          <a:noFill/>
          <a:ln w="9525" algn="ctr">
            <a:solidFill>
              <a:schemeClr val="tx1"/>
            </a:solidFill>
            <a:prstDash val="solid"/>
            <a:round/>
            <a:headEnd/>
            <a:tailEnd type="arrow" w="med" len="med"/>
          </a:ln>
        </p:spPr>
      </p:cxnSp>
      <p:cxnSp>
        <p:nvCxnSpPr>
          <p:cNvPr id="96" name="Straight Arrow Connector 65">
            <a:extLst>
              <a:ext uri="{FF2B5EF4-FFF2-40B4-BE49-F238E27FC236}">
                <a16:creationId xmlns:a16="http://schemas.microsoft.com/office/drawing/2014/main" xmlns="" id="{FC2E786D-DC69-477A-B50B-28A9D5BD6C2A}"/>
              </a:ext>
            </a:extLst>
          </p:cNvPr>
          <p:cNvCxnSpPr>
            <a:cxnSpLocks noChangeShapeType="1"/>
          </p:cNvCxnSpPr>
          <p:nvPr/>
        </p:nvCxnSpPr>
        <p:spPr bwMode="auto">
          <a:xfrm rot="5400000" flipH="1" flipV="1">
            <a:off x="6673509" y="3865998"/>
            <a:ext cx="216000" cy="1587"/>
          </a:xfrm>
          <a:prstGeom prst="straightConnector1">
            <a:avLst/>
          </a:prstGeom>
          <a:noFill/>
          <a:ln w="19050" algn="ctr">
            <a:solidFill>
              <a:srgbClr val="00B050"/>
            </a:solidFill>
            <a:prstDash val="solid"/>
            <a:round/>
            <a:headEnd/>
            <a:tailEnd type="arrow" w="med" len="med"/>
          </a:ln>
        </p:spPr>
      </p:cxnSp>
      <p:cxnSp>
        <p:nvCxnSpPr>
          <p:cNvPr id="81" name="Straight Arrow Connector 65"/>
          <p:cNvCxnSpPr>
            <a:cxnSpLocks noChangeShapeType="1"/>
          </p:cNvCxnSpPr>
          <p:nvPr/>
        </p:nvCxnSpPr>
        <p:spPr bwMode="auto">
          <a:xfrm rot="5400000" flipH="1" flipV="1">
            <a:off x="6165629" y="5233927"/>
            <a:ext cx="216000" cy="1587"/>
          </a:xfrm>
          <a:prstGeom prst="straightConnector1">
            <a:avLst/>
          </a:prstGeom>
          <a:noFill/>
          <a:ln w="19050" algn="ctr">
            <a:solidFill>
              <a:srgbClr val="00B050"/>
            </a:solidFill>
            <a:prstDash val="solid"/>
            <a:round/>
            <a:headEnd/>
            <a:tailEnd type="arrow" w="med" len="med"/>
          </a:ln>
        </p:spPr>
      </p:cxnSp>
      <p:cxnSp>
        <p:nvCxnSpPr>
          <p:cNvPr id="86" name="Straight Arrow Connector 73">
            <a:extLst>
              <a:ext uri="{FF2B5EF4-FFF2-40B4-BE49-F238E27FC236}">
                <a16:creationId xmlns:a16="http://schemas.microsoft.com/office/drawing/2014/main" xmlns="" id="{A406095C-B75A-43CF-B48D-258FE21A30BD}"/>
              </a:ext>
            </a:extLst>
          </p:cNvPr>
          <p:cNvCxnSpPr>
            <a:cxnSpLocks noChangeShapeType="1"/>
          </p:cNvCxnSpPr>
          <p:nvPr/>
        </p:nvCxnSpPr>
        <p:spPr bwMode="auto">
          <a:xfrm rot="5400000" flipH="1" flipV="1">
            <a:off x="6602089" y="4766882"/>
            <a:ext cx="216000" cy="1588"/>
          </a:xfrm>
          <a:prstGeom prst="straightConnector1">
            <a:avLst/>
          </a:prstGeom>
          <a:noFill/>
          <a:ln w="9525" algn="ctr">
            <a:solidFill>
              <a:schemeClr val="tx1"/>
            </a:solidFill>
            <a:round/>
            <a:headEnd/>
            <a:tailEnd type="arrow" w="med" len="med"/>
          </a:ln>
        </p:spPr>
      </p:cxnSp>
      <p:cxnSp>
        <p:nvCxnSpPr>
          <p:cNvPr id="87" name="Straight Arrow Connector 73">
            <a:extLst>
              <a:ext uri="{FF2B5EF4-FFF2-40B4-BE49-F238E27FC236}">
                <a16:creationId xmlns:a16="http://schemas.microsoft.com/office/drawing/2014/main" xmlns="" id="{033FC636-E293-4803-B378-A158EFD009D0}"/>
              </a:ext>
            </a:extLst>
          </p:cNvPr>
          <p:cNvCxnSpPr>
            <a:cxnSpLocks noChangeShapeType="1"/>
          </p:cNvCxnSpPr>
          <p:nvPr/>
        </p:nvCxnSpPr>
        <p:spPr bwMode="auto">
          <a:xfrm rot="5400000" flipH="1" flipV="1">
            <a:off x="6605163" y="5229075"/>
            <a:ext cx="216000" cy="1588"/>
          </a:xfrm>
          <a:prstGeom prst="straightConnector1">
            <a:avLst/>
          </a:prstGeom>
          <a:noFill/>
          <a:ln w="9525" algn="ctr">
            <a:solidFill>
              <a:schemeClr val="tx1"/>
            </a:solidFill>
            <a:round/>
            <a:headEnd/>
            <a:tailEnd type="arrow" w="med" len="med"/>
          </a:ln>
        </p:spPr>
      </p:cxnSp>
      <p:cxnSp>
        <p:nvCxnSpPr>
          <p:cNvPr id="97" name="Straight Arrow Connector 73">
            <a:extLst>
              <a:ext uri="{FF2B5EF4-FFF2-40B4-BE49-F238E27FC236}">
                <a16:creationId xmlns:a16="http://schemas.microsoft.com/office/drawing/2014/main" xmlns="" id="{46F2C6EC-8273-4D07-BA4B-F2240C2199E6}"/>
              </a:ext>
            </a:extLst>
          </p:cNvPr>
          <p:cNvCxnSpPr>
            <a:cxnSpLocks noChangeShapeType="1"/>
          </p:cNvCxnSpPr>
          <p:nvPr/>
        </p:nvCxnSpPr>
        <p:spPr bwMode="auto">
          <a:xfrm rot="5400000" flipH="1" flipV="1">
            <a:off x="6685754" y="4312393"/>
            <a:ext cx="216000" cy="1588"/>
          </a:xfrm>
          <a:prstGeom prst="straightConnector1">
            <a:avLst/>
          </a:prstGeom>
          <a:noFill/>
          <a:ln w="19050" algn="ctr">
            <a:solidFill>
              <a:srgbClr val="00B050"/>
            </a:solidFill>
            <a:round/>
            <a:headEnd/>
            <a:tailEnd type="arrow" w="med" len="med"/>
          </a:ln>
        </p:spPr>
      </p:cxnSp>
      <p:cxnSp>
        <p:nvCxnSpPr>
          <p:cNvPr id="98" name="Straight Arrow Connector 73">
            <a:extLst>
              <a:ext uri="{FF2B5EF4-FFF2-40B4-BE49-F238E27FC236}">
                <a16:creationId xmlns:a16="http://schemas.microsoft.com/office/drawing/2014/main" xmlns="" id="{F7416191-5C76-490F-905E-CAFD18E32786}"/>
              </a:ext>
            </a:extLst>
          </p:cNvPr>
          <p:cNvCxnSpPr>
            <a:cxnSpLocks noChangeShapeType="1"/>
          </p:cNvCxnSpPr>
          <p:nvPr/>
        </p:nvCxnSpPr>
        <p:spPr bwMode="auto">
          <a:xfrm rot="5400000" flipH="1" flipV="1">
            <a:off x="6036489" y="4784573"/>
            <a:ext cx="216000" cy="1588"/>
          </a:xfrm>
          <a:prstGeom prst="straightConnector1">
            <a:avLst/>
          </a:prstGeom>
          <a:noFill/>
          <a:ln w="9525" algn="ctr">
            <a:solidFill>
              <a:schemeClr val="tx1"/>
            </a:solidFill>
            <a:round/>
            <a:headEnd/>
            <a:tailEnd type="arrow" w="med" len="med"/>
          </a:ln>
        </p:spPr>
      </p:cxnSp>
      <p:cxnSp>
        <p:nvCxnSpPr>
          <p:cNvPr id="99" name="Straight Arrow Connector 98">
            <a:extLst>
              <a:ext uri="{FF2B5EF4-FFF2-40B4-BE49-F238E27FC236}">
                <a16:creationId xmlns:a16="http://schemas.microsoft.com/office/drawing/2014/main" xmlns="" id="{99EFCCB0-8812-4273-98EF-C4862A0A2AB0}"/>
              </a:ext>
            </a:extLst>
          </p:cNvPr>
          <p:cNvCxnSpPr>
            <a:cxnSpLocks noChangeShapeType="1"/>
          </p:cNvCxnSpPr>
          <p:nvPr/>
        </p:nvCxnSpPr>
        <p:spPr bwMode="auto">
          <a:xfrm flipV="1">
            <a:off x="6790366" y="2845579"/>
            <a:ext cx="0" cy="216000"/>
          </a:xfrm>
          <a:prstGeom prst="straightConnector1">
            <a:avLst/>
          </a:prstGeom>
          <a:noFill/>
          <a:ln w="19050" algn="ctr">
            <a:solidFill>
              <a:srgbClr val="00B050"/>
            </a:solidFill>
            <a:prstDash val="solid"/>
            <a:round/>
            <a:headEnd/>
            <a:tailEnd type="arrow" w="med" len="med"/>
          </a:ln>
        </p:spPr>
      </p:cxnSp>
      <p:cxnSp>
        <p:nvCxnSpPr>
          <p:cNvPr id="102" name="Straight Arrow Connector 73">
            <a:extLst>
              <a:ext uri="{FF2B5EF4-FFF2-40B4-BE49-F238E27FC236}">
                <a16:creationId xmlns:a16="http://schemas.microsoft.com/office/drawing/2014/main" xmlns="" id="{F7BC287E-9001-49C7-A639-A9BC4FF48B65}"/>
              </a:ext>
            </a:extLst>
          </p:cNvPr>
          <p:cNvCxnSpPr>
            <a:cxnSpLocks noChangeShapeType="1"/>
          </p:cNvCxnSpPr>
          <p:nvPr/>
        </p:nvCxnSpPr>
        <p:spPr bwMode="auto">
          <a:xfrm rot="5400000" flipH="1" flipV="1">
            <a:off x="6044043" y="3845127"/>
            <a:ext cx="216000" cy="1588"/>
          </a:xfrm>
          <a:prstGeom prst="straightConnector1">
            <a:avLst/>
          </a:prstGeom>
          <a:noFill/>
          <a:ln w="9525" algn="ctr">
            <a:solidFill>
              <a:schemeClr val="tx1"/>
            </a:solidFill>
            <a:round/>
            <a:headEnd/>
            <a:tailEnd type="arrow" w="med" len="med"/>
          </a:ln>
        </p:spPr>
      </p:cxnSp>
      <p:cxnSp>
        <p:nvCxnSpPr>
          <p:cNvPr id="103" name="Straight Arrow Connector 73">
            <a:extLst>
              <a:ext uri="{FF2B5EF4-FFF2-40B4-BE49-F238E27FC236}">
                <a16:creationId xmlns:a16="http://schemas.microsoft.com/office/drawing/2014/main" xmlns="" id="{20B6594B-CF9D-47F9-BB03-FFAE57B6D986}"/>
              </a:ext>
            </a:extLst>
          </p:cNvPr>
          <p:cNvCxnSpPr>
            <a:cxnSpLocks noChangeShapeType="1"/>
          </p:cNvCxnSpPr>
          <p:nvPr/>
        </p:nvCxnSpPr>
        <p:spPr bwMode="auto">
          <a:xfrm rot="16200000" flipH="1">
            <a:off x="4963013" y="2989302"/>
            <a:ext cx="216000" cy="1588"/>
          </a:xfrm>
          <a:prstGeom prst="straightConnector1">
            <a:avLst/>
          </a:prstGeom>
          <a:noFill/>
          <a:ln w="19050" algn="ctr">
            <a:solidFill>
              <a:srgbClr val="00B050"/>
            </a:solidFill>
            <a:round/>
            <a:headEnd/>
            <a:tailEnd type="arrow" w="med" len="med"/>
          </a:ln>
        </p:spPr>
      </p:cxnSp>
      <p:cxnSp>
        <p:nvCxnSpPr>
          <p:cNvPr id="104" name="Straight Arrow Connector 73">
            <a:extLst>
              <a:ext uri="{FF2B5EF4-FFF2-40B4-BE49-F238E27FC236}">
                <a16:creationId xmlns:a16="http://schemas.microsoft.com/office/drawing/2014/main" xmlns="" id="{5E1D799E-2521-4BA3-B037-F95C61E1C1A7}"/>
              </a:ext>
            </a:extLst>
          </p:cNvPr>
          <p:cNvCxnSpPr>
            <a:cxnSpLocks noChangeShapeType="1"/>
          </p:cNvCxnSpPr>
          <p:nvPr/>
        </p:nvCxnSpPr>
        <p:spPr bwMode="auto">
          <a:xfrm rot="16200000" flipH="1">
            <a:off x="4957496" y="3434546"/>
            <a:ext cx="216000" cy="1588"/>
          </a:xfrm>
          <a:prstGeom prst="straightConnector1">
            <a:avLst/>
          </a:prstGeom>
          <a:noFill/>
          <a:ln w="19050" algn="ctr">
            <a:solidFill>
              <a:srgbClr val="00B050"/>
            </a:solidFill>
            <a:round/>
            <a:headEnd/>
            <a:tailEnd type="arrow" w="med" len="med"/>
          </a:ln>
        </p:spPr>
      </p:cxnSp>
      <p:cxnSp>
        <p:nvCxnSpPr>
          <p:cNvPr id="105" name="Straight Arrow Connector 73">
            <a:extLst>
              <a:ext uri="{FF2B5EF4-FFF2-40B4-BE49-F238E27FC236}">
                <a16:creationId xmlns:a16="http://schemas.microsoft.com/office/drawing/2014/main" xmlns="" id="{E37A026B-5519-42CF-AB23-759922E5AB0F}"/>
              </a:ext>
            </a:extLst>
          </p:cNvPr>
          <p:cNvCxnSpPr>
            <a:cxnSpLocks noChangeShapeType="1"/>
          </p:cNvCxnSpPr>
          <p:nvPr/>
        </p:nvCxnSpPr>
        <p:spPr bwMode="auto">
          <a:xfrm rot="16200000" flipH="1">
            <a:off x="4962197" y="3879580"/>
            <a:ext cx="216000" cy="1588"/>
          </a:xfrm>
          <a:prstGeom prst="straightConnector1">
            <a:avLst/>
          </a:prstGeom>
          <a:noFill/>
          <a:ln w="19050" algn="ctr">
            <a:solidFill>
              <a:srgbClr val="00B050"/>
            </a:solidFill>
            <a:round/>
            <a:headEnd/>
            <a:tailEnd type="arrow" w="med" len="med"/>
          </a:ln>
        </p:spPr>
      </p:cxnSp>
      <p:cxnSp>
        <p:nvCxnSpPr>
          <p:cNvPr id="106" name="Straight Arrow Connector 73">
            <a:extLst>
              <a:ext uri="{FF2B5EF4-FFF2-40B4-BE49-F238E27FC236}">
                <a16:creationId xmlns:a16="http://schemas.microsoft.com/office/drawing/2014/main" xmlns="" id="{3B745B47-7550-4E49-A36E-029509B5FEA9}"/>
              </a:ext>
            </a:extLst>
          </p:cNvPr>
          <p:cNvCxnSpPr>
            <a:cxnSpLocks noChangeShapeType="1"/>
          </p:cNvCxnSpPr>
          <p:nvPr/>
        </p:nvCxnSpPr>
        <p:spPr bwMode="auto">
          <a:xfrm rot="16200000" flipH="1">
            <a:off x="4961191" y="4320951"/>
            <a:ext cx="216000" cy="1588"/>
          </a:xfrm>
          <a:prstGeom prst="straightConnector1">
            <a:avLst/>
          </a:prstGeom>
          <a:noFill/>
          <a:ln w="19050" algn="ctr">
            <a:solidFill>
              <a:srgbClr val="00B050"/>
            </a:solidFill>
            <a:round/>
            <a:headEnd/>
            <a:tailEnd type="arrow" w="med" len="med"/>
          </a:ln>
        </p:spPr>
      </p:cxnSp>
      <p:cxnSp>
        <p:nvCxnSpPr>
          <p:cNvPr id="107" name="Straight Arrow Connector 73">
            <a:extLst>
              <a:ext uri="{FF2B5EF4-FFF2-40B4-BE49-F238E27FC236}">
                <a16:creationId xmlns:a16="http://schemas.microsoft.com/office/drawing/2014/main" xmlns="" id="{C84C6841-8D99-44A3-A0BD-480C87651037}"/>
              </a:ext>
            </a:extLst>
          </p:cNvPr>
          <p:cNvCxnSpPr>
            <a:cxnSpLocks noChangeShapeType="1"/>
          </p:cNvCxnSpPr>
          <p:nvPr/>
        </p:nvCxnSpPr>
        <p:spPr bwMode="auto">
          <a:xfrm rot="16200000" flipH="1">
            <a:off x="4957799" y="4770064"/>
            <a:ext cx="216000" cy="1588"/>
          </a:xfrm>
          <a:prstGeom prst="straightConnector1">
            <a:avLst/>
          </a:prstGeom>
          <a:noFill/>
          <a:ln w="19050" algn="ctr">
            <a:solidFill>
              <a:srgbClr val="00B050"/>
            </a:solidFill>
            <a:round/>
            <a:headEnd/>
            <a:tailEnd type="arrow" w="med" len="med"/>
          </a:ln>
        </p:spPr>
      </p:cxnSp>
      <p:cxnSp>
        <p:nvCxnSpPr>
          <p:cNvPr id="108" name="Straight Arrow Connector 73">
            <a:extLst>
              <a:ext uri="{FF2B5EF4-FFF2-40B4-BE49-F238E27FC236}">
                <a16:creationId xmlns:a16="http://schemas.microsoft.com/office/drawing/2014/main" xmlns="" id="{D87C513A-CA76-4336-9772-35515E57F3C6}"/>
              </a:ext>
            </a:extLst>
          </p:cNvPr>
          <p:cNvCxnSpPr>
            <a:cxnSpLocks noChangeShapeType="1"/>
          </p:cNvCxnSpPr>
          <p:nvPr/>
        </p:nvCxnSpPr>
        <p:spPr bwMode="auto">
          <a:xfrm rot="16200000" flipH="1">
            <a:off x="4973221" y="5211226"/>
            <a:ext cx="216000" cy="1588"/>
          </a:xfrm>
          <a:prstGeom prst="straightConnector1">
            <a:avLst/>
          </a:prstGeom>
          <a:noFill/>
          <a:ln w="19050" algn="ctr">
            <a:solidFill>
              <a:srgbClr val="00B050"/>
            </a:solidFill>
            <a:round/>
            <a:headEnd/>
            <a:tailEnd type="arrow" w="med" len="med"/>
          </a:ln>
        </p:spPr>
      </p:cxnSp>
      <p:cxnSp>
        <p:nvCxnSpPr>
          <p:cNvPr id="109" name="Straight Arrow Connector 108">
            <a:extLst>
              <a:ext uri="{FF2B5EF4-FFF2-40B4-BE49-F238E27FC236}">
                <a16:creationId xmlns:a16="http://schemas.microsoft.com/office/drawing/2014/main" xmlns="" id="{CC45BC0E-DF43-4878-8491-DD5976145EB7}"/>
              </a:ext>
            </a:extLst>
          </p:cNvPr>
          <p:cNvCxnSpPr>
            <a:cxnSpLocks noChangeShapeType="1"/>
          </p:cNvCxnSpPr>
          <p:nvPr/>
        </p:nvCxnSpPr>
        <p:spPr bwMode="auto">
          <a:xfrm flipV="1">
            <a:off x="5077773" y="5523237"/>
            <a:ext cx="0" cy="216000"/>
          </a:xfrm>
          <a:prstGeom prst="straightConnector1">
            <a:avLst/>
          </a:prstGeom>
          <a:noFill/>
          <a:ln w="19050" algn="ctr">
            <a:solidFill>
              <a:srgbClr val="00B050"/>
            </a:solidFill>
            <a:prstDash val="sysDot"/>
            <a:round/>
            <a:headEnd/>
            <a:tailEnd type="arrow" w="med" len="med"/>
          </a:ln>
        </p:spPr>
      </p:cxnSp>
      <p:cxnSp>
        <p:nvCxnSpPr>
          <p:cNvPr id="111" name="Straight Arrow Connector 73">
            <a:extLst>
              <a:ext uri="{FF2B5EF4-FFF2-40B4-BE49-F238E27FC236}">
                <a16:creationId xmlns:a16="http://schemas.microsoft.com/office/drawing/2014/main" xmlns="" id="{B1DF0A90-4D24-49DC-83DF-C65E9E45AC26}"/>
              </a:ext>
            </a:extLst>
          </p:cNvPr>
          <p:cNvCxnSpPr>
            <a:cxnSpLocks noChangeShapeType="1"/>
          </p:cNvCxnSpPr>
          <p:nvPr/>
        </p:nvCxnSpPr>
        <p:spPr bwMode="auto">
          <a:xfrm rot="16200000" flipH="1">
            <a:off x="5582495" y="5191563"/>
            <a:ext cx="216000" cy="1588"/>
          </a:xfrm>
          <a:prstGeom prst="straightConnector1">
            <a:avLst/>
          </a:prstGeom>
          <a:noFill/>
          <a:ln w="19050" algn="ctr">
            <a:solidFill>
              <a:srgbClr val="00B050"/>
            </a:solidFill>
            <a:round/>
            <a:headEnd/>
            <a:tailEnd type="arrow" w="med" len="med"/>
          </a:ln>
        </p:spPr>
      </p:cxnSp>
      <p:cxnSp>
        <p:nvCxnSpPr>
          <p:cNvPr id="112" name="Straight Arrow Connector 65">
            <a:extLst>
              <a:ext uri="{FF2B5EF4-FFF2-40B4-BE49-F238E27FC236}">
                <a16:creationId xmlns:a16="http://schemas.microsoft.com/office/drawing/2014/main" xmlns="" id="{5A31BF48-0D11-4B3C-AF13-8A899B28BDFD}"/>
              </a:ext>
            </a:extLst>
          </p:cNvPr>
          <p:cNvCxnSpPr>
            <a:cxnSpLocks noChangeShapeType="1"/>
          </p:cNvCxnSpPr>
          <p:nvPr/>
        </p:nvCxnSpPr>
        <p:spPr bwMode="auto">
          <a:xfrm rot="5400000" flipH="1" flipV="1">
            <a:off x="5504138" y="3421676"/>
            <a:ext cx="216000" cy="1587"/>
          </a:xfrm>
          <a:prstGeom prst="straightConnector1">
            <a:avLst/>
          </a:prstGeom>
          <a:noFill/>
          <a:ln w="9525" algn="ctr">
            <a:solidFill>
              <a:schemeClr val="tx1"/>
            </a:solidFill>
            <a:prstDash val="dash"/>
            <a:round/>
            <a:headEnd/>
            <a:tailEnd type="arrow" w="med" len="med"/>
          </a:ln>
        </p:spPr>
      </p:cxnSp>
      <p:cxnSp>
        <p:nvCxnSpPr>
          <p:cNvPr id="113" name="Straight Arrow Connector 65">
            <a:extLst>
              <a:ext uri="{FF2B5EF4-FFF2-40B4-BE49-F238E27FC236}">
                <a16:creationId xmlns:a16="http://schemas.microsoft.com/office/drawing/2014/main" xmlns="" id="{6A4FBE0F-5A74-4740-9978-9F56D39D3C48}"/>
              </a:ext>
            </a:extLst>
          </p:cNvPr>
          <p:cNvCxnSpPr>
            <a:cxnSpLocks noChangeShapeType="1"/>
          </p:cNvCxnSpPr>
          <p:nvPr/>
        </p:nvCxnSpPr>
        <p:spPr bwMode="auto">
          <a:xfrm rot="5400000" flipH="1" flipV="1">
            <a:off x="5512158" y="3874872"/>
            <a:ext cx="216000" cy="1587"/>
          </a:xfrm>
          <a:prstGeom prst="straightConnector1">
            <a:avLst/>
          </a:prstGeom>
          <a:noFill/>
          <a:ln w="9525" algn="ctr">
            <a:solidFill>
              <a:schemeClr val="tx1"/>
            </a:solidFill>
            <a:prstDash val="dash"/>
            <a:round/>
            <a:headEnd/>
            <a:tailEnd type="arrow" w="med" len="med"/>
          </a:ln>
        </p:spPr>
      </p:cxnSp>
      <p:cxnSp>
        <p:nvCxnSpPr>
          <p:cNvPr id="114" name="Straight Arrow Connector 65">
            <a:extLst>
              <a:ext uri="{FF2B5EF4-FFF2-40B4-BE49-F238E27FC236}">
                <a16:creationId xmlns:a16="http://schemas.microsoft.com/office/drawing/2014/main" xmlns="" id="{8CCFC143-FF53-4A80-AE58-54A82056A5D2}"/>
              </a:ext>
            </a:extLst>
          </p:cNvPr>
          <p:cNvCxnSpPr>
            <a:cxnSpLocks noChangeShapeType="1"/>
          </p:cNvCxnSpPr>
          <p:nvPr/>
        </p:nvCxnSpPr>
        <p:spPr bwMode="auto">
          <a:xfrm rot="5400000" flipH="1" flipV="1">
            <a:off x="5521683" y="4304000"/>
            <a:ext cx="216000" cy="1587"/>
          </a:xfrm>
          <a:prstGeom prst="straightConnector1">
            <a:avLst/>
          </a:prstGeom>
          <a:noFill/>
          <a:ln w="9525" algn="ctr">
            <a:solidFill>
              <a:schemeClr val="tx1"/>
            </a:solidFill>
            <a:prstDash val="dash"/>
            <a:round/>
            <a:headEnd/>
            <a:tailEnd type="arrow" w="med" len="med"/>
          </a:ln>
        </p:spPr>
      </p:cxnSp>
      <p:cxnSp>
        <p:nvCxnSpPr>
          <p:cNvPr id="115" name="Straight Connector 114">
            <a:extLst>
              <a:ext uri="{FF2B5EF4-FFF2-40B4-BE49-F238E27FC236}">
                <a16:creationId xmlns:a16="http://schemas.microsoft.com/office/drawing/2014/main" xmlns="" id="{75B6DDFD-B48B-4D31-B0C0-52E1939BBC3C}"/>
              </a:ext>
            </a:extLst>
          </p:cNvPr>
          <p:cNvCxnSpPr/>
          <p:nvPr/>
        </p:nvCxnSpPr>
        <p:spPr>
          <a:xfrm>
            <a:off x="6878471" y="238035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20178865-FCAB-4AAB-92B2-68B93254689B}"/>
              </a:ext>
            </a:extLst>
          </p:cNvPr>
          <p:cNvCxnSpPr/>
          <p:nvPr/>
        </p:nvCxnSpPr>
        <p:spPr>
          <a:xfrm>
            <a:off x="5816196" y="238035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39D58477-E809-4CE8-879E-6745B04035B2}"/>
              </a:ext>
            </a:extLst>
          </p:cNvPr>
          <p:cNvCxnSpPr>
            <a:cxnSpLocks/>
          </p:cNvCxnSpPr>
          <p:nvPr/>
        </p:nvCxnSpPr>
        <p:spPr>
          <a:xfrm>
            <a:off x="4781289" y="2387131"/>
            <a:ext cx="893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65">
            <a:extLst>
              <a:ext uri="{FF2B5EF4-FFF2-40B4-BE49-F238E27FC236}">
                <a16:creationId xmlns:a16="http://schemas.microsoft.com/office/drawing/2014/main" xmlns="" id="{6019ABD2-3608-4BE1-96E1-3F4AAC524183}"/>
              </a:ext>
            </a:extLst>
          </p:cNvPr>
          <p:cNvCxnSpPr>
            <a:cxnSpLocks noChangeShapeType="1"/>
          </p:cNvCxnSpPr>
          <p:nvPr/>
        </p:nvCxnSpPr>
        <p:spPr bwMode="auto">
          <a:xfrm rot="5400000" flipH="1" flipV="1">
            <a:off x="5464999" y="5192375"/>
            <a:ext cx="216000" cy="1587"/>
          </a:xfrm>
          <a:prstGeom prst="straightConnector1">
            <a:avLst/>
          </a:prstGeom>
          <a:noFill/>
          <a:ln w="9525" algn="ctr">
            <a:solidFill>
              <a:schemeClr val="tx1"/>
            </a:solidFill>
            <a:prstDash val="dash"/>
            <a:round/>
            <a:headEnd/>
            <a:tailEnd type="arrow" w="med" len="med"/>
          </a:ln>
        </p:spPr>
      </p:cxnSp>
      <p:sp>
        <p:nvSpPr>
          <p:cNvPr id="90" name="TextBox 49">
            <a:extLst>
              <a:ext uri="{FF2B5EF4-FFF2-40B4-BE49-F238E27FC236}">
                <a16:creationId xmlns:a16="http://schemas.microsoft.com/office/drawing/2014/main" xmlns="" id="{0C287C40-FB8C-4D3E-A8CF-54E56A1F2F23}"/>
              </a:ext>
            </a:extLst>
          </p:cNvPr>
          <p:cNvSpPr txBox="1">
            <a:spLocks noChangeArrowheads="1"/>
          </p:cNvSpPr>
          <p:nvPr/>
        </p:nvSpPr>
        <p:spPr bwMode="auto">
          <a:xfrm>
            <a:off x="3715049" y="2153045"/>
            <a:ext cx="1061546" cy="261610"/>
          </a:xfrm>
          <a:prstGeom prst="rect">
            <a:avLst/>
          </a:prstGeom>
          <a:noFill/>
          <a:ln w="9525">
            <a:noFill/>
            <a:miter lim="800000"/>
            <a:headEnd/>
            <a:tailEnd/>
          </a:ln>
        </p:spPr>
        <p:txBody>
          <a:bodyPr wrap="square">
            <a:spAutoFit/>
          </a:bodyPr>
          <a:lstStyle/>
          <a:p>
            <a:pPr>
              <a:buFontTx/>
              <a:buNone/>
            </a:pPr>
            <a:r>
              <a:rPr lang="en-US" sz="1100" b="1" dirty="0">
                <a:latin typeface="Arial" pitchFamily="34" charset="0"/>
                <a:cs typeface="Arial" pitchFamily="34" charset="0"/>
                <a:sym typeface="Symbol" pitchFamily="18" charset="2"/>
              </a:rPr>
              <a:t>Aug 2018</a:t>
            </a:r>
            <a:endParaRPr lang="en-US" sz="1100" dirty="0">
              <a:latin typeface="Arial" pitchFamily="34" charset="0"/>
              <a:cs typeface="Arial" pitchFamily="34" charset="0"/>
            </a:endParaRPr>
          </a:p>
        </p:txBody>
      </p:sp>
      <p:cxnSp>
        <p:nvCxnSpPr>
          <p:cNvPr id="116" name="Straight Connector 115">
            <a:extLst>
              <a:ext uri="{FF2B5EF4-FFF2-40B4-BE49-F238E27FC236}">
                <a16:creationId xmlns:a16="http://schemas.microsoft.com/office/drawing/2014/main" xmlns="" id="{EEE2F397-B04C-4330-A420-78BCEBFF52A8}"/>
              </a:ext>
            </a:extLst>
          </p:cNvPr>
          <p:cNvCxnSpPr>
            <a:cxnSpLocks/>
          </p:cNvCxnSpPr>
          <p:nvPr/>
        </p:nvCxnSpPr>
        <p:spPr>
          <a:xfrm>
            <a:off x="3677786" y="2383115"/>
            <a:ext cx="893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65">
            <a:extLst>
              <a:ext uri="{FF2B5EF4-FFF2-40B4-BE49-F238E27FC236}">
                <a16:creationId xmlns:a16="http://schemas.microsoft.com/office/drawing/2014/main" xmlns="" id="{7125F330-EAAB-4C4C-8694-5F0A5752DDCF}"/>
              </a:ext>
            </a:extLst>
          </p:cNvPr>
          <p:cNvCxnSpPr>
            <a:cxnSpLocks noChangeShapeType="1"/>
          </p:cNvCxnSpPr>
          <p:nvPr/>
        </p:nvCxnSpPr>
        <p:spPr bwMode="auto">
          <a:xfrm rot="5400000" flipH="1" flipV="1">
            <a:off x="6040237" y="4315729"/>
            <a:ext cx="216000" cy="1587"/>
          </a:xfrm>
          <a:prstGeom prst="straightConnector1">
            <a:avLst/>
          </a:prstGeom>
          <a:noFill/>
          <a:ln w="9525" algn="ctr">
            <a:solidFill>
              <a:schemeClr val="tx1"/>
            </a:solidFill>
            <a:prstDash val="dash"/>
            <a:round/>
            <a:headEnd/>
            <a:tailEnd type="arrow" w="med" len="med"/>
          </a:ln>
        </p:spPr>
      </p:cxnSp>
      <p:cxnSp>
        <p:nvCxnSpPr>
          <p:cNvPr id="119" name="Straight Arrow Connector 65">
            <a:extLst>
              <a:ext uri="{FF2B5EF4-FFF2-40B4-BE49-F238E27FC236}">
                <a16:creationId xmlns:a16="http://schemas.microsoft.com/office/drawing/2014/main" xmlns="" id="{7A0F2D20-D600-44A8-A550-927DED4140EE}"/>
              </a:ext>
            </a:extLst>
          </p:cNvPr>
          <p:cNvCxnSpPr>
            <a:cxnSpLocks noChangeShapeType="1"/>
          </p:cNvCxnSpPr>
          <p:nvPr/>
        </p:nvCxnSpPr>
        <p:spPr bwMode="auto">
          <a:xfrm rot="5400000" flipH="1" flipV="1">
            <a:off x="6041966" y="5234712"/>
            <a:ext cx="216000" cy="1587"/>
          </a:xfrm>
          <a:prstGeom prst="straightConnector1">
            <a:avLst/>
          </a:prstGeom>
          <a:noFill/>
          <a:ln w="9525" algn="ctr">
            <a:solidFill>
              <a:schemeClr val="tx1"/>
            </a:solidFill>
            <a:prstDash val="dash"/>
            <a:round/>
            <a:headEnd/>
            <a:tailEnd type="arrow" w="med" len="med"/>
          </a:ln>
        </p:spPr>
      </p:cxnSp>
      <p:cxnSp>
        <p:nvCxnSpPr>
          <p:cNvPr id="100" name="Straight Arrow Connector 65">
            <a:extLst>
              <a:ext uri="{FF2B5EF4-FFF2-40B4-BE49-F238E27FC236}">
                <a16:creationId xmlns:a16="http://schemas.microsoft.com/office/drawing/2014/main" xmlns="" id="{5DF273A6-DF0E-49AD-B1CD-DBEAE99F782C}"/>
              </a:ext>
            </a:extLst>
          </p:cNvPr>
          <p:cNvCxnSpPr>
            <a:cxnSpLocks noChangeShapeType="1"/>
          </p:cNvCxnSpPr>
          <p:nvPr/>
        </p:nvCxnSpPr>
        <p:spPr bwMode="auto">
          <a:xfrm rot="5400000" flipH="1" flipV="1">
            <a:off x="5521571" y="5615331"/>
            <a:ext cx="216000" cy="1587"/>
          </a:xfrm>
          <a:prstGeom prst="straightConnector1">
            <a:avLst/>
          </a:prstGeom>
          <a:noFill/>
          <a:ln w="19050" algn="ctr">
            <a:solidFill>
              <a:srgbClr val="00B050"/>
            </a:solidFill>
            <a:prstDash val="sysDot"/>
            <a:round/>
            <a:headEnd/>
            <a:tailEnd type="arrow" w="med" len="med"/>
          </a:ln>
        </p:spPr>
      </p:cxnSp>
      <p:cxnSp>
        <p:nvCxnSpPr>
          <p:cNvPr id="101" name="Straight Arrow Connector 100">
            <a:extLst>
              <a:ext uri="{FF2B5EF4-FFF2-40B4-BE49-F238E27FC236}">
                <a16:creationId xmlns:a16="http://schemas.microsoft.com/office/drawing/2014/main" xmlns="" id="{FA3F0BFC-E703-43A6-B99C-C9F8D1311CB7}"/>
              </a:ext>
            </a:extLst>
          </p:cNvPr>
          <p:cNvCxnSpPr>
            <a:cxnSpLocks noChangeShapeType="1"/>
          </p:cNvCxnSpPr>
          <p:nvPr/>
        </p:nvCxnSpPr>
        <p:spPr bwMode="auto">
          <a:xfrm flipV="1">
            <a:off x="2985829" y="5067268"/>
            <a:ext cx="0" cy="216000"/>
          </a:xfrm>
          <a:prstGeom prst="straightConnector1">
            <a:avLst/>
          </a:prstGeom>
          <a:noFill/>
          <a:ln w="19050" algn="ctr">
            <a:solidFill>
              <a:srgbClr val="00B050"/>
            </a:solidFill>
            <a:prstDash val="sysDot"/>
            <a:round/>
            <a:headEnd/>
            <a:tailEnd type="arrow" w="med" len="med"/>
          </a:ln>
        </p:spPr>
      </p:cxnSp>
      <p:cxnSp>
        <p:nvCxnSpPr>
          <p:cNvPr id="110" name="Straight Arrow Connector 109">
            <a:extLst>
              <a:ext uri="{FF2B5EF4-FFF2-40B4-BE49-F238E27FC236}">
                <a16:creationId xmlns:a16="http://schemas.microsoft.com/office/drawing/2014/main" xmlns="" id="{2A93B40E-FD35-4B5C-B688-868FF9E3048C}"/>
              </a:ext>
            </a:extLst>
          </p:cNvPr>
          <p:cNvCxnSpPr>
            <a:cxnSpLocks noChangeShapeType="1"/>
          </p:cNvCxnSpPr>
          <p:nvPr/>
        </p:nvCxnSpPr>
        <p:spPr bwMode="auto">
          <a:xfrm flipV="1">
            <a:off x="3116092" y="4184789"/>
            <a:ext cx="0" cy="216000"/>
          </a:xfrm>
          <a:prstGeom prst="straightConnector1">
            <a:avLst/>
          </a:prstGeom>
          <a:noFill/>
          <a:ln w="19050" algn="ctr">
            <a:solidFill>
              <a:srgbClr val="00B050"/>
            </a:solidFill>
            <a:prstDash val="sysDot"/>
            <a:round/>
            <a:headEnd/>
            <a:tailEnd type="arrow" w="med" len="med"/>
          </a:ln>
        </p:spPr>
      </p:cxnSp>
      <p:cxnSp>
        <p:nvCxnSpPr>
          <p:cNvPr id="117" name="Straight Arrow Connector 116">
            <a:extLst>
              <a:ext uri="{FF2B5EF4-FFF2-40B4-BE49-F238E27FC236}">
                <a16:creationId xmlns:a16="http://schemas.microsoft.com/office/drawing/2014/main" xmlns="" id="{F0C94EA5-9048-40D0-9E92-71EF2B47BA01}"/>
              </a:ext>
            </a:extLst>
          </p:cNvPr>
          <p:cNvCxnSpPr>
            <a:cxnSpLocks noChangeShapeType="1"/>
          </p:cNvCxnSpPr>
          <p:nvPr/>
        </p:nvCxnSpPr>
        <p:spPr bwMode="auto">
          <a:xfrm flipV="1">
            <a:off x="3146084" y="3757012"/>
            <a:ext cx="0" cy="216000"/>
          </a:xfrm>
          <a:prstGeom prst="straightConnector1">
            <a:avLst/>
          </a:prstGeom>
          <a:noFill/>
          <a:ln w="19050" algn="ctr">
            <a:solidFill>
              <a:srgbClr val="00B050"/>
            </a:solidFill>
            <a:prstDash val="sysDot"/>
            <a:round/>
            <a:headEnd/>
            <a:tailEnd type="arrow" w="med" len="med"/>
          </a:ln>
        </p:spPr>
      </p:cxnSp>
      <p:cxnSp>
        <p:nvCxnSpPr>
          <p:cNvPr id="120" name="Straight Arrow Connector 119">
            <a:extLst>
              <a:ext uri="{FF2B5EF4-FFF2-40B4-BE49-F238E27FC236}">
                <a16:creationId xmlns:a16="http://schemas.microsoft.com/office/drawing/2014/main" xmlns="" id="{0510DC0C-8B75-4D3A-984F-42CBD0C0E8AD}"/>
              </a:ext>
            </a:extLst>
          </p:cNvPr>
          <p:cNvCxnSpPr>
            <a:cxnSpLocks noChangeShapeType="1"/>
          </p:cNvCxnSpPr>
          <p:nvPr/>
        </p:nvCxnSpPr>
        <p:spPr bwMode="auto">
          <a:xfrm flipV="1">
            <a:off x="3158443" y="3306663"/>
            <a:ext cx="0" cy="216000"/>
          </a:xfrm>
          <a:prstGeom prst="straightConnector1">
            <a:avLst/>
          </a:prstGeom>
          <a:noFill/>
          <a:ln w="19050" algn="ctr">
            <a:solidFill>
              <a:srgbClr val="00B050"/>
            </a:solidFill>
            <a:prstDash val="sysDot"/>
            <a:round/>
            <a:headEnd/>
            <a:tailEnd type="arrow" w="med" len="med"/>
          </a:ln>
        </p:spPr>
      </p:cxnSp>
      <p:cxnSp>
        <p:nvCxnSpPr>
          <p:cNvPr id="122" name="Straight Arrow Connector 65">
            <a:extLst>
              <a:ext uri="{FF2B5EF4-FFF2-40B4-BE49-F238E27FC236}">
                <a16:creationId xmlns:a16="http://schemas.microsoft.com/office/drawing/2014/main" xmlns="" id="{A02BCB93-C4E5-4CDF-A71B-CCC098324B34}"/>
              </a:ext>
            </a:extLst>
          </p:cNvPr>
          <p:cNvCxnSpPr>
            <a:cxnSpLocks noChangeShapeType="1"/>
          </p:cNvCxnSpPr>
          <p:nvPr/>
        </p:nvCxnSpPr>
        <p:spPr bwMode="auto">
          <a:xfrm rot="5400000" flipH="1" flipV="1">
            <a:off x="3011392" y="2982869"/>
            <a:ext cx="216000" cy="1587"/>
          </a:xfrm>
          <a:prstGeom prst="straightConnector1">
            <a:avLst/>
          </a:prstGeom>
          <a:noFill/>
          <a:ln w="19050" algn="ctr">
            <a:solidFill>
              <a:srgbClr val="00B050"/>
            </a:solidFill>
            <a:prstDash val="solid"/>
            <a:round/>
            <a:headEnd/>
            <a:tailEnd type="arrow" w="med" len="med"/>
          </a:ln>
        </p:spPr>
      </p:cxnSp>
      <p:cxnSp>
        <p:nvCxnSpPr>
          <p:cNvPr id="123" name="Straight Arrow Connector 73">
            <a:extLst>
              <a:ext uri="{FF2B5EF4-FFF2-40B4-BE49-F238E27FC236}">
                <a16:creationId xmlns:a16="http://schemas.microsoft.com/office/drawing/2014/main" xmlns="" id="{B1568FCA-D577-4459-9B63-79BFB800D436}"/>
              </a:ext>
            </a:extLst>
          </p:cNvPr>
          <p:cNvCxnSpPr>
            <a:cxnSpLocks noChangeShapeType="1"/>
          </p:cNvCxnSpPr>
          <p:nvPr/>
        </p:nvCxnSpPr>
        <p:spPr bwMode="auto">
          <a:xfrm rot="5400000" flipH="1" flipV="1">
            <a:off x="3127542" y="4744493"/>
            <a:ext cx="216000" cy="1588"/>
          </a:xfrm>
          <a:prstGeom prst="straightConnector1">
            <a:avLst/>
          </a:prstGeom>
          <a:noFill/>
          <a:ln w="19050" algn="ctr">
            <a:solidFill>
              <a:srgbClr val="00B050"/>
            </a:solidFill>
            <a:round/>
            <a:headEnd/>
            <a:tailEnd type="arrow" w="med" len="med"/>
          </a:ln>
        </p:spPr>
      </p:cxnSp>
      <p:cxnSp>
        <p:nvCxnSpPr>
          <p:cNvPr id="124" name="Straight Arrow Connector 65">
            <a:extLst>
              <a:ext uri="{FF2B5EF4-FFF2-40B4-BE49-F238E27FC236}">
                <a16:creationId xmlns:a16="http://schemas.microsoft.com/office/drawing/2014/main" xmlns="" id="{C3EAF42F-CF12-4E9A-A801-30C053EB8040}"/>
              </a:ext>
            </a:extLst>
          </p:cNvPr>
          <p:cNvCxnSpPr>
            <a:cxnSpLocks noChangeShapeType="1"/>
          </p:cNvCxnSpPr>
          <p:nvPr/>
        </p:nvCxnSpPr>
        <p:spPr bwMode="auto">
          <a:xfrm rot="16200000" flipH="1">
            <a:off x="3010046" y="4745305"/>
            <a:ext cx="216000" cy="1587"/>
          </a:xfrm>
          <a:prstGeom prst="straightConnector1">
            <a:avLst/>
          </a:prstGeom>
          <a:noFill/>
          <a:ln w="9525" algn="ctr">
            <a:solidFill>
              <a:schemeClr val="tx1"/>
            </a:solidFill>
            <a:prstDash val="dash"/>
            <a:round/>
            <a:headEnd/>
            <a:tailEnd type="arrow" w="med" len="med"/>
          </a:ln>
        </p:spPr>
      </p:cxnSp>
      <p:cxnSp>
        <p:nvCxnSpPr>
          <p:cNvPr id="125" name="Straight Arrow Connector 65">
            <a:extLst>
              <a:ext uri="{FF2B5EF4-FFF2-40B4-BE49-F238E27FC236}">
                <a16:creationId xmlns:a16="http://schemas.microsoft.com/office/drawing/2014/main" xmlns="" id="{FB75C56D-DC8E-43EF-B5DA-3FA763081518}"/>
              </a:ext>
            </a:extLst>
          </p:cNvPr>
          <p:cNvCxnSpPr>
            <a:cxnSpLocks noChangeShapeType="1"/>
          </p:cNvCxnSpPr>
          <p:nvPr/>
        </p:nvCxnSpPr>
        <p:spPr bwMode="auto">
          <a:xfrm rot="16200000" flipH="1">
            <a:off x="4429118" y="3868915"/>
            <a:ext cx="216000" cy="1587"/>
          </a:xfrm>
          <a:prstGeom prst="straightConnector1">
            <a:avLst/>
          </a:prstGeom>
          <a:noFill/>
          <a:ln w="9525" algn="ctr">
            <a:solidFill>
              <a:schemeClr val="tx1"/>
            </a:solidFill>
            <a:prstDash val="dash"/>
            <a:round/>
            <a:headEnd/>
            <a:tailEnd type="arrow" w="med" len="med"/>
          </a:ln>
        </p:spPr>
      </p:cxnSp>
      <p:cxnSp>
        <p:nvCxnSpPr>
          <p:cNvPr id="126" name="Straight Arrow Connector 65">
            <a:extLst>
              <a:ext uri="{FF2B5EF4-FFF2-40B4-BE49-F238E27FC236}">
                <a16:creationId xmlns:a16="http://schemas.microsoft.com/office/drawing/2014/main" xmlns="" id="{A87B4FF6-C4F6-4D09-9AB4-B24EDF6347E0}"/>
              </a:ext>
            </a:extLst>
          </p:cNvPr>
          <p:cNvCxnSpPr>
            <a:cxnSpLocks noChangeShapeType="1"/>
          </p:cNvCxnSpPr>
          <p:nvPr/>
        </p:nvCxnSpPr>
        <p:spPr bwMode="auto">
          <a:xfrm rot="16200000" flipH="1">
            <a:off x="4343018" y="2964605"/>
            <a:ext cx="216000" cy="1587"/>
          </a:xfrm>
          <a:prstGeom prst="straightConnector1">
            <a:avLst/>
          </a:prstGeom>
          <a:noFill/>
          <a:ln w="9525" algn="ctr">
            <a:solidFill>
              <a:schemeClr val="tx1"/>
            </a:solidFill>
            <a:prstDash val="dash"/>
            <a:round/>
            <a:headEnd/>
            <a:tailEnd type="arrow" w="med" len="med"/>
          </a:ln>
        </p:spPr>
      </p:cxnSp>
      <p:cxnSp>
        <p:nvCxnSpPr>
          <p:cNvPr id="127" name="Straight Arrow Connector 65">
            <a:extLst>
              <a:ext uri="{FF2B5EF4-FFF2-40B4-BE49-F238E27FC236}">
                <a16:creationId xmlns:a16="http://schemas.microsoft.com/office/drawing/2014/main" xmlns="" id="{768589FF-766B-41B8-AB8F-5C202E0C2816}"/>
              </a:ext>
            </a:extLst>
          </p:cNvPr>
          <p:cNvCxnSpPr>
            <a:cxnSpLocks noChangeShapeType="1"/>
          </p:cNvCxnSpPr>
          <p:nvPr/>
        </p:nvCxnSpPr>
        <p:spPr bwMode="auto">
          <a:xfrm rot="16200000" flipH="1">
            <a:off x="4431230" y="4297169"/>
            <a:ext cx="216000" cy="1587"/>
          </a:xfrm>
          <a:prstGeom prst="straightConnector1">
            <a:avLst/>
          </a:prstGeom>
          <a:noFill/>
          <a:ln w="19050" algn="ctr">
            <a:solidFill>
              <a:srgbClr val="00B050"/>
            </a:solidFill>
            <a:prstDash val="sysDot"/>
            <a:round/>
            <a:headEnd/>
            <a:tailEnd type="arrow" w="med" len="med"/>
          </a:ln>
        </p:spPr>
      </p:cxnSp>
      <p:cxnSp>
        <p:nvCxnSpPr>
          <p:cNvPr id="128" name="Straight Arrow Connector 73">
            <a:extLst>
              <a:ext uri="{FF2B5EF4-FFF2-40B4-BE49-F238E27FC236}">
                <a16:creationId xmlns:a16="http://schemas.microsoft.com/office/drawing/2014/main" xmlns="" id="{F71CF8BB-BF8E-4F02-B461-505171A9DA5B}"/>
              </a:ext>
            </a:extLst>
          </p:cNvPr>
          <p:cNvCxnSpPr>
            <a:cxnSpLocks noChangeShapeType="1"/>
          </p:cNvCxnSpPr>
          <p:nvPr/>
        </p:nvCxnSpPr>
        <p:spPr bwMode="auto">
          <a:xfrm rot="16200000" flipH="1">
            <a:off x="4314229" y="4301655"/>
            <a:ext cx="216000" cy="1588"/>
          </a:xfrm>
          <a:prstGeom prst="straightConnector1">
            <a:avLst/>
          </a:prstGeom>
          <a:noFill/>
          <a:ln w="9525" algn="ctr">
            <a:solidFill>
              <a:schemeClr val="tx1"/>
            </a:solidFill>
            <a:round/>
            <a:headEnd/>
            <a:tailEnd type="arrow" w="med" len="med"/>
          </a:ln>
        </p:spPr>
      </p:cxnSp>
      <p:cxnSp>
        <p:nvCxnSpPr>
          <p:cNvPr id="129" name="Straight Arrow Connector 73">
            <a:extLst>
              <a:ext uri="{FF2B5EF4-FFF2-40B4-BE49-F238E27FC236}">
                <a16:creationId xmlns:a16="http://schemas.microsoft.com/office/drawing/2014/main" xmlns="" id="{13869AA7-02A1-4BC0-A039-AE0D5136A370}"/>
              </a:ext>
            </a:extLst>
          </p:cNvPr>
          <p:cNvCxnSpPr>
            <a:cxnSpLocks noChangeShapeType="1"/>
          </p:cNvCxnSpPr>
          <p:nvPr/>
        </p:nvCxnSpPr>
        <p:spPr bwMode="auto">
          <a:xfrm rot="16200000" flipH="1">
            <a:off x="4340794" y="5204818"/>
            <a:ext cx="216000" cy="1588"/>
          </a:xfrm>
          <a:prstGeom prst="straightConnector1">
            <a:avLst/>
          </a:prstGeom>
          <a:noFill/>
          <a:ln w="9525" algn="ctr">
            <a:solidFill>
              <a:schemeClr val="tx1"/>
            </a:solidFill>
            <a:round/>
            <a:headEnd/>
            <a:tailEnd type="arrow" w="med" len="med"/>
          </a:ln>
        </p:spPr>
      </p:cxn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Table 116">
            <a:extLst>
              <a:ext uri="{FF2B5EF4-FFF2-40B4-BE49-F238E27FC236}">
                <a16:creationId xmlns:a16="http://schemas.microsoft.com/office/drawing/2014/main" xmlns="" id="{AFACEEE9-EE19-4CDE-861A-9DA263A5D853}"/>
              </a:ext>
            </a:extLst>
          </p:cNvPr>
          <p:cNvGraphicFramePr>
            <a:graphicFrameLocks noGrp="1"/>
          </p:cNvGraphicFramePr>
          <p:nvPr>
            <p:extLst>
              <p:ext uri="{D42A27DB-BD31-4B8C-83A1-F6EECF244321}">
                <p14:modId xmlns:p14="http://schemas.microsoft.com/office/powerpoint/2010/main" val="4248514286"/>
              </p:ext>
            </p:extLst>
          </p:nvPr>
        </p:nvGraphicFramePr>
        <p:xfrm>
          <a:off x="4648376" y="1790017"/>
          <a:ext cx="4392000" cy="3742824"/>
        </p:xfrm>
        <a:graphic>
          <a:graphicData uri="http://schemas.openxmlformats.org/drawingml/2006/table">
            <a:tbl>
              <a:tblPr firstRow="1" bandRow="1">
                <a:tableStyleId>{5C22544A-7EE6-4342-B048-85BDC9FD1C3A}</a:tableStyleId>
              </a:tblPr>
              <a:tblGrid>
                <a:gridCol w="549000">
                  <a:extLst>
                    <a:ext uri="{9D8B030D-6E8A-4147-A177-3AD203B41FA5}">
                      <a16:colId xmlns:a16="http://schemas.microsoft.com/office/drawing/2014/main" xmlns="" val="46487179"/>
                    </a:ext>
                  </a:extLst>
                </a:gridCol>
                <a:gridCol w="549000">
                  <a:extLst>
                    <a:ext uri="{9D8B030D-6E8A-4147-A177-3AD203B41FA5}">
                      <a16:colId xmlns:a16="http://schemas.microsoft.com/office/drawing/2014/main" xmlns="" val="3849074625"/>
                    </a:ext>
                  </a:extLst>
                </a:gridCol>
                <a:gridCol w="549000">
                  <a:extLst>
                    <a:ext uri="{9D8B030D-6E8A-4147-A177-3AD203B41FA5}">
                      <a16:colId xmlns:a16="http://schemas.microsoft.com/office/drawing/2014/main" xmlns="" val="895888019"/>
                    </a:ext>
                  </a:extLst>
                </a:gridCol>
                <a:gridCol w="549000">
                  <a:extLst>
                    <a:ext uri="{9D8B030D-6E8A-4147-A177-3AD203B41FA5}">
                      <a16:colId xmlns:a16="http://schemas.microsoft.com/office/drawing/2014/main" xmlns="" val="1434392144"/>
                    </a:ext>
                  </a:extLst>
                </a:gridCol>
                <a:gridCol w="549000">
                  <a:extLst>
                    <a:ext uri="{9D8B030D-6E8A-4147-A177-3AD203B41FA5}">
                      <a16:colId xmlns:a16="http://schemas.microsoft.com/office/drawing/2014/main" xmlns="" val="3251647795"/>
                    </a:ext>
                  </a:extLst>
                </a:gridCol>
                <a:gridCol w="549000">
                  <a:extLst>
                    <a:ext uri="{9D8B030D-6E8A-4147-A177-3AD203B41FA5}">
                      <a16:colId xmlns:a16="http://schemas.microsoft.com/office/drawing/2014/main" xmlns="" val="3515367325"/>
                    </a:ext>
                  </a:extLst>
                </a:gridCol>
                <a:gridCol w="549000">
                  <a:extLst>
                    <a:ext uri="{9D8B030D-6E8A-4147-A177-3AD203B41FA5}">
                      <a16:colId xmlns:a16="http://schemas.microsoft.com/office/drawing/2014/main" xmlns="" val="1426493690"/>
                    </a:ext>
                  </a:extLst>
                </a:gridCol>
                <a:gridCol w="549000">
                  <a:extLst>
                    <a:ext uri="{9D8B030D-6E8A-4147-A177-3AD203B41FA5}">
                      <a16:colId xmlns:a16="http://schemas.microsoft.com/office/drawing/2014/main" xmlns="" val="1706296221"/>
                    </a:ext>
                  </a:extLst>
                </a:gridCol>
              </a:tblGrid>
              <a:tr h="0">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May 2018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Aug 2017</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ysClr val="windowText" lastClr="000000"/>
                          </a:solidFill>
                          <a:latin typeface="Arial" panose="020B0604020202020204" pitchFamily="34" charset="0"/>
                          <a:cs typeface="Arial" panose="020B0604020202020204" pitchFamily="34" charset="0"/>
                        </a:rPr>
                        <a:t>May 2016</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algn="ctr"/>
                      <a:r>
                        <a:rPr lang="en-CA" sz="1100" dirty="0">
                          <a:solidFill>
                            <a:sysClr val="windowText" lastClr="000000"/>
                          </a:solidFill>
                          <a:latin typeface="Arial" panose="020B0604020202020204" pitchFamily="34" charset="0"/>
                          <a:cs typeface="Arial" panose="020B0604020202020204" pitchFamily="34" charset="0"/>
                        </a:rPr>
                        <a:t>Aug 2015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a16="http://schemas.microsoft.com/office/drawing/2014/main" xmlns="" val="1981573541"/>
                  </a:ext>
                </a:extLst>
              </a:tr>
              <a:tr h="0">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b="1" u="sng"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46</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81</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67</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293244">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50605399"/>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30</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6312049"/>
                  </a:ext>
                </a:extLst>
              </a:tr>
              <a:tr h="180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67</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0">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324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12</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58501437"/>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37</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20045434"/>
                  </a:ext>
                </a:extLst>
              </a:tr>
              <a:tr h="2880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16</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5721058"/>
                  </a:ext>
                </a:extLst>
              </a:tr>
              <a:tr h="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77</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71257819"/>
                  </a:ext>
                </a:extLst>
              </a:tr>
            </a:tbl>
          </a:graphicData>
        </a:graphic>
      </p:graphicFrame>
      <p:sp>
        <p:nvSpPr>
          <p:cNvPr id="2" name="Title 1"/>
          <p:cNvSpPr>
            <a:spLocks noGrp="1"/>
          </p:cNvSpPr>
          <p:nvPr>
            <p:ph type="title"/>
          </p:nvPr>
        </p:nvSpPr>
        <p:spPr>
          <a:xfrm>
            <a:off x="1476375" y="0"/>
            <a:ext cx="7662785" cy="1052736"/>
          </a:xfrm>
        </p:spPr>
        <p:txBody>
          <a:bodyPr>
            <a:normAutofit fontScale="90000"/>
          </a:bodyPr>
          <a:lstStyle/>
          <a:p>
            <a:r>
              <a:rPr lang="en-US" dirty="0"/>
              <a:t>Fall 2018 campaign awareness down from year ago peak for 35-54 </a:t>
            </a:r>
            <a:r>
              <a:rPr lang="en-US" dirty="0" err="1"/>
              <a:t>yrs</a:t>
            </a:r>
            <a:r>
              <a:rPr lang="en-US" dirty="0"/>
              <a:t>, 55+ </a:t>
            </a:r>
            <a:r>
              <a:rPr lang="en-US" dirty="0" err="1"/>
              <a:t>yrs</a:t>
            </a:r>
            <a:r>
              <a:rPr lang="en-US" dirty="0"/>
              <a:t>, Females, and Atlantic, Ontario &amp; Prairies regions. </a:t>
            </a:r>
            <a:br>
              <a:rPr lang="en-US" dirty="0"/>
            </a:br>
            <a:r>
              <a:rPr lang="en-US" dirty="0"/>
              <a:t>But mostly in-line with Spring 2018, 2016 &amp; 2015 levels.</a:t>
            </a:r>
          </a:p>
        </p:txBody>
      </p:sp>
      <p:sp>
        <p:nvSpPr>
          <p:cNvPr id="4" name="Slide Number Placeholder 3"/>
          <p:cNvSpPr>
            <a:spLocks noGrp="1"/>
          </p:cNvSpPr>
          <p:nvPr>
            <p:ph type="sldNum" sz="quarter" idx="12"/>
          </p:nvPr>
        </p:nvSpPr>
        <p:spPr>
          <a:xfrm>
            <a:off x="8563096" y="6480175"/>
            <a:ext cx="576064" cy="365125"/>
          </a:xfrm>
        </p:spPr>
        <p:txBody>
          <a:bodyPr/>
          <a:lstStyle/>
          <a:p>
            <a:fld id="{5857359A-ACC2-4AC8-94CA-842605F06C6B}" type="slidenum">
              <a:rPr lang="en-US" smtClean="0"/>
              <a:pPr/>
              <a:t>32</a:t>
            </a:fld>
            <a:endParaRPr lang="en-US" dirty="0"/>
          </a:p>
        </p:txBody>
      </p:sp>
      <p:sp>
        <p:nvSpPr>
          <p:cNvPr id="5" name="Text Box 1916"/>
          <p:cNvSpPr txBox="1">
            <a:spLocks noChangeArrowheads="1"/>
          </p:cNvSpPr>
          <p:nvPr/>
        </p:nvSpPr>
        <p:spPr bwMode="auto">
          <a:xfrm>
            <a:off x="114300" y="6494462"/>
            <a:ext cx="7241726"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1.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graphicFrame>
        <p:nvGraphicFramePr>
          <p:cNvPr id="7" name="Object 4"/>
          <p:cNvGraphicFramePr>
            <a:graphicFrameLocks noChangeAspect="1"/>
          </p:cNvGraphicFramePr>
          <p:nvPr>
            <p:extLst>
              <p:ext uri="{D42A27DB-BD31-4B8C-83A1-F6EECF244321}">
                <p14:modId xmlns:p14="http://schemas.microsoft.com/office/powerpoint/2010/main" val="2008071346"/>
              </p:ext>
            </p:extLst>
          </p:nvPr>
        </p:nvGraphicFramePr>
        <p:xfrm>
          <a:off x="-220663" y="1676400"/>
          <a:ext cx="5003801" cy="3997325"/>
        </p:xfrm>
        <a:graphic>
          <a:graphicData uri="http://schemas.openxmlformats.org/presentationml/2006/ole">
            <mc:AlternateContent xmlns:mc="http://schemas.openxmlformats.org/markup-compatibility/2006">
              <mc:Choice xmlns:v="urn:schemas-microsoft-com:vml" Requires="v">
                <p:oleObj spid="_x0000_s180311" name="Worksheet" r:id="rId4" imgW="4333944" imgH="3171941" progId="Excel.Sheet.8">
                  <p:embed/>
                </p:oleObj>
              </mc:Choice>
              <mc:Fallback>
                <p:oleObj name="Worksheet" r:id="rId4" imgW="4333944" imgH="3171941" progId="Excel.Sheet.8">
                  <p:embed/>
                  <p:pic>
                    <p:nvPicPr>
                      <p:cNvPr id="0" name=""/>
                      <p:cNvPicPr>
                        <a:picLocks noChangeAspect="1" noChangeArrowheads="1"/>
                      </p:cNvPicPr>
                      <p:nvPr/>
                    </p:nvPicPr>
                    <p:blipFill>
                      <a:blip r:embed="rId5"/>
                      <a:srcRect l="3552" b="621"/>
                      <a:stretch>
                        <a:fillRect/>
                      </a:stretch>
                    </p:blipFill>
                    <p:spPr bwMode="auto">
                      <a:xfrm>
                        <a:off x="-220663" y="1676400"/>
                        <a:ext cx="5003801" cy="3997325"/>
                      </a:xfrm>
                      <a:prstGeom prst="rect">
                        <a:avLst/>
                      </a:prstGeom>
                      <a:noFill/>
                      <a:ln>
                        <a:noFill/>
                      </a:ln>
                      <a:effectLst/>
                      <a:extLst/>
                    </p:spPr>
                  </p:pic>
                </p:oleObj>
              </mc:Fallback>
            </mc:AlternateContent>
          </a:graphicData>
        </a:graphic>
      </p:graphicFrame>
      <p:grpSp>
        <p:nvGrpSpPr>
          <p:cNvPr id="8" name="Group 22"/>
          <p:cNvGrpSpPr>
            <a:grpSpLocks/>
          </p:cNvGrpSpPr>
          <p:nvPr/>
        </p:nvGrpSpPr>
        <p:grpSpPr bwMode="auto">
          <a:xfrm>
            <a:off x="2792053" y="5837768"/>
            <a:ext cx="3562350" cy="458788"/>
            <a:chOff x="6607534" y="3825917"/>
            <a:chExt cx="3562184" cy="459054"/>
          </a:xfrm>
        </p:grpSpPr>
        <p:sp>
          <p:nvSpPr>
            <p:cNvPr id="9" name="Rectangle 23"/>
            <p:cNvSpPr>
              <a:spLocks noChangeArrowheads="1"/>
            </p:cNvSpPr>
            <p:nvPr/>
          </p:nvSpPr>
          <p:spPr bwMode="auto">
            <a:xfrm>
              <a:off x="6695992" y="4093376"/>
              <a:ext cx="177800" cy="101600"/>
            </a:xfrm>
            <a:prstGeom prst="rect">
              <a:avLst/>
            </a:prstGeom>
            <a:solidFill>
              <a:srgbClr val="336699"/>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0" name="Rectangle 24"/>
            <p:cNvSpPr>
              <a:spLocks noChangeArrowheads="1"/>
            </p:cNvSpPr>
            <p:nvPr/>
          </p:nvSpPr>
          <p:spPr bwMode="auto">
            <a:xfrm>
              <a:off x="6697317" y="3895920"/>
              <a:ext cx="177800" cy="101600"/>
            </a:xfrm>
            <a:prstGeom prst="rect">
              <a:avLst/>
            </a:prstGeom>
            <a:solidFill>
              <a:srgbClr val="D95E23"/>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1" name="TextBox 25"/>
            <p:cNvSpPr txBox="1">
              <a:spLocks noChangeArrowheads="1"/>
            </p:cNvSpPr>
            <p:nvPr/>
          </p:nvSpPr>
          <p:spPr bwMode="auto">
            <a:xfrm>
              <a:off x="6822221" y="4023361"/>
              <a:ext cx="2957861" cy="261610"/>
            </a:xfrm>
            <a:prstGeom prst="rect">
              <a:avLst/>
            </a:prstGeom>
            <a:noFill/>
            <a:ln w="9525">
              <a:noFill/>
              <a:miter lim="800000"/>
              <a:headEnd/>
              <a:tailEnd/>
            </a:ln>
          </p:spPr>
          <p:txBody>
            <a:bodyPr wrap="none">
              <a:spAutoFit/>
            </a:bodyPr>
            <a:lstStyle/>
            <a:p>
              <a:pPr>
                <a:buFontTx/>
                <a:buNone/>
              </a:pPr>
              <a:r>
                <a:rPr lang="en-US" sz="1100">
                  <a:solidFill>
                    <a:schemeClr val="tx1"/>
                  </a:solidFill>
                  <a:latin typeface="Arial" pitchFamily="34" charset="0"/>
                  <a:cs typeface="Arial" pitchFamily="34" charset="0"/>
                </a:rPr>
                <a:t>Total Aware - % saw or heard 1+ messages</a:t>
              </a:r>
            </a:p>
          </p:txBody>
        </p:sp>
        <p:sp>
          <p:nvSpPr>
            <p:cNvPr id="12" name="TextBox 26"/>
            <p:cNvSpPr txBox="1">
              <a:spLocks noChangeArrowheads="1"/>
            </p:cNvSpPr>
            <p:nvPr/>
          </p:nvSpPr>
          <p:spPr bwMode="auto">
            <a:xfrm>
              <a:off x="6823552" y="3825917"/>
              <a:ext cx="3038011" cy="261610"/>
            </a:xfrm>
            <a:prstGeom prst="rect">
              <a:avLst/>
            </a:prstGeom>
            <a:noFill/>
            <a:ln w="9525">
              <a:noFill/>
              <a:miter lim="800000"/>
              <a:headEnd/>
              <a:tailEnd/>
            </a:ln>
          </p:spPr>
          <p:txBody>
            <a:bodyPr wrap="none">
              <a:spAutoFit/>
            </a:bodyPr>
            <a:lstStyle/>
            <a:p>
              <a:pPr>
                <a:buFontTx/>
                <a:buNone/>
              </a:pPr>
              <a:r>
                <a:rPr lang="en-US" sz="1100">
                  <a:solidFill>
                    <a:schemeClr val="tx1"/>
                  </a:solidFill>
                  <a:latin typeface="Arial" pitchFamily="34" charset="0"/>
                  <a:cs typeface="Arial" pitchFamily="34" charset="0"/>
                </a:rPr>
                <a:t>Highly Aware - % saw or heard 5+ messages</a:t>
              </a:r>
            </a:p>
          </p:txBody>
        </p:sp>
        <p:sp>
          <p:nvSpPr>
            <p:cNvPr id="13"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4" name="TextBox 13"/>
          <p:cNvSpPr txBox="1"/>
          <p:nvPr/>
        </p:nvSpPr>
        <p:spPr>
          <a:xfrm>
            <a:off x="1037176" y="2015107"/>
            <a:ext cx="926893" cy="3593291"/>
          </a:xfrm>
          <a:prstGeom prst="rect">
            <a:avLst/>
          </a:prstGeom>
          <a:solidFill>
            <a:srgbClr val="FFFFFF"/>
          </a:solidFill>
        </p:spPr>
        <p:txBody>
          <a:bodyPr wrap="square">
            <a:spAutoFit/>
          </a:bodyPr>
          <a:lstStyle/>
          <a:p>
            <a:pPr>
              <a:lnSpc>
                <a:spcPts val="1800"/>
              </a:lnSpc>
              <a:spcBef>
                <a:spcPts val="0"/>
              </a:spcBef>
              <a:buFontTx/>
              <a:buNone/>
              <a:defRPr/>
            </a:pPr>
            <a:r>
              <a:rPr lang="en-US" sz="1100" b="1" dirty="0">
                <a:solidFill>
                  <a:schemeClr val="tx1"/>
                </a:solidFill>
                <a:latin typeface="Arial" pitchFamily="34" charset="0"/>
                <a:cs typeface="Arial" pitchFamily="34" charset="0"/>
              </a:rPr>
              <a:t>Age:</a:t>
            </a:r>
          </a:p>
          <a:p>
            <a:pPr marL="82550">
              <a:lnSpc>
                <a:spcPts val="1800"/>
              </a:lnSpc>
              <a:spcBef>
                <a:spcPts val="0"/>
              </a:spcBef>
              <a:buFontTx/>
              <a:buNone/>
              <a:defRPr/>
            </a:pPr>
            <a:r>
              <a:rPr lang="en-US" sz="1100" dirty="0">
                <a:solidFill>
                  <a:schemeClr val="tx1"/>
                </a:solidFill>
                <a:latin typeface="Arial" pitchFamily="34" charset="0"/>
                <a:cs typeface="Arial" pitchFamily="34" charset="0"/>
              </a:rPr>
              <a:t>18-34</a:t>
            </a:r>
          </a:p>
          <a:p>
            <a:pPr marL="82550">
              <a:lnSpc>
                <a:spcPts val="1800"/>
              </a:lnSpc>
              <a:spcBef>
                <a:spcPts val="300"/>
              </a:spcBef>
              <a:buFontTx/>
              <a:buNone/>
              <a:defRPr/>
            </a:pPr>
            <a:r>
              <a:rPr lang="en-US" sz="1100" dirty="0">
                <a:solidFill>
                  <a:schemeClr val="tx1"/>
                </a:solidFill>
                <a:latin typeface="Arial" pitchFamily="34" charset="0"/>
                <a:cs typeface="Arial" pitchFamily="34" charset="0"/>
              </a:rPr>
              <a:t>35-54</a:t>
            </a:r>
          </a:p>
          <a:p>
            <a:pPr marL="82550">
              <a:lnSpc>
                <a:spcPts val="1800"/>
              </a:lnSpc>
              <a:spcBef>
                <a:spcPts val="300"/>
              </a:spcBef>
              <a:buFontTx/>
              <a:buNone/>
              <a:defRPr/>
            </a:pPr>
            <a:r>
              <a:rPr lang="en-US" sz="1100" dirty="0">
                <a:solidFill>
                  <a:schemeClr val="tx1"/>
                </a:solidFill>
                <a:latin typeface="Arial" pitchFamily="34" charset="0"/>
                <a:cs typeface="Arial" pitchFamily="34" charset="0"/>
              </a:rPr>
              <a:t>55+</a:t>
            </a:r>
          </a:p>
          <a:p>
            <a:pPr>
              <a:lnSpc>
                <a:spcPts val="1800"/>
              </a:lnSpc>
              <a:spcBef>
                <a:spcPts val="800"/>
              </a:spcBef>
              <a:buFontTx/>
              <a:buNone/>
              <a:defRPr/>
            </a:pPr>
            <a:r>
              <a:rPr lang="en-US" sz="1100" b="1" dirty="0">
                <a:solidFill>
                  <a:schemeClr val="tx1"/>
                </a:solidFill>
                <a:latin typeface="Arial" pitchFamily="34" charset="0"/>
                <a:cs typeface="Arial" pitchFamily="34" charset="0"/>
              </a:rPr>
              <a:t>Gender:</a:t>
            </a:r>
          </a:p>
          <a:p>
            <a:pPr marL="82550">
              <a:lnSpc>
                <a:spcPts val="1800"/>
              </a:lnSpc>
              <a:spcBef>
                <a:spcPts val="0"/>
              </a:spcBef>
              <a:buFontTx/>
              <a:buNone/>
              <a:defRPr/>
            </a:pPr>
            <a:r>
              <a:rPr lang="en-US" sz="1100" dirty="0">
                <a:solidFill>
                  <a:schemeClr val="tx1"/>
                </a:solidFill>
                <a:latin typeface="Arial" pitchFamily="34" charset="0"/>
                <a:cs typeface="Arial" pitchFamily="34" charset="0"/>
              </a:rPr>
              <a:t>Male</a:t>
            </a:r>
          </a:p>
          <a:p>
            <a:pPr marL="82550">
              <a:lnSpc>
                <a:spcPts val="1800"/>
              </a:lnSpc>
              <a:spcBef>
                <a:spcPts val="300"/>
              </a:spcBef>
              <a:buFontTx/>
              <a:buNone/>
              <a:defRPr/>
            </a:pPr>
            <a:r>
              <a:rPr lang="en-US" sz="1100" dirty="0">
                <a:solidFill>
                  <a:schemeClr val="tx1"/>
                </a:solidFill>
                <a:latin typeface="Arial" pitchFamily="34" charset="0"/>
                <a:cs typeface="Arial" pitchFamily="34" charset="0"/>
              </a:rPr>
              <a:t>Female</a:t>
            </a:r>
          </a:p>
          <a:p>
            <a:pPr>
              <a:lnSpc>
                <a:spcPts val="1800"/>
              </a:lnSpc>
              <a:spcBef>
                <a:spcPts val="600"/>
              </a:spcBef>
              <a:buFontTx/>
              <a:buNone/>
              <a:defRPr/>
            </a:pPr>
            <a:r>
              <a:rPr lang="en-US" sz="1100" b="1" dirty="0">
                <a:solidFill>
                  <a:schemeClr val="tx1"/>
                </a:solidFill>
                <a:latin typeface="Arial" pitchFamily="34" charset="0"/>
                <a:cs typeface="Arial" pitchFamily="34" charset="0"/>
              </a:rPr>
              <a:t>Region:</a:t>
            </a:r>
          </a:p>
          <a:p>
            <a:pPr marL="82550">
              <a:lnSpc>
                <a:spcPts val="1800"/>
              </a:lnSpc>
              <a:spcBef>
                <a:spcPts val="0"/>
              </a:spcBef>
              <a:buFontTx/>
              <a:buNone/>
              <a:defRPr/>
            </a:pPr>
            <a:r>
              <a:rPr lang="en-US" sz="1100" dirty="0">
                <a:solidFill>
                  <a:schemeClr val="tx1"/>
                </a:solidFill>
                <a:latin typeface="Arial" pitchFamily="34" charset="0"/>
                <a:cs typeface="Arial" pitchFamily="34" charset="0"/>
              </a:rPr>
              <a:t>Atlantic</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Quebec</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Ontario</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Prairies</a:t>
            </a:r>
          </a:p>
          <a:p>
            <a:pPr marL="82550">
              <a:lnSpc>
                <a:spcPts val="1800"/>
              </a:lnSpc>
              <a:spcBef>
                <a:spcPts val="400"/>
              </a:spcBef>
              <a:buFontTx/>
              <a:buNone/>
              <a:defRPr/>
            </a:pPr>
            <a:r>
              <a:rPr lang="en-US" sz="1100" dirty="0">
                <a:solidFill>
                  <a:schemeClr val="tx1"/>
                </a:solidFill>
                <a:latin typeface="Arial" pitchFamily="34" charset="0"/>
                <a:cs typeface="Arial" pitchFamily="34" charset="0"/>
              </a:rPr>
              <a:t>B.C.</a:t>
            </a:r>
          </a:p>
        </p:txBody>
      </p:sp>
      <p:sp>
        <p:nvSpPr>
          <p:cNvPr id="15" name="TextBox 48"/>
          <p:cNvSpPr txBox="1">
            <a:spLocks noChangeArrowheads="1"/>
          </p:cNvSpPr>
          <p:nvPr/>
        </p:nvSpPr>
        <p:spPr bwMode="auto">
          <a:xfrm>
            <a:off x="2619284" y="2316524"/>
            <a:ext cx="392112" cy="246063"/>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33</a:t>
            </a:r>
            <a:endParaRPr lang="en-US" sz="950" dirty="0">
              <a:solidFill>
                <a:schemeClr val="bg1"/>
              </a:solidFill>
              <a:latin typeface="Arial" pitchFamily="34" charset="0"/>
              <a:cs typeface="Arial" pitchFamily="34" charset="0"/>
            </a:endParaRPr>
          </a:p>
        </p:txBody>
      </p:sp>
      <p:sp>
        <p:nvSpPr>
          <p:cNvPr id="16" name="TextBox 29"/>
          <p:cNvSpPr txBox="1">
            <a:spLocks noChangeArrowheads="1"/>
          </p:cNvSpPr>
          <p:nvPr/>
        </p:nvSpPr>
        <p:spPr bwMode="auto">
          <a:xfrm>
            <a:off x="2324230" y="2577003"/>
            <a:ext cx="392112" cy="238527"/>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22</a:t>
            </a:r>
            <a:endParaRPr lang="en-US" sz="950" dirty="0">
              <a:solidFill>
                <a:schemeClr val="bg1"/>
              </a:solidFill>
              <a:latin typeface="Arial" pitchFamily="34" charset="0"/>
              <a:cs typeface="Arial" pitchFamily="34" charset="0"/>
            </a:endParaRPr>
          </a:p>
        </p:txBody>
      </p:sp>
      <p:sp>
        <p:nvSpPr>
          <p:cNvPr id="18" name="TextBox 31"/>
          <p:cNvSpPr txBox="1">
            <a:spLocks noChangeArrowheads="1"/>
          </p:cNvSpPr>
          <p:nvPr/>
        </p:nvSpPr>
        <p:spPr bwMode="auto">
          <a:xfrm>
            <a:off x="2787893" y="2845938"/>
            <a:ext cx="392113" cy="246062"/>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42</a:t>
            </a:r>
          </a:p>
        </p:txBody>
      </p:sp>
      <p:sp>
        <p:nvSpPr>
          <p:cNvPr id="19" name="TextBox 32"/>
          <p:cNvSpPr txBox="1">
            <a:spLocks noChangeArrowheads="1"/>
          </p:cNvSpPr>
          <p:nvPr/>
        </p:nvSpPr>
        <p:spPr bwMode="auto">
          <a:xfrm>
            <a:off x="2556701" y="3394279"/>
            <a:ext cx="392113" cy="246062"/>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33</a:t>
            </a:r>
          </a:p>
        </p:txBody>
      </p:sp>
      <p:sp>
        <p:nvSpPr>
          <p:cNvPr id="20" name="TextBox 33"/>
          <p:cNvSpPr txBox="1">
            <a:spLocks noChangeArrowheads="1"/>
          </p:cNvSpPr>
          <p:nvPr/>
        </p:nvSpPr>
        <p:spPr bwMode="auto">
          <a:xfrm>
            <a:off x="2411547" y="3662171"/>
            <a:ext cx="392113" cy="246062"/>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27</a:t>
            </a:r>
          </a:p>
        </p:txBody>
      </p:sp>
      <p:sp>
        <p:nvSpPr>
          <p:cNvPr id="21" name="TextBox 34"/>
          <p:cNvSpPr txBox="1">
            <a:spLocks noChangeArrowheads="1"/>
          </p:cNvSpPr>
          <p:nvPr/>
        </p:nvSpPr>
        <p:spPr bwMode="auto">
          <a:xfrm>
            <a:off x="2513025" y="4204371"/>
            <a:ext cx="392113" cy="246063"/>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29</a:t>
            </a:r>
          </a:p>
        </p:txBody>
      </p:sp>
      <p:sp>
        <p:nvSpPr>
          <p:cNvPr id="22" name="TextBox 35"/>
          <p:cNvSpPr txBox="1">
            <a:spLocks noChangeArrowheads="1"/>
          </p:cNvSpPr>
          <p:nvPr/>
        </p:nvSpPr>
        <p:spPr bwMode="auto">
          <a:xfrm>
            <a:off x="2196588" y="4482840"/>
            <a:ext cx="392113" cy="247650"/>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19</a:t>
            </a:r>
            <a:endParaRPr lang="en-US" sz="950" dirty="0">
              <a:solidFill>
                <a:schemeClr val="bg1"/>
              </a:solidFill>
              <a:latin typeface="Arial" pitchFamily="34" charset="0"/>
              <a:cs typeface="Arial" pitchFamily="34" charset="0"/>
            </a:endParaRPr>
          </a:p>
        </p:txBody>
      </p:sp>
      <p:sp>
        <p:nvSpPr>
          <p:cNvPr id="23" name="TextBox 36"/>
          <p:cNvSpPr txBox="1">
            <a:spLocks noChangeArrowheads="1"/>
          </p:cNvSpPr>
          <p:nvPr/>
        </p:nvSpPr>
        <p:spPr bwMode="auto">
          <a:xfrm>
            <a:off x="2693880" y="4748775"/>
            <a:ext cx="392113" cy="246063"/>
          </a:xfrm>
          <a:prstGeom prst="rect">
            <a:avLst/>
          </a:prstGeom>
          <a:noFill/>
          <a:ln w="9525">
            <a:noFill/>
            <a:miter lim="800000"/>
            <a:headEnd/>
            <a:tailEnd/>
          </a:ln>
        </p:spPr>
        <p:txBody>
          <a:bodyPr>
            <a:spAutoFit/>
          </a:bodyPr>
          <a:lstStyle/>
          <a:p>
            <a:pPr>
              <a:buFontTx/>
              <a:buNone/>
              <a:defRPr/>
            </a:pPr>
            <a:r>
              <a:rPr lang="en-US" sz="950" b="1" dirty="0">
                <a:solidFill>
                  <a:schemeClr val="bg1"/>
                </a:solidFill>
                <a:latin typeface="Arial" pitchFamily="34" charset="0"/>
                <a:cs typeface="Arial" pitchFamily="34" charset="0"/>
              </a:rPr>
              <a:t>38</a:t>
            </a:r>
          </a:p>
        </p:txBody>
      </p:sp>
      <p:sp>
        <p:nvSpPr>
          <p:cNvPr id="24" name="TextBox 37"/>
          <p:cNvSpPr txBox="1">
            <a:spLocks noChangeArrowheads="1"/>
          </p:cNvSpPr>
          <p:nvPr/>
        </p:nvSpPr>
        <p:spPr bwMode="auto">
          <a:xfrm>
            <a:off x="2349098" y="5020709"/>
            <a:ext cx="390525" cy="247650"/>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25</a:t>
            </a:r>
            <a:endParaRPr lang="en-US" sz="950" dirty="0">
              <a:solidFill>
                <a:schemeClr val="bg1"/>
              </a:solidFill>
              <a:latin typeface="Arial" pitchFamily="34" charset="0"/>
              <a:cs typeface="Arial" pitchFamily="34" charset="0"/>
            </a:endParaRPr>
          </a:p>
        </p:txBody>
      </p:sp>
      <p:sp>
        <p:nvSpPr>
          <p:cNvPr id="25" name="TextBox 38"/>
          <p:cNvSpPr txBox="1">
            <a:spLocks noChangeArrowheads="1"/>
          </p:cNvSpPr>
          <p:nvPr/>
        </p:nvSpPr>
        <p:spPr bwMode="auto">
          <a:xfrm>
            <a:off x="2586404" y="5284043"/>
            <a:ext cx="392113" cy="246063"/>
          </a:xfrm>
          <a:prstGeom prst="rect">
            <a:avLst/>
          </a:prstGeom>
          <a:noFill/>
          <a:ln w="9525">
            <a:noFill/>
            <a:miter lim="800000"/>
            <a:headEnd/>
            <a:tailEnd/>
          </a:ln>
        </p:spPr>
        <p:txBody>
          <a:bodyPr>
            <a:spAutoFit/>
          </a:bodyPr>
          <a:lstStyle/>
          <a:p>
            <a:pPr>
              <a:buFontTx/>
              <a:buNone/>
              <a:defRPr/>
            </a:pPr>
            <a:r>
              <a:rPr lang="en-CA" sz="950" b="1" dirty="0">
                <a:solidFill>
                  <a:schemeClr val="bg1"/>
                </a:solidFill>
                <a:latin typeface="Arial" pitchFamily="34" charset="0"/>
                <a:cs typeface="Arial" pitchFamily="34" charset="0"/>
              </a:rPr>
              <a:t>32</a:t>
            </a:r>
            <a:endParaRPr lang="en-US" sz="950" dirty="0">
              <a:solidFill>
                <a:schemeClr val="bg1"/>
              </a:solidFill>
              <a:latin typeface="Arial" pitchFamily="34" charset="0"/>
              <a:cs typeface="Arial" pitchFamily="34" charset="0"/>
            </a:endParaRPr>
          </a:p>
        </p:txBody>
      </p:sp>
      <p:sp>
        <p:nvSpPr>
          <p:cNvPr id="26" name="TextBox 52"/>
          <p:cNvSpPr txBox="1">
            <a:spLocks noChangeArrowheads="1"/>
          </p:cNvSpPr>
          <p:nvPr/>
        </p:nvSpPr>
        <p:spPr bwMode="auto">
          <a:xfrm>
            <a:off x="4249592" y="5288200"/>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85</a:t>
            </a:r>
          </a:p>
        </p:txBody>
      </p:sp>
      <p:sp>
        <p:nvSpPr>
          <p:cNvPr id="27" name="TextBox 39"/>
          <p:cNvSpPr txBox="1">
            <a:spLocks noChangeArrowheads="1"/>
          </p:cNvSpPr>
          <p:nvPr/>
        </p:nvSpPr>
        <p:spPr bwMode="auto">
          <a:xfrm>
            <a:off x="3702491" y="5008825"/>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65</a:t>
            </a:r>
            <a:endParaRPr lang="en-US" sz="1000" dirty="0">
              <a:latin typeface="Arial" pitchFamily="34" charset="0"/>
              <a:cs typeface="Arial" pitchFamily="34" charset="0"/>
            </a:endParaRPr>
          </a:p>
        </p:txBody>
      </p:sp>
      <p:sp>
        <p:nvSpPr>
          <p:cNvPr id="28" name="TextBox 40"/>
          <p:cNvSpPr txBox="1">
            <a:spLocks noChangeArrowheads="1"/>
          </p:cNvSpPr>
          <p:nvPr/>
        </p:nvSpPr>
        <p:spPr bwMode="auto">
          <a:xfrm>
            <a:off x="3890945" y="4735495"/>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72</a:t>
            </a:r>
          </a:p>
        </p:txBody>
      </p:sp>
      <p:sp>
        <p:nvSpPr>
          <p:cNvPr id="29" name="TextBox 41"/>
          <p:cNvSpPr txBox="1">
            <a:spLocks noChangeArrowheads="1"/>
          </p:cNvSpPr>
          <p:nvPr/>
        </p:nvSpPr>
        <p:spPr bwMode="auto">
          <a:xfrm>
            <a:off x="3860291" y="4477677"/>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70</a:t>
            </a:r>
          </a:p>
        </p:txBody>
      </p:sp>
      <p:sp>
        <p:nvSpPr>
          <p:cNvPr id="30" name="TextBox 56"/>
          <p:cNvSpPr txBox="1">
            <a:spLocks noChangeArrowheads="1"/>
          </p:cNvSpPr>
          <p:nvPr/>
        </p:nvSpPr>
        <p:spPr bwMode="auto">
          <a:xfrm>
            <a:off x="3863110" y="420897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70</a:t>
            </a:r>
            <a:endParaRPr lang="en-US" sz="1000" dirty="0">
              <a:latin typeface="Arial" pitchFamily="34" charset="0"/>
              <a:cs typeface="Arial" pitchFamily="34" charset="0"/>
            </a:endParaRPr>
          </a:p>
        </p:txBody>
      </p:sp>
      <p:sp>
        <p:nvSpPr>
          <p:cNvPr id="31" name="TextBox 57"/>
          <p:cNvSpPr txBox="1">
            <a:spLocks noChangeArrowheads="1"/>
          </p:cNvSpPr>
          <p:nvPr/>
        </p:nvSpPr>
        <p:spPr bwMode="auto">
          <a:xfrm>
            <a:off x="4065128" y="3389290"/>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78</a:t>
            </a:r>
            <a:endParaRPr lang="en-US" sz="1000" dirty="0">
              <a:latin typeface="Arial" pitchFamily="34" charset="0"/>
              <a:cs typeface="Arial" pitchFamily="34" charset="0"/>
            </a:endParaRPr>
          </a:p>
        </p:txBody>
      </p:sp>
      <p:sp>
        <p:nvSpPr>
          <p:cNvPr id="32" name="TextBox 58"/>
          <p:cNvSpPr txBox="1">
            <a:spLocks noChangeArrowheads="1"/>
          </p:cNvSpPr>
          <p:nvPr/>
        </p:nvSpPr>
        <p:spPr bwMode="auto">
          <a:xfrm>
            <a:off x="3705380" y="365812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64</a:t>
            </a:r>
          </a:p>
        </p:txBody>
      </p:sp>
      <p:sp>
        <p:nvSpPr>
          <p:cNvPr id="33" name="TextBox 59"/>
          <p:cNvSpPr txBox="1">
            <a:spLocks noChangeArrowheads="1"/>
          </p:cNvSpPr>
          <p:nvPr/>
        </p:nvSpPr>
        <p:spPr bwMode="auto">
          <a:xfrm>
            <a:off x="3909881" y="2839588"/>
            <a:ext cx="392112"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72</a:t>
            </a:r>
            <a:endParaRPr lang="en-US" sz="1000" dirty="0">
              <a:latin typeface="Arial" pitchFamily="34" charset="0"/>
              <a:cs typeface="Arial" pitchFamily="34" charset="0"/>
            </a:endParaRPr>
          </a:p>
        </p:txBody>
      </p:sp>
      <p:sp>
        <p:nvSpPr>
          <p:cNvPr id="35" name="TextBox 61"/>
          <p:cNvSpPr txBox="1">
            <a:spLocks noChangeArrowheads="1"/>
          </p:cNvSpPr>
          <p:nvPr/>
        </p:nvSpPr>
        <p:spPr bwMode="auto">
          <a:xfrm>
            <a:off x="4174849" y="2305993"/>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82</a:t>
            </a:r>
            <a:endParaRPr lang="en-US" sz="1000" dirty="0">
              <a:latin typeface="Arial" pitchFamily="34" charset="0"/>
              <a:cs typeface="Arial" pitchFamily="34" charset="0"/>
            </a:endParaRPr>
          </a:p>
        </p:txBody>
      </p:sp>
      <p:sp>
        <p:nvSpPr>
          <p:cNvPr id="36" name="TextBox 62"/>
          <p:cNvSpPr txBox="1">
            <a:spLocks noChangeArrowheads="1"/>
          </p:cNvSpPr>
          <p:nvPr/>
        </p:nvSpPr>
        <p:spPr bwMode="auto">
          <a:xfrm>
            <a:off x="3637249" y="257511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62</a:t>
            </a:r>
          </a:p>
        </p:txBody>
      </p:sp>
      <p:sp>
        <p:nvSpPr>
          <p:cNvPr id="48" name="Rectangle 232"/>
          <p:cNvSpPr>
            <a:spLocks noChangeArrowheads="1"/>
          </p:cNvSpPr>
          <p:nvPr/>
        </p:nvSpPr>
        <p:spPr bwMode="auto">
          <a:xfrm>
            <a:off x="857084" y="1527581"/>
            <a:ext cx="7197725" cy="344875"/>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boating activity participants who are Aware of boating safety messages</a:t>
            </a:r>
            <a:endParaRPr lang="en-US" sz="1400" dirty="0">
              <a:solidFill>
                <a:schemeClr val="tx1"/>
              </a:solidFill>
              <a:latin typeface="Arial" pitchFamily="34" charset="0"/>
              <a:cs typeface="Arial" pitchFamily="34" charset="0"/>
            </a:endParaRPr>
          </a:p>
        </p:txBody>
      </p:sp>
      <p:cxnSp>
        <p:nvCxnSpPr>
          <p:cNvPr id="68" name="Straight Arrow Connector 48"/>
          <p:cNvCxnSpPr>
            <a:cxnSpLocks noChangeShapeType="1"/>
          </p:cNvCxnSpPr>
          <p:nvPr/>
        </p:nvCxnSpPr>
        <p:spPr bwMode="auto">
          <a:xfrm rot="16200000" flipH="1">
            <a:off x="7163618" y="5106843"/>
            <a:ext cx="216000" cy="1587"/>
          </a:xfrm>
          <a:prstGeom prst="straightConnector1">
            <a:avLst/>
          </a:prstGeom>
          <a:noFill/>
          <a:ln w="9525" algn="ctr">
            <a:solidFill>
              <a:schemeClr val="tx1"/>
            </a:solidFill>
            <a:prstDash val="solid"/>
            <a:round/>
            <a:headEnd/>
            <a:tailEnd type="arrow" w="med" len="med"/>
          </a:ln>
        </p:spPr>
      </p:cxnSp>
      <p:cxnSp>
        <p:nvCxnSpPr>
          <p:cNvPr id="69" name="Straight Arrow Connector 48"/>
          <p:cNvCxnSpPr>
            <a:cxnSpLocks noChangeShapeType="1"/>
          </p:cNvCxnSpPr>
          <p:nvPr/>
        </p:nvCxnSpPr>
        <p:spPr bwMode="auto">
          <a:xfrm rot="5400000" flipH="1" flipV="1">
            <a:off x="7694243" y="4571006"/>
            <a:ext cx="216000" cy="1587"/>
          </a:xfrm>
          <a:prstGeom prst="straightConnector1">
            <a:avLst/>
          </a:prstGeom>
          <a:noFill/>
          <a:ln w="9525" algn="ctr">
            <a:solidFill>
              <a:schemeClr val="tx1"/>
            </a:solidFill>
            <a:prstDash val="solid"/>
            <a:round/>
            <a:headEnd/>
            <a:tailEnd type="arrow" w="med" len="med"/>
          </a:ln>
        </p:spPr>
      </p:cxnSp>
      <p:cxnSp>
        <p:nvCxnSpPr>
          <p:cNvPr id="70" name="Straight Arrow Connector 48"/>
          <p:cNvCxnSpPr>
            <a:cxnSpLocks noChangeShapeType="1"/>
          </p:cNvCxnSpPr>
          <p:nvPr/>
        </p:nvCxnSpPr>
        <p:spPr bwMode="auto">
          <a:xfrm rot="16200000" flipH="1">
            <a:off x="7162413" y="2656012"/>
            <a:ext cx="216000" cy="1587"/>
          </a:xfrm>
          <a:prstGeom prst="straightConnector1">
            <a:avLst/>
          </a:prstGeom>
          <a:noFill/>
          <a:ln w="9525" algn="ctr">
            <a:solidFill>
              <a:schemeClr val="tx1"/>
            </a:solidFill>
            <a:prstDash val="dash"/>
            <a:round/>
            <a:headEnd/>
            <a:tailEnd type="arrow" w="med" len="med"/>
          </a:ln>
        </p:spPr>
      </p:cxnSp>
      <p:cxnSp>
        <p:nvCxnSpPr>
          <p:cNvPr id="103" name="Straight Arrow Connector 48"/>
          <p:cNvCxnSpPr>
            <a:cxnSpLocks noChangeShapeType="1"/>
          </p:cNvCxnSpPr>
          <p:nvPr/>
        </p:nvCxnSpPr>
        <p:spPr bwMode="auto">
          <a:xfrm rot="5400000" flipH="1" flipV="1">
            <a:off x="8797895" y="2907421"/>
            <a:ext cx="216000" cy="1587"/>
          </a:xfrm>
          <a:prstGeom prst="straightConnector1">
            <a:avLst/>
          </a:prstGeom>
          <a:noFill/>
          <a:ln w="19050" algn="ctr">
            <a:solidFill>
              <a:srgbClr val="00B050"/>
            </a:solidFill>
            <a:prstDash val="sysDot"/>
            <a:round/>
            <a:headEnd/>
            <a:tailEnd type="arrow" w="med" len="med"/>
          </a:ln>
        </p:spPr>
      </p:cxnSp>
      <p:cxnSp>
        <p:nvCxnSpPr>
          <p:cNvPr id="104" name="Straight Arrow Connector 48"/>
          <p:cNvCxnSpPr>
            <a:cxnSpLocks noChangeShapeType="1"/>
          </p:cNvCxnSpPr>
          <p:nvPr/>
        </p:nvCxnSpPr>
        <p:spPr bwMode="auto">
          <a:xfrm rot="5400000" flipH="1" flipV="1">
            <a:off x="8797129" y="3746825"/>
            <a:ext cx="216000" cy="1587"/>
          </a:xfrm>
          <a:prstGeom prst="straightConnector1">
            <a:avLst/>
          </a:prstGeom>
          <a:noFill/>
          <a:ln w="19050" algn="ctr">
            <a:solidFill>
              <a:srgbClr val="00B050"/>
            </a:solidFill>
            <a:prstDash val="sysDot"/>
            <a:round/>
            <a:headEnd/>
            <a:tailEnd type="arrow" w="med" len="med"/>
          </a:ln>
        </p:spPr>
      </p:cxnSp>
      <p:cxnSp>
        <p:nvCxnSpPr>
          <p:cNvPr id="106" name="Straight Arrow Connector 48"/>
          <p:cNvCxnSpPr>
            <a:cxnSpLocks noChangeShapeType="1"/>
          </p:cNvCxnSpPr>
          <p:nvPr/>
        </p:nvCxnSpPr>
        <p:spPr bwMode="auto">
          <a:xfrm rot="5400000" flipH="1" flipV="1">
            <a:off x="8792352" y="4570970"/>
            <a:ext cx="216000" cy="1587"/>
          </a:xfrm>
          <a:prstGeom prst="straightConnector1">
            <a:avLst/>
          </a:prstGeom>
          <a:noFill/>
          <a:ln w="19050" algn="ctr">
            <a:solidFill>
              <a:srgbClr val="00B050"/>
            </a:solidFill>
            <a:prstDash val="solid"/>
            <a:round/>
            <a:headEnd/>
            <a:tailEnd type="arrow" w="med" len="med"/>
          </a:ln>
        </p:spPr>
      </p:cxnSp>
      <p:cxnSp>
        <p:nvCxnSpPr>
          <p:cNvPr id="125" name="Straight Arrow Connector 48"/>
          <p:cNvCxnSpPr>
            <a:cxnSpLocks noChangeShapeType="1"/>
          </p:cNvCxnSpPr>
          <p:nvPr/>
        </p:nvCxnSpPr>
        <p:spPr bwMode="auto">
          <a:xfrm rot="5400000" flipH="1" flipV="1">
            <a:off x="6625726" y="5137238"/>
            <a:ext cx="216000" cy="1587"/>
          </a:xfrm>
          <a:prstGeom prst="straightConnector1">
            <a:avLst/>
          </a:prstGeom>
          <a:noFill/>
          <a:ln w="19050" algn="ctr">
            <a:solidFill>
              <a:srgbClr val="00B050"/>
            </a:solidFill>
            <a:prstDash val="solid"/>
            <a:round/>
            <a:headEnd/>
            <a:tailEnd type="arrow" w="med" len="med"/>
          </a:ln>
        </p:spPr>
      </p:cxnSp>
      <p:cxnSp>
        <p:nvCxnSpPr>
          <p:cNvPr id="133" name="Straight Arrow Connector 48"/>
          <p:cNvCxnSpPr>
            <a:cxnSpLocks noChangeShapeType="1"/>
          </p:cNvCxnSpPr>
          <p:nvPr/>
        </p:nvCxnSpPr>
        <p:spPr bwMode="auto">
          <a:xfrm rot="5400000" flipH="1" flipV="1">
            <a:off x="6146972" y="4841410"/>
            <a:ext cx="216000" cy="1587"/>
          </a:xfrm>
          <a:prstGeom prst="straightConnector1">
            <a:avLst/>
          </a:prstGeom>
          <a:noFill/>
          <a:ln w="19050" algn="ctr">
            <a:solidFill>
              <a:srgbClr val="00B050"/>
            </a:solidFill>
            <a:prstDash val="solid"/>
            <a:round/>
            <a:headEnd/>
            <a:tailEnd type="arrow" w="med" len="med"/>
          </a:ln>
        </p:spPr>
      </p:cxnSp>
      <p:cxnSp>
        <p:nvCxnSpPr>
          <p:cNvPr id="134" name="Straight Arrow Connector 48"/>
          <p:cNvCxnSpPr>
            <a:cxnSpLocks noChangeShapeType="1"/>
          </p:cNvCxnSpPr>
          <p:nvPr/>
        </p:nvCxnSpPr>
        <p:spPr bwMode="auto">
          <a:xfrm rot="5400000" flipH="1" flipV="1">
            <a:off x="8246195" y="5386924"/>
            <a:ext cx="216000" cy="1587"/>
          </a:xfrm>
          <a:prstGeom prst="straightConnector1">
            <a:avLst/>
          </a:prstGeom>
          <a:noFill/>
          <a:ln w="19050" algn="ctr">
            <a:solidFill>
              <a:srgbClr val="00B050"/>
            </a:solidFill>
            <a:prstDash val="sysDot"/>
            <a:round/>
            <a:headEnd/>
            <a:tailEnd type="arrow" w="med" len="med"/>
          </a:ln>
        </p:spPr>
      </p:cxnSp>
      <p:cxnSp>
        <p:nvCxnSpPr>
          <p:cNvPr id="135" name="Straight Arrow Connector 48"/>
          <p:cNvCxnSpPr>
            <a:cxnSpLocks noChangeShapeType="1"/>
          </p:cNvCxnSpPr>
          <p:nvPr/>
        </p:nvCxnSpPr>
        <p:spPr bwMode="auto">
          <a:xfrm rot="16200000" flipH="1">
            <a:off x="8252008" y="4257280"/>
            <a:ext cx="216000" cy="1587"/>
          </a:xfrm>
          <a:prstGeom prst="straightConnector1">
            <a:avLst/>
          </a:prstGeom>
          <a:noFill/>
          <a:ln w="19050" algn="ctr">
            <a:solidFill>
              <a:srgbClr val="00B050"/>
            </a:solidFill>
            <a:prstDash val="sysDot"/>
            <a:round/>
            <a:headEnd/>
            <a:tailEnd type="arrow" w="med" len="med"/>
          </a:ln>
        </p:spPr>
      </p:cxnSp>
      <p:cxnSp>
        <p:nvCxnSpPr>
          <p:cNvPr id="136" name="Straight Arrow Connector 48"/>
          <p:cNvCxnSpPr>
            <a:cxnSpLocks noChangeShapeType="1"/>
          </p:cNvCxnSpPr>
          <p:nvPr/>
        </p:nvCxnSpPr>
        <p:spPr bwMode="auto">
          <a:xfrm rot="16200000" flipH="1">
            <a:off x="8273588" y="2670298"/>
            <a:ext cx="216000" cy="1587"/>
          </a:xfrm>
          <a:prstGeom prst="straightConnector1">
            <a:avLst/>
          </a:prstGeom>
          <a:noFill/>
          <a:ln w="19050" algn="ctr">
            <a:solidFill>
              <a:srgbClr val="00B050"/>
            </a:solidFill>
            <a:prstDash val="sysDot"/>
            <a:round/>
            <a:headEnd/>
            <a:tailEnd type="arrow" w="med" len="med"/>
          </a:ln>
        </p:spPr>
      </p:cxnSp>
      <p:cxnSp>
        <p:nvCxnSpPr>
          <p:cNvPr id="137" name="Straight Arrow Connector 48"/>
          <p:cNvCxnSpPr>
            <a:cxnSpLocks noChangeShapeType="1"/>
          </p:cNvCxnSpPr>
          <p:nvPr/>
        </p:nvCxnSpPr>
        <p:spPr bwMode="auto">
          <a:xfrm rot="5400000" flipH="1" flipV="1">
            <a:off x="8271989" y="2396945"/>
            <a:ext cx="216000" cy="1587"/>
          </a:xfrm>
          <a:prstGeom prst="straightConnector1">
            <a:avLst/>
          </a:prstGeom>
          <a:noFill/>
          <a:ln w="19050" algn="ctr">
            <a:solidFill>
              <a:srgbClr val="00B050"/>
            </a:solidFill>
            <a:prstDash val="sysDot"/>
            <a:round/>
            <a:headEnd/>
            <a:tailEnd type="arrow" w="med" len="med"/>
          </a:ln>
        </p:spPr>
      </p:cxnSp>
      <p:cxnSp>
        <p:nvCxnSpPr>
          <p:cNvPr id="138" name="Straight Arrow Connector 48"/>
          <p:cNvCxnSpPr>
            <a:cxnSpLocks noChangeShapeType="1"/>
          </p:cNvCxnSpPr>
          <p:nvPr/>
        </p:nvCxnSpPr>
        <p:spPr bwMode="auto">
          <a:xfrm rot="5400000" flipH="1" flipV="1">
            <a:off x="6056689" y="5134947"/>
            <a:ext cx="216000" cy="1587"/>
          </a:xfrm>
          <a:prstGeom prst="straightConnector1">
            <a:avLst/>
          </a:prstGeom>
          <a:noFill/>
          <a:ln w="19050" algn="ctr">
            <a:solidFill>
              <a:srgbClr val="00B050"/>
            </a:solidFill>
            <a:prstDash val="solid"/>
            <a:round/>
            <a:headEnd/>
            <a:tailEnd type="arrow" w="med" len="med"/>
          </a:ln>
        </p:spPr>
      </p:cxnSp>
      <p:cxnSp>
        <p:nvCxnSpPr>
          <p:cNvPr id="100" name="Straight Arrow Connector 48">
            <a:extLst>
              <a:ext uri="{FF2B5EF4-FFF2-40B4-BE49-F238E27FC236}">
                <a16:creationId xmlns:a16="http://schemas.microsoft.com/office/drawing/2014/main" xmlns="" id="{5531AF8B-3704-4976-9BE8-6E4180C51E8D}"/>
              </a:ext>
            </a:extLst>
          </p:cNvPr>
          <p:cNvCxnSpPr>
            <a:cxnSpLocks noChangeShapeType="1"/>
          </p:cNvCxnSpPr>
          <p:nvPr/>
        </p:nvCxnSpPr>
        <p:spPr bwMode="auto">
          <a:xfrm rot="5400000" flipH="1" flipV="1">
            <a:off x="7695942" y="3770921"/>
            <a:ext cx="216000" cy="1587"/>
          </a:xfrm>
          <a:prstGeom prst="straightConnector1">
            <a:avLst/>
          </a:prstGeom>
          <a:noFill/>
          <a:ln w="9525" algn="ctr">
            <a:solidFill>
              <a:schemeClr val="tx1"/>
            </a:solidFill>
            <a:prstDash val="dash"/>
            <a:round/>
            <a:headEnd/>
            <a:tailEnd type="arrow" w="med" len="med"/>
          </a:ln>
        </p:spPr>
      </p:cxnSp>
      <p:cxnSp>
        <p:nvCxnSpPr>
          <p:cNvPr id="101" name="Straight Arrow Connector 48">
            <a:extLst>
              <a:ext uri="{FF2B5EF4-FFF2-40B4-BE49-F238E27FC236}">
                <a16:creationId xmlns:a16="http://schemas.microsoft.com/office/drawing/2014/main" xmlns="" id="{854AAF28-12A4-4F32-8FF1-937BF672BF45}"/>
              </a:ext>
            </a:extLst>
          </p:cNvPr>
          <p:cNvCxnSpPr>
            <a:cxnSpLocks noChangeShapeType="1"/>
          </p:cNvCxnSpPr>
          <p:nvPr/>
        </p:nvCxnSpPr>
        <p:spPr bwMode="auto">
          <a:xfrm rot="5400000" flipH="1" flipV="1">
            <a:off x="7154288" y="4570729"/>
            <a:ext cx="216000" cy="1587"/>
          </a:xfrm>
          <a:prstGeom prst="straightConnector1">
            <a:avLst/>
          </a:prstGeom>
          <a:noFill/>
          <a:ln w="9525" algn="ctr">
            <a:solidFill>
              <a:schemeClr val="tx1"/>
            </a:solidFill>
            <a:prstDash val="dash"/>
            <a:round/>
            <a:headEnd/>
            <a:tailEnd type="arrow" w="med" len="med"/>
          </a:ln>
        </p:spPr>
      </p:cxnSp>
      <p:cxnSp>
        <p:nvCxnSpPr>
          <p:cNvPr id="102" name="Straight Arrow Connector 48">
            <a:extLst>
              <a:ext uri="{FF2B5EF4-FFF2-40B4-BE49-F238E27FC236}">
                <a16:creationId xmlns:a16="http://schemas.microsoft.com/office/drawing/2014/main" xmlns="" id="{A7409CD3-0AEE-4797-B719-8F7825CF17E8}"/>
              </a:ext>
            </a:extLst>
          </p:cNvPr>
          <p:cNvCxnSpPr>
            <a:cxnSpLocks noChangeShapeType="1"/>
          </p:cNvCxnSpPr>
          <p:nvPr/>
        </p:nvCxnSpPr>
        <p:spPr bwMode="auto">
          <a:xfrm rot="5400000" flipH="1" flipV="1">
            <a:off x="6150646" y="3764432"/>
            <a:ext cx="216000" cy="1587"/>
          </a:xfrm>
          <a:prstGeom prst="straightConnector1">
            <a:avLst/>
          </a:prstGeom>
          <a:noFill/>
          <a:ln w="19050" algn="ctr">
            <a:solidFill>
              <a:srgbClr val="00B050"/>
            </a:solidFill>
            <a:prstDash val="solid"/>
            <a:round/>
            <a:headEnd/>
            <a:tailEnd type="arrow" w="med" len="med"/>
          </a:ln>
        </p:spPr>
      </p:cxnSp>
      <p:cxnSp>
        <p:nvCxnSpPr>
          <p:cNvPr id="105" name="Straight Arrow Connector 48">
            <a:extLst>
              <a:ext uri="{FF2B5EF4-FFF2-40B4-BE49-F238E27FC236}">
                <a16:creationId xmlns:a16="http://schemas.microsoft.com/office/drawing/2014/main" xmlns="" id="{397D0C96-92F8-40D3-A903-D646B9EAD061}"/>
              </a:ext>
            </a:extLst>
          </p:cNvPr>
          <p:cNvCxnSpPr>
            <a:cxnSpLocks noChangeShapeType="1"/>
          </p:cNvCxnSpPr>
          <p:nvPr/>
        </p:nvCxnSpPr>
        <p:spPr bwMode="auto">
          <a:xfrm rot="5400000" flipH="1" flipV="1">
            <a:off x="6681870" y="4862659"/>
            <a:ext cx="216000" cy="1587"/>
          </a:xfrm>
          <a:prstGeom prst="straightConnector1">
            <a:avLst/>
          </a:prstGeom>
          <a:noFill/>
          <a:ln w="19050" algn="ctr">
            <a:solidFill>
              <a:srgbClr val="00B050"/>
            </a:solidFill>
            <a:prstDash val="solid"/>
            <a:round/>
            <a:headEnd/>
            <a:tailEnd type="arrow" w="med" len="med"/>
          </a:ln>
        </p:spPr>
      </p:cxnSp>
      <p:cxnSp>
        <p:nvCxnSpPr>
          <p:cNvPr id="108" name="Straight Arrow Connector 48">
            <a:extLst>
              <a:ext uri="{FF2B5EF4-FFF2-40B4-BE49-F238E27FC236}">
                <a16:creationId xmlns:a16="http://schemas.microsoft.com/office/drawing/2014/main" xmlns="" id="{8CB04EEC-C1DE-47AE-99E0-57D334B15C34}"/>
              </a:ext>
            </a:extLst>
          </p:cNvPr>
          <p:cNvCxnSpPr>
            <a:cxnSpLocks noChangeShapeType="1"/>
          </p:cNvCxnSpPr>
          <p:nvPr/>
        </p:nvCxnSpPr>
        <p:spPr bwMode="auto">
          <a:xfrm rot="5400000" flipH="1" flipV="1">
            <a:off x="6595978" y="3510011"/>
            <a:ext cx="216000" cy="1587"/>
          </a:xfrm>
          <a:prstGeom prst="straightConnector1">
            <a:avLst/>
          </a:prstGeom>
          <a:noFill/>
          <a:ln w="19050" algn="ctr">
            <a:solidFill>
              <a:srgbClr val="00B050"/>
            </a:solidFill>
            <a:prstDash val="solid"/>
            <a:round/>
            <a:headEnd/>
            <a:tailEnd type="arrow" w="med" len="med"/>
          </a:ln>
        </p:spPr>
      </p:cxnSp>
      <p:cxnSp>
        <p:nvCxnSpPr>
          <p:cNvPr id="109" name="Straight Arrow Connector 48">
            <a:extLst>
              <a:ext uri="{FF2B5EF4-FFF2-40B4-BE49-F238E27FC236}">
                <a16:creationId xmlns:a16="http://schemas.microsoft.com/office/drawing/2014/main" xmlns="" id="{B50CFCFB-BDA6-4C3F-AF9A-FDAD60152F87}"/>
              </a:ext>
            </a:extLst>
          </p:cNvPr>
          <p:cNvCxnSpPr>
            <a:cxnSpLocks noChangeShapeType="1"/>
          </p:cNvCxnSpPr>
          <p:nvPr/>
        </p:nvCxnSpPr>
        <p:spPr bwMode="auto">
          <a:xfrm rot="5400000" flipH="1" flipV="1">
            <a:off x="6601347" y="2642851"/>
            <a:ext cx="216000" cy="1587"/>
          </a:xfrm>
          <a:prstGeom prst="straightConnector1">
            <a:avLst/>
          </a:prstGeom>
          <a:noFill/>
          <a:ln w="19050" algn="ctr">
            <a:solidFill>
              <a:srgbClr val="00B050"/>
            </a:solidFill>
            <a:prstDash val="solid"/>
            <a:round/>
            <a:headEnd/>
            <a:tailEnd type="arrow" w="med" len="med"/>
          </a:ln>
        </p:spPr>
      </p:cxnSp>
      <p:cxnSp>
        <p:nvCxnSpPr>
          <p:cNvPr id="90" name="Straight Arrow Connector 73">
            <a:extLst>
              <a:ext uri="{FF2B5EF4-FFF2-40B4-BE49-F238E27FC236}">
                <a16:creationId xmlns:a16="http://schemas.microsoft.com/office/drawing/2014/main" xmlns="" id="{9FB50A32-0A83-4EEA-8F85-56AFBEAECB4B}"/>
              </a:ext>
            </a:extLst>
          </p:cNvPr>
          <p:cNvCxnSpPr>
            <a:cxnSpLocks noChangeShapeType="1"/>
          </p:cNvCxnSpPr>
          <p:nvPr/>
        </p:nvCxnSpPr>
        <p:spPr bwMode="auto">
          <a:xfrm rot="5400000" flipH="1" flipV="1">
            <a:off x="6574124" y="4860256"/>
            <a:ext cx="216000" cy="1588"/>
          </a:xfrm>
          <a:prstGeom prst="straightConnector1">
            <a:avLst/>
          </a:prstGeom>
          <a:noFill/>
          <a:ln w="9525" algn="ctr">
            <a:solidFill>
              <a:schemeClr val="tx1"/>
            </a:solidFill>
            <a:round/>
            <a:headEnd/>
            <a:tailEnd type="arrow" w="med" len="med"/>
          </a:ln>
        </p:spPr>
      </p:cxnSp>
      <p:cxnSp>
        <p:nvCxnSpPr>
          <p:cNvPr id="111" name="Straight Arrow Connector 73">
            <a:extLst>
              <a:ext uri="{FF2B5EF4-FFF2-40B4-BE49-F238E27FC236}">
                <a16:creationId xmlns:a16="http://schemas.microsoft.com/office/drawing/2014/main" xmlns="" id="{5413C45A-73B9-4EF4-821D-1AB21F65E9C1}"/>
              </a:ext>
            </a:extLst>
          </p:cNvPr>
          <p:cNvCxnSpPr>
            <a:cxnSpLocks noChangeShapeType="1"/>
          </p:cNvCxnSpPr>
          <p:nvPr/>
        </p:nvCxnSpPr>
        <p:spPr bwMode="auto">
          <a:xfrm rot="5400000" flipH="1" flipV="1">
            <a:off x="6035944" y="3770920"/>
            <a:ext cx="216000" cy="1588"/>
          </a:xfrm>
          <a:prstGeom prst="straightConnector1">
            <a:avLst/>
          </a:prstGeom>
          <a:noFill/>
          <a:ln w="9525" algn="ctr">
            <a:solidFill>
              <a:schemeClr val="tx1"/>
            </a:solidFill>
            <a:round/>
            <a:headEnd/>
            <a:tailEnd type="arrow" w="med" len="med"/>
          </a:ln>
        </p:spPr>
      </p:cxnSp>
      <p:cxnSp>
        <p:nvCxnSpPr>
          <p:cNvPr id="112" name="Straight Arrow Connector 73">
            <a:extLst>
              <a:ext uri="{FF2B5EF4-FFF2-40B4-BE49-F238E27FC236}">
                <a16:creationId xmlns:a16="http://schemas.microsoft.com/office/drawing/2014/main" xmlns="" id="{0B7042B9-535D-4B6D-8250-64486A0EAA89}"/>
              </a:ext>
            </a:extLst>
          </p:cNvPr>
          <p:cNvCxnSpPr>
            <a:cxnSpLocks noChangeShapeType="1"/>
          </p:cNvCxnSpPr>
          <p:nvPr/>
        </p:nvCxnSpPr>
        <p:spPr bwMode="auto">
          <a:xfrm rot="5400000" flipH="1" flipV="1">
            <a:off x="6062376" y="4299971"/>
            <a:ext cx="216000" cy="1588"/>
          </a:xfrm>
          <a:prstGeom prst="straightConnector1">
            <a:avLst/>
          </a:prstGeom>
          <a:noFill/>
          <a:ln w="9525" algn="ctr">
            <a:solidFill>
              <a:schemeClr val="tx1"/>
            </a:solidFill>
            <a:round/>
            <a:headEnd/>
            <a:tailEnd type="arrow" w="med" len="med"/>
          </a:ln>
        </p:spPr>
      </p:cxnSp>
      <p:cxnSp>
        <p:nvCxnSpPr>
          <p:cNvPr id="113" name="Straight Arrow Connector 73">
            <a:extLst>
              <a:ext uri="{FF2B5EF4-FFF2-40B4-BE49-F238E27FC236}">
                <a16:creationId xmlns:a16="http://schemas.microsoft.com/office/drawing/2014/main" xmlns="" id="{F768CD06-DBEE-4D66-9D2A-BEEED95B535D}"/>
              </a:ext>
            </a:extLst>
          </p:cNvPr>
          <p:cNvCxnSpPr>
            <a:cxnSpLocks noChangeShapeType="1"/>
          </p:cNvCxnSpPr>
          <p:nvPr/>
        </p:nvCxnSpPr>
        <p:spPr bwMode="auto">
          <a:xfrm rot="5400000" flipH="1" flipV="1">
            <a:off x="6055806" y="4562922"/>
            <a:ext cx="216000" cy="1588"/>
          </a:xfrm>
          <a:prstGeom prst="straightConnector1">
            <a:avLst/>
          </a:prstGeom>
          <a:noFill/>
          <a:ln w="9525" algn="ctr">
            <a:solidFill>
              <a:schemeClr val="tx1"/>
            </a:solidFill>
            <a:round/>
            <a:headEnd/>
            <a:tailEnd type="arrow" w="med" len="med"/>
          </a:ln>
        </p:spPr>
      </p:cxnSp>
      <p:cxnSp>
        <p:nvCxnSpPr>
          <p:cNvPr id="114" name="Straight Arrow Connector 73">
            <a:extLst>
              <a:ext uri="{FF2B5EF4-FFF2-40B4-BE49-F238E27FC236}">
                <a16:creationId xmlns:a16="http://schemas.microsoft.com/office/drawing/2014/main" xmlns="" id="{A76A73E2-365D-4FAD-8DDC-CB1BE043FCBD}"/>
              </a:ext>
            </a:extLst>
          </p:cNvPr>
          <p:cNvCxnSpPr>
            <a:cxnSpLocks noChangeShapeType="1"/>
          </p:cNvCxnSpPr>
          <p:nvPr/>
        </p:nvCxnSpPr>
        <p:spPr bwMode="auto">
          <a:xfrm rot="5400000" flipH="1" flipV="1">
            <a:off x="6039619" y="4851069"/>
            <a:ext cx="216000" cy="1588"/>
          </a:xfrm>
          <a:prstGeom prst="straightConnector1">
            <a:avLst/>
          </a:prstGeom>
          <a:noFill/>
          <a:ln w="9525" algn="ctr">
            <a:solidFill>
              <a:schemeClr val="tx1"/>
            </a:solidFill>
            <a:round/>
            <a:headEnd/>
            <a:tailEnd type="arrow" w="med" len="med"/>
          </a:ln>
        </p:spPr>
      </p:cxnSp>
      <p:cxnSp>
        <p:nvCxnSpPr>
          <p:cNvPr id="115" name="Straight Arrow Connector 48">
            <a:extLst>
              <a:ext uri="{FF2B5EF4-FFF2-40B4-BE49-F238E27FC236}">
                <a16:creationId xmlns:a16="http://schemas.microsoft.com/office/drawing/2014/main" xmlns="" id="{471EF976-64A2-4F68-9F1E-67D40D927137}"/>
              </a:ext>
            </a:extLst>
          </p:cNvPr>
          <p:cNvCxnSpPr>
            <a:cxnSpLocks noChangeShapeType="1"/>
          </p:cNvCxnSpPr>
          <p:nvPr/>
        </p:nvCxnSpPr>
        <p:spPr bwMode="auto">
          <a:xfrm rot="5400000" flipH="1" flipV="1">
            <a:off x="6044144" y="2661691"/>
            <a:ext cx="216000" cy="1587"/>
          </a:xfrm>
          <a:prstGeom prst="straightConnector1">
            <a:avLst/>
          </a:prstGeom>
          <a:noFill/>
          <a:ln w="19050" algn="ctr">
            <a:solidFill>
              <a:srgbClr val="00B050"/>
            </a:solidFill>
            <a:prstDash val="solid"/>
            <a:round/>
            <a:headEnd/>
            <a:tailEnd type="arrow" w="med" len="med"/>
          </a:ln>
        </p:spPr>
      </p:cxnSp>
      <p:sp>
        <p:nvSpPr>
          <p:cNvPr id="116" name="Content Placeholder 2">
            <a:extLst>
              <a:ext uri="{FF2B5EF4-FFF2-40B4-BE49-F238E27FC236}">
                <a16:creationId xmlns:a16="http://schemas.microsoft.com/office/drawing/2014/main" xmlns="" id="{8ED03E86-845E-4B45-A017-AEE99FB8398C}"/>
              </a:ext>
            </a:extLst>
          </p:cNvPr>
          <p:cNvSpPr>
            <a:spLocks noGrp="1"/>
          </p:cNvSpPr>
          <p:nvPr>
            <p:ph idx="1"/>
          </p:nvPr>
        </p:nvSpPr>
        <p:spPr>
          <a:xfrm>
            <a:off x="180796" y="1081730"/>
            <a:ext cx="8728407" cy="368883"/>
          </a:xfrm>
        </p:spPr>
        <p:txBody>
          <a:bodyPr/>
          <a:lstStyle/>
          <a:p>
            <a:r>
              <a:rPr lang="en-US" sz="1000" dirty="0"/>
              <a:t>For “highly aware”, decreases vs. year ago peak level, with Females and in Quebec &amp; Prairies regions. Seasonally up from Spring 2018 with 55+ </a:t>
            </a:r>
            <a:r>
              <a:rPr lang="en-US" sz="1000" dirty="0" err="1"/>
              <a:t>yrs</a:t>
            </a:r>
            <a:r>
              <a:rPr lang="en-US" sz="1000" dirty="0"/>
              <a:t>, Males and in Ontario</a:t>
            </a:r>
            <a:r>
              <a:rPr lang="en-US" sz="1000" dirty="0" smtClean="0"/>
              <a:t>.  Long-term, “highly aware” underdeveloped with 35-54 </a:t>
            </a:r>
            <a:r>
              <a:rPr lang="en-US" sz="1000" dirty="0" err="1" smtClean="0"/>
              <a:t>yrs</a:t>
            </a:r>
            <a:r>
              <a:rPr lang="en-US" sz="1000" dirty="0" smtClean="0"/>
              <a:t> and in Quebec.</a:t>
            </a:r>
            <a:endParaRPr lang="en-US" sz="1000" dirty="0"/>
          </a:p>
        </p:txBody>
      </p:sp>
      <p:cxnSp>
        <p:nvCxnSpPr>
          <p:cNvPr id="118" name="Straight Connector 117">
            <a:extLst>
              <a:ext uri="{FF2B5EF4-FFF2-40B4-BE49-F238E27FC236}">
                <a16:creationId xmlns:a16="http://schemas.microsoft.com/office/drawing/2014/main" xmlns="" id="{5CF37F8B-F078-43EE-A731-F71D5F80376A}"/>
              </a:ext>
            </a:extLst>
          </p:cNvPr>
          <p:cNvCxnSpPr/>
          <p:nvPr/>
        </p:nvCxnSpPr>
        <p:spPr>
          <a:xfrm>
            <a:off x="8013450" y="2023406"/>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91BE77D7-5CA6-4715-A1B8-233799C55F9E}"/>
              </a:ext>
            </a:extLst>
          </p:cNvPr>
          <p:cNvCxnSpPr/>
          <p:nvPr/>
        </p:nvCxnSpPr>
        <p:spPr>
          <a:xfrm>
            <a:off x="6878471" y="201939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4049A377-DB65-4EE6-B7D5-7B787BF7E083}"/>
              </a:ext>
            </a:extLst>
          </p:cNvPr>
          <p:cNvCxnSpPr/>
          <p:nvPr/>
        </p:nvCxnSpPr>
        <p:spPr>
          <a:xfrm>
            <a:off x="5816196" y="2019393"/>
            <a:ext cx="978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AD1C4A86-87C1-4842-B02E-993B8AE59E9A}"/>
              </a:ext>
            </a:extLst>
          </p:cNvPr>
          <p:cNvCxnSpPr>
            <a:cxnSpLocks/>
          </p:cNvCxnSpPr>
          <p:nvPr/>
        </p:nvCxnSpPr>
        <p:spPr>
          <a:xfrm>
            <a:off x="4832362" y="2026171"/>
            <a:ext cx="8426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49">
            <a:extLst>
              <a:ext uri="{FF2B5EF4-FFF2-40B4-BE49-F238E27FC236}">
                <a16:creationId xmlns:a16="http://schemas.microsoft.com/office/drawing/2014/main" xmlns="" id="{0492C17F-18AF-4FE0-9139-D5861A8F9DBC}"/>
              </a:ext>
            </a:extLst>
          </p:cNvPr>
          <p:cNvSpPr txBox="1">
            <a:spLocks noChangeArrowheads="1"/>
          </p:cNvSpPr>
          <p:nvPr/>
        </p:nvSpPr>
        <p:spPr bwMode="auto">
          <a:xfrm>
            <a:off x="3806912" y="1795149"/>
            <a:ext cx="1061546" cy="261610"/>
          </a:xfrm>
          <a:prstGeom prst="rect">
            <a:avLst/>
          </a:prstGeom>
          <a:noFill/>
          <a:ln w="9525">
            <a:noFill/>
            <a:miter lim="800000"/>
            <a:headEnd/>
            <a:tailEnd/>
          </a:ln>
        </p:spPr>
        <p:txBody>
          <a:bodyPr wrap="square">
            <a:spAutoFit/>
          </a:bodyPr>
          <a:lstStyle/>
          <a:p>
            <a:pPr>
              <a:buFontTx/>
              <a:buNone/>
            </a:pPr>
            <a:r>
              <a:rPr lang="en-US" sz="1100" b="1" dirty="0">
                <a:latin typeface="Arial" pitchFamily="34" charset="0"/>
                <a:cs typeface="Arial" pitchFamily="34" charset="0"/>
                <a:sym typeface="Symbol" pitchFamily="18" charset="2"/>
              </a:rPr>
              <a:t>Aug 2018</a:t>
            </a:r>
            <a:endParaRPr lang="en-US" sz="1100" dirty="0">
              <a:latin typeface="Arial" pitchFamily="34" charset="0"/>
              <a:cs typeface="Arial" pitchFamily="34" charset="0"/>
            </a:endParaRPr>
          </a:p>
        </p:txBody>
      </p:sp>
      <p:cxnSp>
        <p:nvCxnSpPr>
          <p:cNvPr id="128" name="Straight Connector 127">
            <a:extLst>
              <a:ext uri="{FF2B5EF4-FFF2-40B4-BE49-F238E27FC236}">
                <a16:creationId xmlns:a16="http://schemas.microsoft.com/office/drawing/2014/main" xmlns="" id="{63E25EF9-B5A4-4211-B635-4362DD1B1AE0}"/>
              </a:ext>
            </a:extLst>
          </p:cNvPr>
          <p:cNvCxnSpPr>
            <a:cxnSpLocks/>
          </p:cNvCxnSpPr>
          <p:nvPr/>
        </p:nvCxnSpPr>
        <p:spPr>
          <a:xfrm>
            <a:off x="3754580" y="2022169"/>
            <a:ext cx="893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48">
            <a:extLst>
              <a:ext uri="{FF2B5EF4-FFF2-40B4-BE49-F238E27FC236}">
                <a16:creationId xmlns:a16="http://schemas.microsoft.com/office/drawing/2014/main" xmlns="" id="{75DA67A4-3792-424A-B76A-E63A10A95BC9}"/>
              </a:ext>
            </a:extLst>
          </p:cNvPr>
          <p:cNvCxnSpPr>
            <a:cxnSpLocks noChangeShapeType="1"/>
          </p:cNvCxnSpPr>
          <p:nvPr/>
        </p:nvCxnSpPr>
        <p:spPr bwMode="auto">
          <a:xfrm rot="5400000" flipH="1" flipV="1">
            <a:off x="6156468" y="2935601"/>
            <a:ext cx="216000" cy="1587"/>
          </a:xfrm>
          <a:prstGeom prst="straightConnector1">
            <a:avLst/>
          </a:prstGeom>
          <a:noFill/>
          <a:ln w="19050" algn="ctr">
            <a:solidFill>
              <a:srgbClr val="00B050"/>
            </a:solidFill>
            <a:prstDash val="solid"/>
            <a:round/>
            <a:headEnd/>
            <a:tailEnd type="arrow" w="med" len="med"/>
          </a:ln>
        </p:spPr>
      </p:cxnSp>
      <p:cxnSp>
        <p:nvCxnSpPr>
          <p:cNvPr id="130" name="Straight Arrow Connector 73">
            <a:extLst>
              <a:ext uri="{FF2B5EF4-FFF2-40B4-BE49-F238E27FC236}">
                <a16:creationId xmlns:a16="http://schemas.microsoft.com/office/drawing/2014/main" xmlns="" id="{3C4AAEEE-27F5-41B6-A4E0-7B0CFFE85FB2}"/>
              </a:ext>
            </a:extLst>
          </p:cNvPr>
          <p:cNvCxnSpPr>
            <a:cxnSpLocks noChangeShapeType="1"/>
          </p:cNvCxnSpPr>
          <p:nvPr/>
        </p:nvCxnSpPr>
        <p:spPr bwMode="auto">
          <a:xfrm rot="5400000" flipH="1" flipV="1">
            <a:off x="6042556" y="2941782"/>
            <a:ext cx="216000" cy="1588"/>
          </a:xfrm>
          <a:prstGeom prst="straightConnector1">
            <a:avLst/>
          </a:prstGeom>
          <a:noFill/>
          <a:ln w="9525" algn="ctr">
            <a:solidFill>
              <a:schemeClr val="tx1"/>
            </a:solidFill>
            <a:round/>
            <a:headEnd/>
            <a:tailEnd type="arrow" w="med" len="med"/>
          </a:ln>
        </p:spPr>
      </p:cxnSp>
      <p:cxnSp>
        <p:nvCxnSpPr>
          <p:cNvPr id="131" name="Straight Arrow Connector 48">
            <a:extLst>
              <a:ext uri="{FF2B5EF4-FFF2-40B4-BE49-F238E27FC236}">
                <a16:creationId xmlns:a16="http://schemas.microsoft.com/office/drawing/2014/main" xmlns="" id="{9C5476AD-C5DC-4E56-8557-560C6A064AD2}"/>
              </a:ext>
            </a:extLst>
          </p:cNvPr>
          <p:cNvCxnSpPr>
            <a:cxnSpLocks noChangeShapeType="1"/>
          </p:cNvCxnSpPr>
          <p:nvPr/>
        </p:nvCxnSpPr>
        <p:spPr bwMode="auto">
          <a:xfrm rot="5400000" flipH="1" flipV="1">
            <a:off x="6670774" y="2933605"/>
            <a:ext cx="216000" cy="1587"/>
          </a:xfrm>
          <a:prstGeom prst="straightConnector1">
            <a:avLst/>
          </a:prstGeom>
          <a:noFill/>
          <a:ln w="19050" algn="ctr">
            <a:solidFill>
              <a:srgbClr val="00B050"/>
            </a:solidFill>
            <a:prstDash val="solid"/>
            <a:round/>
            <a:headEnd/>
            <a:tailEnd type="arrow" w="med" len="med"/>
          </a:ln>
        </p:spPr>
      </p:cxnSp>
      <p:cxnSp>
        <p:nvCxnSpPr>
          <p:cNvPr id="132" name="Straight Arrow Connector 73">
            <a:extLst>
              <a:ext uri="{FF2B5EF4-FFF2-40B4-BE49-F238E27FC236}">
                <a16:creationId xmlns:a16="http://schemas.microsoft.com/office/drawing/2014/main" xmlns="" id="{3182F452-0135-4141-87CD-561808E69B07}"/>
              </a:ext>
            </a:extLst>
          </p:cNvPr>
          <p:cNvCxnSpPr>
            <a:cxnSpLocks noChangeShapeType="1"/>
          </p:cNvCxnSpPr>
          <p:nvPr/>
        </p:nvCxnSpPr>
        <p:spPr bwMode="auto">
          <a:xfrm rot="5400000" flipH="1" flipV="1">
            <a:off x="6564023" y="2940093"/>
            <a:ext cx="216000" cy="1588"/>
          </a:xfrm>
          <a:prstGeom prst="straightConnector1">
            <a:avLst/>
          </a:prstGeom>
          <a:noFill/>
          <a:ln w="9525" algn="ctr">
            <a:solidFill>
              <a:schemeClr val="tx1"/>
            </a:solidFill>
            <a:round/>
            <a:headEnd/>
            <a:tailEnd type="arrow" w="med" len="med"/>
          </a:ln>
        </p:spPr>
      </p:cxnSp>
      <p:cxnSp>
        <p:nvCxnSpPr>
          <p:cNvPr id="139" name="Straight Arrow Connector 48">
            <a:extLst>
              <a:ext uri="{FF2B5EF4-FFF2-40B4-BE49-F238E27FC236}">
                <a16:creationId xmlns:a16="http://schemas.microsoft.com/office/drawing/2014/main" xmlns="" id="{428D2978-E790-473C-96B6-3922C7216F81}"/>
              </a:ext>
            </a:extLst>
          </p:cNvPr>
          <p:cNvCxnSpPr>
            <a:cxnSpLocks noChangeShapeType="1"/>
          </p:cNvCxnSpPr>
          <p:nvPr/>
        </p:nvCxnSpPr>
        <p:spPr bwMode="auto">
          <a:xfrm rot="16200000" flipH="1">
            <a:off x="5503333" y="4570730"/>
            <a:ext cx="216000" cy="1587"/>
          </a:xfrm>
          <a:prstGeom prst="straightConnector1">
            <a:avLst/>
          </a:prstGeom>
          <a:noFill/>
          <a:ln w="9525" algn="ctr">
            <a:solidFill>
              <a:schemeClr val="tx1"/>
            </a:solidFill>
            <a:prstDash val="dash"/>
            <a:round/>
            <a:headEnd/>
            <a:tailEnd type="arrow" w="med" len="med"/>
          </a:ln>
        </p:spPr>
      </p:cxnSp>
      <p:cxnSp>
        <p:nvCxnSpPr>
          <p:cNvPr id="140" name="Straight Arrow Connector 73">
            <a:extLst>
              <a:ext uri="{FF2B5EF4-FFF2-40B4-BE49-F238E27FC236}">
                <a16:creationId xmlns:a16="http://schemas.microsoft.com/office/drawing/2014/main" xmlns="" id="{5C9D9A6E-1778-434E-84E6-D04C17C6BFB3}"/>
              </a:ext>
            </a:extLst>
          </p:cNvPr>
          <p:cNvCxnSpPr>
            <a:cxnSpLocks noChangeShapeType="1"/>
          </p:cNvCxnSpPr>
          <p:nvPr/>
        </p:nvCxnSpPr>
        <p:spPr bwMode="auto">
          <a:xfrm rot="16200000" flipH="1">
            <a:off x="5499698" y="3770651"/>
            <a:ext cx="216000" cy="1588"/>
          </a:xfrm>
          <a:prstGeom prst="straightConnector1">
            <a:avLst/>
          </a:prstGeom>
          <a:noFill/>
          <a:ln w="19050" algn="ctr">
            <a:solidFill>
              <a:srgbClr val="00B050"/>
            </a:solidFill>
            <a:round/>
            <a:headEnd/>
            <a:tailEnd type="arrow" w="med" len="med"/>
          </a:ln>
        </p:spPr>
      </p:cxnSp>
      <p:cxnSp>
        <p:nvCxnSpPr>
          <p:cNvPr id="141" name="Straight Arrow Connector 48">
            <a:extLst>
              <a:ext uri="{FF2B5EF4-FFF2-40B4-BE49-F238E27FC236}">
                <a16:creationId xmlns:a16="http://schemas.microsoft.com/office/drawing/2014/main" xmlns="" id="{4D026940-30C0-4A00-B8C2-D1F6BA592A5B}"/>
              </a:ext>
            </a:extLst>
          </p:cNvPr>
          <p:cNvCxnSpPr>
            <a:cxnSpLocks noChangeShapeType="1"/>
          </p:cNvCxnSpPr>
          <p:nvPr/>
        </p:nvCxnSpPr>
        <p:spPr bwMode="auto">
          <a:xfrm rot="16200000" flipH="1">
            <a:off x="4932388" y="4549180"/>
            <a:ext cx="216000" cy="1587"/>
          </a:xfrm>
          <a:prstGeom prst="straightConnector1">
            <a:avLst/>
          </a:prstGeom>
          <a:noFill/>
          <a:ln w="9525" algn="ctr">
            <a:solidFill>
              <a:schemeClr val="tx1"/>
            </a:solidFill>
            <a:prstDash val="solid"/>
            <a:round/>
            <a:headEnd/>
            <a:tailEnd type="arrow" w="med" len="med"/>
          </a:ln>
        </p:spPr>
      </p:cxnSp>
      <p:cxnSp>
        <p:nvCxnSpPr>
          <p:cNvPr id="142" name="Straight Arrow Connector 73">
            <a:extLst>
              <a:ext uri="{FF2B5EF4-FFF2-40B4-BE49-F238E27FC236}">
                <a16:creationId xmlns:a16="http://schemas.microsoft.com/office/drawing/2014/main" xmlns="" id="{59000E35-870E-4199-A131-D06DB81F3D5A}"/>
              </a:ext>
            </a:extLst>
          </p:cNvPr>
          <p:cNvCxnSpPr>
            <a:cxnSpLocks noChangeShapeType="1"/>
          </p:cNvCxnSpPr>
          <p:nvPr/>
        </p:nvCxnSpPr>
        <p:spPr bwMode="auto">
          <a:xfrm rot="16200000" flipH="1">
            <a:off x="5031769" y="4559583"/>
            <a:ext cx="216000" cy="1588"/>
          </a:xfrm>
          <a:prstGeom prst="straightConnector1">
            <a:avLst/>
          </a:prstGeom>
          <a:noFill/>
          <a:ln w="19050" algn="ctr">
            <a:solidFill>
              <a:srgbClr val="00B050"/>
            </a:solidFill>
            <a:round/>
            <a:headEnd/>
            <a:tailEnd type="arrow" w="med" len="med"/>
          </a:ln>
        </p:spPr>
      </p:cxnSp>
      <p:cxnSp>
        <p:nvCxnSpPr>
          <p:cNvPr id="143" name="Straight Arrow Connector 73">
            <a:extLst>
              <a:ext uri="{FF2B5EF4-FFF2-40B4-BE49-F238E27FC236}">
                <a16:creationId xmlns:a16="http://schemas.microsoft.com/office/drawing/2014/main" xmlns="" id="{41B2C073-5B30-4BA6-B82A-E2AA89C32342}"/>
              </a:ext>
            </a:extLst>
          </p:cNvPr>
          <p:cNvCxnSpPr>
            <a:cxnSpLocks noChangeShapeType="1"/>
          </p:cNvCxnSpPr>
          <p:nvPr/>
        </p:nvCxnSpPr>
        <p:spPr bwMode="auto">
          <a:xfrm rot="16200000" flipH="1">
            <a:off x="4950511" y="5143740"/>
            <a:ext cx="190500" cy="1588"/>
          </a:xfrm>
          <a:prstGeom prst="straightConnector1">
            <a:avLst/>
          </a:prstGeom>
          <a:noFill/>
          <a:ln w="19050" algn="ctr">
            <a:solidFill>
              <a:srgbClr val="00B050"/>
            </a:solidFill>
            <a:round/>
            <a:headEnd/>
            <a:tailEnd type="arrow" w="med" len="med"/>
          </a:ln>
        </p:spPr>
      </p:cxnSp>
      <p:cxnSp>
        <p:nvCxnSpPr>
          <p:cNvPr id="144" name="Straight Arrow Connector 73">
            <a:extLst>
              <a:ext uri="{FF2B5EF4-FFF2-40B4-BE49-F238E27FC236}">
                <a16:creationId xmlns:a16="http://schemas.microsoft.com/office/drawing/2014/main" xmlns="" id="{3C543A9E-ED00-489A-BC30-0EB309CAE013}"/>
              </a:ext>
            </a:extLst>
          </p:cNvPr>
          <p:cNvCxnSpPr>
            <a:cxnSpLocks noChangeShapeType="1"/>
          </p:cNvCxnSpPr>
          <p:nvPr/>
        </p:nvCxnSpPr>
        <p:spPr bwMode="auto">
          <a:xfrm rot="16200000" flipH="1">
            <a:off x="4948099" y="4852902"/>
            <a:ext cx="190500" cy="1588"/>
          </a:xfrm>
          <a:prstGeom prst="straightConnector1">
            <a:avLst/>
          </a:prstGeom>
          <a:noFill/>
          <a:ln w="19050" algn="ctr">
            <a:solidFill>
              <a:srgbClr val="00B050"/>
            </a:solidFill>
            <a:round/>
            <a:headEnd/>
            <a:tailEnd type="arrow" w="med" len="med"/>
          </a:ln>
        </p:spPr>
      </p:cxnSp>
      <p:cxnSp>
        <p:nvCxnSpPr>
          <p:cNvPr id="145" name="Straight Arrow Connector 73">
            <a:extLst>
              <a:ext uri="{FF2B5EF4-FFF2-40B4-BE49-F238E27FC236}">
                <a16:creationId xmlns:a16="http://schemas.microsoft.com/office/drawing/2014/main" xmlns="" id="{7D82DE55-D053-46E8-BE3C-1730FA1BAAD7}"/>
              </a:ext>
            </a:extLst>
          </p:cNvPr>
          <p:cNvCxnSpPr>
            <a:cxnSpLocks noChangeShapeType="1"/>
          </p:cNvCxnSpPr>
          <p:nvPr/>
        </p:nvCxnSpPr>
        <p:spPr bwMode="auto">
          <a:xfrm rot="16200000" flipH="1">
            <a:off x="5497148" y="3538935"/>
            <a:ext cx="216000" cy="1588"/>
          </a:xfrm>
          <a:prstGeom prst="straightConnector1">
            <a:avLst/>
          </a:prstGeom>
          <a:noFill/>
          <a:ln w="19050" algn="ctr">
            <a:solidFill>
              <a:srgbClr val="00B050"/>
            </a:solidFill>
            <a:round/>
            <a:headEnd/>
            <a:tailEnd type="arrow" w="med" len="med"/>
          </a:ln>
        </p:spPr>
      </p:cxnSp>
      <p:cxnSp>
        <p:nvCxnSpPr>
          <p:cNvPr id="146" name="Straight Arrow Connector 73">
            <a:extLst>
              <a:ext uri="{FF2B5EF4-FFF2-40B4-BE49-F238E27FC236}">
                <a16:creationId xmlns:a16="http://schemas.microsoft.com/office/drawing/2014/main" xmlns="" id="{C04AB708-E328-4440-8B60-4ABB9A38AF2B}"/>
              </a:ext>
            </a:extLst>
          </p:cNvPr>
          <p:cNvCxnSpPr>
            <a:cxnSpLocks noChangeShapeType="1"/>
          </p:cNvCxnSpPr>
          <p:nvPr/>
        </p:nvCxnSpPr>
        <p:spPr bwMode="auto">
          <a:xfrm rot="16200000" flipH="1">
            <a:off x="5497148" y="2946794"/>
            <a:ext cx="216000" cy="1588"/>
          </a:xfrm>
          <a:prstGeom prst="straightConnector1">
            <a:avLst/>
          </a:prstGeom>
          <a:noFill/>
          <a:ln w="19050" algn="ctr">
            <a:solidFill>
              <a:srgbClr val="00B050"/>
            </a:solidFill>
            <a:prstDash val="sysDot"/>
            <a:round/>
            <a:headEnd/>
            <a:tailEnd type="arrow" w="med" len="med"/>
          </a:ln>
        </p:spPr>
      </p:cxnSp>
      <p:cxnSp>
        <p:nvCxnSpPr>
          <p:cNvPr id="147" name="Straight Arrow Connector 73">
            <a:extLst>
              <a:ext uri="{FF2B5EF4-FFF2-40B4-BE49-F238E27FC236}">
                <a16:creationId xmlns:a16="http://schemas.microsoft.com/office/drawing/2014/main" xmlns="" id="{05473703-8D24-4938-AC53-6BAF69728D42}"/>
              </a:ext>
            </a:extLst>
          </p:cNvPr>
          <p:cNvCxnSpPr>
            <a:cxnSpLocks noChangeShapeType="1"/>
          </p:cNvCxnSpPr>
          <p:nvPr/>
        </p:nvCxnSpPr>
        <p:spPr bwMode="auto">
          <a:xfrm rot="16200000" flipH="1">
            <a:off x="5491604" y="2664522"/>
            <a:ext cx="216000" cy="1588"/>
          </a:xfrm>
          <a:prstGeom prst="straightConnector1">
            <a:avLst/>
          </a:prstGeom>
          <a:noFill/>
          <a:ln w="19050" algn="ctr">
            <a:solidFill>
              <a:srgbClr val="00B050"/>
            </a:solidFill>
            <a:prstDash val="sysDot"/>
            <a:round/>
            <a:headEnd/>
            <a:tailEnd type="arrow" w="med" len="med"/>
          </a:ln>
        </p:spPr>
      </p:cxnSp>
      <p:cxnSp>
        <p:nvCxnSpPr>
          <p:cNvPr id="148" name="Straight Arrow Connector 73">
            <a:extLst>
              <a:ext uri="{FF2B5EF4-FFF2-40B4-BE49-F238E27FC236}">
                <a16:creationId xmlns:a16="http://schemas.microsoft.com/office/drawing/2014/main" xmlns="" id="{7AF4BEF0-9D14-4C45-8A91-41D39324065C}"/>
              </a:ext>
            </a:extLst>
          </p:cNvPr>
          <p:cNvCxnSpPr>
            <a:cxnSpLocks noChangeShapeType="1"/>
          </p:cNvCxnSpPr>
          <p:nvPr/>
        </p:nvCxnSpPr>
        <p:spPr bwMode="auto">
          <a:xfrm>
            <a:off x="5046555" y="2565590"/>
            <a:ext cx="0" cy="216000"/>
          </a:xfrm>
          <a:prstGeom prst="straightConnector1">
            <a:avLst/>
          </a:prstGeom>
          <a:noFill/>
          <a:ln w="19050" algn="ctr">
            <a:solidFill>
              <a:srgbClr val="00B050"/>
            </a:solidFill>
            <a:prstDash val="sysDot"/>
            <a:round/>
            <a:headEnd/>
            <a:tailEnd type="arrow" w="med" len="med"/>
          </a:ln>
        </p:spPr>
      </p:cxnSp>
      <p:cxnSp>
        <p:nvCxnSpPr>
          <p:cNvPr id="149" name="Straight Arrow Connector 73">
            <a:extLst>
              <a:ext uri="{FF2B5EF4-FFF2-40B4-BE49-F238E27FC236}">
                <a16:creationId xmlns:a16="http://schemas.microsoft.com/office/drawing/2014/main" xmlns="" id="{06F46F6A-B2E4-46FE-8BEF-5A6D1841078B}"/>
              </a:ext>
            </a:extLst>
          </p:cNvPr>
          <p:cNvCxnSpPr>
            <a:cxnSpLocks noChangeShapeType="1"/>
          </p:cNvCxnSpPr>
          <p:nvPr/>
        </p:nvCxnSpPr>
        <p:spPr bwMode="auto">
          <a:xfrm rot="16200000" flipH="1">
            <a:off x="4962723" y="2932691"/>
            <a:ext cx="190500" cy="1588"/>
          </a:xfrm>
          <a:prstGeom prst="straightConnector1">
            <a:avLst/>
          </a:prstGeom>
          <a:noFill/>
          <a:ln w="19050" algn="ctr">
            <a:solidFill>
              <a:srgbClr val="00B050"/>
            </a:solidFill>
            <a:round/>
            <a:headEnd/>
            <a:tailEnd type="arrow" w="med" len="med"/>
          </a:ln>
        </p:spPr>
      </p:cxnSp>
      <p:cxnSp>
        <p:nvCxnSpPr>
          <p:cNvPr id="150" name="Straight Arrow Connector 73">
            <a:extLst>
              <a:ext uri="{FF2B5EF4-FFF2-40B4-BE49-F238E27FC236}">
                <a16:creationId xmlns:a16="http://schemas.microsoft.com/office/drawing/2014/main" xmlns="" id="{BA946489-71E1-49B3-8404-CA2BD6A4B4B4}"/>
              </a:ext>
            </a:extLst>
          </p:cNvPr>
          <p:cNvCxnSpPr>
            <a:cxnSpLocks noChangeShapeType="1"/>
          </p:cNvCxnSpPr>
          <p:nvPr/>
        </p:nvCxnSpPr>
        <p:spPr bwMode="auto">
          <a:xfrm>
            <a:off x="5051716" y="3415228"/>
            <a:ext cx="0" cy="245238"/>
          </a:xfrm>
          <a:prstGeom prst="straightConnector1">
            <a:avLst/>
          </a:prstGeom>
          <a:noFill/>
          <a:ln w="19050" algn="ctr">
            <a:solidFill>
              <a:srgbClr val="00B050"/>
            </a:solidFill>
            <a:prstDash val="sysDot"/>
            <a:round/>
            <a:headEnd/>
            <a:tailEnd type="arrow" w="med" len="med"/>
          </a:ln>
        </p:spPr>
      </p:cxnSp>
      <p:cxnSp>
        <p:nvCxnSpPr>
          <p:cNvPr id="151" name="Straight Arrow Connector 73">
            <a:extLst>
              <a:ext uri="{FF2B5EF4-FFF2-40B4-BE49-F238E27FC236}">
                <a16:creationId xmlns:a16="http://schemas.microsoft.com/office/drawing/2014/main" xmlns="" id="{38BD55E0-0C71-4227-9F89-27BEC6FC9CC5}"/>
              </a:ext>
            </a:extLst>
          </p:cNvPr>
          <p:cNvCxnSpPr>
            <a:cxnSpLocks noChangeShapeType="1"/>
          </p:cNvCxnSpPr>
          <p:nvPr/>
        </p:nvCxnSpPr>
        <p:spPr bwMode="auto">
          <a:xfrm rot="16200000" flipH="1">
            <a:off x="4954603" y="3783670"/>
            <a:ext cx="190500" cy="1588"/>
          </a:xfrm>
          <a:prstGeom prst="straightConnector1">
            <a:avLst/>
          </a:prstGeom>
          <a:noFill/>
          <a:ln w="19050" algn="ctr">
            <a:solidFill>
              <a:srgbClr val="00B050"/>
            </a:solidFill>
            <a:round/>
            <a:headEnd/>
            <a:tailEnd type="arrow" w="med" len="med"/>
          </a:ln>
        </p:spPr>
      </p:cxnSp>
      <p:cxnSp>
        <p:nvCxnSpPr>
          <p:cNvPr id="98" name="Straight Arrow Connector 73">
            <a:extLst>
              <a:ext uri="{FF2B5EF4-FFF2-40B4-BE49-F238E27FC236}">
                <a16:creationId xmlns:a16="http://schemas.microsoft.com/office/drawing/2014/main" xmlns="" id="{DFBC0D99-FB26-4709-86C9-1E3F95CB0956}"/>
              </a:ext>
            </a:extLst>
          </p:cNvPr>
          <p:cNvCxnSpPr>
            <a:cxnSpLocks noChangeShapeType="1"/>
          </p:cNvCxnSpPr>
          <p:nvPr/>
        </p:nvCxnSpPr>
        <p:spPr bwMode="auto">
          <a:xfrm rot="16200000" flipH="1">
            <a:off x="5508353" y="5134947"/>
            <a:ext cx="216000" cy="1588"/>
          </a:xfrm>
          <a:prstGeom prst="straightConnector1">
            <a:avLst/>
          </a:prstGeom>
          <a:noFill/>
          <a:ln w="19050" algn="ctr">
            <a:solidFill>
              <a:srgbClr val="00B050"/>
            </a:solidFill>
            <a:round/>
            <a:headEnd/>
            <a:tailEnd type="arrow" w="med" len="med"/>
          </a:ln>
        </p:spPr>
      </p:cxnSp>
      <p:cxnSp>
        <p:nvCxnSpPr>
          <p:cNvPr id="99" name="Straight Arrow Connector 73">
            <a:extLst>
              <a:ext uri="{FF2B5EF4-FFF2-40B4-BE49-F238E27FC236}">
                <a16:creationId xmlns:a16="http://schemas.microsoft.com/office/drawing/2014/main" xmlns="" id="{0CDB1174-C95C-4E1C-A1C9-8C9DF448B87A}"/>
              </a:ext>
            </a:extLst>
          </p:cNvPr>
          <p:cNvCxnSpPr>
            <a:cxnSpLocks noChangeShapeType="1"/>
          </p:cNvCxnSpPr>
          <p:nvPr/>
        </p:nvCxnSpPr>
        <p:spPr bwMode="auto">
          <a:xfrm>
            <a:off x="4046078" y="2565164"/>
            <a:ext cx="0" cy="216000"/>
          </a:xfrm>
          <a:prstGeom prst="straightConnector1">
            <a:avLst/>
          </a:prstGeom>
          <a:noFill/>
          <a:ln w="19050" algn="ctr">
            <a:solidFill>
              <a:srgbClr val="00B050"/>
            </a:solidFill>
            <a:prstDash val="sysDot"/>
            <a:round/>
            <a:headEnd/>
            <a:tailEnd type="arrow" w="med" len="med"/>
          </a:ln>
        </p:spPr>
      </p:cxnSp>
      <p:cxnSp>
        <p:nvCxnSpPr>
          <p:cNvPr id="110" name="Straight Arrow Connector 48">
            <a:extLst>
              <a:ext uri="{FF2B5EF4-FFF2-40B4-BE49-F238E27FC236}">
                <a16:creationId xmlns:a16="http://schemas.microsoft.com/office/drawing/2014/main" xmlns="" id="{F2E7E27E-331D-4509-B8D9-09F77D60950F}"/>
              </a:ext>
            </a:extLst>
          </p:cNvPr>
          <p:cNvCxnSpPr>
            <a:cxnSpLocks noChangeShapeType="1"/>
          </p:cNvCxnSpPr>
          <p:nvPr/>
        </p:nvCxnSpPr>
        <p:spPr bwMode="auto">
          <a:xfrm rot="16200000" flipH="1">
            <a:off x="3823600" y="2661969"/>
            <a:ext cx="216000" cy="1587"/>
          </a:xfrm>
          <a:prstGeom prst="straightConnector1">
            <a:avLst/>
          </a:prstGeom>
          <a:noFill/>
          <a:ln w="9525" algn="ctr">
            <a:solidFill>
              <a:schemeClr val="tx1"/>
            </a:solidFill>
            <a:prstDash val="solid"/>
            <a:round/>
            <a:headEnd/>
            <a:tailEnd type="arrow" w="med" len="med"/>
          </a:ln>
        </p:spPr>
      </p:cxnSp>
      <p:cxnSp>
        <p:nvCxnSpPr>
          <p:cNvPr id="122" name="Straight Arrow Connector 48">
            <a:extLst>
              <a:ext uri="{FF2B5EF4-FFF2-40B4-BE49-F238E27FC236}">
                <a16:creationId xmlns:a16="http://schemas.microsoft.com/office/drawing/2014/main" xmlns="" id="{D931D5E4-B0E0-4EE5-8506-F50DEEE6AC47}"/>
              </a:ext>
            </a:extLst>
          </p:cNvPr>
          <p:cNvCxnSpPr>
            <a:cxnSpLocks noChangeShapeType="1"/>
          </p:cNvCxnSpPr>
          <p:nvPr/>
        </p:nvCxnSpPr>
        <p:spPr bwMode="auto">
          <a:xfrm rot="16200000" flipH="1">
            <a:off x="4093960" y="2941021"/>
            <a:ext cx="216000" cy="1587"/>
          </a:xfrm>
          <a:prstGeom prst="straightConnector1">
            <a:avLst/>
          </a:prstGeom>
          <a:noFill/>
          <a:ln w="9525" algn="ctr">
            <a:solidFill>
              <a:schemeClr val="tx1"/>
            </a:solidFill>
            <a:prstDash val="dash"/>
            <a:round/>
            <a:headEnd/>
            <a:tailEnd type="arrow" w="med" len="med"/>
          </a:ln>
        </p:spPr>
      </p:cxnSp>
      <p:cxnSp>
        <p:nvCxnSpPr>
          <p:cNvPr id="126" name="Straight Arrow Connector 48">
            <a:extLst>
              <a:ext uri="{FF2B5EF4-FFF2-40B4-BE49-F238E27FC236}">
                <a16:creationId xmlns:a16="http://schemas.microsoft.com/office/drawing/2014/main" xmlns="" id="{E3044686-73C0-4619-9469-79FE6B084EFA}"/>
              </a:ext>
            </a:extLst>
          </p:cNvPr>
          <p:cNvCxnSpPr>
            <a:cxnSpLocks noChangeShapeType="1"/>
          </p:cNvCxnSpPr>
          <p:nvPr/>
        </p:nvCxnSpPr>
        <p:spPr bwMode="auto">
          <a:xfrm rot="16200000" flipH="1">
            <a:off x="3896759" y="3754552"/>
            <a:ext cx="216000" cy="1587"/>
          </a:xfrm>
          <a:prstGeom prst="straightConnector1">
            <a:avLst/>
          </a:prstGeom>
          <a:noFill/>
          <a:ln w="9525" algn="ctr">
            <a:solidFill>
              <a:schemeClr val="tx1"/>
            </a:solidFill>
            <a:prstDash val="solid"/>
            <a:round/>
            <a:headEnd/>
            <a:tailEnd type="arrow" w="med" len="med"/>
          </a:ln>
        </p:spPr>
      </p:cxnSp>
      <p:cxnSp>
        <p:nvCxnSpPr>
          <p:cNvPr id="127" name="Straight Arrow Connector 48">
            <a:extLst>
              <a:ext uri="{FF2B5EF4-FFF2-40B4-BE49-F238E27FC236}">
                <a16:creationId xmlns:a16="http://schemas.microsoft.com/office/drawing/2014/main" xmlns="" id="{EB7A6ED0-2A4F-4FCF-9E1A-115EEED2E8F9}"/>
              </a:ext>
            </a:extLst>
          </p:cNvPr>
          <p:cNvCxnSpPr>
            <a:cxnSpLocks noChangeShapeType="1"/>
          </p:cNvCxnSpPr>
          <p:nvPr/>
        </p:nvCxnSpPr>
        <p:spPr bwMode="auto">
          <a:xfrm rot="16200000" flipH="1">
            <a:off x="4058684" y="4307002"/>
            <a:ext cx="216000" cy="1587"/>
          </a:xfrm>
          <a:prstGeom prst="straightConnector1">
            <a:avLst/>
          </a:prstGeom>
          <a:noFill/>
          <a:ln w="9525" algn="ctr">
            <a:solidFill>
              <a:schemeClr val="tx1"/>
            </a:solidFill>
            <a:prstDash val="solid"/>
            <a:round/>
            <a:headEnd/>
            <a:tailEnd type="arrow" w="med" len="med"/>
          </a:ln>
        </p:spPr>
      </p:cxnSp>
      <p:cxnSp>
        <p:nvCxnSpPr>
          <p:cNvPr id="152" name="Straight Arrow Connector 48">
            <a:extLst>
              <a:ext uri="{FF2B5EF4-FFF2-40B4-BE49-F238E27FC236}">
                <a16:creationId xmlns:a16="http://schemas.microsoft.com/office/drawing/2014/main" xmlns="" id="{1196932D-1D71-411D-B575-9E1A04672938}"/>
              </a:ext>
            </a:extLst>
          </p:cNvPr>
          <p:cNvCxnSpPr>
            <a:cxnSpLocks noChangeShapeType="1"/>
          </p:cNvCxnSpPr>
          <p:nvPr/>
        </p:nvCxnSpPr>
        <p:spPr bwMode="auto">
          <a:xfrm rot="16200000" flipH="1">
            <a:off x="4087259" y="4859452"/>
            <a:ext cx="216000" cy="1587"/>
          </a:xfrm>
          <a:prstGeom prst="straightConnector1">
            <a:avLst/>
          </a:prstGeom>
          <a:noFill/>
          <a:ln w="9525" algn="ctr">
            <a:solidFill>
              <a:schemeClr val="tx1"/>
            </a:solidFill>
            <a:prstDash val="solid"/>
            <a:round/>
            <a:headEnd/>
            <a:tailEnd type="arrow" w="med" len="med"/>
          </a:ln>
        </p:spPr>
      </p:cxnSp>
      <p:cxnSp>
        <p:nvCxnSpPr>
          <p:cNvPr id="153" name="Straight Arrow Connector 48">
            <a:extLst>
              <a:ext uri="{FF2B5EF4-FFF2-40B4-BE49-F238E27FC236}">
                <a16:creationId xmlns:a16="http://schemas.microsoft.com/office/drawing/2014/main" xmlns="" id="{E358D168-0C4B-4DD7-816D-61AE12B84D7E}"/>
              </a:ext>
            </a:extLst>
          </p:cNvPr>
          <p:cNvCxnSpPr>
            <a:cxnSpLocks noChangeShapeType="1"/>
          </p:cNvCxnSpPr>
          <p:nvPr/>
        </p:nvCxnSpPr>
        <p:spPr bwMode="auto">
          <a:xfrm rot="16200000" flipH="1">
            <a:off x="3896759" y="5107102"/>
            <a:ext cx="216000" cy="1587"/>
          </a:xfrm>
          <a:prstGeom prst="straightConnector1">
            <a:avLst/>
          </a:prstGeom>
          <a:noFill/>
          <a:ln w="9525" algn="ctr">
            <a:solidFill>
              <a:schemeClr val="tx1"/>
            </a:solidFill>
            <a:prstDash val="solid"/>
            <a:round/>
            <a:headEnd/>
            <a:tailEnd type="arrow" w="med" len="med"/>
          </a:ln>
        </p:spPr>
      </p:cxnSp>
      <p:cxnSp>
        <p:nvCxnSpPr>
          <p:cNvPr id="154" name="Straight Arrow Connector 48">
            <a:extLst>
              <a:ext uri="{FF2B5EF4-FFF2-40B4-BE49-F238E27FC236}">
                <a16:creationId xmlns:a16="http://schemas.microsoft.com/office/drawing/2014/main" xmlns="" id="{F75239E7-5379-4275-99F5-A13448C27E67}"/>
              </a:ext>
            </a:extLst>
          </p:cNvPr>
          <p:cNvCxnSpPr>
            <a:cxnSpLocks noChangeShapeType="1"/>
          </p:cNvCxnSpPr>
          <p:nvPr/>
        </p:nvCxnSpPr>
        <p:spPr bwMode="auto">
          <a:xfrm rot="16200000" flipH="1">
            <a:off x="2529116" y="5121687"/>
            <a:ext cx="216000" cy="1587"/>
          </a:xfrm>
          <a:prstGeom prst="straightConnector1">
            <a:avLst/>
          </a:prstGeom>
          <a:noFill/>
          <a:ln w="9525" algn="ctr">
            <a:solidFill>
              <a:schemeClr val="tx1"/>
            </a:solidFill>
            <a:prstDash val="dash"/>
            <a:round/>
            <a:headEnd/>
            <a:tailEnd type="arrow" w="med" len="med"/>
          </a:ln>
        </p:spPr>
      </p:cxnSp>
      <p:cxnSp>
        <p:nvCxnSpPr>
          <p:cNvPr id="155" name="Straight Arrow Connector 48">
            <a:extLst>
              <a:ext uri="{FF2B5EF4-FFF2-40B4-BE49-F238E27FC236}">
                <a16:creationId xmlns:a16="http://schemas.microsoft.com/office/drawing/2014/main" xmlns="" id="{4E4D766F-AAE1-49F0-8ABD-04CAF22DFD9F}"/>
              </a:ext>
            </a:extLst>
          </p:cNvPr>
          <p:cNvCxnSpPr>
            <a:cxnSpLocks noChangeShapeType="1"/>
          </p:cNvCxnSpPr>
          <p:nvPr/>
        </p:nvCxnSpPr>
        <p:spPr bwMode="auto">
          <a:xfrm rot="5400000" flipH="1" flipV="1">
            <a:off x="2874376" y="4859202"/>
            <a:ext cx="216000" cy="1587"/>
          </a:xfrm>
          <a:prstGeom prst="straightConnector1">
            <a:avLst/>
          </a:prstGeom>
          <a:noFill/>
          <a:ln w="19050" algn="ctr">
            <a:solidFill>
              <a:srgbClr val="00B050"/>
            </a:solidFill>
            <a:prstDash val="solid"/>
            <a:round/>
            <a:headEnd/>
            <a:tailEnd type="arrow" w="med" len="med"/>
          </a:ln>
        </p:spPr>
      </p:cxnSp>
      <p:cxnSp>
        <p:nvCxnSpPr>
          <p:cNvPr id="156" name="Straight Arrow Connector 48">
            <a:extLst>
              <a:ext uri="{FF2B5EF4-FFF2-40B4-BE49-F238E27FC236}">
                <a16:creationId xmlns:a16="http://schemas.microsoft.com/office/drawing/2014/main" xmlns="" id="{43182FA6-E82C-4715-8FC3-C89C1B412AEF}"/>
              </a:ext>
            </a:extLst>
          </p:cNvPr>
          <p:cNvCxnSpPr>
            <a:cxnSpLocks noChangeShapeType="1"/>
          </p:cNvCxnSpPr>
          <p:nvPr/>
        </p:nvCxnSpPr>
        <p:spPr bwMode="auto">
          <a:xfrm rot="5400000" flipH="1" flipV="1">
            <a:off x="2969024" y="2970571"/>
            <a:ext cx="216000" cy="1587"/>
          </a:xfrm>
          <a:prstGeom prst="straightConnector1">
            <a:avLst/>
          </a:prstGeom>
          <a:noFill/>
          <a:ln w="19050" algn="ctr">
            <a:solidFill>
              <a:srgbClr val="00B050"/>
            </a:solidFill>
            <a:prstDash val="solid"/>
            <a:round/>
            <a:headEnd/>
            <a:tailEnd type="arrow" w="med" len="med"/>
          </a:ln>
        </p:spPr>
      </p:cxnSp>
      <p:cxnSp>
        <p:nvCxnSpPr>
          <p:cNvPr id="157" name="Straight Arrow Connector 48">
            <a:extLst>
              <a:ext uri="{FF2B5EF4-FFF2-40B4-BE49-F238E27FC236}">
                <a16:creationId xmlns:a16="http://schemas.microsoft.com/office/drawing/2014/main" xmlns="" id="{1B50C94F-7B09-4918-97AE-87100E205C78}"/>
              </a:ext>
            </a:extLst>
          </p:cNvPr>
          <p:cNvCxnSpPr>
            <a:cxnSpLocks noChangeShapeType="1"/>
          </p:cNvCxnSpPr>
          <p:nvPr/>
        </p:nvCxnSpPr>
        <p:spPr bwMode="auto">
          <a:xfrm rot="5400000" flipH="1" flipV="1">
            <a:off x="2721374" y="3523021"/>
            <a:ext cx="216000" cy="1587"/>
          </a:xfrm>
          <a:prstGeom prst="straightConnector1">
            <a:avLst/>
          </a:prstGeom>
          <a:noFill/>
          <a:ln w="19050" algn="ctr">
            <a:solidFill>
              <a:srgbClr val="00B050"/>
            </a:solidFill>
            <a:prstDash val="solid"/>
            <a:round/>
            <a:headEnd/>
            <a:tailEnd type="arrow" w="med" len="med"/>
          </a:ln>
        </p:spPr>
      </p:cxnSp>
      <p:cxnSp>
        <p:nvCxnSpPr>
          <p:cNvPr id="158" name="Straight Arrow Connector 48">
            <a:extLst>
              <a:ext uri="{FF2B5EF4-FFF2-40B4-BE49-F238E27FC236}">
                <a16:creationId xmlns:a16="http://schemas.microsoft.com/office/drawing/2014/main" xmlns="" id="{3FED0858-4DA4-4047-A327-BEE064F394D0}"/>
              </a:ext>
            </a:extLst>
          </p:cNvPr>
          <p:cNvCxnSpPr>
            <a:cxnSpLocks noChangeShapeType="1"/>
          </p:cNvCxnSpPr>
          <p:nvPr/>
        </p:nvCxnSpPr>
        <p:spPr bwMode="auto">
          <a:xfrm rot="16200000" flipH="1">
            <a:off x="2585087" y="3748518"/>
            <a:ext cx="216000" cy="1587"/>
          </a:xfrm>
          <a:prstGeom prst="straightConnector1">
            <a:avLst/>
          </a:prstGeom>
          <a:noFill/>
          <a:ln w="9525" algn="ctr">
            <a:solidFill>
              <a:schemeClr val="tx1"/>
            </a:solidFill>
            <a:prstDash val="solid"/>
            <a:round/>
            <a:headEnd/>
            <a:tailEnd type="arrow" w="med" len="med"/>
          </a:ln>
        </p:spPr>
      </p:cxnSp>
      <p:cxnSp>
        <p:nvCxnSpPr>
          <p:cNvPr id="159" name="Straight Arrow Connector 48">
            <a:extLst>
              <a:ext uri="{FF2B5EF4-FFF2-40B4-BE49-F238E27FC236}">
                <a16:creationId xmlns:a16="http://schemas.microsoft.com/office/drawing/2014/main" xmlns="" id="{56288A13-43C7-452B-B29F-E46E24A77B33}"/>
              </a:ext>
            </a:extLst>
          </p:cNvPr>
          <p:cNvCxnSpPr>
            <a:cxnSpLocks noChangeShapeType="1"/>
          </p:cNvCxnSpPr>
          <p:nvPr/>
        </p:nvCxnSpPr>
        <p:spPr bwMode="auto">
          <a:xfrm rot="16200000" flipH="1">
            <a:off x="2358441" y="4561203"/>
            <a:ext cx="216000" cy="1587"/>
          </a:xfrm>
          <a:prstGeom prst="straightConnector1">
            <a:avLst/>
          </a:prstGeom>
          <a:noFill/>
          <a:ln w="9525" algn="ctr">
            <a:solidFill>
              <a:schemeClr val="tx1"/>
            </a:solidFill>
            <a:prstDash val="dash"/>
            <a:round/>
            <a:headEnd/>
            <a:tailEnd type="arrow" w="med" len="med"/>
          </a:ln>
        </p:spPr>
      </p:cxnSp>
      <p:sp>
        <p:nvSpPr>
          <p:cNvPr id="162" name="Oval 29"/>
          <p:cNvSpPr>
            <a:spLocks noChangeArrowheads="1"/>
          </p:cNvSpPr>
          <p:nvPr/>
        </p:nvSpPr>
        <p:spPr bwMode="auto">
          <a:xfrm>
            <a:off x="4215751" y="2311628"/>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63" name="Oval 29"/>
          <p:cNvSpPr>
            <a:spLocks noChangeArrowheads="1"/>
          </p:cNvSpPr>
          <p:nvPr/>
        </p:nvSpPr>
        <p:spPr bwMode="auto">
          <a:xfrm>
            <a:off x="7513496" y="2311480"/>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64" name="Oval 29"/>
          <p:cNvSpPr>
            <a:spLocks noChangeArrowheads="1"/>
          </p:cNvSpPr>
          <p:nvPr/>
        </p:nvSpPr>
        <p:spPr bwMode="auto">
          <a:xfrm>
            <a:off x="5833785" y="284447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66" name="Oval 29"/>
          <p:cNvSpPr>
            <a:spLocks noChangeArrowheads="1"/>
          </p:cNvSpPr>
          <p:nvPr/>
        </p:nvSpPr>
        <p:spPr bwMode="auto">
          <a:xfrm>
            <a:off x="4299399" y="5292704"/>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67" name="Oval 29"/>
          <p:cNvSpPr>
            <a:spLocks noChangeArrowheads="1"/>
          </p:cNvSpPr>
          <p:nvPr/>
        </p:nvSpPr>
        <p:spPr bwMode="auto">
          <a:xfrm>
            <a:off x="5309315" y="231130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68" name="Oval 29"/>
          <p:cNvSpPr>
            <a:spLocks noChangeArrowheads="1"/>
          </p:cNvSpPr>
          <p:nvPr/>
        </p:nvSpPr>
        <p:spPr bwMode="auto">
          <a:xfrm>
            <a:off x="5328907" y="4738773"/>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69" name="Oval 29"/>
          <p:cNvSpPr>
            <a:spLocks noChangeArrowheads="1"/>
          </p:cNvSpPr>
          <p:nvPr/>
        </p:nvSpPr>
        <p:spPr bwMode="auto">
          <a:xfrm>
            <a:off x="6375954" y="4740788"/>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70" name="Oval 29"/>
          <p:cNvSpPr>
            <a:spLocks noChangeArrowheads="1"/>
          </p:cNvSpPr>
          <p:nvPr/>
        </p:nvSpPr>
        <p:spPr bwMode="auto">
          <a:xfrm>
            <a:off x="4774654" y="5299033"/>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71" name="Oval 29"/>
          <p:cNvSpPr>
            <a:spLocks noChangeArrowheads="1"/>
          </p:cNvSpPr>
          <p:nvPr/>
        </p:nvSpPr>
        <p:spPr bwMode="auto">
          <a:xfrm>
            <a:off x="8043976" y="5301506"/>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72" name="Oval 29"/>
          <p:cNvSpPr>
            <a:spLocks noChangeArrowheads="1"/>
          </p:cNvSpPr>
          <p:nvPr/>
        </p:nvSpPr>
        <p:spPr bwMode="auto">
          <a:xfrm>
            <a:off x="8594758" y="5292660"/>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73" name="TextBox 58"/>
          <p:cNvSpPr txBox="1">
            <a:spLocks noChangeArrowheads="1"/>
          </p:cNvSpPr>
          <p:nvPr/>
        </p:nvSpPr>
        <p:spPr bwMode="auto">
          <a:xfrm>
            <a:off x="4721408" y="2562408"/>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74" name="TextBox 58"/>
          <p:cNvSpPr txBox="1">
            <a:spLocks noChangeArrowheads="1"/>
          </p:cNvSpPr>
          <p:nvPr/>
        </p:nvSpPr>
        <p:spPr bwMode="auto">
          <a:xfrm>
            <a:off x="5844258" y="2535644"/>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75" name="TextBox 58"/>
          <p:cNvSpPr txBox="1">
            <a:spLocks noChangeArrowheads="1"/>
          </p:cNvSpPr>
          <p:nvPr/>
        </p:nvSpPr>
        <p:spPr bwMode="auto">
          <a:xfrm>
            <a:off x="6949359" y="2542506"/>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77" name="TextBox 58"/>
          <p:cNvSpPr txBox="1">
            <a:spLocks noChangeArrowheads="1"/>
          </p:cNvSpPr>
          <p:nvPr/>
        </p:nvSpPr>
        <p:spPr bwMode="auto">
          <a:xfrm>
            <a:off x="2300805" y="2542506"/>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78" name="TextBox 58"/>
          <p:cNvSpPr txBox="1">
            <a:spLocks noChangeArrowheads="1"/>
          </p:cNvSpPr>
          <p:nvPr/>
        </p:nvSpPr>
        <p:spPr bwMode="auto">
          <a:xfrm>
            <a:off x="7524652" y="281150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0" name="TextBox 58"/>
          <p:cNvSpPr txBox="1">
            <a:spLocks noChangeArrowheads="1"/>
          </p:cNvSpPr>
          <p:nvPr/>
        </p:nvSpPr>
        <p:spPr bwMode="auto">
          <a:xfrm>
            <a:off x="5286096" y="3663714"/>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1" name="TextBox 58"/>
          <p:cNvSpPr txBox="1">
            <a:spLocks noChangeArrowheads="1"/>
          </p:cNvSpPr>
          <p:nvPr/>
        </p:nvSpPr>
        <p:spPr bwMode="auto">
          <a:xfrm>
            <a:off x="8022830" y="416998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2" name="TextBox 58"/>
          <p:cNvSpPr txBox="1">
            <a:spLocks noChangeArrowheads="1"/>
          </p:cNvSpPr>
          <p:nvPr/>
        </p:nvSpPr>
        <p:spPr bwMode="auto">
          <a:xfrm>
            <a:off x="2157349" y="446240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3" name="TextBox 58"/>
          <p:cNvSpPr txBox="1">
            <a:spLocks noChangeArrowheads="1"/>
          </p:cNvSpPr>
          <p:nvPr/>
        </p:nvSpPr>
        <p:spPr bwMode="auto">
          <a:xfrm>
            <a:off x="4721407" y="4458589"/>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4" name="TextBox 58"/>
          <p:cNvSpPr txBox="1">
            <a:spLocks noChangeArrowheads="1"/>
          </p:cNvSpPr>
          <p:nvPr/>
        </p:nvSpPr>
        <p:spPr bwMode="auto">
          <a:xfrm>
            <a:off x="6425711" y="4458589"/>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5" name="TextBox 58"/>
          <p:cNvSpPr txBox="1">
            <a:spLocks noChangeArrowheads="1"/>
          </p:cNvSpPr>
          <p:nvPr/>
        </p:nvSpPr>
        <p:spPr bwMode="auto">
          <a:xfrm>
            <a:off x="8041880" y="4467142"/>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6" name="Oval 29"/>
          <p:cNvSpPr>
            <a:spLocks noChangeArrowheads="1"/>
          </p:cNvSpPr>
          <p:nvPr/>
        </p:nvSpPr>
        <p:spPr bwMode="auto">
          <a:xfrm>
            <a:off x="2634051" y="4758882"/>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87" name="TextBox 58"/>
          <p:cNvSpPr txBox="1">
            <a:spLocks noChangeArrowheads="1"/>
          </p:cNvSpPr>
          <p:nvPr/>
        </p:nvSpPr>
        <p:spPr bwMode="auto">
          <a:xfrm>
            <a:off x="5282755" y="5023132"/>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8" name="TextBox 58"/>
          <p:cNvSpPr txBox="1">
            <a:spLocks noChangeArrowheads="1"/>
          </p:cNvSpPr>
          <p:nvPr/>
        </p:nvSpPr>
        <p:spPr bwMode="auto">
          <a:xfrm>
            <a:off x="6944086" y="5020709"/>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89" name="TextBox 58"/>
          <p:cNvSpPr txBox="1">
            <a:spLocks noChangeArrowheads="1"/>
          </p:cNvSpPr>
          <p:nvPr/>
        </p:nvSpPr>
        <p:spPr bwMode="auto">
          <a:xfrm>
            <a:off x="5866775" y="5288200"/>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0" name="TextBox 58"/>
          <p:cNvSpPr txBox="1">
            <a:spLocks noChangeArrowheads="1"/>
          </p:cNvSpPr>
          <p:nvPr/>
        </p:nvSpPr>
        <p:spPr bwMode="auto">
          <a:xfrm>
            <a:off x="5277179" y="2563476"/>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1" name="TextBox 58"/>
          <p:cNvSpPr txBox="1">
            <a:spLocks noChangeArrowheads="1"/>
          </p:cNvSpPr>
          <p:nvPr/>
        </p:nvSpPr>
        <p:spPr bwMode="auto">
          <a:xfrm>
            <a:off x="7512441" y="2553638"/>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2" name="TextBox 58"/>
          <p:cNvSpPr txBox="1">
            <a:spLocks noChangeArrowheads="1"/>
          </p:cNvSpPr>
          <p:nvPr/>
        </p:nvSpPr>
        <p:spPr bwMode="auto">
          <a:xfrm>
            <a:off x="3605659" y="2553638"/>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3" name="Oval 29"/>
          <p:cNvSpPr>
            <a:spLocks noChangeArrowheads="1"/>
          </p:cNvSpPr>
          <p:nvPr/>
        </p:nvSpPr>
        <p:spPr bwMode="auto">
          <a:xfrm>
            <a:off x="2728115" y="2844477"/>
            <a:ext cx="304800" cy="228600"/>
          </a:xfrm>
          <a:prstGeom prst="ellipse">
            <a:avLst/>
          </a:prstGeom>
          <a:noFill/>
          <a:ln w="9525" algn="ctr">
            <a:solidFill>
              <a:schemeClr val="tx1"/>
            </a:solidFill>
            <a:round/>
            <a:headEnd/>
            <a:tailEnd/>
          </a:ln>
        </p:spPr>
        <p:txBody>
          <a:bodyPr/>
          <a:lstStyle/>
          <a:p>
            <a:pPr>
              <a:spcBef>
                <a:spcPct val="0"/>
              </a:spcBef>
              <a:buFontTx/>
              <a:buNone/>
            </a:pPr>
            <a:endParaRPr lang="en-US" sz="1800">
              <a:solidFill>
                <a:schemeClr val="tx1"/>
              </a:solidFill>
            </a:endParaRPr>
          </a:p>
        </p:txBody>
      </p:sp>
      <p:sp>
        <p:nvSpPr>
          <p:cNvPr id="194" name="TextBox 58"/>
          <p:cNvSpPr txBox="1">
            <a:spLocks noChangeArrowheads="1"/>
          </p:cNvSpPr>
          <p:nvPr/>
        </p:nvSpPr>
        <p:spPr bwMode="auto">
          <a:xfrm>
            <a:off x="3671707" y="3647382"/>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5" name="Oval 29"/>
          <p:cNvSpPr>
            <a:spLocks noChangeArrowheads="1"/>
          </p:cNvSpPr>
          <p:nvPr/>
        </p:nvSpPr>
        <p:spPr bwMode="auto">
          <a:xfrm>
            <a:off x="4108784" y="3397480"/>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2071192194"/>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4"/>
          <p:cNvGraphicFramePr>
            <a:graphicFrameLocks noChangeAspect="1"/>
          </p:cNvGraphicFramePr>
          <p:nvPr>
            <p:extLst>
              <p:ext uri="{D42A27DB-BD31-4B8C-83A1-F6EECF244321}">
                <p14:modId xmlns:p14="http://schemas.microsoft.com/office/powerpoint/2010/main" val="1889752700"/>
              </p:ext>
            </p:extLst>
          </p:nvPr>
        </p:nvGraphicFramePr>
        <p:xfrm>
          <a:off x="2806700" y="2144713"/>
          <a:ext cx="6116638" cy="4335462"/>
        </p:xfrm>
        <a:graphic>
          <a:graphicData uri="http://schemas.openxmlformats.org/presentationml/2006/ole">
            <mc:AlternateContent xmlns:mc="http://schemas.openxmlformats.org/markup-compatibility/2006">
              <mc:Choice xmlns:v="urn:schemas-microsoft-com:vml" Requires="v">
                <p:oleObj spid="_x0000_s157198" name="Worksheet" r:id="rId4" imgW="4771884" imgH="3095483" progId="Excel.Sheet.8">
                  <p:embed/>
                </p:oleObj>
              </mc:Choice>
              <mc:Fallback>
                <p:oleObj name="Worksheet" r:id="rId4" imgW="4771884" imgH="3095483" progId="Excel.Sheet.8">
                  <p:embed/>
                  <p:pic>
                    <p:nvPicPr>
                      <p:cNvPr id="0" name=""/>
                      <p:cNvPicPr>
                        <a:picLocks noChangeAspect="1" noChangeArrowheads="1"/>
                      </p:cNvPicPr>
                      <p:nvPr/>
                    </p:nvPicPr>
                    <p:blipFill>
                      <a:blip r:embed="rId5"/>
                      <a:srcRect l="3552" b="621"/>
                      <a:stretch>
                        <a:fillRect/>
                      </a:stretch>
                    </p:blipFill>
                    <p:spPr bwMode="auto">
                      <a:xfrm>
                        <a:off x="2806700" y="2144713"/>
                        <a:ext cx="6116638" cy="433546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58319" y="0"/>
            <a:ext cx="6628406" cy="1052736"/>
          </a:xfrm>
        </p:spPr>
        <p:txBody>
          <a:bodyPr>
            <a:normAutofit/>
          </a:bodyPr>
          <a:lstStyle/>
          <a:p>
            <a:r>
              <a:rPr lang="en-US" dirty="0"/>
              <a:t>Still solid awareness in Fall 2018 for high priority “Don’t drink &amp; boat” and “Wear lifejacket” messages, reaching the majority of boaters.  </a:t>
            </a:r>
          </a:p>
        </p:txBody>
      </p:sp>
      <p:sp>
        <p:nvSpPr>
          <p:cNvPr id="5" name="Text Box 1916"/>
          <p:cNvSpPr txBox="1">
            <a:spLocks noChangeArrowheads="1"/>
          </p:cNvSpPr>
          <p:nvPr/>
        </p:nvSpPr>
        <p:spPr bwMode="auto">
          <a:xfrm>
            <a:off x="114300" y="6494462"/>
            <a:ext cx="7200900"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44" name="TextBox 36"/>
          <p:cNvSpPr txBox="1">
            <a:spLocks noChangeArrowheads="1"/>
          </p:cNvSpPr>
          <p:nvPr/>
        </p:nvSpPr>
        <p:spPr bwMode="auto">
          <a:xfrm>
            <a:off x="7097693" y="2245024"/>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57</a:t>
            </a:r>
            <a:endParaRPr lang="en-US" sz="900" dirty="0">
              <a:latin typeface="Arial" pitchFamily="34" charset="0"/>
              <a:cs typeface="Arial" pitchFamily="34" charset="0"/>
            </a:endParaRPr>
          </a:p>
        </p:txBody>
      </p:sp>
      <p:sp>
        <p:nvSpPr>
          <p:cNvPr id="53" name="TextBox 49"/>
          <p:cNvSpPr txBox="1">
            <a:spLocks noChangeArrowheads="1"/>
          </p:cNvSpPr>
          <p:nvPr/>
        </p:nvSpPr>
        <p:spPr bwMode="auto">
          <a:xfrm>
            <a:off x="7108240" y="1963648"/>
            <a:ext cx="1061546"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u="sng" dirty="0">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fld id="{5857359A-ACC2-4AC8-94CA-842605F06C6B}" type="slidenum">
              <a:rPr lang="en-US" smtClean="0"/>
              <a:pPr/>
              <a:t>33</a:t>
            </a:fld>
            <a:endParaRPr lang="en-US"/>
          </a:p>
        </p:txBody>
      </p:sp>
      <p:sp>
        <p:nvSpPr>
          <p:cNvPr id="21" name="TextBox 36"/>
          <p:cNvSpPr txBox="1">
            <a:spLocks noChangeArrowheads="1"/>
          </p:cNvSpPr>
          <p:nvPr/>
        </p:nvSpPr>
        <p:spPr bwMode="auto">
          <a:xfrm>
            <a:off x="6535989" y="254990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42</a:t>
            </a:r>
          </a:p>
        </p:txBody>
      </p:sp>
      <p:sp>
        <p:nvSpPr>
          <p:cNvPr id="22" name="TextBox 36"/>
          <p:cNvSpPr txBox="1">
            <a:spLocks noChangeArrowheads="1"/>
          </p:cNvSpPr>
          <p:nvPr/>
        </p:nvSpPr>
        <p:spPr bwMode="auto">
          <a:xfrm>
            <a:off x="6429630" y="2851893"/>
            <a:ext cx="392113"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40</a:t>
            </a:r>
          </a:p>
        </p:txBody>
      </p:sp>
      <p:sp>
        <p:nvSpPr>
          <p:cNvPr id="23" name="TextBox 36"/>
          <p:cNvSpPr txBox="1">
            <a:spLocks noChangeArrowheads="1"/>
          </p:cNvSpPr>
          <p:nvPr/>
        </p:nvSpPr>
        <p:spPr bwMode="auto">
          <a:xfrm>
            <a:off x="5857806" y="315405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26</a:t>
            </a:r>
            <a:endParaRPr lang="en-US" sz="900" dirty="0">
              <a:latin typeface="Arial" pitchFamily="34" charset="0"/>
              <a:cs typeface="Arial" pitchFamily="34" charset="0"/>
            </a:endParaRPr>
          </a:p>
        </p:txBody>
      </p:sp>
      <p:sp>
        <p:nvSpPr>
          <p:cNvPr id="24" name="TextBox 36"/>
          <p:cNvSpPr txBox="1">
            <a:spLocks noChangeArrowheads="1"/>
          </p:cNvSpPr>
          <p:nvPr/>
        </p:nvSpPr>
        <p:spPr bwMode="auto">
          <a:xfrm>
            <a:off x="5002072" y="344092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a:t>
            </a:r>
          </a:p>
        </p:txBody>
      </p:sp>
      <p:sp>
        <p:nvSpPr>
          <p:cNvPr id="25" name="TextBox 36"/>
          <p:cNvSpPr txBox="1">
            <a:spLocks noChangeArrowheads="1"/>
          </p:cNvSpPr>
          <p:nvPr/>
        </p:nvSpPr>
        <p:spPr bwMode="auto">
          <a:xfrm>
            <a:off x="6991304" y="374607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52</a:t>
            </a:r>
            <a:endParaRPr lang="en-US" sz="900" dirty="0">
              <a:latin typeface="Arial" pitchFamily="34" charset="0"/>
              <a:cs typeface="Arial" pitchFamily="34" charset="0"/>
            </a:endParaRPr>
          </a:p>
        </p:txBody>
      </p:sp>
      <p:sp>
        <p:nvSpPr>
          <p:cNvPr id="26" name="TextBox 36"/>
          <p:cNvSpPr txBox="1">
            <a:spLocks noChangeArrowheads="1"/>
          </p:cNvSpPr>
          <p:nvPr/>
        </p:nvSpPr>
        <p:spPr bwMode="auto">
          <a:xfrm>
            <a:off x="6607043" y="405071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endParaRPr lang="en-US" sz="900" dirty="0">
              <a:latin typeface="Arial" pitchFamily="34" charset="0"/>
              <a:cs typeface="Arial" pitchFamily="34" charset="0"/>
            </a:endParaRPr>
          </a:p>
        </p:txBody>
      </p:sp>
      <p:sp>
        <p:nvSpPr>
          <p:cNvPr id="27" name="TextBox 36"/>
          <p:cNvSpPr txBox="1">
            <a:spLocks noChangeArrowheads="1"/>
          </p:cNvSpPr>
          <p:nvPr/>
        </p:nvSpPr>
        <p:spPr bwMode="auto">
          <a:xfrm>
            <a:off x="5702926" y="4347668"/>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21</a:t>
            </a:r>
            <a:endParaRPr lang="en-US" sz="900" dirty="0">
              <a:latin typeface="Arial" pitchFamily="34" charset="0"/>
              <a:cs typeface="Arial" pitchFamily="34" charset="0"/>
            </a:endParaRPr>
          </a:p>
        </p:txBody>
      </p:sp>
      <p:sp>
        <p:nvSpPr>
          <p:cNvPr id="28" name="TextBox 36"/>
          <p:cNvSpPr txBox="1">
            <a:spLocks noChangeArrowheads="1"/>
          </p:cNvSpPr>
          <p:nvPr/>
        </p:nvSpPr>
        <p:spPr bwMode="auto">
          <a:xfrm>
            <a:off x="5541926" y="465472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17</a:t>
            </a:r>
            <a:endParaRPr lang="en-US" sz="900" dirty="0">
              <a:latin typeface="Arial" pitchFamily="34" charset="0"/>
              <a:cs typeface="Arial" pitchFamily="34" charset="0"/>
            </a:endParaRPr>
          </a:p>
        </p:txBody>
      </p:sp>
      <p:sp>
        <p:nvSpPr>
          <p:cNvPr id="29" name="TextBox 36"/>
          <p:cNvSpPr txBox="1">
            <a:spLocks noChangeArrowheads="1"/>
          </p:cNvSpPr>
          <p:nvPr/>
        </p:nvSpPr>
        <p:spPr bwMode="auto">
          <a:xfrm>
            <a:off x="5430720" y="495637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14</a:t>
            </a:r>
          </a:p>
        </p:txBody>
      </p:sp>
      <p:sp>
        <p:nvSpPr>
          <p:cNvPr id="38" name="TextBox 36"/>
          <p:cNvSpPr txBox="1">
            <a:spLocks noChangeArrowheads="1"/>
          </p:cNvSpPr>
          <p:nvPr/>
        </p:nvSpPr>
        <p:spPr bwMode="auto">
          <a:xfrm>
            <a:off x="6083993" y="5252683"/>
            <a:ext cx="392113"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31</a:t>
            </a:r>
            <a:endParaRPr lang="en-US" sz="900" dirty="0">
              <a:latin typeface="Arial" pitchFamily="34" charset="0"/>
              <a:cs typeface="Arial" pitchFamily="34" charset="0"/>
            </a:endParaRPr>
          </a:p>
        </p:txBody>
      </p:sp>
      <p:sp>
        <p:nvSpPr>
          <p:cNvPr id="46" name="TextBox 36"/>
          <p:cNvSpPr txBox="1">
            <a:spLocks noChangeArrowheads="1"/>
          </p:cNvSpPr>
          <p:nvPr/>
        </p:nvSpPr>
        <p:spPr bwMode="auto">
          <a:xfrm>
            <a:off x="6084674" y="5551053"/>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31</a:t>
            </a:r>
          </a:p>
        </p:txBody>
      </p:sp>
      <p:sp>
        <p:nvSpPr>
          <p:cNvPr id="47" name="TextBox 36"/>
          <p:cNvSpPr txBox="1">
            <a:spLocks noChangeArrowheads="1"/>
          </p:cNvSpPr>
          <p:nvPr/>
        </p:nvSpPr>
        <p:spPr bwMode="auto">
          <a:xfrm>
            <a:off x="6107135" y="586405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32</a:t>
            </a:r>
          </a:p>
        </p:txBody>
      </p:sp>
      <p:sp>
        <p:nvSpPr>
          <p:cNvPr id="48" name="TextBox 36"/>
          <p:cNvSpPr txBox="1">
            <a:spLocks noChangeArrowheads="1"/>
          </p:cNvSpPr>
          <p:nvPr/>
        </p:nvSpPr>
        <p:spPr bwMode="auto">
          <a:xfrm>
            <a:off x="5768190" y="616012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23</a:t>
            </a:r>
          </a:p>
        </p:txBody>
      </p:sp>
      <p:sp>
        <p:nvSpPr>
          <p:cNvPr id="4" name="Right Brace 3"/>
          <p:cNvSpPr/>
          <p:nvPr/>
        </p:nvSpPr>
        <p:spPr>
          <a:xfrm>
            <a:off x="6092994" y="3147168"/>
            <a:ext cx="196056" cy="4955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bwMode="auto">
          <a:xfrm>
            <a:off x="6273316" y="3262261"/>
            <a:ext cx="524807" cy="230832"/>
          </a:xfrm>
          <a:prstGeom prst="rect">
            <a:avLst/>
          </a:prstGeom>
          <a:noFill/>
          <a:ln w="9525">
            <a:noFill/>
            <a:miter lim="800000"/>
            <a:headEnd/>
            <a:tailEnd/>
          </a:ln>
        </p:spPr>
        <p:txBody>
          <a:bodyPr wrap="square" rtlCol="0">
            <a:spAutoFit/>
          </a:bodyPr>
          <a:lstStyle/>
          <a:p>
            <a:pPr>
              <a:buFontTx/>
              <a:buNone/>
            </a:pPr>
            <a:r>
              <a:rPr lang="en-CA" sz="900" b="1" dirty="0">
                <a:latin typeface="Arial" pitchFamily="34" charset="0"/>
                <a:cs typeface="Arial" pitchFamily="34" charset="0"/>
              </a:rPr>
              <a:t>29</a:t>
            </a:r>
          </a:p>
        </p:txBody>
      </p:sp>
      <p:sp>
        <p:nvSpPr>
          <p:cNvPr id="30" name="TextBox 29"/>
          <p:cNvSpPr txBox="1"/>
          <p:nvPr/>
        </p:nvSpPr>
        <p:spPr bwMode="auto">
          <a:xfrm>
            <a:off x="6514911" y="5942223"/>
            <a:ext cx="2629089" cy="415498"/>
          </a:xfrm>
          <a:prstGeom prst="rect">
            <a:avLst/>
          </a:prstGeom>
          <a:noFill/>
          <a:ln w="9525">
            <a:noFill/>
            <a:miter lim="800000"/>
            <a:headEnd/>
            <a:tailEnd/>
          </a:ln>
        </p:spPr>
        <p:txBody>
          <a:bodyPr wrap="square" rtlCol="0">
            <a:spAutoFit/>
          </a:bodyPr>
          <a:lstStyle/>
          <a:p>
            <a:pPr>
              <a:buFontTx/>
              <a:buNone/>
            </a:pPr>
            <a:r>
              <a:rPr lang="en-US" sz="700" dirty="0">
                <a:latin typeface="Arial" pitchFamily="34" charset="0"/>
                <a:cs typeface="Arial" pitchFamily="34" charset="0"/>
              </a:rPr>
              <a:t>* “Call 911 to report and help catch impaired boaters” only asked in English Canada; and “One drink can change everything. Boat responsibly.” asked in French Canada.</a:t>
            </a:r>
            <a:endParaRPr lang="en-CA" sz="700" dirty="0">
              <a:latin typeface="Arial" pitchFamily="34" charset="0"/>
              <a:cs typeface="Arial" pitchFamily="34" charset="0"/>
            </a:endParaRPr>
          </a:p>
        </p:txBody>
      </p:sp>
      <p:sp>
        <p:nvSpPr>
          <p:cNvPr id="34" name="Content Placeholder 2"/>
          <p:cNvSpPr>
            <a:spLocks noGrp="1"/>
          </p:cNvSpPr>
          <p:nvPr>
            <p:ph idx="1"/>
          </p:nvPr>
        </p:nvSpPr>
        <p:spPr>
          <a:xfrm>
            <a:off x="438753" y="1095885"/>
            <a:ext cx="8592036" cy="778583"/>
          </a:xfrm>
        </p:spPr>
        <p:txBody>
          <a:bodyPr/>
          <a:lstStyle/>
          <a:p>
            <a:r>
              <a:rPr lang="en-CA" sz="1000" dirty="0"/>
              <a:t>Strong traction for “impaired boating is impaired driving” message.</a:t>
            </a:r>
          </a:p>
          <a:p>
            <a:r>
              <a:rPr lang="en-US" sz="1000" dirty="0"/>
              <a:t>Awareness of “Don’t drink and boat” (net) messages among both New Boaters (52%) and Boaters Not Born in Canada (59%) is in-line with total Boaters.  And also strong awareness of “Wear lifejackets” (net) messages among New Boaters (52%); and for boaters Not Born in Canada (59%).</a:t>
            </a:r>
            <a:endParaRPr lang="en-CA" sz="1000" dirty="0"/>
          </a:p>
        </p:txBody>
      </p:sp>
      <p:sp>
        <p:nvSpPr>
          <p:cNvPr id="32" name="Rectangle 232"/>
          <p:cNvSpPr>
            <a:spLocks noChangeArrowheads="1"/>
          </p:cNvSpPr>
          <p:nvPr/>
        </p:nvSpPr>
        <p:spPr bwMode="auto">
          <a:xfrm>
            <a:off x="43963" y="1829372"/>
            <a:ext cx="6470949" cy="28690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total boaters who are Aware of each boating safety message </a:t>
            </a:r>
            <a:r>
              <a:rPr lang="en-US" sz="1000" dirty="0">
                <a:solidFill>
                  <a:schemeClr val="tx1"/>
                </a:solidFill>
                <a:latin typeface="Arial" pitchFamily="34" charset="0"/>
                <a:cs typeface="Arial" pitchFamily="34" charset="0"/>
              </a:rPr>
              <a:t>(n = 445)</a:t>
            </a:r>
          </a:p>
        </p:txBody>
      </p:sp>
      <p:sp>
        <p:nvSpPr>
          <p:cNvPr id="7" name="TextBox 6">
            <a:extLst>
              <a:ext uri="{FF2B5EF4-FFF2-40B4-BE49-F238E27FC236}">
                <a16:creationId xmlns:a16="http://schemas.microsoft.com/office/drawing/2014/main" xmlns="" id="{ECCF376B-EC72-4EF7-A9A0-DCDEEDB7F029}"/>
              </a:ext>
            </a:extLst>
          </p:cNvPr>
          <p:cNvSpPr txBox="1"/>
          <p:nvPr/>
        </p:nvSpPr>
        <p:spPr bwMode="auto">
          <a:xfrm>
            <a:off x="54140" y="2223482"/>
            <a:ext cx="4754365" cy="1746632"/>
          </a:xfrm>
          <a:prstGeom prst="rect">
            <a:avLst/>
          </a:prstGeom>
          <a:solidFill>
            <a:schemeClr val="bg1"/>
          </a:solidFill>
          <a:ln w="9525">
            <a:noFill/>
            <a:miter lim="800000"/>
            <a:headEnd/>
            <a:tailEnd/>
          </a:ln>
        </p:spPr>
        <p:txBody>
          <a:bodyPr wrap="square" rtlCol="0">
            <a:spAutoFit/>
          </a:bodyPr>
          <a:lstStyle/>
          <a:p>
            <a:pPr algn="r">
              <a:spcBef>
                <a:spcPts val="600"/>
              </a:spcBef>
              <a:buFontTx/>
              <a:buNone/>
            </a:pPr>
            <a:r>
              <a:rPr lang="en-CA" sz="1000" b="1" dirty="0">
                <a:latin typeface="Arial" panose="020B0604020202020204" pitchFamily="34" charset="0"/>
                <a:cs typeface="Arial" panose="020B0604020202020204" pitchFamily="34" charset="0"/>
              </a:rPr>
              <a:t>Net: DRINKING &amp; BOATING</a:t>
            </a:r>
          </a:p>
          <a:p>
            <a:pPr algn="r">
              <a:spcBef>
                <a:spcPts val="900"/>
              </a:spcBef>
              <a:buFontTx/>
              <a:buNone/>
            </a:pPr>
            <a:r>
              <a:rPr lang="en-CA" sz="1000" dirty="0">
                <a:latin typeface="Arial" panose="020B0604020202020204" pitchFamily="34" charset="0"/>
                <a:cs typeface="Arial" panose="020B0604020202020204" pitchFamily="34" charset="0"/>
              </a:rPr>
              <a:t>Don’t drink alcoholic beverages if you are operating a boat.</a:t>
            </a:r>
          </a:p>
          <a:p>
            <a:pPr algn="r">
              <a:spcBef>
                <a:spcPts val="900"/>
              </a:spcBef>
              <a:buFontTx/>
              <a:buNone/>
            </a:pPr>
            <a:r>
              <a:rPr lang="en-US" sz="1000" dirty="0">
                <a:solidFill>
                  <a:srgbClr val="000000"/>
                </a:solidFill>
                <a:latin typeface="Arial" panose="020B0604020202020204" pitchFamily="34" charset="0"/>
                <a:cs typeface="Arial" panose="020B0604020202020204" pitchFamily="34" charset="0"/>
              </a:rPr>
              <a:t>Impaired boating is impaired driving. The laws for impaired driving of an automobile also apply to impaired operation of a boat.</a:t>
            </a:r>
          </a:p>
          <a:p>
            <a:pPr algn="r">
              <a:spcBef>
                <a:spcPts val="600"/>
              </a:spcBef>
              <a:buFontTx/>
              <a:buNone/>
            </a:pPr>
            <a:r>
              <a:rPr lang="en-US" sz="1000" dirty="0">
                <a:solidFill>
                  <a:srgbClr val="000000"/>
                </a:solidFill>
                <a:latin typeface="Arial" panose="020B0604020202020204" pitchFamily="34" charset="0"/>
                <a:cs typeface="Arial" panose="020B0604020202020204" pitchFamily="34" charset="0"/>
              </a:rPr>
              <a:t>Call 911 to report and help catch impaired boaters*.</a:t>
            </a:r>
          </a:p>
          <a:p>
            <a:pPr algn="r">
              <a:spcBef>
                <a:spcPts val="900"/>
              </a:spcBef>
              <a:buFontTx/>
              <a:buNone/>
            </a:pPr>
            <a:r>
              <a:rPr lang="en-US" sz="1000" dirty="0">
                <a:solidFill>
                  <a:srgbClr val="000000"/>
                </a:solidFill>
                <a:latin typeface="Arial" panose="020B0604020202020204" pitchFamily="34" charset="0"/>
                <a:cs typeface="Arial" panose="020B0604020202020204" pitchFamily="34" charset="0"/>
              </a:rPr>
              <a:t>One drink can change everything. Boat responsibly*.</a:t>
            </a:r>
          </a:p>
          <a:p>
            <a:pPr algn="r">
              <a:spcBef>
                <a:spcPts val="900"/>
              </a:spcBef>
              <a:spcAft>
                <a:spcPts val="1200"/>
              </a:spcAft>
              <a:buFontTx/>
              <a:buNone/>
            </a:pPr>
            <a:endParaRPr lang="en-CA" sz="10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56873C12-A56A-48A4-B7B4-E93C87FD833B}"/>
              </a:ext>
            </a:extLst>
          </p:cNvPr>
          <p:cNvSpPr txBox="1"/>
          <p:nvPr/>
        </p:nvSpPr>
        <p:spPr bwMode="auto">
          <a:xfrm>
            <a:off x="62628" y="3737652"/>
            <a:ext cx="4745877" cy="1502976"/>
          </a:xfrm>
          <a:prstGeom prst="rect">
            <a:avLst/>
          </a:prstGeom>
          <a:solidFill>
            <a:schemeClr val="bg1"/>
          </a:solidFill>
          <a:ln w="9525">
            <a:noFill/>
            <a:miter lim="800000"/>
            <a:headEnd/>
            <a:tailEnd/>
          </a:ln>
        </p:spPr>
        <p:txBody>
          <a:bodyPr wrap="square" rtlCol="0">
            <a:spAutoFit/>
          </a:bodyPr>
          <a:lstStyle/>
          <a:p>
            <a:pPr algn="r">
              <a:spcBef>
                <a:spcPts val="600"/>
              </a:spcBef>
              <a:buFontTx/>
              <a:buNone/>
            </a:pPr>
            <a:r>
              <a:rPr lang="en-CA" sz="1000" b="1" dirty="0">
                <a:latin typeface="Arial" panose="020B0604020202020204" pitchFamily="34" charset="0"/>
                <a:cs typeface="Arial" panose="020B0604020202020204" pitchFamily="34" charset="0"/>
              </a:rPr>
              <a:t>Net: LIFEJACKETS</a:t>
            </a:r>
          </a:p>
          <a:p>
            <a:pPr algn="r">
              <a:spcBef>
                <a:spcPts val="1000"/>
              </a:spcBef>
              <a:buFontTx/>
              <a:buNone/>
            </a:pPr>
            <a:r>
              <a:rPr lang="en-US" sz="1000" dirty="0">
                <a:solidFill>
                  <a:srgbClr val="000000"/>
                </a:solidFill>
                <a:latin typeface="Arial" panose="020B0604020202020204" pitchFamily="34" charset="0"/>
                <a:cs typeface="Arial" panose="020B0604020202020204" pitchFamily="34" charset="0"/>
              </a:rPr>
              <a:t>Wear your lifejacket</a:t>
            </a:r>
            <a:r>
              <a:rPr lang="en-CA" sz="1000" dirty="0">
                <a:latin typeface="Arial" panose="020B0604020202020204" pitchFamily="34" charset="0"/>
                <a:cs typeface="Arial" panose="020B0604020202020204" pitchFamily="34" charset="0"/>
              </a:rPr>
              <a:t>.</a:t>
            </a:r>
          </a:p>
          <a:p>
            <a:pPr algn="r">
              <a:spcBef>
                <a:spcPts val="400"/>
              </a:spcBef>
              <a:buFontTx/>
              <a:buNone/>
            </a:pPr>
            <a:r>
              <a:rPr lang="en-US" sz="1000" dirty="0">
                <a:solidFill>
                  <a:srgbClr val="000000"/>
                </a:solidFill>
                <a:latin typeface="Arial" panose="020B0604020202020204" pitchFamily="34" charset="0"/>
                <a:cs typeface="Arial" panose="020B0604020202020204" pitchFamily="34" charset="0"/>
              </a:rPr>
              <a:t>If you fall into cold water and are already wearing your lifejacket, you'll have a better chance to survive.</a:t>
            </a:r>
          </a:p>
          <a:p>
            <a:pPr algn="r">
              <a:spcBef>
                <a:spcPts val="400"/>
              </a:spcBef>
              <a:buFontTx/>
              <a:buNone/>
            </a:pPr>
            <a:r>
              <a:rPr lang="en-US" sz="1000" spc="-30" dirty="0">
                <a:solidFill>
                  <a:srgbClr val="000000"/>
                </a:solidFill>
                <a:latin typeface="Arial" panose="020B0604020202020204" pitchFamily="34" charset="0"/>
                <a:cs typeface="Arial" panose="020B0604020202020204" pitchFamily="34" charset="0"/>
              </a:rPr>
              <a:t>Your first reaction when you fall unexpectedly into cold water is a deep gasp. Wearing a lifejacket keeps your head above water to avoid inhaling water and drowning.</a:t>
            </a:r>
          </a:p>
          <a:p>
            <a:pPr algn="r">
              <a:spcBef>
                <a:spcPts val="400"/>
              </a:spcBef>
              <a:buFontTx/>
              <a:buNone/>
            </a:pPr>
            <a:r>
              <a:rPr lang="en-US" sz="1000" dirty="0">
                <a:solidFill>
                  <a:srgbClr val="000000"/>
                </a:solidFill>
                <a:latin typeface="Arial" panose="020B0604020202020204" pitchFamily="34" charset="0"/>
                <a:cs typeface="Arial" panose="020B0604020202020204" pitchFamily="34" charset="0"/>
              </a:rPr>
              <a:t>If you're hooked on fishing, get your kids hooked on wearing lifejackets too.</a:t>
            </a:r>
            <a:endParaRPr lang="en-CA" sz="1000" dirty="0">
              <a:latin typeface="Arial" panose="020B0604020202020204" pitchFamily="34" charset="0"/>
              <a:cs typeface="Arial" panose="020B0604020202020204" pitchFamily="34" charset="0"/>
            </a:endParaRPr>
          </a:p>
        </p:txBody>
      </p:sp>
      <p:cxnSp>
        <p:nvCxnSpPr>
          <p:cNvPr id="19" name="Straight Connector 62"/>
          <p:cNvCxnSpPr>
            <a:cxnSpLocks noChangeShapeType="1"/>
          </p:cNvCxnSpPr>
          <p:nvPr/>
        </p:nvCxnSpPr>
        <p:spPr bwMode="auto">
          <a:xfrm flipV="1">
            <a:off x="297571" y="3679624"/>
            <a:ext cx="8306559" cy="42992"/>
          </a:xfrm>
          <a:prstGeom prst="line">
            <a:avLst/>
          </a:prstGeom>
          <a:noFill/>
          <a:ln w="9525" algn="ctr">
            <a:solidFill>
              <a:schemeClr val="tx1"/>
            </a:solidFill>
            <a:prstDash val="dash"/>
            <a:round/>
            <a:headEnd/>
            <a:tailEnd/>
          </a:ln>
        </p:spPr>
      </p:cxnSp>
      <p:sp>
        <p:nvSpPr>
          <p:cNvPr id="36" name="TextBox 35">
            <a:extLst>
              <a:ext uri="{FF2B5EF4-FFF2-40B4-BE49-F238E27FC236}">
                <a16:creationId xmlns:a16="http://schemas.microsoft.com/office/drawing/2014/main" xmlns="" id="{4527C4A3-8E5E-4630-AAF0-D4ACBB001ED4}"/>
              </a:ext>
            </a:extLst>
          </p:cNvPr>
          <p:cNvSpPr txBox="1"/>
          <p:nvPr/>
        </p:nvSpPr>
        <p:spPr bwMode="auto">
          <a:xfrm>
            <a:off x="62628" y="5178490"/>
            <a:ext cx="4746467" cy="1246495"/>
          </a:xfrm>
          <a:prstGeom prst="rect">
            <a:avLst/>
          </a:prstGeom>
          <a:solidFill>
            <a:schemeClr val="bg1"/>
          </a:solidFill>
          <a:ln w="9525">
            <a:noFill/>
            <a:miter lim="800000"/>
            <a:headEnd/>
            <a:tailEnd/>
          </a:ln>
        </p:spPr>
        <p:txBody>
          <a:bodyPr wrap="square" rtlCol="0">
            <a:spAutoFit/>
          </a:bodyPr>
          <a:lstStyle/>
          <a:p>
            <a:pPr algn="r">
              <a:buFontTx/>
              <a:buNone/>
            </a:pPr>
            <a:r>
              <a:rPr lang="en-US" sz="1000" dirty="0">
                <a:solidFill>
                  <a:srgbClr val="000000"/>
                </a:solidFill>
                <a:latin typeface="Arial" panose="020B0604020202020204" pitchFamily="34" charset="0"/>
                <a:cs typeface="Arial" panose="020B0604020202020204" pitchFamily="34" charset="0"/>
              </a:rPr>
              <a:t>Have the right safety equipment on board your boat to be prepared. Take a boating course to become a more knowledgeable boater</a:t>
            </a:r>
            <a:r>
              <a:rPr lang="en-CA" sz="1000" dirty="0">
                <a:latin typeface="Arial" panose="020B0604020202020204" pitchFamily="34" charset="0"/>
                <a:cs typeface="Arial" panose="020B0604020202020204" pitchFamily="34" charset="0"/>
              </a:rPr>
              <a:t>.</a:t>
            </a:r>
          </a:p>
          <a:p>
            <a:pPr algn="r">
              <a:spcBef>
                <a:spcPts val="200"/>
              </a:spcBef>
              <a:buFontTx/>
              <a:buNone/>
            </a:pPr>
            <a:r>
              <a:rPr lang="en-US" sz="1000" dirty="0">
                <a:solidFill>
                  <a:srgbClr val="000000"/>
                </a:solidFill>
                <a:latin typeface="Arial" panose="020B0604020202020204" pitchFamily="34" charset="0"/>
                <a:cs typeface="Arial" panose="020B0604020202020204" pitchFamily="34" charset="0"/>
              </a:rPr>
              <a:t>Check the weather before you go and while out boating. Anticipate changing or unsuitable weather and wave conditions.</a:t>
            </a:r>
          </a:p>
          <a:p>
            <a:pPr algn="r">
              <a:spcBef>
                <a:spcPts val="200"/>
              </a:spcBef>
              <a:buFontTx/>
              <a:buNone/>
            </a:pPr>
            <a:r>
              <a:rPr lang="en-US" sz="1000" dirty="0">
                <a:solidFill>
                  <a:srgbClr val="000000"/>
                </a:solidFill>
                <a:latin typeface="Arial" panose="020B0604020202020204" pitchFamily="34" charset="0"/>
                <a:cs typeface="Arial" panose="020B0604020202020204" pitchFamily="34" charset="0"/>
              </a:rPr>
              <a:t>Everyone operating a motorized boat needs to get their 'boating license' (i.e. 'Pleasure Craft Operator Card’).</a:t>
            </a:r>
          </a:p>
          <a:p>
            <a:pPr algn="r">
              <a:spcBef>
                <a:spcPts val="200"/>
              </a:spcBef>
              <a:spcAft>
                <a:spcPts val="600"/>
              </a:spcAft>
            </a:pPr>
            <a:r>
              <a:rPr lang="en-US" sz="1000" dirty="0">
                <a:solidFill>
                  <a:srgbClr val="000000"/>
                </a:solidFill>
                <a:latin typeface="Arial" panose="020B0604020202020204" pitchFamily="34" charset="0"/>
                <a:cs typeface="Arial" panose="020B0604020202020204" pitchFamily="34" charset="0"/>
              </a:rPr>
              <a:t>Take a boating course to become a more knowledgeable boater</a:t>
            </a:r>
            <a:r>
              <a:rPr lang="en-CA" sz="1000" dirty="0">
                <a:latin typeface="Arial" panose="020B0604020202020204" pitchFamily="34" charset="0"/>
                <a:cs typeface="Arial" panose="020B0604020202020204" pitchFamily="34" charset="0"/>
              </a:rPr>
              <a:t>.</a:t>
            </a:r>
          </a:p>
        </p:txBody>
      </p:sp>
      <p:cxnSp>
        <p:nvCxnSpPr>
          <p:cNvPr id="49" name="Straight Connector 62"/>
          <p:cNvCxnSpPr>
            <a:cxnSpLocks noChangeShapeType="1"/>
          </p:cNvCxnSpPr>
          <p:nvPr/>
        </p:nvCxnSpPr>
        <p:spPr bwMode="auto">
          <a:xfrm>
            <a:off x="232235" y="5197236"/>
            <a:ext cx="8371895" cy="23964"/>
          </a:xfrm>
          <a:prstGeom prst="line">
            <a:avLst/>
          </a:prstGeom>
          <a:noFill/>
          <a:ln w="9525" algn="ctr">
            <a:solidFill>
              <a:schemeClr val="tx1"/>
            </a:solidFill>
            <a:prstDash val="dash"/>
            <a:round/>
            <a:headEnd/>
            <a:tailEnd/>
          </a:ln>
        </p:spPr>
      </p:cxnSp>
    </p:spTree>
    <p:extLst>
      <p:ext uri="{BB962C8B-B14F-4D97-AF65-F5344CB8AC3E}">
        <p14:creationId xmlns:p14="http://schemas.microsoft.com/office/powerpoint/2010/main" val="676741146"/>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319" y="0"/>
            <a:ext cx="7635347" cy="1052736"/>
          </a:xfrm>
        </p:spPr>
        <p:txBody>
          <a:bodyPr>
            <a:normAutofit/>
          </a:bodyPr>
          <a:lstStyle/>
          <a:p>
            <a:r>
              <a:rPr lang="en-US" dirty="0"/>
              <a:t>Awareness for high priority “Don’t drink &amp; boat” and “Wear Lifejacket” messages down in Fall 2018 from year ago peak, although still strong in absolute.</a:t>
            </a:r>
          </a:p>
        </p:txBody>
      </p:sp>
      <p:sp>
        <p:nvSpPr>
          <p:cNvPr id="5" name="Text Box 1916"/>
          <p:cNvSpPr txBox="1">
            <a:spLocks noChangeArrowheads="1"/>
          </p:cNvSpPr>
          <p:nvPr/>
        </p:nvSpPr>
        <p:spPr bwMode="auto">
          <a:xfrm>
            <a:off x="114300" y="6494462"/>
            <a:ext cx="7200900"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32" name="Rectangle 232"/>
          <p:cNvSpPr>
            <a:spLocks noChangeArrowheads="1"/>
          </p:cNvSpPr>
          <p:nvPr/>
        </p:nvSpPr>
        <p:spPr bwMode="auto">
          <a:xfrm>
            <a:off x="629712" y="1201104"/>
            <a:ext cx="7583488" cy="474663"/>
          </a:xfrm>
          <a:prstGeom prst="rect">
            <a:avLst/>
          </a:prstGeom>
          <a:noFill/>
          <a:ln w="9525">
            <a:noFill/>
            <a:miter lim="800000"/>
            <a:headEnd/>
            <a:tailEnd/>
          </a:ln>
        </p:spPr>
        <p:txBody>
          <a:bodyPr/>
          <a:lstStyle/>
          <a:p>
            <a:pPr algn="ctr">
              <a:spcBef>
                <a:spcPct val="0"/>
              </a:spcBef>
            </a:pPr>
            <a:r>
              <a:rPr lang="en-US" sz="1400" b="1" dirty="0">
                <a:latin typeface="Arial" pitchFamily="34" charset="0"/>
                <a:cs typeface="Arial" pitchFamily="34" charset="0"/>
              </a:rPr>
              <a:t>% of total boaters who are Aware of each boating safety message </a:t>
            </a:r>
            <a:r>
              <a:rPr lang="en-US" sz="1000" dirty="0">
                <a:latin typeface="Arial" pitchFamily="34" charset="0"/>
                <a:cs typeface="Arial" pitchFamily="34" charset="0"/>
              </a:rPr>
              <a:t>(n = 445)</a:t>
            </a:r>
          </a:p>
        </p:txBody>
      </p:sp>
      <p:sp>
        <p:nvSpPr>
          <p:cNvPr id="35" name="Slide Number Placeholder 34"/>
          <p:cNvSpPr>
            <a:spLocks noGrp="1"/>
          </p:cNvSpPr>
          <p:nvPr>
            <p:ph type="sldNum" sz="quarter" idx="12"/>
          </p:nvPr>
        </p:nvSpPr>
        <p:spPr/>
        <p:txBody>
          <a:bodyPr/>
          <a:lstStyle/>
          <a:p>
            <a:fld id="{5857359A-ACC2-4AC8-94CA-842605F06C6B}" type="slidenum">
              <a:rPr lang="en-US" smtClean="0"/>
              <a:pPr/>
              <a:t>34</a:t>
            </a:fld>
            <a:endParaRPr lang="en-US"/>
          </a:p>
        </p:txBody>
      </p:sp>
      <p:graphicFrame>
        <p:nvGraphicFramePr>
          <p:cNvPr id="163" name="Object 4">
            <a:extLst>
              <a:ext uri="{FF2B5EF4-FFF2-40B4-BE49-F238E27FC236}">
                <a16:creationId xmlns:a16="http://schemas.microsoft.com/office/drawing/2014/main" xmlns="" id="{61E66C23-9AAB-45BA-81B5-9DC535CD6037}"/>
              </a:ext>
            </a:extLst>
          </p:cNvPr>
          <p:cNvGraphicFramePr>
            <a:graphicFrameLocks noChangeAspect="1"/>
          </p:cNvGraphicFramePr>
          <p:nvPr>
            <p:extLst>
              <p:ext uri="{D42A27DB-BD31-4B8C-83A1-F6EECF244321}">
                <p14:modId xmlns:p14="http://schemas.microsoft.com/office/powerpoint/2010/main" val="1641790041"/>
              </p:ext>
            </p:extLst>
          </p:nvPr>
        </p:nvGraphicFramePr>
        <p:xfrm>
          <a:off x="1917700" y="1716087"/>
          <a:ext cx="5346058" cy="4437331"/>
        </p:xfrm>
        <a:graphic>
          <a:graphicData uri="http://schemas.openxmlformats.org/presentationml/2006/ole">
            <mc:AlternateContent xmlns:mc="http://schemas.openxmlformats.org/markup-compatibility/2006">
              <mc:Choice xmlns:v="urn:schemas-microsoft-com:vml" Requires="v">
                <p:oleObj spid="_x0000_s159249" name="Worksheet" r:id="rId4" imgW="4771884" imgH="3047871" progId="Excel.Sheet.8">
                  <p:embed/>
                </p:oleObj>
              </mc:Choice>
              <mc:Fallback>
                <p:oleObj name="Worksheet" r:id="rId4" imgW="4771884" imgH="3047871" progId="Excel.Sheet.8">
                  <p:embed/>
                  <p:pic>
                    <p:nvPicPr>
                      <p:cNvPr id="33" name="Object 4"/>
                      <p:cNvPicPr>
                        <a:picLocks noChangeAspect="1" noChangeArrowheads="1"/>
                      </p:cNvPicPr>
                      <p:nvPr/>
                    </p:nvPicPr>
                    <p:blipFill>
                      <a:blip r:embed="rId5"/>
                      <a:srcRect l="3552" b="621"/>
                      <a:stretch>
                        <a:fillRect/>
                      </a:stretch>
                    </p:blipFill>
                    <p:spPr bwMode="auto">
                      <a:xfrm>
                        <a:off x="1917700" y="1716087"/>
                        <a:ext cx="5346058" cy="4437331"/>
                      </a:xfrm>
                      <a:prstGeom prst="rect">
                        <a:avLst/>
                      </a:prstGeom>
                      <a:noFill/>
                      <a:ln>
                        <a:noFill/>
                      </a:ln>
                      <a:effectLst/>
                      <a:extLst/>
                    </p:spPr>
                  </p:pic>
                </p:oleObj>
              </mc:Fallback>
            </mc:AlternateContent>
          </a:graphicData>
        </a:graphic>
      </p:graphicFrame>
      <p:sp>
        <p:nvSpPr>
          <p:cNvPr id="164" name="TextBox 36">
            <a:extLst>
              <a:ext uri="{FF2B5EF4-FFF2-40B4-BE49-F238E27FC236}">
                <a16:creationId xmlns:a16="http://schemas.microsoft.com/office/drawing/2014/main" xmlns="" id="{90DB7852-7493-4BD9-B7B9-B2867475F4FF}"/>
              </a:ext>
            </a:extLst>
          </p:cNvPr>
          <p:cNvSpPr txBox="1">
            <a:spLocks noChangeArrowheads="1"/>
          </p:cNvSpPr>
          <p:nvPr/>
        </p:nvSpPr>
        <p:spPr bwMode="auto">
          <a:xfrm>
            <a:off x="5685614" y="1866630"/>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57</a:t>
            </a:r>
            <a:endParaRPr lang="en-US" sz="1000" dirty="0">
              <a:latin typeface="Arial" pitchFamily="34" charset="0"/>
              <a:cs typeface="Arial" pitchFamily="34" charset="0"/>
            </a:endParaRPr>
          </a:p>
        </p:txBody>
      </p:sp>
      <p:sp>
        <p:nvSpPr>
          <p:cNvPr id="165" name="TextBox 36">
            <a:extLst>
              <a:ext uri="{FF2B5EF4-FFF2-40B4-BE49-F238E27FC236}">
                <a16:creationId xmlns:a16="http://schemas.microsoft.com/office/drawing/2014/main" xmlns="" id="{8D6A258C-D3AC-4218-A0C1-1BF7ABE307BB}"/>
              </a:ext>
            </a:extLst>
          </p:cNvPr>
          <p:cNvSpPr txBox="1">
            <a:spLocks noChangeArrowheads="1"/>
          </p:cNvSpPr>
          <p:nvPr/>
        </p:nvSpPr>
        <p:spPr bwMode="auto">
          <a:xfrm>
            <a:off x="5172025" y="2302425"/>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p>
        </p:txBody>
      </p:sp>
      <p:sp>
        <p:nvSpPr>
          <p:cNvPr id="166" name="TextBox 36">
            <a:extLst>
              <a:ext uri="{FF2B5EF4-FFF2-40B4-BE49-F238E27FC236}">
                <a16:creationId xmlns:a16="http://schemas.microsoft.com/office/drawing/2014/main" xmlns="" id="{D6A05291-616D-4298-A0ED-C282FDA5B616}"/>
              </a:ext>
            </a:extLst>
          </p:cNvPr>
          <p:cNvSpPr txBox="1">
            <a:spLocks noChangeArrowheads="1"/>
          </p:cNvSpPr>
          <p:nvPr/>
        </p:nvSpPr>
        <p:spPr bwMode="auto">
          <a:xfrm>
            <a:off x="5109776" y="2717319"/>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40</a:t>
            </a:r>
          </a:p>
        </p:txBody>
      </p:sp>
      <p:sp>
        <p:nvSpPr>
          <p:cNvPr id="167" name="TextBox 36">
            <a:extLst>
              <a:ext uri="{FF2B5EF4-FFF2-40B4-BE49-F238E27FC236}">
                <a16:creationId xmlns:a16="http://schemas.microsoft.com/office/drawing/2014/main" xmlns="" id="{D96AA59B-D9D9-4638-A1FB-3E6AD4C67191}"/>
              </a:ext>
            </a:extLst>
          </p:cNvPr>
          <p:cNvSpPr txBox="1">
            <a:spLocks noChangeArrowheads="1"/>
          </p:cNvSpPr>
          <p:nvPr/>
        </p:nvSpPr>
        <p:spPr bwMode="auto">
          <a:xfrm>
            <a:off x="4635305" y="3152821"/>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26</a:t>
            </a:r>
            <a:endParaRPr lang="en-US" sz="1000" dirty="0">
              <a:latin typeface="Arial" pitchFamily="34" charset="0"/>
              <a:cs typeface="Arial" pitchFamily="34" charset="0"/>
            </a:endParaRPr>
          </a:p>
        </p:txBody>
      </p:sp>
      <p:sp>
        <p:nvSpPr>
          <p:cNvPr id="168" name="TextBox 36">
            <a:extLst>
              <a:ext uri="{FF2B5EF4-FFF2-40B4-BE49-F238E27FC236}">
                <a16:creationId xmlns:a16="http://schemas.microsoft.com/office/drawing/2014/main" xmlns="" id="{480EFAD8-58F8-479E-93DF-84781D1D385C}"/>
              </a:ext>
            </a:extLst>
          </p:cNvPr>
          <p:cNvSpPr txBox="1">
            <a:spLocks noChangeArrowheads="1"/>
          </p:cNvSpPr>
          <p:nvPr/>
        </p:nvSpPr>
        <p:spPr bwMode="auto">
          <a:xfrm>
            <a:off x="3877623" y="3575414"/>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a:t>
            </a:r>
          </a:p>
        </p:txBody>
      </p:sp>
      <p:sp>
        <p:nvSpPr>
          <p:cNvPr id="169" name="TextBox 36">
            <a:extLst>
              <a:ext uri="{FF2B5EF4-FFF2-40B4-BE49-F238E27FC236}">
                <a16:creationId xmlns:a16="http://schemas.microsoft.com/office/drawing/2014/main" xmlns="" id="{FBD79CA0-5064-4FFE-B6FF-CE863E6E75C7}"/>
              </a:ext>
            </a:extLst>
          </p:cNvPr>
          <p:cNvSpPr txBox="1">
            <a:spLocks noChangeArrowheads="1"/>
          </p:cNvSpPr>
          <p:nvPr/>
        </p:nvSpPr>
        <p:spPr bwMode="auto">
          <a:xfrm>
            <a:off x="5509570" y="4002865"/>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52</a:t>
            </a:r>
            <a:endParaRPr lang="en-US" sz="1000" dirty="0">
              <a:latin typeface="Arial" pitchFamily="34" charset="0"/>
              <a:cs typeface="Arial" pitchFamily="34" charset="0"/>
            </a:endParaRPr>
          </a:p>
        </p:txBody>
      </p:sp>
      <p:sp>
        <p:nvSpPr>
          <p:cNvPr id="170" name="TextBox 36">
            <a:extLst>
              <a:ext uri="{FF2B5EF4-FFF2-40B4-BE49-F238E27FC236}">
                <a16:creationId xmlns:a16="http://schemas.microsoft.com/office/drawing/2014/main" xmlns="" id="{8E84366C-B927-41B8-B64A-11A03E157238}"/>
              </a:ext>
            </a:extLst>
          </p:cNvPr>
          <p:cNvSpPr txBox="1">
            <a:spLocks noChangeArrowheads="1"/>
          </p:cNvSpPr>
          <p:nvPr/>
        </p:nvSpPr>
        <p:spPr bwMode="auto">
          <a:xfrm>
            <a:off x="5246590" y="4433135"/>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44</a:t>
            </a:r>
            <a:endParaRPr lang="en-US" sz="1000" dirty="0">
              <a:latin typeface="Arial" pitchFamily="34" charset="0"/>
              <a:cs typeface="Arial" pitchFamily="34" charset="0"/>
            </a:endParaRPr>
          </a:p>
        </p:txBody>
      </p:sp>
      <p:sp>
        <p:nvSpPr>
          <p:cNvPr id="171" name="TextBox 36">
            <a:extLst>
              <a:ext uri="{FF2B5EF4-FFF2-40B4-BE49-F238E27FC236}">
                <a16:creationId xmlns:a16="http://schemas.microsoft.com/office/drawing/2014/main" xmlns="" id="{4D949CEE-8645-4C93-B782-3D7B277F0C50}"/>
              </a:ext>
            </a:extLst>
          </p:cNvPr>
          <p:cNvSpPr txBox="1">
            <a:spLocks noChangeArrowheads="1"/>
          </p:cNvSpPr>
          <p:nvPr/>
        </p:nvSpPr>
        <p:spPr bwMode="auto">
          <a:xfrm>
            <a:off x="4468429" y="4858737"/>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21</a:t>
            </a:r>
            <a:endParaRPr lang="en-US" sz="1000" dirty="0">
              <a:latin typeface="Arial" pitchFamily="34" charset="0"/>
              <a:cs typeface="Arial" pitchFamily="34" charset="0"/>
            </a:endParaRPr>
          </a:p>
        </p:txBody>
      </p:sp>
      <p:sp>
        <p:nvSpPr>
          <p:cNvPr id="172" name="TextBox 36">
            <a:extLst>
              <a:ext uri="{FF2B5EF4-FFF2-40B4-BE49-F238E27FC236}">
                <a16:creationId xmlns:a16="http://schemas.microsoft.com/office/drawing/2014/main" xmlns="" id="{5BFE7CEA-9322-47FE-B751-4681F86071EF}"/>
              </a:ext>
            </a:extLst>
          </p:cNvPr>
          <p:cNvSpPr txBox="1">
            <a:spLocks noChangeArrowheads="1"/>
          </p:cNvSpPr>
          <p:nvPr/>
        </p:nvSpPr>
        <p:spPr bwMode="auto">
          <a:xfrm>
            <a:off x="4325542" y="5293982"/>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17</a:t>
            </a:r>
            <a:endParaRPr lang="en-US" sz="1000" dirty="0">
              <a:latin typeface="Arial" pitchFamily="34" charset="0"/>
              <a:cs typeface="Arial" pitchFamily="34" charset="0"/>
            </a:endParaRPr>
          </a:p>
        </p:txBody>
      </p:sp>
      <p:sp>
        <p:nvSpPr>
          <p:cNvPr id="173" name="TextBox 36">
            <a:extLst>
              <a:ext uri="{FF2B5EF4-FFF2-40B4-BE49-F238E27FC236}">
                <a16:creationId xmlns:a16="http://schemas.microsoft.com/office/drawing/2014/main" xmlns="" id="{0E4A7A9A-D165-4E0E-B550-BDE8B5E7CF1B}"/>
              </a:ext>
            </a:extLst>
          </p:cNvPr>
          <p:cNvSpPr txBox="1">
            <a:spLocks noChangeArrowheads="1"/>
          </p:cNvSpPr>
          <p:nvPr/>
        </p:nvSpPr>
        <p:spPr bwMode="auto">
          <a:xfrm>
            <a:off x="4230692" y="5718983"/>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p>
        </p:txBody>
      </p:sp>
      <p:sp>
        <p:nvSpPr>
          <p:cNvPr id="178" name="Right Brace 177">
            <a:extLst>
              <a:ext uri="{FF2B5EF4-FFF2-40B4-BE49-F238E27FC236}">
                <a16:creationId xmlns:a16="http://schemas.microsoft.com/office/drawing/2014/main" xmlns="" id="{2B640567-B22F-48CE-A0FF-722EB1CFC0F1}"/>
              </a:ext>
            </a:extLst>
          </p:cNvPr>
          <p:cNvSpPr/>
          <p:nvPr/>
        </p:nvSpPr>
        <p:spPr>
          <a:xfrm>
            <a:off x="5042984" y="3136199"/>
            <a:ext cx="227636" cy="6748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179" name="TextBox 178">
            <a:extLst>
              <a:ext uri="{FF2B5EF4-FFF2-40B4-BE49-F238E27FC236}">
                <a16:creationId xmlns:a16="http://schemas.microsoft.com/office/drawing/2014/main" xmlns="" id="{482BE665-14F5-47A1-BB3B-64263F2EC038}"/>
              </a:ext>
            </a:extLst>
          </p:cNvPr>
          <p:cNvSpPr txBox="1"/>
          <p:nvPr/>
        </p:nvSpPr>
        <p:spPr bwMode="auto">
          <a:xfrm>
            <a:off x="5258574" y="3358829"/>
            <a:ext cx="524807"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29</a:t>
            </a:r>
          </a:p>
        </p:txBody>
      </p:sp>
      <p:sp>
        <p:nvSpPr>
          <p:cNvPr id="180" name="TextBox 179">
            <a:extLst>
              <a:ext uri="{FF2B5EF4-FFF2-40B4-BE49-F238E27FC236}">
                <a16:creationId xmlns:a16="http://schemas.microsoft.com/office/drawing/2014/main" xmlns="" id="{BFE6EE40-DC8B-4919-9888-2E0139F1D6EA}"/>
              </a:ext>
            </a:extLst>
          </p:cNvPr>
          <p:cNvSpPr txBox="1"/>
          <p:nvPr/>
        </p:nvSpPr>
        <p:spPr bwMode="auto">
          <a:xfrm>
            <a:off x="5518850" y="6064135"/>
            <a:ext cx="3625151" cy="415498"/>
          </a:xfrm>
          <a:prstGeom prst="rect">
            <a:avLst/>
          </a:prstGeom>
          <a:noFill/>
          <a:ln w="9525">
            <a:noFill/>
            <a:miter lim="800000"/>
            <a:headEnd/>
            <a:tailEnd/>
          </a:ln>
        </p:spPr>
        <p:txBody>
          <a:bodyPr wrap="square" rtlCol="0">
            <a:spAutoFit/>
          </a:bodyPr>
          <a:lstStyle/>
          <a:p>
            <a:r>
              <a:rPr lang="en-US" sz="700" dirty="0">
                <a:latin typeface="Arial" pitchFamily="34" charset="0"/>
                <a:cs typeface="Arial" pitchFamily="34" charset="0"/>
              </a:rPr>
              <a:t>* “Call 911 to report and help catch impaired boaters” only asked in English Canada; and “One drink can change everything. Boat responsibly.” asked in French Canada.</a:t>
            </a:r>
          </a:p>
          <a:p>
            <a:r>
              <a:rPr lang="en-US" sz="700" dirty="0">
                <a:latin typeface="Arial" pitchFamily="34" charset="0"/>
                <a:cs typeface="Arial" pitchFamily="34" charset="0"/>
              </a:rPr>
              <a:t>** Statement wording changed for August 2017.</a:t>
            </a:r>
            <a:endParaRPr lang="en-CA" sz="700" dirty="0">
              <a:latin typeface="Arial" pitchFamily="34" charset="0"/>
              <a:cs typeface="Arial" pitchFamily="34" charset="0"/>
            </a:endParaRPr>
          </a:p>
        </p:txBody>
      </p:sp>
      <p:sp>
        <p:nvSpPr>
          <p:cNvPr id="181" name="TextBox 180">
            <a:extLst>
              <a:ext uri="{FF2B5EF4-FFF2-40B4-BE49-F238E27FC236}">
                <a16:creationId xmlns:a16="http://schemas.microsoft.com/office/drawing/2014/main" xmlns="" id="{9404E071-7423-4EBC-AEB5-DA58A4E2E0A0}"/>
              </a:ext>
            </a:extLst>
          </p:cNvPr>
          <p:cNvSpPr txBox="1"/>
          <p:nvPr/>
        </p:nvSpPr>
        <p:spPr bwMode="auto">
          <a:xfrm>
            <a:off x="120943" y="1818502"/>
            <a:ext cx="3554128" cy="2391360"/>
          </a:xfrm>
          <a:prstGeom prst="rect">
            <a:avLst/>
          </a:prstGeom>
          <a:solidFill>
            <a:schemeClr val="bg1"/>
          </a:solidFill>
          <a:ln w="9525">
            <a:noFill/>
            <a:miter lim="800000"/>
            <a:headEnd/>
            <a:tailEnd/>
          </a:ln>
        </p:spPr>
        <p:txBody>
          <a:bodyPr wrap="square" rtlCol="0">
            <a:spAutoFit/>
          </a:bodyPr>
          <a:lstStyle/>
          <a:p>
            <a:pPr algn="r">
              <a:lnSpc>
                <a:spcPct val="150000"/>
              </a:lnSpc>
              <a:spcBef>
                <a:spcPts val="600"/>
              </a:spcBef>
              <a:buFontTx/>
              <a:buNone/>
            </a:pPr>
            <a:r>
              <a:rPr lang="en-CA" sz="1000" b="1" dirty="0">
                <a:latin typeface="Arial" panose="020B0604020202020204" pitchFamily="34" charset="0"/>
                <a:cs typeface="Arial" panose="020B0604020202020204" pitchFamily="34" charset="0"/>
              </a:rPr>
              <a:t>Net: DRINKING &amp; BOATING</a:t>
            </a:r>
          </a:p>
          <a:p>
            <a:pPr algn="r">
              <a:lnSpc>
                <a:spcPct val="200000"/>
              </a:lnSpc>
              <a:spcBef>
                <a:spcPts val="900"/>
              </a:spcBef>
              <a:buFontTx/>
              <a:buNone/>
            </a:pPr>
            <a:r>
              <a:rPr lang="en-CA" sz="1000" dirty="0">
                <a:latin typeface="Arial" panose="020B0604020202020204" pitchFamily="34" charset="0"/>
                <a:cs typeface="Arial" panose="020B0604020202020204" pitchFamily="34" charset="0"/>
              </a:rPr>
              <a:t>Don’t drink alcoholic beverages if you are operating a boat.</a:t>
            </a:r>
          </a:p>
          <a:p>
            <a:pPr algn="r">
              <a:spcBef>
                <a:spcPts val="900"/>
              </a:spcBef>
              <a:buFontTx/>
              <a:buNone/>
            </a:pPr>
            <a:r>
              <a:rPr lang="en-US" sz="1000" dirty="0">
                <a:solidFill>
                  <a:srgbClr val="000000"/>
                </a:solidFill>
                <a:latin typeface="Arial" panose="020B0604020202020204" pitchFamily="34" charset="0"/>
                <a:cs typeface="Arial" panose="020B0604020202020204" pitchFamily="34" charset="0"/>
              </a:rPr>
              <a:t>Impaired boating is impaired driving. The laws for impaired driving of an automobile also apply to impaired operation of a boat.</a:t>
            </a:r>
          </a:p>
          <a:p>
            <a:pPr algn="r">
              <a:lnSpc>
                <a:spcPct val="200000"/>
              </a:lnSpc>
              <a:spcBef>
                <a:spcPts val="100"/>
              </a:spcBef>
              <a:buFontTx/>
              <a:buNone/>
            </a:pPr>
            <a:r>
              <a:rPr lang="en-US" sz="1000" dirty="0">
                <a:solidFill>
                  <a:srgbClr val="000000"/>
                </a:solidFill>
                <a:latin typeface="Arial" panose="020B0604020202020204" pitchFamily="34" charset="0"/>
                <a:cs typeface="Arial" panose="020B0604020202020204" pitchFamily="34" charset="0"/>
              </a:rPr>
              <a:t>Call 911 to report and help catch impaired boaters*.</a:t>
            </a:r>
          </a:p>
          <a:p>
            <a:pPr algn="r">
              <a:lnSpc>
                <a:spcPct val="200000"/>
              </a:lnSpc>
              <a:spcBef>
                <a:spcPts val="900"/>
              </a:spcBef>
              <a:buFontTx/>
              <a:buNone/>
            </a:pPr>
            <a:r>
              <a:rPr lang="en-US" sz="1000" dirty="0">
                <a:solidFill>
                  <a:srgbClr val="000000"/>
                </a:solidFill>
                <a:latin typeface="Arial" panose="020B0604020202020204" pitchFamily="34" charset="0"/>
                <a:cs typeface="Arial" panose="020B0604020202020204" pitchFamily="34" charset="0"/>
              </a:rPr>
              <a:t>One drink can change everything. Boat responsibly*.</a:t>
            </a:r>
            <a:br>
              <a:rPr lang="en-US" sz="1000" dirty="0">
                <a:solidFill>
                  <a:srgbClr val="000000"/>
                </a:solidFill>
                <a:latin typeface="Arial" panose="020B0604020202020204" pitchFamily="34" charset="0"/>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xmlns="" id="{C7CD3AC4-A5BD-4B22-A54E-AC210242B990}"/>
              </a:ext>
            </a:extLst>
          </p:cNvPr>
          <p:cNvSpPr txBox="1"/>
          <p:nvPr/>
        </p:nvSpPr>
        <p:spPr bwMode="auto">
          <a:xfrm>
            <a:off x="120942" y="3960001"/>
            <a:ext cx="3554450" cy="2118529"/>
          </a:xfrm>
          <a:prstGeom prst="rect">
            <a:avLst/>
          </a:prstGeom>
          <a:solidFill>
            <a:schemeClr val="bg1"/>
          </a:solidFill>
          <a:ln w="9525">
            <a:noFill/>
            <a:miter lim="800000"/>
            <a:headEnd/>
            <a:tailEnd/>
          </a:ln>
        </p:spPr>
        <p:txBody>
          <a:bodyPr wrap="square" rtlCol="0">
            <a:spAutoFit/>
          </a:bodyPr>
          <a:lstStyle/>
          <a:p>
            <a:pPr algn="r">
              <a:lnSpc>
                <a:spcPct val="150000"/>
              </a:lnSpc>
              <a:spcBef>
                <a:spcPts val="600"/>
              </a:spcBef>
              <a:buFontTx/>
              <a:buNone/>
            </a:pPr>
            <a:r>
              <a:rPr lang="en-CA" sz="1000" b="1" dirty="0">
                <a:latin typeface="Arial" panose="020B0604020202020204" pitchFamily="34" charset="0"/>
                <a:cs typeface="Arial" panose="020B0604020202020204" pitchFamily="34" charset="0"/>
              </a:rPr>
              <a:t>Net: LIFEJACKETS</a:t>
            </a:r>
          </a:p>
          <a:p>
            <a:pPr algn="r">
              <a:lnSpc>
                <a:spcPct val="150000"/>
              </a:lnSpc>
              <a:spcBef>
                <a:spcPts val="1800"/>
              </a:spcBef>
              <a:buFontTx/>
              <a:buNone/>
            </a:pPr>
            <a:r>
              <a:rPr lang="en-US" sz="1000" dirty="0">
                <a:solidFill>
                  <a:srgbClr val="000000"/>
                </a:solidFill>
                <a:latin typeface="Arial" panose="020B0604020202020204" pitchFamily="34" charset="0"/>
                <a:cs typeface="Arial" panose="020B0604020202020204" pitchFamily="34" charset="0"/>
              </a:rPr>
              <a:t>Wear your lifejacket**</a:t>
            </a:r>
            <a:r>
              <a:rPr lang="en-CA" sz="1000" dirty="0">
                <a:latin typeface="Arial" panose="020B0604020202020204" pitchFamily="34" charset="0"/>
                <a:cs typeface="Arial" panose="020B0604020202020204" pitchFamily="34" charset="0"/>
              </a:rPr>
              <a:t>.</a:t>
            </a:r>
          </a:p>
          <a:p>
            <a:pPr algn="r">
              <a:spcBef>
                <a:spcPts val="800"/>
              </a:spcBef>
              <a:buFontTx/>
              <a:buNone/>
            </a:pPr>
            <a:r>
              <a:rPr lang="en-US" sz="1000" dirty="0">
                <a:solidFill>
                  <a:srgbClr val="000000"/>
                </a:solidFill>
                <a:latin typeface="Arial" panose="020B0604020202020204" pitchFamily="34" charset="0"/>
                <a:cs typeface="Arial" panose="020B0604020202020204" pitchFamily="34" charset="0"/>
              </a:rPr>
              <a:t>If you fall into cold water and are already wearing your lifejacket, you'll have a better chance to survive.</a:t>
            </a:r>
          </a:p>
          <a:p>
            <a:pPr algn="r">
              <a:spcBef>
                <a:spcPts val="600"/>
              </a:spcBef>
              <a:buFontTx/>
              <a:buNone/>
            </a:pPr>
            <a:r>
              <a:rPr lang="en-US" sz="1000" spc="-30" dirty="0">
                <a:solidFill>
                  <a:srgbClr val="000000"/>
                </a:solidFill>
                <a:latin typeface="Arial" panose="020B0604020202020204" pitchFamily="34" charset="0"/>
                <a:cs typeface="Arial" panose="020B0604020202020204" pitchFamily="34" charset="0"/>
              </a:rPr>
              <a:t>Your first reaction when you fall unexpectedly into cold water is a deep gasp. Wearing a lifejacket keeps your head above water to avoid inhaling water and drowning.</a:t>
            </a:r>
          </a:p>
          <a:p>
            <a:pPr algn="r">
              <a:spcBef>
                <a:spcPts val="600"/>
              </a:spcBef>
              <a:buFontTx/>
              <a:buNone/>
            </a:pPr>
            <a:r>
              <a:rPr lang="en-US" sz="1000" dirty="0">
                <a:solidFill>
                  <a:srgbClr val="000000"/>
                </a:solidFill>
                <a:latin typeface="Arial" panose="020B0604020202020204" pitchFamily="34" charset="0"/>
                <a:cs typeface="Arial" panose="020B0604020202020204" pitchFamily="34" charset="0"/>
              </a:rPr>
              <a:t>If you're hooked on fishing, get your kids hooked on wearing lifejackets too**.</a:t>
            </a:r>
            <a:endParaRPr lang="en-CA" sz="1000" dirty="0">
              <a:latin typeface="Arial" panose="020B0604020202020204" pitchFamily="34" charset="0"/>
              <a:cs typeface="Arial" panose="020B0604020202020204" pitchFamily="34" charset="0"/>
            </a:endParaRPr>
          </a:p>
        </p:txBody>
      </p:sp>
      <p:cxnSp>
        <p:nvCxnSpPr>
          <p:cNvPr id="183" name="Straight Connector 62">
            <a:extLst>
              <a:ext uri="{FF2B5EF4-FFF2-40B4-BE49-F238E27FC236}">
                <a16:creationId xmlns:a16="http://schemas.microsoft.com/office/drawing/2014/main" xmlns="" id="{377C7FB5-29F9-4B5F-8C4F-7CC2C687F5F8}"/>
              </a:ext>
            </a:extLst>
          </p:cNvPr>
          <p:cNvCxnSpPr>
            <a:cxnSpLocks noChangeShapeType="1"/>
          </p:cNvCxnSpPr>
          <p:nvPr/>
        </p:nvCxnSpPr>
        <p:spPr bwMode="auto">
          <a:xfrm flipV="1">
            <a:off x="435939" y="3873531"/>
            <a:ext cx="8306559" cy="42992"/>
          </a:xfrm>
          <a:prstGeom prst="line">
            <a:avLst/>
          </a:prstGeom>
          <a:noFill/>
          <a:ln w="9525" algn="ctr">
            <a:solidFill>
              <a:schemeClr val="tx1"/>
            </a:solidFill>
            <a:prstDash val="dash"/>
            <a:round/>
            <a:headEnd/>
            <a:tailEnd/>
          </a:ln>
        </p:spPr>
      </p:cxnSp>
      <p:sp>
        <p:nvSpPr>
          <p:cNvPr id="186" name="TextBox 49">
            <a:extLst>
              <a:ext uri="{FF2B5EF4-FFF2-40B4-BE49-F238E27FC236}">
                <a16:creationId xmlns:a16="http://schemas.microsoft.com/office/drawing/2014/main" xmlns="" id="{DE3AD55A-0640-49D5-8D63-2482A78B4D37}"/>
              </a:ext>
            </a:extLst>
          </p:cNvPr>
          <p:cNvSpPr txBox="1">
            <a:spLocks noChangeArrowheads="1"/>
          </p:cNvSpPr>
          <p:nvPr/>
        </p:nvSpPr>
        <p:spPr bwMode="auto">
          <a:xfrm>
            <a:off x="5529094" y="1578571"/>
            <a:ext cx="1061546"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u="sng" dirty="0">
              <a:latin typeface="Arial" pitchFamily="34" charset="0"/>
              <a:cs typeface="Arial" pitchFamily="34" charset="0"/>
            </a:endParaRPr>
          </a:p>
        </p:txBody>
      </p:sp>
      <p:graphicFrame>
        <p:nvGraphicFramePr>
          <p:cNvPr id="187" name="Table 186">
            <a:extLst>
              <a:ext uri="{FF2B5EF4-FFF2-40B4-BE49-F238E27FC236}">
                <a16:creationId xmlns:a16="http://schemas.microsoft.com/office/drawing/2014/main" xmlns="" id="{327EEFF2-2448-4503-B2CB-1D4DFC86E0C1}"/>
              </a:ext>
            </a:extLst>
          </p:cNvPr>
          <p:cNvGraphicFramePr>
            <a:graphicFrameLocks noGrp="1"/>
          </p:cNvGraphicFramePr>
          <p:nvPr>
            <p:extLst>
              <p:ext uri="{D42A27DB-BD31-4B8C-83A1-F6EECF244321}">
                <p14:modId xmlns:p14="http://schemas.microsoft.com/office/powerpoint/2010/main" val="3669548614"/>
              </p:ext>
            </p:extLst>
          </p:nvPr>
        </p:nvGraphicFramePr>
        <p:xfrm>
          <a:off x="6219818" y="1257162"/>
          <a:ext cx="2592000" cy="4840199"/>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xmlns="" val="1739462742"/>
                    </a:ext>
                  </a:extLst>
                </a:gridCol>
                <a:gridCol w="648000">
                  <a:extLst>
                    <a:ext uri="{9D8B030D-6E8A-4147-A177-3AD203B41FA5}">
                      <a16:colId xmlns:a16="http://schemas.microsoft.com/office/drawing/2014/main" xmlns="" val="702259161"/>
                    </a:ext>
                  </a:extLst>
                </a:gridCol>
                <a:gridCol w="648000">
                  <a:extLst>
                    <a:ext uri="{9D8B030D-6E8A-4147-A177-3AD203B41FA5}">
                      <a16:colId xmlns:a16="http://schemas.microsoft.com/office/drawing/2014/main" xmlns="" val="4285421488"/>
                    </a:ext>
                  </a:extLst>
                </a:gridCol>
                <a:gridCol w="648000">
                  <a:extLst>
                    <a:ext uri="{9D8B030D-6E8A-4147-A177-3AD203B41FA5}">
                      <a16:colId xmlns:a16="http://schemas.microsoft.com/office/drawing/2014/main" xmlns="" val="20000"/>
                    </a:ext>
                  </a:extLst>
                </a:gridCol>
              </a:tblGrid>
              <a:tr h="415311">
                <a:tc>
                  <a:txBody>
                    <a:bodyPr/>
                    <a:lstStyle/>
                    <a:p>
                      <a:pPr algn="ctr"/>
                      <a:r>
                        <a:rPr lang="en-US" sz="1100" u="sng" dirty="0">
                          <a:solidFill>
                            <a:schemeClr val="tx1"/>
                          </a:solidFill>
                          <a:latin typeface="Arial" pitchFamily="34" charset="0"/>
                          <a:cs typeface="Arial" pitchFamily="34" charset="0"/>
                        </a:rPr>
                        <a:t>May</a:t>
                      </a:r>
                    </a:p>
                    <a:p>
                      <a:pPr algn="ctr"/>
                      <a:r>
                        <a:rPr lang="en-US" sz="1100" u="sng" dirty="0">
                          <a:solidFill>
                            <a:schemeClr val="tx1"/>
                          </a:solidFill>
                          <a:latin typeface="Arial" pitchFamily="34" charset="0"/>
                          <a:cs typeface="Arial" pitchFamily="34" charset="0"/>
                        </a:rPr>
                        <a:t>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Aug</a:t>
                      </a:r>
                    </a:p>
                    <a:p>
                      <a:pPr algn="ctr"/>
                      <a:r>
                        <a:rPr lang="en-US" sz="1100" u="sng" dirty="0">
                          <a:solidFill>
                            <a:schemeClr val="tx1"/>
                          </a:solidFill>
                          <a:latin typeface="Arial" pitchFamily="34" charset="0"/>
                          <a:cs typeface="Arial" pitchFamily="34" charset="0"/>
                        </a:rPr>
                        <a:t>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u="sng" dirty="0">
                        <a:solidFill>
                          <a:schemeClr val="tx1"/>
                        </a:solidFill>
                        <a:latin typeface="Arial" pitchFamily="34" charset="0"/>
                        <a:cs typeface="Arial" pitchFamily="34" charset="0"/>
                      </a:endParaRPr>
                    </a:p>
                    <a:p>
                      <a:pPr algn="ctr"/>
                      <a:r>
                        <a:rPr lang="en-US" sz="1100" u="sng" dirty="0">
                          <a:solidFill>
                            <a:schemeClr val="tx1"/>
                          </a:solidFill>
                          <a:latin typeface="Arial" pitchFamily="34" charset="0"/>
                          <a:cs typeface="Arial"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4730">
                <a:tc>
                  <a:txBody>
                    <a:bodyPr/>
                    <a:lstStyle/>
                    <a:p>
                      <a:pPr algn="ctr"/>
                      <a:r>
                        <a:rPr lang="en-US" sz="1000" dirty="0">
                          <a:solidFill>
                            <a:schemeClr val="tx1"/>
                          </a:solidFill>
                          <a:latin typeface="Arial" pitchFamily="34" charset="0"/>
                          <a:cs typeface="Arial" pitchFamily="34" charset="0"/>
                        </a:rPr>
                        <a:t>58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67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2846">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7933">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7897">
                <a:tc>
                  <a:txBody>
                    <a:bodyPr/>
                    <a:lstStyle/>
                    <a:p>
                      <a:pPr algn="ctr">
                        <a:spcBef>
                          <a:spcPts val="600"/>
                        </a:spcBef>
                      </a:pPr>
                      <a:r>
                        <a:rPr lang="en-US" sz="10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32079">
                <a:tc>
                  <a:txBody>
                    <a:bodyPr/>
                    <a:lstStyle/>
                    <a:p>
                      <a:pPr algn="ctr"/>
                      <a:r>
                        <a:rPr lang="en-US" sz="1000" dirty="0">
                          <a:solidFill>
                            <a:schemeClr val="tx1"/>
                          </a:solidFill>
                          <a:latin typeface="Arial" pitchFamily="34" charset="0"/>
                          <a:cs typeface="Arial" pitchFamily="34"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2845">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35429">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09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4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
                      </a:r>
                      <a:br>
                        <a:rPr lang="en-US" sz="1000" dirty="0">
                          <a:solidFill>
                            <a:schemeClr val="tx1"/>
                          </a:solidFill>
                          <a:latin typeface="Arial" pitchFamily="34" charset="0"/>
                          <a:cs typeface="Arial" pitchFamily="34" charset="0"/>
                        </a:rPr>
                      </a:br>
                      <a:r>
                        <a:rPr lang="en-US" sz="1000" dirty="0">
                          <a:solidFill>
                            <a:schemeClr val="tx1"/>
                          </a:solidFill>
                          <a:latin typeface="Arial" pitchFamily="34" charset="0"/>
                          <a:cs typeface="Arial"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10</a:t>
                      </a:r>
                    </a:p>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7365419"/>
                  </a:ext>
                </a:extLst>
              </a:tr>
            </a:tbl>
          </a:graphicData>
        </a:graphic>
      </p:graphicFrame>
      <p:cxnSp>
        <p:nvCxnSpPr>
          <p:cNvPr id="188" name="Straight Arrow Connector 48">
            <a:extLst>
              <a:ext uri="{FF2B5EF4-FFF2-40B4-BE49-F238E27FC236}">
                <a16:creationId xmlns:a16="http://schemas.microsoft.com/office/drawing/2014/main" xmlns="" id="{3A7A24D9-AE1A-400F-B063-7F0101194652}"/>
              </a:ext>
            </a:extLst>
          </p:cNvPr>
          <p:cNvCxnSpPr>
            <a:cxnSpLocks noChangeShapeType="1"/>
          </p:cNvCxnSpPr>
          <p:nvPr/>
        </p:nvCxnSpPr>
        <p:spPr bwMode="auto">
          <a:xfrm rot="5400000" flipH="1" flipV="1">
            <a:off x="7329933" y="1999201"/>
            <a:ext cx="216000" cy="1587"/>
          </a:xfrm>
          <a:prstGeom prst="straightConnector1">
            <a:avLst/>
          </a:prstGeom>
          <a:noFill/>
          <a:ln w="19050" algn="ctr">
            <a:solidFill>
              <a:srgbClr val="00B050"/>
            </a:solidFill>
            <a:prstDash val="solid"/>
            <a:round/>
            <a:headEnd/>
            <a:tailEnd type="arrow" w="med" len="med"/>
          </a:ln>
        </p:spPr>
      </p:cxnSp>
      <p:cxnSp>
        <p:nvCxnSpPr>
          <p:cNvPr id="189" name="Straight Arrow Connector 73">
            <a:extLst>
              <a:ext uri="{FF2B5EF4-FFF2-40B4-BE49-F238E27FC236}">
                <a16:creationId xmlns:a16="http://schemas.microsoft.com/office/drawing/2014/main" xmlns="" id="{44FFFFE5-69CD-4110-84B5-30E5E11684B4}"/>
              </a:ext>
            </a:extLst>
          </p:cNvPr>
          <p:cNvCxnSpPr>
            <a:cxnSpLocks noChangeShapeType="1"/>
          </p:cNvCxnSpPr>
          <p:nvPr/>
        </p:nvCxnSpPr>
        <p:spPr bwMode="auto">
          <a:xfrm rot="5400000" flipH="1" flipV="1">
            <a:off x="7222359" y="2009473"/>
            <a:ext cx="216000" cy="1588"/>
          </a:xfrm>
          <a:prstGeom prst="straightConnector1">
            <a:avLst/>
          </a:prstGeom>
          <a:noFill/>
          <a:ln w="9525" algn="ctr">
            <a:solidFill>
              <a:schemeClr val="tx1"/>
            </a:solidFill>
            <a:round/>
            <a:headEnd/>
            <a:tailEnd type="arrow" w="med" len="med"/>
          </a:ln>
        </p:spPr>
      </p:cxnSp>
      <p:cxnSp>
        <p:nvCxnSpPr>
          <p:cNvPr id="190" name="Straight Arrow Connector 48">
            <a:extLst>
              <a:ext uri="{FF2B5EF4-FFF2-40B4-BE49-F238E27FC236}">
                <a16:creationId xmlns:a16="http://schemas.microsoft.com/office/drawing/2014/main" xmlns="" id="{E161FE3E-94CB-487A-9207-8ABA5C9DC205}"/>
              </a:ext>
            </a:extLst>
          </p:cNvPr>
          <p:cNvCxnSpPr>
            <a:cxnSpLocks noChangeShapeType="1"/>
          </p:cNvCxnSpPr>
          <p:nvPr/>
        </p:nvCxnSpPr>
        <p:spPr bwMode="auto">
          <a:xfrm rot="5400000" flipH="1" flipV="1">
            <a:off x="7334559" y="2464146"/>
            <a:ext cx="216000" cy="1587"/>
          </a:xfrm>
          <a:prstGeom prst="straightConnector1">
            <a:avLst/>
          </a:prstGeom>
          <a:noFill/>
          <a:ln w="19050" algn="ctr">
            <a:solidFill>
              <a:srgbClr val="00B050"/>
            </a:solidFill>
            <a:prstDash val="solid"/>
            <a:round/>
            <a:headEnd/>
            <a:tailEnd type="arrow" w="med" len="med"/>
          </a:ln>
        </p:spPr>
      </p:cxnSp>
      <p:cxnSp>
        <p:nvCxnSpPr>
          <p:cNvPr id="191" name="Straight Arrow Connector 73">
            <a:extLst>
              <a:ext uri="{FF2B5EF4-FFF2-40B4-BE49-F238E27FC236}">
                <a16:creationId xmlns:a16="http://schemas.microsoft.com/office/drawing/2014/main" xmlns="" id="{1489656F-7D2A-48ED-A7A2-59D9A7CF73FB}"/>
              </a:ext>
            </a:extLst>
          </p:cNvPr>
          <p:cNvCxnSpPr>
            <a:cxnSpLocks noChangeShapeType="1"/>
          </p:cNvCxnSpPr>
          <p:nvPr/>
        </p:nvCxnSpPr>
        <p:spPr bwMode="auto">
          <a:xfrm rot="5400000" flipH="1" flipV="1">
            <a:off x="7219034" y="2466467"/>
            <a:ext cx="216000" cy="1588"/>
          </a:xfrm>
          <a:prstGeom prst="straightConnector1">
            <a:avLst/>
          </a:prstGeom>
          <a:noFill/>
          <a:ln w="9525" algn="ctr">
            <a:solidFill>
              <a:schemeClr val="tx1"/>
            </a:solidFill>
            <a:round/>
            <a:headEnd/>
            <a:tailEnd type="arrow" w="med" len="med"/>
          </a:ln>
        </p:spPr>
      </p:cxnSp>
      <p:cxnSp>
        <p:nvCxnSpPr>
          <p:cNvPr id="192" name="Straight Arrow Connector 48">
            <a:extLst>
              <a:ext uri="{FF2B5EF4-FFF2-40B4-BE49-F238E27FC236}">
                <a16:creationId xmlns:a16="http://schemas.microsoft.com/office/drawing/2014/main" xmlns="" id="{05D1FB0B-21A0-40CF-985E-5920EA03B9A6}"/>
              </a:ext>
            </a:extLst>
          </p:cNvPr>
          <p:cNvCxnSpPr>
            <a:cxnSpLocks noChangeShapeType="1"/>
          </p:cNvCxnSpPr>
          <p:nvPr/>
        </p:nvCxnSpPr>
        <p:spPr bwMode="auto">
          <a:xfrm rot="5400000" flipH="1" flipV="1">
            <a:off x="7342651" y="2850711"/>
            <a:ext cx="216000" cy="1587"/>
          </a:xfrm>
          <a:prstGeom prst="straightConnector1">
            <a:avLst/>
          </a:prstGeom>
          <a:noFill/>
          <a:ln w="19050" algn="ctr">
            <a:solidFill>
              <a:srgbClr val="00B050"/>
            </a:solidFill>
            <a:prstDash val="solid"/>
            <a:round/>
            <a:headEnd/>
            <a:tailEnd type="arrow" w="med" len="med"/>
          </a:ln>
        </p:spPr>
      </p:cxnSp>
      <p:cxnSp>
        <p:nvCxnSpPr>
          <p:cNvPr id="193" name="Straight Arrow Connector 73">
            <a:extLst>
              <a:ext uri="{FF2B5EF4-FFF2-40B4-BE49-F238E27FC236}">
                <a16:creationId xmlns:a16="http://schemas.microsoft.com/office/drawing/2014/main" xmlns="" id="{5E63188E-98D7-40ED-BEC4-B2214DFC1A02}"/>
              </a:ext>
            </a:extLst>
          </p:cNvPr>
          <p:cNvCxnSpPr>
            <a:cxnSpLocks noChangeShapeType="1"/>
          </p:cNvCxnSpPr>
          <p:nvPr/>
        </p:nvCxnSpPr>
        <p:spPr bwMode="auto">
          <a:xfrm rot="5400000" flipH="1" flipV="1">
            <a:off x="7227126" y="2850799"/>
            <a:ext cx="216000" cy="1588"/>
          </a:xfrm>
          <a:prstGeom prst="straightConnector1">
            <a:avLst/>
          </a:prstGeom>
          <a:noFill/>
          <a:ln w="9525" algn="ctr">
            <a:solidFill>
              <a:schemeClr val="tx1"/>
            </a:solidFill>
            <a:round/>
            <a:headEnd/>
            <a:tailEnd type="arrow" w="med" len="med"/>
          </a:ln>
        </p:spPr>
      </p:cxnSp>
      <p:cxnSp>
        <p:nvCxnSpPr>
          <p:cNvPr id="194" name="Straight Arrow Connector 48">
            <a:extLst>
              <a:ext uri="{FF2B5EF4-FFF2-40B4-BE49-F238E27FC236}">
                <a16:creationId xmlns:a16="http://schemas.microsoft.com/office/drawing/2014/main" xmlns="" id="{59C54181-986D-4E90-84C8-F2CA9B9C863C}"/>
              </a:ext>
            </a:extLst>
          </p:cNvPr>
          <p:cNvCxnSpPr>
            <a:cxnSpLocks noChangeShapeType="1"/>
          </p:cNvCxnSpPr>
          <p:nvPr/>
        </p:nvCxnSpPr>
        <p:spPr bwMode="auto">
          <a:xfrm rot="5400000" flipH="1" flipV="1">
            <a:off x="7341397" y="4139770"/>
            <a:ext cx="216000" cy="1587"/>
          </a:xfrm>
          <a:prstGeom prst="straightConnector1">
            <a:avLst/>
          </a:prstGeom>
          <a:noFill/>
          <a:ln w="19050" algn="ctr">
            <a:solidFill>
              <a:srgbClr val="00B050"/>
            </a:solidFill>
            <a:prstDash val="solid"/>
            <a:round/>
            <a:headEnd/>
            <a:tailEnd type="arrow" w="med" len="med"/>
          </a:ln>
        </p:spPr>
      </p:cxnSp>
      <p:cxnSp>
        <p:nvCxnSpPr>
          <p:cNvPr id="195" name="Straight Arrow Connector 73">
            <a:extLst>
              <a:ext uri="{FF2B5EF4-FFF2-40B4-BE49-F238E27FC236}">
                <a16:creationId xmlns:a16="http://schemas.microsoft.com/office/drawing/2014/main" xmlns="" id="{4BB97F83-BC51-44EB-8E44-D90B420C8A98}"/>
              </a:ext>
            </a:extLst>
          </p:cNvPr>
          <p:cNvCxnSpPr>
            <a:cxnSpLocks noChangeShapeType="1"/>
          </p:cNvCxnSpPr>
          <p:nvPr/>
        </p:nvCxnSpPr>
        <p:spPr bwMode="auto">
          <a:xfrm rot="5400000" flipH="1" flipV="1">
            <a:off x="7225872" y="4139858"/>
            <a:ext cx="216000" cy="1588"/>
          </a:xfrm>
          <a:prstGeom prst="straightConnector1">
            <a:avLst/>
          </a:prstGeom>
          <a:noFill/>
          <a:ln w="9525" algn="ctr">
            <a:solidFill>
              <a:schemeClr val="tx1"/>
            </a:solidFill>
            <a:round/>
            <a:headEnd/>
            <a:tailEnd type="arrow" w="med" len="med"/>
          </a:ln>
        </p:spPr>
      </p:cxnSp>
      <p:cxnSp>
        <p:nvCxnSpPr>
          <p:cNvPr id="196" name="Straight Arrow Connector 48">
            <a:extLst>
              <a:ext uri="{FF2B5EF4-FFF2-40B4-BE49-F238E27FC236}">
                <a16:creationId xmlns:a16="http://schemas.microsoft.com/office/drawing/2014/main" xmlns="" id="{9B71C5FB-E4BF-492F-BB59-526D8F088458}"/>
              </a:ext>
            </a:extLst>
          </p:cNvPr>
          <p:cNvCxnSpPr>
            <a:cxnSpLocks noChangeShapeType="1"/>
          </p:cNvCxnSpPr>
          <p:nvPr/>
        </p:nvCxnSpPr>
        <p:spPr bwMode="auto">
          <a:xfrm rot="5400000" flipH="1" flipV="1">
            <a:off x="7336818" y="4554295"/>
            <a:ext cx="216000" cy="1587"/>
          </a:xfrm>
          <a:prstGeom prst="straightConnector1">
            <a:avLst/>
          </a:prstGeom>
          <a:noFill/>
          <a:ln w="19050" algn="ctr">
            <a:solidFill>
              <a:srgbClr val="00B050"/>
            </a:solidFill>
            <a:prstDash val="solid"/>
            <a:round/>
            <a:headEnd/>
            <a:tailEnd type="arrow" w="med" len="med"/>
          </a:ln>
        </p:spPr>
      </p:cxnSp>
      <p:cxnSp>
        <p:nvCxnSpPr>
          <p:cNvPr id="197" name="Straight Arrow Connector 73">
            <a:extLst>
              <a:ext uri="{FF2B5EF4-FFF2-40B4-BE49-F238E27FC236}">
                <a16:creationId xmlns:a16="http://schemas.microsoft.com/office/drawing/2014/main" xmlns="" id="{26FF9A88-9AA8-4ED3-BA00-5804A939D3B5}"/>
              </a:ext>
            </a:extLst>
          </p:cNvPr>
          <p:cNvCxnSpPr>
            <a:cxnSpLocks noChangeShapeType="1"/>
          </p:cNvCxnSpPr>
          <p:nvPr/>
        </p:nvCxnSpPr>
        <p:spPr bwMode="auto">
          <a:xfrm rot="5400000" flipH="1" flipV="1">
            <a:off x="7221293" y="4554383"/>
            <a:ext cx="216000" cy="1588"/>
          </a:xfrm>
          <a:prstGeom prst="straightConnector1">
            <a:avLst/>
          </a:prstGeom>
          <a:noFill/>
          <a:ln w="9525" algn="ctr">
            <a:solidFill>
              <a:schemeClr val="tx1"/>
            </a:solidFill>
            <a:round/>
            <a:headEnd/>
            <a:tailEnd type="arrow" w="med" len="med"/>
          </a:ln>
        </p:spPr>
      </p:cxnSp>
      <p:cxnSp>
        <p:nvCxnSpPr>
          <p:cNvPr id="198" name="Straight Arrow Connector 48">
            <a:extLst>
              <a:ext uri="{FF2B5EF4-FFF2-40B4-BE49-F238E27FC236}">
                <a16:creationId xmlns:a16="http://schemas.microsoft.com/office/drawing/2014/main" xmlns="" id="{2E3643FE-1C4C-41A3-9B30-912B5CC29E16}"/>
              </a:ext>
            </a:extLst>
          </p:cNvPr>
          <p:cNvCxnSpPr>
            <a:cxnSpLocks noChangeShapeType="1"/>
          </p:cNvCxnSpPr>
          <p:nvPr/>
        </p:nvCxnSpPr>
        <p:spPr bwMode="auto">
          <a:xfrm rot="5400000" flipH="1" flipV="1">
            <a:off x="7360140" y="5815934"/>
            <a:ext cx="216000" cy="1587"/>
          </a:xfrm>
          <a:prstGeom prst="straightConnector1">
            <a:avLst/>
          </a:prstGeom>
          <a:noFill/>
          <a:ln w="19050" algn="ctr">
            <a:solidFill>
              <a:srgbClr val="00B050"/>
            </a:solidFill>
            <a:prstDash val="solid"/>
            <a:round/>
            <a:headEnd/>
            <a:tailEnd type="arrow" w="med" len="med"/>
          </a:ln>
        </p:spPr>
      </p:cxnSp>
      <p:cxnSp>
        <p:nvCxnSpPr>
          <p:cNvPr id="199" name="Straight Arrow Connector 73">
            <a:extLst>
              <a:ext uri="{FF2B5EF4-FFF2-40B4-BE49-F238E27FC236}">
                <a16:creationId xmlns:a16="http://schemas.microsoft.com/office/drawing/2014/main" xmlns="" id="{8CB1388E-B0CF-41C7-AA86-1108086656CB}"/>
              </a:ext>
            </a:extLst>
          </p:cNvPr>
          <p:cNvCxnSpPr>
            <a:cxnSpLocks noChangeShapeType="1"/>
          </p:cNvCxnSpPr>
          <p:nvPr/>
        </p:nvCxnSpPr>
        <p:spPr bwMode="auto">
          <a:xfrm rot="5400000" flipH="1" flipV="1">
            <a:off x="7236664" y="5816022"/>
            <a:ext cx="216000" cy="1588"/>
          </a:xfrm>
          <a:prstGeom prst="straightConnector1">
            <a:avLst/>
          </a:prstGeom>
          <a:noFill/>
          <a:ln w="9525" algn="ctr">
            <a:solidFill>
              <a:schemeClr val="tx1"/>
            </a:solidFill>
            <a:round/>
            <a:headEnd/>
            <a:tailEnd type="arrow" w="med" len="med"/>
          </a:ln>
        </p:spPr>
      </p:cxnSp>
      <p:sp>
        <p:nvSpPr>
          <p:cNvPr id="200" name="Right Brace 199">
            <a:extLst>
              <a:ext uri="{FF2B5EF4-FFF2-40B4-BE49-F238E27FC236}">
                <a16:creationId xmlns:a16="http://schemas.microsoft.com/office/drawing/2014/main" xmlns="" id="{9193349E-B652-4CA2-B70A-192887448A17}"/>
              </a:ext>
            </a:extLst>
          </p:cNvPr>
          <p:cNvSpPr/>
          <p:nvPr/>
        </p:nvSpPr>
        <p:spPr>
          <a:xfrm>
            <a:off x="7872208" y="3114184"/>
            <a:ext cx="223936" cy="6581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201" name="TextBox 200">
            <a:extLst>
              <a:ext uri="{FF2B5EF4-FFF2-40B4-BE49-F238E27FC236}">
                <a16:creationId xmlns:a16="http://schemas.microsoft.com/office/drawing/2014/main" xmlns="" id="{450D66B8-0BEE-4D70-B36B-037D105CF1D1}"/>
              </a:ext>
            </a:extLst>
          </p:cNvPr>
          <p:cNvSpPr txBox="1"/>
          <p:nvPr/>
        </p:nvSpPr>
        <p:spPr bwMode="auto">
          <a:xfrm>
            <a:off x="8043240" y="3320134"/>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23</a:t>
            </a:r>
          </a:p>
        </p:txBody>
      </p:sp>
      <p:sp>
        <p:nvSpPr>
          <p:cNvPr id="202" name="Right Brace 201">
            <a:extLst>
              <a:ext uri="{FF2B5EF4-FFF2-40B4-BE49-F238E27FC236}">
                <a16:creationId xmlns:a16="http://schemas.microsoft.com/office/drawing/2014/main" xmlns="" id="{83788161-07A2-44F2-919E-7A05BC45C8D5}"/>
              </a:ext>
            </a:extLst>
          </p:cNvPr>
          <p:cNvSpPr/>
          <p:nvPr/>
        </p:nvSpPr>
        <p:spPr>
          <a:xfrm>
            <a:off x="8476423" y="3136199"/>
            <a:ext cx="223936" cy="6581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203" name="TextBox 202">
            <a:extLst>
              <a:ext uri="{FF2B5EF4-FFF2-40B4-BE49-F238E27FC236}">
                <a16:creationId xmlns:a16="http://schemas.microsoft.com/office/drawing/2014/main" xmlns="" id="{CDBF6023-4901-40B6-8011-DEF1F846CB01}"/>
              </a:ext>
            </a:extLst>
          </p:cNvPr>
          <p:cNvSpPr txBox="1"/>
          <p:nvPr/>
        </p:nvSpPr>
        <p:spPr bwMode="auto">
          <a:xfrm>
            <a:off x="8630037" y="3330117"/>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24</a:t>
            </a:r>
          </a:p>
        </p:txBody>
      </p:sp>
      <p:sp>
        <p:nvSpPr>
          <p:cNvPr id="41" name="Right Brace 40">
            <a:extLst>
              <a:ext uri="{FF2B5EF4-FFF2-40B4-BE49-F238E27FC236}">
                <a16:creationId xmlns:a16="http://schemas.microsoft.com/office/drawing/2014/main" xmlns="" id="{E0BD9EDB-DF75-4B5B-B735-781E9AEFD6EC}"/>
              </a:ext>
            </a:extLst>
          </p:cNvPr>
          <p:cNvSpPr/>
          <p:nvPr/>
        </p:nvSpPr>
        <p:spPr>
          <a:xfrm>
            <a:off x="7195267" y="3128355"/>
            <a:ext cx="223936" cy="6581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42" name="TextBox 41">
            <a:extLst>
              <a:ext uri="{FF2B5EF4-FFF2-40B4-BE49-F238E27FC236}">
                <a16:creationId xmlns:a16="http://schemas.microsoft.com/office/drawing/2014/main" xmlns="" id="{B216D332-C6A8-4825-8C7F-67DCDF79BEFF}"/>
              </a:ext>
            </a:extLst>
          </p:cNvPr>
          <p:cNvSpPr txBox="1"/>
          <p:nvPr/>
        </p:nvSpPr>
        <p:spPr bwMode="auto">
          <a:xfrm>
            <a:off x="7366299" y="3334305"/>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27</a:t>
            </a:r>
          </a:p>
        </p:txBody>
      </p:sp>
      <p:cxnSp>
        <p:nvCxnSpPr>
          <p:cNvPr id="43" name="Straight Arrow Connector 48">
            <a:extLst>
              <a:ext uri="{FF2B5EF4-FFF2-40B4-BE49-F238E27FC236}">
                <a16:creationId xmlns:a16="http://schemas.microsoft.com/office/drawing/2014/main" xmlns="" id="{696FD00B-BEAF-489A-8B22-AE44FDA1A2EF}"/>
              </a:ext>
            </a:extLst>
          </p:cNvPr>
          <p:cNvCxnSpPr>
            <a:cxnSpLocks noChangeShapeType="1"/>
          </p:cNvCxnSpPr>
          <p:nvPr/>
        </p:nvCxnSpPr>
        <p:spPr bwMode="auto">
          <a:xfrm rot="5400000" flipH="1" flipV="1">
            <a:off x="6560974" y="2409160"/>
            <a:ext cx="216000" cy="1587"/>
          </a:xfrm>
          <a:prstGeom prst="straightConnector1">
            <a:avLst/>
          </a:prstGeom>
          <a:noFill/>
          <a:ln w="9525" algn="ctr">
            <a:solidFill>
              <a:schemeClr val="tx1"/>
            </a:solidFill>
            <a:prstDash val="solid"/>
            <a:round/>
            <a:headEnd/>
            <a:tailEnd type="arrow" w="med" len="med"/>
          </a:ln>
        </p:spPr>
      </p:cxnSp>
      <p:cxnSp>
        <p:nvCxnSpPr>
          <p:cNvPr id="44" name="Straight Arrow Connector 73">
            <a:extLst>
              <a:ext uri="{FF2B5EF4-FFF2-40B4-BE49-F238E27FC236}">
                <a16:creationId xmlns:a16="http://schemas.microsoft.com/office/drawing/2014/main" xmlns="" id="{FD437B2A-1DCC-4866-BBC3-AC138DAFC589}"/>
              </a:ext>
            </a:extLst>
          </p:cNvPr>
          <p:cNvCxnSpPr>
            <a:cxnSpLocks noChangeShapeType="1"/>
          </p:cNvCxnSpPr>
          <p:nvPr/>
        </p:nvCxnSpPr>
        <p:spPr bwMode="auto">
          <a:xfrm rot="16200000" flipH="1">
            <a:off x="6668083" y="2409833"/>
            <a:ext cx="216000" cy="1588"/>
          </a:xfrm>
          <a:prstGeom prst="straightConnector1">
            <a:avLst/>
          </a:prstGeom>
          <a:noFill/>
          <a:ln w="19050" algn="ctr">
            <a:solidFill>
              <a:srgbClr val="00B050"/>
            </a:solidFill>
            <a:round/>
            <a:headEnd/>
            <a:tailEnd type="arrow" w="med" len="med"/>
          </a:ln>
        </p:spPr>
      </p:cxnSp>
      <p:cxnSp>
        <p:nvCxnSpPr>
          <p:cNvPr id="45" name="Straight Arrow Connector 48">
            <a:extLst>
              <a:ext uri="{FF2B5EF4-FFF2-40B4-BE49-F238E27FC236}">
                <a16:creationId xmlns:a16="http://schemas.microsoft.com/office/drawing/2014/main" xmlns="" id="{75544CFE-D460-4309-993D-0849843FE7F7}"/>
              </a:ext>
            </a:extLst>
          </p:cNvPr>
          <p:cNvCxnSpPr>
            <a:cxnSpLocks noChangeShapeType="1"/>
          </p:cNvCxnSpPr>
          <p:nvPr/>
        </p:nvCxnSpPr>
        <p:spPr bwMode="auto">
          <a:xfrm rot="5400000" flipH="1" flipV="1">
            <a:off x="6563123" y="1998027"/>
            <a:ext cx="216000" cy="1587"/>
          </a:xfrm>
          <a:prstGeom prst="straightConnector1">
            <a:avLst/>
          </a:prstGeom>
          <a:noFill/>
          <a:ln w="9525" algn="ctr">
            <a:solidFill>
              <a:schemeClr val="tx1"/>
            </a:solidFill>
            <a:prstDash val="solid"/>
            <a:round/>
            <a:headEnd/>
            <a:tailEnd type="arrow" w="med" len="med"/>
          </a:ln>
        </p:spPr>
      </p:cxnSp>
      <p:cxnSp>
        <p:nvCxnSpPr>
          <p:cNvPr id="46" name="Straight Arrow Connector 73">
            <a:extLst>
              <a:ext uri="{FF2B5EF4-FFF2-40B4-BE49-F238E27FC236}">
                <a16:creationId xmlns:a16="http://schemas.microsoft.com/office/drawing/2014/main" xmlns="" id="{F5EC9CC8-C16C-4DC9-97F1-1F8A37F9B4BA}"/>
              </a:ext>
            </a:extLst>
          </p:cNvPr>
          <p:cNvCxnSpPr>
            <a:cxnSpLocks noChangeShapeType="1"/>
          </p:cNvCxnSpPr>
          <p:nvPr/>
        </p:nvCxnSpPr>
        <p:spPr bwMode="auto">
          <a:xfrm rot="16200000" flipH="1">
            <a:off x="6670238" y="2006651"/>
            <a:ext cx="216000" cy="1588"/>
          </a:xfrm>
          <a:prstGeom prst="straightConnector1">
            <a:avLst/>
          </a:prstGeom>
          <a:noFill/>
          <a:ln w="19050" algn="ctr">
            <a:solidFill>
              <a:srgbClr val="00B050"/>
            </a:solidFill>
            <a:round/>
            <a:headEnd/>
            <a:tailEnd type="arrow" w="med" len="med"/>
          </a:ln>
        </p:spPr>
      </p:cxnSp>
      <p:cxnSp>
        <p:nvCxnSpPr>
          <p:cNvPr id="47" name="Straight Arrow Connector 48">
            <a:extLst>
              <a:ext uri="{FF2B5EF4-FFF2-40B4-BE49-F238E27FC236}">
                <a16:creationId xmlns:a16="http://schemas.microsoft.com/office/drawing/2014/main" xmlns="" id="{43918970-B34A-4FFC-A34C-BFEDFB0F543D}"/>
              </a:ext>
            </a:extLst>
          </p:cNvPr>
          <p:cNvCxnSpPr>
            <a:cxnSpLocks noChangeShapeType="1"/>
          </p:cNvCxnSpPr>
          <p:nvPr/>
        </p:nvCxnSpPr>
        <p:spPr bwMode="auto">
          <a:xfrm rot="5400000" flipH="1" flipV="1">
            <a:off x="6555058" y="2853483"/>
            <a:ext cx="216000" cy="1587"/>
          </a:xfrm>
          <a:prstGeom prst="straightConnector1">
            <a:avLst/>
          </a:prstGeom>
          <a:noFill/>
          <a:ln w="9525" algn="ctr">
            <a:solidFill>
              <a:schemeClr val="tx1"/>
            </a:solidFill>
            <a:prstDash val="solid"/>
            <a:round/>
            <a:headEnd/>
            <a:tailEnd type="arrow" w="med" len="med"/>
          </a:ln>
        </p:spPr>
      </p:cxnSp>
      <p:cxnSp>
        <p:nvCxnSpPr>
          <p:cNvPr id="48" name="Straight Arrow Connector 73">
            <a:extLst>
              <a:ext uri="{FF2B5EF4-FFF2-40B4-BE49-F238E27FC236}">
                <a16:creationId xmlns:a16="http://schemas.microsoft.com/office/drawing/2014/main" xmlns="" id="{3A1FD5D1-3BD1-4118-8FBB-292179F8B8C7}"/>
              </a:ext>
            </a:extLst>
          </p:cNvPr>
          <p:cNvCxnSpPr>
            <a:cxnSpLocks noChangeShapeType="1"/>
          </p:cNvCxnSpPr>
          <p:nvPr/>
        </p:nvCxnSpPr>
        <p:spPr bwMode="auto">
          <a:xfrm rot="16200000" flipH="1">
            <a:off x="6662167" y="2846205"/>
            <a:ext cx="216000" cy="1588"/>
          </a:xfrm>
          <a:prstGeom prst="straightConnector1">
            <a:avLst/>
          </a:prstGeom>
          <a:noFill/>
          <a:ln w="19050" algn="ctr">
            <a:solidFill>
              <a:srgbClr val="00B050"/>
            </a:solidFill>
            <a:prstDash val="sysDot"/>
            <a:round/>
            <a:headEnd/>
            <a:tailEnd type="arrow" w="med" len="med"/>
          </a:ln>
        </p:spPr>
      </p:cxnSp>
      <p:cxnSp>
        <p:nvCxnSpPr>
          <p:cNvPr id="49" name="Straight Arrow Connector 48">
            <a:extLst>
              <a:ext uri="{FF2B5EF4-FFF2-40B4-BE49-F238E27FC236}">
                <a16:creationId xmlns:a16="http://schemas.microsoft.com/office/drawing/2014/main" xmlns="" id="{1F6FFBAC-E120-403E-B7D5-CCCB733ED82D}"/>
              </a:ext>
            </a:extLst>
          </p:cNvPr>
          <p:cNvCxnSpPr>
            <a:cxnSpLocks noChangeShapeType="1"/>
          </p:cNvCxnSpPr>
          <p:nvPr/>
        </p:nvCxnSpPr>
        <p:spPr bwMode="auto">
          <a:xfrm rot="5400000" flipH="1" flipV="1">
            <a:off x="6585750" y="4111675"/>
            <a:ext cx="216000" cy="1587"/>
          </a:xfrm>
          <a:prstGeom prst="straightConnector1">
            <a:avLst/>
          </a:prstGeom>
          <a:noFill/>
          <a:ln w="9525" algn="ctr">
            <a:solidFill>
              <a:schemeClr val="tx1"/>
            </a:solidFill>
            <a:prstDash val="dash"/>
            <a:round/>
            <a:headEnd/>
            <a:tailEnd type="arrow" w="med" len="med"/>
          </a:ln>
        </p:spPr>
      </p:cxnSp>
      <p:cxnSp>
        <p:nvCxnSpPr>
          <p:cNvPr id="50" name="Straight Arrow Connector 73">
            <a:extLst>
              <a:ext uri="{FF2B5EF4-FFF2-40B4-BE49-F238E27FC236}">
                <a16:creationId xmlns:a16="http://schemas.microsoft.com/office/drawing/2014/main" xmlns="" id="{DAE9AEEC-68B1-4BCA-9E01-D59DD2341595}"/>
              </a:ext>
            </a:extLst>
          </p:cNvPr>
          <p:cNvCxnSpPr>
            <a:cxnSpLocks noChangeShapeType="1"/>
          </p:cNvCxnSpPr>
          <p:nvPr/>
        </p:nvCxnSpPr>
        <p:spPr bwMode="auto">
          <a:xfrm rot="16200000" flipH="1">
            <a:off x="6692859" y="4128250"/>
            <a:ext cx="216000" cy="1588"/>
          </a:xfrm>
          <a:prstGeom prst="straightConnector1">
            <a:avLst/>
          </a:prstGeom>
          <a:noFill/>
          <a:ln w="19050" algn="ctr">
            <a:solidFill>
              <a:srgbClr val="00B050"/>
            </a:solidFill>
            <a:round/>
            <a:headEnd/>
            <a:tailEnd type="arrow" w="med" len="med"/>
          </a:ln>
        </p:spPr>
      </p:cxnSp>
      <p:cxnSp>
        <p:nvCxnSpPr>
          <p:cNvPr id="51" name="Straight Arrow Connector 50">
            <a:extLst>
              <a:ext uri="{FF2B5EF4-FFF2-40B4-BE49-F238E27FC236}">
                <a16:creationId xmlns:a16="http://schemas.microsoft.com/office/drawing/2014/main" xmlns="" id="{290E7268-B6DD-487F-B7DB-A6FEC375E5A2}"/>
              </a:ext>
            </a:extLst>
          </p:cNvPr>
          <p:cNvCxnSpPr>
            <a:cxnSpLocks noChangeShapeType="1"/>
          </p:cNvCxnSpPr>
          <p:nvPr/>
        </p:nvCxnSpPr>
        <p:spPr bwMode="auto">
          <a:xfrm rot="5400000" flipH="1" flipV="1">
            <a:off x="6589301" y="4551154"/>
            <a:ext cx="216000" cy="1587"/>
          </a:xfrm>
          <a:prstGeom prst="straightConnector1">
            <a:avLst/>
          </a:prstGeom>
          <a:noFill/>
          <a:ln w="9525" algn="ctr">
            <a:solidFill>
              <a:schemeClr val="tx1"/>
            </a:solidFill>
            <a:prstDash val="solid"/>
            <a:round/>
            <a:headEnd/>
            <a:tailEnd type="arrow" w="med" len="med"/>
          </a:ln>
        </p:spPr>
      </p:cxnSp>
      <p:cxnSp>
        <p:nvCxnSpPr>
          <p:cNvPr id="52" name="Straight Arrow Connector 73">
            <a:extLst>
              <a:ext uri="{FF2B5EF4-FFF2-40B4-BE49-F238E27FC236}">
                <a16:creationId xmlns:a16="http://schemas.microsoft.com/office/drawing/2014/main" xmlns="" id="{292D6B3D-894B-443A-A808-6D22AB25EF03}"/>
              </a:ext>
            </a:extLst>
          </p:cNvPr>
          <p:cNvCxnSpPr>
            <a:cxnSpLocks noChangeShapeType="1"/>
          </p:cNvCxnSpPr>
          <p:nvPr/>
        </p:nvCxnSpPr>
        <p:spPr bwMode="auto">
          <a:xfrm rot="16200000" flipH="1">
            <a:off x="6696410" y="4559778"/>
            <a:ext cx="216000" cy="1588"/>
          </a:xfrm>
          <a:prstGeom prst="straightConnector1">
            <a:avLst/>
          </a:prstGeom>
          <a:noFill/>
          <a:ln w="19050" algn="ctr">
            <a:solidFill>
              <a:srgbClr val="00B050"/>
            </a:solidFill>
            <a:prstDash val="sysDot"/>
            <a:round/>
            <a:headEnd/>
            <a:tailEnd type="arrow" w="med" len="med"/>
          </a:ln>
        </p:spPr>
      </p:cxnSp>
      <p:cxnSp>
        <p:nvCxnSpPr>
          <p:cNvPr id="53" name="Straight Arrow Connector 52">
            <a:extLst>
              <a:ext uri="{FF2B5EF4-FFF2-40B4-BE49-F238E27FC236}">
                <a16:creationId xmlns:a16="http://schemas.microsoft.com/office/drawing/2014/main" xmlns="" id="{5FF08C32-C3C1-47F2-8D56-8C9B71FAA1B0}"/>
              </a:ext>
            </a:extLst>
          </p:cNvPr>
          <p:cNvCxnSpPr>
            <a:cxnSpLocks noChangeShapeType="1"/>
          </p:cNvCxnSpPr>
          <p:nvPr/>
        </p:nvCxnSpPr>
        <p:spPr bwMode="auto">
          <a:xfrm rot="5400000" flipH="1" flipV="1">
            <a:off x="6581387" y="5839382"/>
            <a:ext cx="216000" cy="1587"/>
          </a:xfrm>
          <a:prstGeom prst="straightConnector1">
            <a:avLst/>
          </a:prstGeom>
          <a:noFill/>
          <a:ln w="9525" algn="ctr">
            <a:solidFill>
              <a:schemeClr val="tx1"/>
            </a:solidFill>
            <a:prstDash val="solid"/>
            <a:round/>
            <a:headEnd/>
            <a:tailEnd type="arrow" w="med" len="med"/>
          </a:ln>
        </p:spPr>
      </p:cxnSp>
      <p:cxnSp>
        <p:nvCxnSpPr>
          <p:cNvPr id="54" name="Straight Arrow Connector 73">
            <a:extLst>
              <a:ext uri="{FF2B5EF4-FFF2-40B4-BE49-F238E27FC236}">
                <a16:creationId xmlns:a16="http://schemas.microsoft.com/office/drawing/2014/main" xmlns="" id="{2A839981-BE99-482C-8CF4-EB76DCA698D7}"/>
              </a:ext>
            </a:extLst>
          </p:cNvPr>
          <p:cNvCxnSpPr>
            <a:cxnSpLocks noChangeShapeType="1"/>
          </p:cNvCxnSpPr>
          <p:nvPr/>
        </p:nvCxnSpPr>
        <p:spPr bwMode="auto">
          <a:xfrm rot="16200000" flipH="1">
            <a:off x="6688496" y="5855957"/>
            <a:ext cx="216000" cy="1588"/>
          </a:xfrm>
          <a:prstGeom prst="straightConnector1">
            <a:avLst/>
          </a:prstGeom>
          <a:noFill/>
          <a:ln w="19050" algn="ctr">
            <a:solidFill>
              <a:srgbClr val="00B050"/>
            </a:solidFill>
            <a:prstDash val="sysDot"/>
            <a:round/>
            <a:headEnd/>
            <a:tailEnd type="arrow" w="med" len="med"/>
          </a:ln>
        </p:spPr>
      </p:cxnSp>
      <p:cxnSp>
        <p:nvCxnSpPr>
          <p:cNvPr id="55" name="Straight Arrow Connector 54">
            <a:extLst>
              <a:ext uri="{FF2B5EF4-FFF2-40B4-BE49-F238E27FC236}">
                <a16:creationId xmlns:a16="http://schemas.microsoft.com/office/drawing/2014/main" xmlns="" id="{F0E0F4FE-C0C4-481B-9D7E-A19FE41EA6EB}"/>
              </a:ext>
            </a:extLst>
          </p:cNvPr>
          <p:cNvCxnSpPr>
            <a:cxnSpLocks noChangeShapeType="1"/>
          </p:cNvCxnSpPr>
          <p:nvPr/>
        </p:nvCxnSpPr>
        <p:spPr bwMode="auto">
          <a:xfrm rot="16200000" flipH="1">
            <a:off x="6595561" y="5385285"/>
            <a:ext cx="216000" cy="1587"/>
          </a:xfrm>
          <a:prstGeom prst="straightConnector1">
            <a:avLst/>
          </a:prstGeom>
          <a:noFill/>
          <a:ln w="9525" algn="ctr">
            <a:solidFill>
              <a:schemeClr val="tx1"/>
            </a:solidFill>
            <a:prstDash val="solid"/>
            <a:round/>
            <a:headEnd/>
            <a:tailEnd type="arrow" w="med" len="med"/>
          </a:ln>
        </p:spPr>
      </p:cxnSp>
      <p:cxnSp>
        <p:nvCxnSpPr>
          <p:cNvPr id="57" name="Straight Arrow Connector 56">
            <a:extLst>
              <a:ext uri="{FF2B5EF4-FFF2-40B4-BE49-F238E27FC236}">
                <a16:creationId xmlns:a16="http://schemas.microsoft.com/office/drawing/2014/main" xmlns="" id="{6945EF9F-D86B-44AB-BDAD-814BD4303DA2}"/>
              </a:ext>
            </a:extLst>
          </p:cNvPr>
          <p:cNvCxnSpPr>
            <a:cxnSpLocks noChangeShapeType="1"/>
          </p:cNvCxnSpPr>
          <p:nvPr/>
        </p:nvCxnSpPr>
        <p:spPr bwMode="auto">
          <a:xfrm rot="16200000" flipH="1">
            <a:off x="6599099" y="4963516"/>
            <a:ext cx="216000" cy="1587"/>
          </a:xfrm>
          <a:prstGeom prst="straightConnector1">
            <a:avLst/>
          </a:prstGeom>
          <a:noFill/>
          <a:ln w="9525" algn="ctr">
            <a:solidFill>
              <a:schemeClr val="tx1"/>
            </a:solidFill>
            <a:prstDash val="dash"/>
            <a:round/>
            <a:headEnd/>
            <a:tailEnd type="arrow" w="med" len="med"/>
          </a:ln>
        </p:spPr>
      </p:cxnSp>
      <p:cxnSp>
        <p:nvCxnSpPr>
          <p:cNvPr id="58" name="Straight Arrow Connector 73">
            <a:extLst>
              <a:ext uri="{FF2B5EF4-FFF2-40B4-BE49-F238E27FC236}">
                <a16:creationId xmlns:a16="http://schemas.microsoft.com/office/drawing/2014/main" xmlns="" id="{FD2001B8-9D53-49CA-AA31-2D020E67CE2C}"/>
              </a:ext>
            </a:extLst>
          </p:cNvPr>
          <p:cNvCxnSpPr>
            <a:cxnSpLocks noChangeShapeType="1"/>
          </p:cNvCxnSpPr>
          <p:nvPr/>
        </p:nvCxnSpPr>
        <p:spPr bwMode="auto">
          <a:xfrm rot="16200000" flipH="1">
            <a:off x="6546490" y="3670208"/>
            <a:ext cx="216000" cy="1588"/>
          </a:xfrm>
          <a:prstGeom prst="straightConnector1">
            <a:avLst/>
          </a:prstGeom>
          <a:noFill/>
          <a:ln w="19050" algn="ctr">
            <a:solidFill>
              <a:srgbClr val="00B050"/>
            </a:solidFill>
            <a:round/>
            <a:headEnd/>
            <a:tailEnd type="arrow" w="med" len="med"/>
          </a:ln>
        </p:spPr>
      </p:cxnSp>
      <p:cxnSp>
        <p:nvCxnSpPr>
          <p:cNvPr id="60" name="Straight Arrow Connector 48">
            <a:extLst>
              <a:ext uri="{FF2B5EF4-FFF2-40B4-BE49-F238E27FC236}">
                <a16:creationId xmlns:a16="http://schemas.microsoft.com/office/drawing/2014/main" xmlns="" id="{43918970-B34A-4FFC-A34C-BFEDFB0F543D}"/>
              </a:ext>
            </a:extLst>
          </p:cNvPr>
          <p:cNvCxnSpPr>
            <a:cxnSpLocks noChangeShapeType="1"/>
          </p:cNvCxnSpPr>
          <p:nvPr/>
        </p:nvCxnSpPr>
        <p:spPr bwMode="auto">
          <a:xfrm rot="5400000" flipH="1" flipV="1">
            <a:off x="6540552" y="3249259"/>
            <a:ext cx="216000" cy="1587"/>
          </a:xfrm>
          <a:prstGeom prst="straightConnector1">
            <a:avLst/>
          </a:prstGeom>
          <a:noFill/>
          <a:ln w="9525" algn="ctr">
            <a:solidFill>
              <a:schemeClr val="tx1"/>
            </a:solidFill>
            <a:prstDash val="dash"/>
            <a:round/>
            <a:headEnd/>
            <a:tailEnd type="arrow" w="med" len="med"/>
          </a:ln>
        </p:spPr>
      </p:cxnSp>
      <p:sp>
        <p:nvSpPr>
          <p:cNvPr id="59" name="Right Brace 58">
            <a:extLst>
              <a:ext uri="{FF2B5EF4-FFF2-40B4-BE49-F238E27FC236}">
                <a16:creationId xmlns:a16="http://schemas.microsoft.com/office/drawing/2014/main" xmlns="" id="{C1C8D7AA-BD29-4414-895C-F70E4984E611}"/>
              </a:ext>
            </a:extLst>
          </p:cNvPr>
          <p:cNvSpPr/>
          <p:nvPr/>
        </p:nvSpPr>
        <p:spPr>
          <a:xfrm>
            <a:off x="6645050" y="3117072"/>
            <a:ext cx="227636" cy="6748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p>
        </p:txBody>
      </p:sp>
      <p:sp>
        <p:nvSpPr>
          <p:cNvPr id="61" name="TextBox 60">
            <a:extLst>
              <a:ext uri="{FF2B5EF4-FFF2-40B4-BE49-F238E27FC236}">
                <a16:creationId xmlns:a16="http://schemas.microsoft.com/office/drawing/2014/main" xmlns="" id="{A9EAD935-6EEA-4577-9657-0DC4F2D9E300}"/>
              </a:ext>
            </a:extLst>
          </p:cNvPr>
          <p:cNvSpPr txBox="1"/>
          <p:nvPr/>
        </p:nvSpPr>
        <p:spPr bwMode="auto">
          <a:xfrm>
            <a:off x="6839374" y="3319835"/>
            <a:ext cx="524807" cy="246221"/>
          </a:xfrm>
          <a:prstGeom prst="rect">
            <a:avLst/>
          </a:prstGeom>
          <a:noFill/>
          <a:ln w="9525">
            <a:noFill/>
            <a:miter lim="800000"/>
            <a:headEnd/>
            <a:tailEnd/>
          </a:ln>
        </p:spPr>
        <p:txBody>
          <a:bodyPr wrap="square" rtlCol="0">
            <a:spAutoFit/>
          </a:bodyPr>
          <a:lstStyle/>
          <a:p>
            <a:pPr>
              <a:buFontTx/>
              <a:buNone/>
            </a:pPr>
            <a:r>
              <a:rPr lang="en-CA" sz="1000" dirty="0">
                <a:latin typeface="Arial" pitchFamily="34" charset="0"/>
                <a:cs typeface="Arial" pitchFamily="34" charset="0"/>
              </a:rPr>
              <a:t>26</a:t>
            </a:r>
          </a:p>
        </p:txBody>
      </p:sp>
      <p:cxnSp>
        <p:nvCxnSpPr>
          <p:cNvPr id="62" name="Straight Arrow Connector 48">
            <a:extLst>
              <a:ext uri="{FF2B5EF4-FFF2-40B4-BE49-F238E27FC236}">
                <a16:creationId xmlns:a16="http://schemas.microsoft.com/office/drawing/2014/main" xmlns="" id="{682C7F74-AED3-4D85-922F-E5F022A9EEAD}"/>
              </a:ext>
            </a:extLst>
          </p:cNvPr>
          <p:cNvCxnSpPr>
            <a:cxnSpLocks noChangeShapeType="1"/>
          </p:cNvCxnSpPr>
          <p:nvPr/>
        </p:nvCxnSpPr>
        <p:spPr bwMode="auto">
          <a:xfrm rot="5400000" flipH="1" flipV="1">
            <a:off x="4820218" y="3243429"/>
            <a:ext cx="216000" cy="1587"/>
          </a:xfrm>
          <a:prstGeom prst="straightConnector1">
            <a:avLst/>
          </a:prstGeom>
          <a:noFill/>
          <a:ln w="9525" algn="ctr">
            <a:solidFill>
              <a:schemeClr val="tx1"/>
            </a:solidFill>
            <a:prstDash val="dash"/>
            <a:round/>
            <a:headEnd/>
            <a:tailEnd type="arrow" w="med" len="med"/>
          </a:ln>
        </p:spPr>
      </p:cxnSp>
      <p:cxnSp>
        <p:nvCxnSpPr>
          <p:cNvPr id="63" name="Straight Arrow Connector 48">
            <a:extLst>
              <a:ext uri="{FF2B5EF4-FFF2-40B4-BE49-F238E27FC236}">
                <a16:creationId xmlns:a16="http://schemas.microsoft.com/office/drawing/2014/main" xmlns="" id="{AA7AA40B-63B1-42A2-BDDD-075F4CA13C75}"/>
              </a:ext>
            </a:extLst>
          </p:cNvPr>
          <p:cNvCxnSpPr>
            <a:cxnSpLocks noChangeShapeType="1"/>
          </p:cNvCxnSpPr>
          <p:nvPr/>
        </p:nvCxnSpPr>
        <p:spPr bwMode="auto">
          <a:xfrm rot="5400000" flipH="1" flipV="1">
            <a:off x="4010086" y="3672560"/>
            <a:ext cx="216000" cy="1587"/>
          </a:xfrm>
          <a:prstGeom prst="straightConnector1">
            <a:avLst/>
          </a:prstGeom>
          <a:noFill/>
          <a:ln w="9525" algn="ctr">
            <a:solidFill>
              <a:schemeClr val="tx1"/>
            </a:solidFill>
            <a:prstDash val="dash"/>
            <a:round/>
            <a:headEnd/>
            <a:tailEnd type="arrow" w="med" len="med"/>
          </a:ln>
        </p:spPr>
      </p:cxnSp>
      <p:cxnSp>
        <p:nvCxnSpPr>
          <p:cNvPr id="64" name="Straight Arrow Connector 73">
            <a:extLst>
              <a:ext uri="{FF2B5EF4-FFF2-40B4-BE49-F238E27FC236}">
                <a16:creationId xmlns:a16="http://schemas.microsoft.com/office/drawing/2014/main" xmlns="" id="{6600FEB4-2683-47F5-A219-3896C4AEFCEA}"/>
              </a:ext>
            </a:extLst>
          </p:cNvPr>
          <p:cNvCxnSpPr>
            <a:cxnSpLocks noChangeShapeType="1"/>
          </p:cNvCxnSpPr>
          <p:nvPr/>
        </p:nvCxnSpPr>
        <p:spPr bwMode="auto">
          <a:xfrm rot="16200000" flipH="1">
            <a:off x="5905632" y="1972318"/>
            <a:ext cx="216000" cy="1588"/>
          </a:xfrm>
          <a:prstGeom prst="straightConnector1">
            <a:avLst/>
          </a:prstGeom>
          <a:noFill/>
          <a:ln w="9525" algn="ctr">
            <a:solidFill>
              <a:schemeClr val="tx1"/>
            </a:solidFill>
            <a:round/>
            <a:headEnd/>
            <a:tailEnd type="arrow" w="med" len="med"/>
          </a:ln>
        </p:spPr>
      </p:cxnSp>
      <p:cxnSp>
        <p:nvCxnSpPr>
          <p:cNvPr id="65" name="Straight Arrow Connector 73">
            <a:extLst>
              <a:ext uri="{FF2B5EF4-FFF2-40B4-BE49-F238E27FC236}">
                <a16:creationId xmlns:a16="http://schemas.microsoft.com/office/drawing/2014/main" xmlns="" id="{E7703EF5-24C0-4AB0-8114-C6A86EED3092}"/>
              </a:ext>
            </a:extLst>
          </p:cNvPr>
          <p:cNvCxnSpPr>
            <a:cxnSpLocks noChangeShapeType="1"/>
          </p:cNvCxnSpPr>
          <p:nvPr/>
        </p:nvCxnSpPr>
        <p:spPr bwMode="auto">
          <a:xfrm rot="16200000" flipH="1">
            <a:off x="5396299" y="2413480"/>
            <a:ext cx="216000" cy="1588"/>
          </a:xfrm>
          <a:prstGeom prst="straightConnector1">
            <a:avLst/>
          </a:prstGeom>
          <a:noFill/>
          <a:ln w="9525" algn="ctr">
            <a:solidFill>
              <a:schemeClr val="tx1"/>
            </a:solidFill>
            <a:round/>
            <a:headEnd/>
            <a:tailEnd type="arrow" w="med" len="med"/>
          </a:ln>
        </p:spPr>
      </p:cxnSp>
      <p:cxnSp>
        <p:nvCxnSpPr>
          <p:cNvPr id="66" name="Straight Arrow Connector 73">
            <a:extLst>
              <a:ext uri="{FF2B5EF4-FFF2-40B4-BE49-F238E27FC236}">
                <a16:creationId xmlns:a16="http://schemas.microsoft.com/office/drawing/2014/main" xmlns="" id="{74F6C021-7F85-46CD-9A46-71CA9772A7DD}"/>
              </a:ext>
            </a:extLst>
          </p:cNvPr>
          <p:cNvCxnSpPr>
            <a:cxnSpLocks noChangeShapeType="1"/>
          </p:cNvCxnSpPr>
          <p:nvPr/>
        </p:nvCxnSpPr>
        <p:spPr bwMode="auto">
          <a:xfrm rot="16200000" flipH="1">
            <a:off x="5729176" y="4105923"/>
            <a:ext cx="216000" cy="1588"/>
          </a:xfrm>
          <a:prstGeom prst="straightConnector1">
            <a:avLst/>
          </a:prstGeom>
          <a:noFill/>
          <a:ln w="9525" algn="ctr">
            <a:solidFill>
              <a:schemeClr val="tx1"/>
            </a:solidFill>
            <a:round/>
            <a:headEnd/>
            <a:tailEnd type="arrow" w="med" len="med"/>
          </a:ln>
        </p:spPr>
      </p:cxnSp>
      <p:cxnSp>
        <p:nvCxnSpPr>
          <p:cNvPr id="67" name="Straight Arrow Connector 73">
            <a:extLst>
              <a:ext uri="{FF2B5EF4-FFF2-40B4-BE49-F238E27FC236}">
                <a16:creationId xmlns:a16="http://schemas.microsoft.com/office/drawing/2014/main" xmlns="" id="{1EA69001-8B70-45DC-9FF2-20F734BA81F9}"/>
              </a:ext>
            </a:extLst>
          </p:cNvPr>
          <p:cNvCxnSpPr>
            <a:cxnSpLocks noChangeShapeType="1"/>
          </p:cNvCxnSpPr>
          <p:nvPr/>
        </p:nvCxnSpPr>
        <p:spPr bwMode="auto">
          <a:xfrm rot="16200000" flipH="1">
            <a:off x="5472499" y="4523023"/>
            <a:ext cx="216000" cy="1588"/>
          </a:xfrm>
          <a:prstGeom prst="straightConnector1">
            <a:avLst/>
          </a:prstGeom>
          <a:noFill/>
          <a:ln w="9525" algn="ctr">
            <a:solidFill>
              <a:schemeClr val="tx1"/>
            </a:solidFill>
            <a:round/>
            <a:headEnd/>
            <a:tailEnd type="arrow" w="med" len="med"/>
          </a:ln>
        </p:spPr>
      </p:cxnSp>
      <p:cxnSp>
        <p:nvCxnSpPr>
          <p:cNvPr id="68" name="Straight Arrow Connector 73">
            <a:extLst>
              <a:ext uri="{FF2B5EF4-FFF2-40B4-BE49-F238E27FC236}">
                <a16:creationId xmlns:a16="http://schemas.microsoft.com/office/drawing/2014/main" xmlns="" id="{27796370-35C4-44AD-84FB-790F1A2C8865}"/>
              </a:ext>
            </a:extLst>
          </p:cNvPr>
          <p:cNvCxnSpPr>
            <a:cxnSpLocks noChangeShapeType="1"/>
          </p:cNvCxnSpPr>
          <p:nvPr/>
        </p:nvCxnSpPr>
        <p:spPr bwMode="auto">
          <a:xfrm rot="5400000" flipH="1" flipV="1">
            <a:off x="4552454" y="5373379"/>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3601181711"/>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288773" y="6517935"/>
            <a:ext cx="2564538" cy="307777"/>
          </a:xfrm>
          <a:prstGeom prst="rect">
            <a:avLst/>
          </a:prstGeom>
          <a:noFill/>
          <a:ln w="9525">
            <a:noFill/>
            <a:miter lim="800000"/>
            <a:headEnd/>
            <a:tailEnd/>
          </a:ln>
        </p:spPr>
        <p:txBody>
          <a:bodyPr wrap="square" rtlCol="0">
            <a:spAutoFit/>
          </a:bodyPr>
          <a:lstStyle/>
          <a:p>
            <a:r>
              <a:rPr lang="en-US" sz="700" dirty="0">
                <a:latin typeface="Arial" pitchFamily="34" charset="0"/>
                <a:cs typeface="Arial" pitchFamily="34" charset="0"/>
              </a:rPr>
              <a:t>* Statement change beginning August 2015</a:t>
            </a:r>
          </a:p>
          <a:p>
            <a:r>
              <a:rPr lang="en-US" sz="700" dirty="0">
                <a:latin typeface="Arial" pitchFamily="34" charset="0"/>
                <a:cs typeface="Arial" pitchFamily="34" charset="0"/>
              </a:rPr>
              <a:t>** Statement wording change for August 2017</a:t>
            </a:r>
          </a:p>
        </p:txBody>
      </p:sp>
      <p:sp>
        <p:nvSpPr>
          <p:cNvPr id="2" name="Title 1"/>
          <p:cNvSpPr>
            <a:spLocks noGrp="1"/>
          </p:cNvSpPr>
          <p:nvPr>
            <p:ph type="title"/>
          </p:nvPr>
        </p:nvSpPr>
        <p:spPr>
          <a:xfrm>
            <a:off x="1390650" y="0"/>
            <a:ext cx="7723913" cy="1052736"/>
          </a:xfrm>
        </p:spPr>
        <p:txBody>
          <a:bodyPr>
            <a:noAutofit/>
          </a:bodyPr>
          <a:lstStyle/>
          <a:p>
            <a:r>
              <a:rPr lang="en-CA" sz="1600" dirty="0"/>
              <a:t>Fall 2018 message awareness down from </a:t>
            </a:r>
            <a:r>
              <a:rPr lang="en-CA" sz="1600" dirty="0" err="1"/>
              <a:t>yr</a:t>
            </a:r>
            <a:r>
              <a:rPr lang="en-CA" sz="1600" dirty="0"/>
              <a:t> ago peak for “Don’t drink &amp; operate boat” and “Wear your lifejacket” messages. Seasonal increases since Spring 2018 for “Have right safety equipment onboard”, “Check the weather”, “Get boating license”, “Take a boating course” and “First reaction…”.</a:t>
            </a:r>
            <a:endParaRPr lang="en-US" sz="1600" dirty="0"/>
          </a:p>
        </p:txBody>
      </p:sp>
      <p:sp>
        <p:nvSpPr>
          <p:cNvPr id="5" name="Text Box 1916"/>
          <p:cNvSpPr txBox="1">
            <a:spLocks noChangeArrowheads="1"/>
          </p:cNvSpPr>
          <p:nvPr/>
        </p:nvSpPr>
        <p:spPr bwMode="auto">
          <a:xfrm>
            <a:off x="4229" y="6494462"/>
            <a:ext cx="5218110" cy="363538"/>
          </a:xfrm>
          <a:prstGeom prst="rect">
            <a:avLst/>
          </a:prstGeom>
          <a:noFill/>
          <a:ln w="9525">
            <a:noFill/>
            <a:miter lim="800000"/>
            <a:headEnd/>
            <a:tailEnd/>
          </a:ln>
        </p:spPr>
        <p:txBody>
          <a:bodyPr wrap="square" anchor="ctr" anchorCtr="0">
            <a:noAutofit/>
          </a:bodyPr>
          <a:lstStyle/>
          <a:p>
            <a:pPr>
              <a:buFontTx/>
              <a:buNone/>
            </a:pPr>
            <a:r>
              <a:rPr lang="en-US" sz="850" dirty="0">
                <a:solidFill>
                  <a:schemeClr val="tx1"/>
                </a:solidFill>
                <a:latin typeface="Arial" pitchFamily="34" charset="0"/>
                <a:cs typeface="Arial" pitchFamily="34" charset="0"/>
              </a:rPr>
              <a:t>4. Which of the following boating safety messages have you seen or heard during the</a:t>
            </a:r>
            <a:br>
              <a:rPr lang="en-US" sz="850" dirty="0">
                <a:solidFill>
                  <a:schemeClr val="tx1"/>
                </a:solidFill>
                <a:latin typeface="Arial" pitchFamily="34" charset="0"/>
                <a:cs typeface="Arial" pitchFamily="34" charset="0"/>
              </a:rPr>
            </a:br>
            <a:r>
              <a:rPr lang="en-US" sz="850" dirty="0">
                <a:solidFill>
                  <a:schemeClr val="tx1"/>
                </a:solidFill>
                <a:latin typeface="Arial" pitchFamily="34" charset="0"/>
                <a:cs typeface="Arial" pitchFamily="34" charset="0"/>
              </a:rPr>
              <a:t>     last few months? (</a:t>
            </a:r>
            <a:r>
              <a:rPr lang="en-US" sz="850" dirty="0" err="1">
                <a:solidFill>
                  <a:schemeClr val="tx1"/>
                </a:solidFill>
                <a:latin typeface="Arial" pitchFamily="34" charset="0"/>
                <a:cs typeface="Arial" pitchFamily="34" charset="0"/>
              </a:rPr>
              <a:t>eg</a:t>
            </a:r>
            <a:r>
              <a:rPr lang="en-US" sz="850" dirty="0">
                <a:solidFill>
                  <a:schemeClr val="tx1"/>
                </a:solidFill>
                <a:latin typeface="Arial" pitchFamily="34" charset="0"/>
                <a:cs typeface="Arial" pitchFamily="34" charset="0"/>
              </a:rPr>
              <a:t>. on TV, radio, in newspapers, magazines, on-line, etc.)</a:t>
            </a:r>
          </a:p>
        </p:txBody>
      </p:sp>
      <p:sp>
        <p:nvSpPr>
          <p:cNvPr id="32" name="Rectangle 232"/>
          <p:cNvSpPr>
            <a:spLocks noChangeArrowheads="1"/>
          </p:cNvSpPr>
          <p:nvPr/>
        </p:nvSpPr>
        <p:spPr bwMode="auto">
          <a:xfrm>
            <a:off x="576192" y="1273944"/>
            <a:ext cx="7583488" cy="474663"/>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total boaters who are Aware of each boating safety message </a:t>
            </a:r>
            <a:r>
              <a:rPr lang="en-US" sz="1100" dirty="0">
                <a:solidFill>
                  <a:schemeClr val="tx1"/>
                </a:solidFill>
                <a:latin typeface="Arial" pitchFamily="34" charset="0"/>
                <a:cs typeface="Arial" pitchFamily="34" charset="0"/>
              </a:rPr>
              <a:t>(n = 4</a:t>
            </a:r>
            <a:r>
              <a:rPr lang="en-US" sz="1100" dirty="0">
                <a:latin typeface="Arial" pitchFamily="34" charset="0"/>
                <a:cs typeface="Arial" pitchFamily="34" charset="0"/>
              </a:rPr>
              <a:t>45</a:t>
            </a:r>
            <a:r>
              <a:rPr lang="en-US" sz="1100" dirty="0">
                <a:solidFill>
                  <a:schemeClr val="tx1"/>
                </a:solidFill>
                <a:latin typeface="Arial" pitchFamily="34" charset="0"/>
                <a:cs typeface="Arial" pitchFamily="34" charset="0"/>
              </a:rPr>
              <a:t>)</a:t>
            </a:r>
          </a:p>
        </p:txBody>
      </p:sp>
      <p:sp>
        <p:nvSpPr>
          <p:cNvPr id="35" name="Slide Number Placeholder 34"/>
          <p:cNvSpPr>
            <a:spLocks noGrp="1"/>
          </p:cNvSpPr>
          <p:nvPr>
            <p:ph type="sldNum" sz="quarter" idx="12"/>
          </p:nvPr>
        </p:nvSpPr>
        <p:spPr/>
        <p:txBody>
          <a:bodyPr/>
          <a:lstStyle/>
          <a:p>
            <a:fld id="{5857359A-ACC2-4AC8-94CA-842605F06C6B}" type="slidenum">
              <a:rPr lang="en-US" smtClean="0"/>
              <a:pPr/>
              <a:t>35</a:t>
            </a:fld>
            <a:endParaRPr lang="en-US"/>
          </a:p>
        </p:txBody>
      </p:sp>
      <p:graphicFrame>
        <p:nvGraphicFramePr>
          <p:cNvPr id="37" name="Object 4"/>
          <p:cNvGraphicFramePr>
            <a:graphicFrameLocks noChangeAspect="1"/>
          </p:cNvGraphicFramePr>
          <p:nvPr>
            <p:extLst>
              <p:ext uri="{D42A27DB-BD31-4B8C-83A1-F6EECF244321}">
                <p14:modId xmlns:p14="http://schemas.microsoft.com/office/powerpoint/2010/main" val="2810349079"/>
              </p:ext>
            </p:extLst>
          </p:nvPr>
        </p:nvGraphicFramePr>
        <p:xfrm>
          <a:off x="1550988" y="1830387"/>
          <a:ext cx="5516562" cy="4432405"/>
        </p:xfrm>
        <a:graphic>
          <a:graphicData uri="http://schemas.openxmlformats.org/presentationml/2006/ole">
            <mc:AlternateContent xmlns:mc="http://schemas.openxmlformats.org/markup-compatibility/2006">
              <mc:Choice xmlns:v="urn:schemas-microsoft-com:vml" Requires="v">
                <p:oleObj spid="_x0000_s156193" name="Worksheet" r:id="rId4" imgW="4781601" imgH="3181324" progId="Excel.Sheet.8">
                  <p:embed/>
                </p:oleObj>
              </mc:Choice>
              <mc:Fallback>
                <p:oleObj name="Worksheet" r:id="rId4" imgW="4781601" imgH="3181324" progId="Excel.Sheet.8">
                  <p:embed/>
                  <p:pic>
                    <p:nvPicPr>
                      <p:cNvPr id="0" name=""/>
                      <p:cNvPicPr>
                        <a:picLocks noChangeAspect="1" noChangeArrowheads="1"/>
                      </p:cNvPicPr>
                      <p:nvPr/>
                    </p:nvPicPr>
                    <p:blipFill>
                      <a:blip r:embed="rId5"/>
                      <a:srcRect l="3552" b="621"/>
                      <a:stretch>
                        <a:fillRect/>
                      </a:stretch>
                    </p:blipFill>
                    <p:spPr bwMode="auto">
                      <a:xfrm>
                        <a:off x="1550988" y="1830387"/>
                        <a:ext cx="5516562" cy="4432405"/>
                      </a:xfrm>
                      <a:prstGeom prst="rect">
                        <a:avLst/>
                      </a:prstGeom>
                      <a:noFill/>
                      <a:ln>
                        <a:noFill/>
                      </a:ln>
                      <a:effectLst/>
                      <a:extLst/>
                    </p:spPr>
                  </p:pic>
                </p:oleObj>
              </mc:Fallback>
            </mc:AlternateContent>
          </a:graphicData>
        </a:graphic>
      </p:graphicFrame>
      <p:sp>
        <p:nvSpPr>
          <p:cNvPr id="39" name="TextBox 47"/>
          <p:cNvSpPr txBox="1">
            <a:spLocks noChangeArrowheads="1"/>
          </p:cNvSpPr>
          <p:nvPr/>
        </p:nvSpPr>
        <p:spPr bwMode="auto">
          <a:xfrm>
            <a:off x="4336029" y="5046561"/>
            <a:ext cx="392113"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26</a:t>
            </a:r>
            <a:endParaRPr lang="en-US" sz="900" dirty="0">
              <a:latin typeface="Arial" pitchFamily="34" charset="0"/>
              <a:cs typeface="Arial" pitchFamily="34" charset="0"/>
            </a:endParaRPr>
          </a:p>
        </p:txBody>
      </p:sp>
      <p:sp>
        <p:nvSpPr>
          <p:cNvPr id="40" name="TextBox 24"/>
          <p:cNvSpPr txBox="1">
            <a:spLocks noChangeArrowheads="1"/>
          </p:cNvSpPr>
          <p:nvPr/>
        </p:nvSpPr>
        <p:spPr bwMode="auto">
          <a:xfrm>
            <a:off x="-2731" y="1984243"/>
            <a:ext cx="3360447" cy="4310080"/>
          </a:xfrm>
          <a:prstGeom prst="rect">
            <a:avLst/>
          </a:prstGeom>
          <a:solidFill>
            <a:srgbClr val="FFFFFF"/>
          </a:solidFill>
          <a:ln w="9525">
            <a:noFill/>
            <a:miter lim="800000"/>
            <a:headEnd/>
            <a:tailEnd/>
          </a:ln>
        </p:spPr>
        <p:txBody>
          <a:bodyPr/>
          <a:lstStyle/>
          <a:p>
            <a:pPr algn="r">
              <a:spcBef>
                <a:spcPts val="900"/>
              </a:spcBef>
              <a:buFontTx/>
              <a:buNone/>
            </a:pPr>
            <a:r>
              <a:rPr lang="en-US" sz="1000" dirty="0">
                <a:latin typeface="Arial" pitchFamily="34" charset="0"/>
                <a:cs typeface="Arial" pitchFamily="34" charset="0"/>
              </a:rPr>
              <a:t>Don’t drink alcoholic beverages if you are </a:t>
            </a:r>
            <a:br>
              <a:rPr lang="en-US" sz="1000" dirty="0">
                <a:latin typeface="Arial" pitchFamily="34" charset="0"/>
                <a:cs typeface="Arial" pitchFamily="34" charset="0"/>
              </a:rPr>
            </a:br>
            <a:r>
              <a:rPr lang="en-US" sz="1000" dirty="0">
                <a:latin typeface="Arial" pitchFamily="34" charset="0"/>
                <a:cs typeface="Arial" pitchFamily="34" charset="0"/>
              </a:rPr>
              <a:t>operating a boat</a:t>
            </a:r>
            <a:endParaRPr lang="en-US" sz="1000" dirty="0">
              <a:solidFill>
                <a:schemeClr val="tx1"/>
              </a:solidFill>
              <a:latin typeface="Arial" pitchFamily="34" charset="0"/>
              <a:cs typeface="Arial" pitchFamily="34" charset="0"/>
            </a:endParaRPr>
          </a:p>
          <a:p>
            <a:pPr algn="r">
              <a:spcBef>
                <a:spcPts val="800"/>
              </a:spcBef>
              <a:buFontTx/>
              <a:buNone/>
            </a:pPr>
            <a:r>
              <a:rPr lang="en-US" sz="1000" dirty="0">
                <a:latin typeface="Arial" pitchFamily="34" charset="0"/>
                <a:cs typeface="Arial" pitchFamily="34" charset="0"/>
              </a:rPr>
              <a:t> Wear your lifejacket**.</a:t>
            </a:r>
          </a:p>
          <a:p>
            <a:pPr algn="r">
              <a:spcBef>
                <a:spcPts val="1400"/>
              </a:spcBef>
              <a:spcAft>
                <a:spcPts val="600"/>
              </a:spcAft>
            </a:pPr>
            <a:r>
              <a:rPr lang="en-US" sz="900" spc="-20" dirty="0">
                <a:solidFill>
                  <a:srgbClr val="000000"/>
                </a:solidFill>
                <a:latin typeface="Arial" pitchFamily="34" charset="0"/>
                <a:cs typeface="Arial" pitchFamily="34" charset="0"/>
              </a:rPr>
              <a:t>Impaired boating is impaired driving. The laws for impaired driving of an automobile also apply to impaired operation of a boat</a:t>
            </a:r>
            <a:endParaRPr lang="en-US" sz="900" spc="-20" dirty="0">
              <a:latin typeface="Arial" pitchFamily="34" charset="0"/>
              <a:cs typeface="Arial" pitchFamily="34" charset="0"/>
            </a:endParaRPr>
          </a:p>
          <a:p>
            <a:pPr algn="r">
              <a:spcBef>
                <a:spcPts val="400"/>
              </a:spcBef>
            </a:pPr>
            <a:r>
              <a:rPr lang="en-US" sz="1000" dirty="0">
                <a:latin typeface="Arial" pitchFamily="34" charset="0"/>
                <a:cs typeface="Arial" pitchFamily="34" charset="0"/>
              </a:rPr>
              <a:t>Have the right safety equipment on board your boat </a:t>
            </a:r>
            <a:br>
              <a:rPr lang="en-US" sz="1000" dirty="0">
                <a:latin typeface="Arial" pitchFamily="34" charset="0"/>
                <a:cs typeface="Arial" pitchFamily="34" charset="0"/>
              </a:rPr>
            </a:br>
            <a:r>
              <a:rPr lang="en-US" sz="1000" dirty="0">
                <a:latin typeface="Arial" pitchFamily="34" charset="0"/>
                <a:cs typeface="Arial" pitchFamily="34" charset="0"/>
              </a:rPr>
              <a:t>to be prepared</a:t>
            </a:r>
          </a:p>
          <a:p>
            <a:pPr algn="r">
              <a:spcBef>
                <a:spcPts val="400"/>
              </a:spcBef>
              <a:buFontTx/>
              <a:buNone/>
            </a:pPr>
            <a:r>
              <a:rPr lang="en-US" sz="900" spc="-30" dirty="0">
                <a:latin typeface="Arial" pitchFamily="34" charset="0"/>
                <a:cs typeface="Arial" pitchFamily="34" charset="0"/>
              </a:rPr>
              <a:t>Check the weather before you go and while out boating.  Anticipate changing or unsuitable weather  and wave conditions</a:t>
            </a:r>
            <a:endParaRPr lang="en-US" sz="900" spc="-30" dirty="0">
              <a:solidFill>
                <a:schemeClr val="tx1"/>
              </a:solidFill>
              <a:latin typeface="Arial" pitchFamily="34" charset="0"/>
              <a:cs typeface="Arial" pitchFamily="34" charset="0"/>
            </a:endParaRPr>
          </a:p>
          <a:p>
            <a:pPr algn="r">
              <a:spcBef>
                <a:spcPts val="600"/>
              </a:spcBef>
            </a:pPr>
            <a:r>
              <a:rPr lang="en-US" sz="1000" dirty="0">
                <a:latin typeface="Arial" pitchFamily="34" charset="0"/>
                <a:cs typeface="Arial" pitchFamily="34" charset="0"/>
              </a:rPr>
              <a:t>Everyone operating a motorized boat needs to get their “boating license” (i.e. “Pleasure Craft Operator Card”)</a:t>
            </a:r>
          </a:p>
          <a:p>
            <a:pPr algn="r">
              <a:spcBef>
                <a:spcPts val="600"/>
              </a:spcBef>
            </a:pPr>
            <a:r>
              <a:rPr lang="en-US" sz="1000" dirty="0">
                <a:latin typeface="Arial" pitchFamily="34" charset="0"/>
                <a:cs typeface="Arial" pitchFamily="34" charset="0"/>
              </a:rPr>
              <a:t>If you fall into cold water and are already wearing your lifejacket, you’ll have a better chance to survive</a:t>
            </a:r>
          </a:p>
          <a:p>
            <a:pPr algn="r">
              <a:spcBef>
                <a:spcPts val="600"/>
              </a:spcBef>
            </a:pPr>
            <a:r>
              <a:rPr lang="en-US" sz="1000" dirty="0">
                <a:latin typeface="Arial" pitchFamily="34" charset="0"/>
                <a:cs typeface="Arial" pitchFamily="34" charset="0"/>
              </a:rPr>
              <a:t>Take a boating course to become </a:t>
            </a:r>
            <a:br>
              <a:rPr lang="en-US" sz="1000" dirty="0">
                <a:latin typeface="Arial" pitchFamily="34" charset="0"/>
                <a:cs typeface="Arial" pitchFamily="34" charset="0"/>
              </a:rPr>
            </a:br>
            <a:r>
              <a:rPr lang="en-US" sz="1000" dirty="0">
                <a:latin typeface="Arial" pitchFamily="34" charset="0"/>
                <a:cs typeface="Arial" pitchFamily="34" charset="0"/>
              </a:rPr>
              <a:t>a more knowledgeable boater</a:t>
            </a:r>
          </a:p>
          <a:p>
            <a:pPr algn="r">
              <a:spcBef>
                <a:spcPts val="600"/>
              </a:spcBef>
            </a:pPr>
            <a:r>
              <a:rPr lang="en-US" sz="1000" dirty="0">
                <a:latin typeface="Arial" pitchFamily="34" charset="0"/>
                <a:cs typeface="Arial" pitchFamily="34" charset="0"/>
              </a:rPr>
              <a:t>Call 911 to report and help catch impaired boaters*</a:t>
            </a:r>
          </a:p>
          <a:p>
            <a:pPr algn="r">
              <a:spcBef>
                <a:spcPts val="600"/>
              </a:spcBef>
            </a:pPr>
            <a:r>
              <a:rPr lang="en-US" sz="1000" dirty="0">
                <a:latin typeface="Arial" pitchFamily="34" charset="0"/>
                <a:cs typeface="Arial" pitchFamily="34" charset="0"/>
              </a:rPr>
              <a:t>Your first reaction when you fall unexpectedly into cold water is a deep gasp. Wearing a lifejacket keeps your head above water to avoid inhaling water and drowning</a:t>
            </a:r>
          </a:p>
          <a:p>
            <a:pPr algn="r">
              <a:spcBef>
                <a:spcPts val="600"/>
              </a:spcBef>
            </a:pPr>
            <a:r>
              <a:rPr lang="en-US" sz="1000" dirty="0">
                <a:solidFill>
                  <a:srgbClr val="000000"/>
                </a:solidFill>
                <a:latin typeface="Arial" panose="020B0604020202020204" pitchFamily="34" charset="0"/>
                <a:cs typeface="Arial" panose="020B0604020202020204" pitchFamily="34" charset="0"/>
              </a:rPr>
              <a:t>If you're hooked on fishing, get your kids hooked on wearing lifejackets too**</a:t>
            </a:r>
            <a:endParaRPr lang="en-US" sz="1000" dirty="0">
              <a:latin typeface="Arial" panose="020B0604020202020204" pitchFamily="34" charset="0"/>
              <a:cs typeface="Arial" pitchFamily="34" charset="0"/>
            </a:endParaRPr>
          </a:p>
          <a:p>
            <a:pPr algn="r">
              <a:spcBef>
                <a:spcPts val="600"/>
              </a:spcBef>
            </a:pPr>
            <a:r>
              <a:rPr lang="en-US" sz="1000" dirty="0">
                <a:latin typeface="Arial" panose="020B0604020202020204" pitchFamily="34" charset="0"/>
                <a:cs typeface="Arial" pitchFamily="34" charset="0"/>
              </a:rPr>
              <a:t> </a:t>
            </a:r>
          </a:p>
        </p:txBody>
      </p:sp>
      <p:sp>
        <p:nvSpPr>
          <p:cNvPr id="41" name="TextBox 25"/>
          <p:cNvSpPr txBox="1">
            <a:spLocks noChangeArrowheads="1"/>
          </p:cNvSpPr>
          <p:nvPr/>
        </p:nvSpPr>
        <p:spPr bwMode="auto">
          <a:xfrm>
            <a:off x="4033092" y="5460470"/>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17</a:t>
            </a:r>
            <a:endParaRPr lang="en-US" sz="900" dirty="0">
              <a:latin typeface="Arial" pitchFamily="34" charset="0"/>
              <a:cs typeface="Arial" pitchFamily="34" charset="0"/>
            </a:endParaRPr>
          </a:p>
        </p:txBody>
      </p:sp>
      <p:sp>
        <p:nvSpPr>
          <p:cNvPr id="42" name="TextBox 27"/>
          <p:cNvSpPr txBox="1">
            <a:spLocks noChangeArrowheads="1"/>
          </p:cNvSpPr>
          <p:nvPr/>
        </p:nvSpPr>
        <p:spPr bwMode="auto">
          <a:xfrm>
            <a:off x="4250278" y="4683263"/>
            <a:ext cx="390525" cy="230188"/>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23</a:t>
            </a:r>
          </a:p>
        </p:txBody>
      </p:sp>
      <p:sp>
        <p:nvSpPr>
          <p:cNvPr id="43" name="TextBox 29"/>
          <p:cNvSpPr txBox="1">
            <a:spLocks noChangeArrowheads="1"/>
          </p:cNvSpPr>
          <p:nvPr/>
        </p:nvSpPr>
        <p:spPr bwMode="auto">
          <a:xfrm>
            <a:off x="4172441" y="4267687"/>
            <a:ext cx="392112"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21</a:t>
            </a:r>
          </a:p>
        </p:txBody>
      </p:sp>
      <p:sp>
        <p:nvSpPr>
          <p:cNvPr id="45" name="TextBox 31"/>
          <p:cNvSpPr txBox="1">
            <a:spLocks noChangeArrowheads="1"/>
          </p:cNvSpPr>
          <p:nvPr/>
        </p:nvSpPr>
        <p:spPr bwMode="auto">
          <a:xfrm>
            <a:off x="4552117" y="3906280"/>
            <a:ext cx="392112"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32</a:t>
            </a:r>
          </a:p>
        </p:txBody>
      </p:sp>
      <p:sp>
        <p:nvSpPr>
          <p:cNvPr id="47" name="TextBox 34"/>
          <p:cNvSpPr txBox="1">
            <a:spLocks noChangeArrowheads="1"/>
          </p:cNvSpPr>
          <p:nvPr/>
        </p:nvSpPr>
        <p:spPr bwMode="auto">
          <a:xfrm>
            <a:off x="4841411" y="2736064"/>
            <a:ext cx="392112" cy="230188"/>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40</a:t>
            </a:r>
            <a:endParaRPr lang="en-US" sz="900" dirty="0">
              <a:latin typeface="Arial" pitchFamily="34" charset="0"/>
              <a:cs typeface="Arial" pitchFamily="34" charset="0"/>
            </a:endParaRPr>
          </a:p>
        </p:txBody>
      </p:sp>
      <p:sp>
        <p:nvSpPr>
          <p:cNvPr id="58" name="TextBox 35"/>
          <p:cNvSpPr txBox="1">
            <a:spLocks noChangeArrowheads="1"/>
          </p:cNvSpPr>
          <p:nvPr/>
        </p:nvSpPr>
        <p:spPr bwMode="auto">
          <a:xfrm>
            <a:off x="4508500" y="3524051"/>
            <a:ext cx="392112" cy="230832"/>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31</a:t>
            </a:r>
            <a:endParaRPr lang="en-US" sz="900" b="1" dirty="0">
              <a:latin typeface="Arial" pitchFamily="34" charset="0"/>
              <a:cs typeface="Arial" pitchFamily="34" charset="0"/>
            </a:endParaRPr>
          </a:p>
        </p:txBody>
      </p:sp>
      <p:sp>
        <p:nvSpPr>
          <p:cNvPr id="69" name="TextBox 36"/>
          <p:cNvSpPr txBox="1">
            <a:spLocks noChangeArrowheads="1"/>
          </p:cNvSpPr>
          <p:nvPr/>
        </p:nvSpPr>
        <p:spPr bwMode="auto">
          <a:xfrm>
            <a:off x="4914419" y="1970681"/>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42</a:t>
            </a:r>
            <a:endParaRPr lang="en-US" sz="900" dirty="0">
              <a:latin typeface="Arial" pitchFamily="34" charset="0"/>
              <a:cs typeface="Arial" pitchFamily="34" charset="0"/>
            </a:endParaRPr>
          </a:p>
        </p:txBody>
      </p:sp>
      <p:sp>
        <p:nvSpPr>
          <p:cNvPr id="71" name="TextBox 37"/>
          <p:cNvSpPr txBox="1">
            <a:spLocks noChangeArrowheads="1"/>
          </p:cNvSpPr>
          <p:nvPr/>
        </p:nvSpPr>
        <p:spPr bwMode="auto">
          <a:xfrm>
            <a:off x="4965187" y="2350603"/>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p>
        </p:txBody>
      </p:sp>
      <p:sp>
        <p:nvSpPr>
          <p:cNvPr id="76" name="TextBox 49"/>
          <p:cNvSpPr txBox="1">
            <a:spLocks noChangeArrowheads="1"/>
          </p:cNvSpPr>
          <p:nvPr/>
        </p:nvSpPr>
        <p:spPr bwMode="auto">
          <a:xfrm>
            <a:off x="4725147" y="1648375"/>
            <a:ext cx="862971"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Aug 2018</a:t>
            </a:r>
            <a:endParaRPr lang="en-US" sz="1000" u="sng" dirty="0">
              <a:latin typeface="Arial" pitchFamily="34" charset="0"/>
              <a:cs typeface="Arial" pitchFamily="34" charset="0"/>
            </a:endParaRPr>
          </a:p>
        </p:txBody>
      </p:sp>
      <p:cxnSp>
        <p:nvCxnSpPr>
          <p:cNvPr id="77" name="Straight Connector 62"/>
          <p:cNvCxnSpPr>
            <a:cxnSpLocks noChangeShapeType="1"/>
          </p:cNvCxnSpPr>
          <p:nvPr/>
        </p:nvCxnSpPr>
        <p:spPr bwMode="auto">
          <a:xfrm>
            <a:off x="247313" y="3054835"/>
            <a:ext cx="8551327" cy="0"/>
          </a:xfrm>
          <a:prstGeom prst="line">
            <a:avLst/>
          </a:prstGeom>
          <a:noFill/>
          <a:ln w="9525" algn="ctr">
            <a:solidFill>
              <a:schemeClr val="tx1"/>
            </a:solidFill>
            <a:prstDash val="dash"/>
            <a:round/>
            <a:headEnd/>
            <a:tailEnd/>
          </a:ln>
        </p:spPr>
      </p:cxnSp>
      <p:graphicFrame>
        <p:nvGraphicFramePr>
          <p:cNvPr id="3" name="Table 2"/>
          <p:cNvGraphicFramePr>
            <a:graphicFrameLocks noGrp="1"/>
          </p:cNvGraphicFramePr>
          <p:nvPr>
            <p:extLst>
              <p:ext uri="{D42A27DB-BD31-4B8C-83A1-F6EECF244321}">
                <p14:modId xmlns:p14="http://schemas.microsoft.com/office/powerpoint/2010/main" val="3056803234"/>
              </p:ext>
            </p:extLst>
          </p:nvPr>
        </p:nvGraphicFramePr>
        <p:xfrm>
          <a:off x="5689699" y="1307760"/>
          <a:ext cx="3454298" cy="4738572"/>
        </p:xfrm>
        <a:graphic>
          <a:graphicData uri="http://schemas.openxmlformats.org/drawingml/2006/table">
            <a:tbl>
              <a:tblPr firstRow="1" bandRow="1">
                <a:tableStyleId>{5C22544A-7EE6-4342-B048-85BDC9FD1C3A}</a:tableStyleId>
              </a:tblPr>
              <a:tblGrid>
                <a:gridCol w="516602">
                  <a:extLst>
                    <a:ext uri="{9D8B030D-6E8A-4147-A177-3AD203B41FA5}">
                      <a16:colId xmlns:a16="http://schemas.microsoft.com/office/drawing/2014/main" xmlns="" val="606592339"/>
                    </a:ext>
                  </a:extLst>
                </a:gridCol>
                <a:gridCol w="516602">
                  <a:extLst>
                    <a:ext uri="{9D8B030D-6E8A-4147-A177-3AD203B41FA5}">
                      <a16:colId xmlns:a16="http://schemas.microsoft.com/office/drawing/2014/main" xmlns="" val="4285421488"/>
                    </a:ext>
                  </a:extLst>
                </a:gridCol>
                <a:gridCol w="516602">
                  <a:extLst>
                    <a:ext uri="{9D8B030D-6E8A-4147-A177-3AD203B41FA5}">
                      <a16:colId xmlns:a16="http://schemas.microsoft.com/office/drawing/2014/main" xmlns="" val="20000"/>
                    </a:ext>
                  </a:extLst>
                </a:gridCol>
                <a:gridCol w="516602">
                  <a:extLst>
                    <a:ext uri="{9D8B030D-6E8A-4147-A177-3AD203B41FA5}">
                      <a16:colId xmlns:a16="http://schemas.microsoft.com/office/drawing/2014/main" xmlns="" val="20001"/>
                    </a:ext>
                  </a:extLst>
                </a:gridCol>
                <a:gridCol w="462630">
                  <a:extLst>
                    <a:ext uri="{9D8B030D-6E8A-4147-A177-3AD203B41FA5}">
                      <a16:colId xmlns:a16="http://schemas.microsoft.com/office/drawing/2014/main" xmlns="" val="20002"/>
                    </a:ext>
                  </a:extLst>
                </a:gridCol>
                <a:gridCol w="462630">
                  <a:extLst>
                    <a:ext uri="{9D8B030D-6E8A-4147-A177-3AD203B41FA5}">
                      <a16:colId xmlns:a16="http://schemas.microsoft.com/office/drawing/2014/main" xmlns="" val="20003"/>
                    </a:ext>
                  </a:extLst>
                </a:gridCol>
                <a:gridCol w="462630">
                  <a:extLst>
                    <a:ext uri="{9D8B030D-6E8A-4147-A177-3AD203B41FA5}">
                      <a16:colId xmlns:a16="http://schemas.microsoft.com/office/drawing/2014/main" xmlns="" val="3216193332"/>
                    </a:ext>
                  </a:extLst>
                </a:gridCol>
              </a:tblGrid>
              <a:tr h="415311">
                <a:tc>
                  <a:txBody>
                    <a:bodyPr/>
                    <a:lstStyle/>
                    <a:p>
                      <a:pPr algn="ctr"/>
                      <a:r>
                        <a:rPr lang="en-US" sz="1000" u="sng" dirty="0">
                          <a:solidFill>
                            <a:schemeClr val="tx1"/>
                          </a:solidFill>
                          <a:latin typeface="Arial" pitchFamily="34" charset="0"/>
                          <a:cs typeface="Arial"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u="sng" dirty="0">
                        <a:solidFill>
                          <a:schemeClr val="tx1"/>
                        </a:solidFill>
                        <a:latin typeface="Arial" pitchFamily="34" charset="0"/>
                        <a:cs typeface="Arial" pitchFamily="34" charset="0"/>
                      </a:endParaRPr>
                    </a:p>
                    <a:p>
                      <a:pPr algn="ctr"/>
                      <a:r>
                        <a:rPr lang="en-US" sz="1000" u="sng" dirty="0">
                          <a:solidFill>
                            <a:schemeClr val="tx1"/>
                          </a:solidFill>
                          <a:latin typeface="Arial" pitchFamily="34" charset="0"/>
                          <a:cs typeface="Arial" pitchFamily="34" charset="0"/>
                        </a:rPr>
                        <a:t>May</a:t>
                      </a:r>
                    </a:p>
                    <a:p>
                      <a:pPr algn="ctr"/>
                      <a:r>
                        <a:rPr lang="en-US" sz="1000" u="sng" dirty="0">
                          <a:solidFill>
                            <a:schemeClr val="tx1"/>
                          </a:solidFill>
                          <a:latin typeface="Arial" pitchFamily="34" charset="0"/>
                          <a:cs typeface="Arial" pitchFamily="34" charset="0"/>
                        </a:rPr>
                        <a:t>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Aug</a:t>
                      </a:r>
                      <a:br>
                        <a:rPr lang="en-US" sz="1000" u="sng" dirty="0">
                          <a:solidFill>
                            <a:schemeClr val="tx1"/>
                          </a:solidFill>
                          <a:latin typeface="Arial" pitchFamily="34" charset="0"/>
                          <a:cs typeface="Arial" pitchFamily="34" charset="0"/>
                        </a:rPr>
                      </a:br>
                      <a:r>
                        <a:rPr lang="en-US" sz="1000" u="sng" dirty="0">
                          <a:solidFill>
                            <a:schemeClr val="tx1"/>
                          </a:solidFill>
                          <a:latin typeface="Arial" pitchFamily="34" charset="0"/>
                          <a:cs typeface="Arial" pitchFamily="34" charset="0"/>
                        </a:rPr>
                        <a:t>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u="sng" dirty="0">
                          <a:solidFill>
                            <a:schemeClr val="tx1"/>
                          </a:solidFill>
                          <a:latin typeface="Arial" pitchFamily="34" charset="0"/>
                          <a:cs typeface="Arial"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u="sng"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09111">
                <a:tc>
                  <a:txBody>
                    <a:bodyPr/>
                    <a:lstStyle/>
                    <a:p>
                      <a:pPr algn="ctr"/>
                      <a:r>
                        <a:rPr lang="en-US" sz="9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3156">
                <a:tc>
                  <a:txBody>
                    <a:bodyPr/>
                    <a:lstStyle/>
                    <a:p>
                      <a:pPr algn="ctr"/>
                      <a:r>
                        <a:rPr lang="en-US" sz="9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7933">
                <a:tc>
                  <a:txBody>
                    <a:bodyPr/>
                    <a:lstStyle/>
                    <a:p>
                      <a:pPr algn="ctr"/>
                      <a:r>
                        <a:rPr lang="en-US" sz="9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7897">
                <a:tc>
                  <a:txBody>
                    <a:bodyPr/>
                    <a:lstStyle/>
                    <a:p>
                      <a:pPr algn="ctr">
                        <a:spcBef>
                          <a:spcPts val="600"/>
                        </a:spcBef>
                      </a:pP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9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3177">
                <a:tc>
                  <a:txBody>
                    <a:bodyPr/>
                    <a:lstStyle/>
                    <a:p>
                      <a:pPr algn="ctr"/>
                      <a:r>
                        <a:rPr lang="en-US" sz="9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1886">
                <a:tc>
                  <a:txBody>
                    <a:bodyPr/>
                    <a:lstStyle/>
                    <a:p>
                      <a:pPr algn="ct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8343">
                <a:tc>
                  <a:txBody>
                    <a:bodyPr/>
                    <a:lstStyle/>
                    <a:p>
                      <a:pPr algn="ct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33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85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rial" pitchFamily="34" charset="0"/>
                          <a:cs typeface="Arial" pitchFamily="34" charset="0"/>
                          <a:sym typeface="Wingdings 2" panose="05020102010507070707" pitchFamily="18" charset="2"/>
                        </a:rPr>
                        <a:t></a:t>
                      </a:r>
                      <a:endParaRPr lang="en-US" sz="1200" b="1" dirty="0">
                        <a:solidFill>
                          <a:srgbClr val="0070C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9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
                      </a:r>
                      <a:br>
                        <a:rPr lang="en-US" sz="900" dirty="0">
                          <a:solidFill>
                            <a:schemeClr val="tx1"/>
                          </a:solidFill>
                          <a:latin typeface="Arial" pitchFamily="34" charset="0"/>
                          <a:cs typeface="Arial" pitchFamily="34" charset="0"/>
                        </a:rPr>
                      </a:br>
                      <a:r>
                        <a:rPr lang="en-US" sz="900" dirty="0">
                          <a:solidFill>
                            <a:schemeClr val="tx1"/>
                          </a:solidFill>
                          <a:latin typeface="Arial" pitchFamily="34" charset="0"/>
                          <a:cs typeface="Arial"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
                      </a:r>
                      <a:br>
                        <a:rPr lang="en-US" sz="900" dirty="0">
                          <a:solidFill>
                            <a:schemeClr val="tx1"/>
                          </a:solidFill>
                          <a:latin typeface="Arial" pitchFamily="34" charset="0"/>
                          <a:cs typeface="Arial" pitchFamily="34" charset="0"/>
                        </a:rPr>
                      </a:br>
                      <a:r>
                        <a:rPr lang="en-US" sz="900" dirty="0">
                          <a:solidFill>
                            <a:schemeClr val="tx1"/>
                          </a:solidFill>
                          <a:latin typeface="Arial" pitchFamily="34" charset="0"/>
                          <a:cs typeface="Arial"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itchFamily="34" charset="0"/>
                          <a:cs typeface="Arial"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7365419"/>
                  </a:ext>
                </a:extLst>
              </a:tr>
            </a:tbl>
          </a:graphicData>
        </a:graphic>
      </p:graphicFrame>
      <p:cxnSp>
        <p:nvCxnSpPr>
          <p:cNvPr id="91" name="Straight Arrow Connector 40"/>
          <p:cNvCxnSpPr>
            <a:cxnSpLocks noChangeShapeType="1"/>
          </p:cNvCxnSpPr>
          <p:nvPr/>
        </p:nvCxnSpPr>
        <p:spPr bwMode="auto">
          <a:xfrm rot="5400000" flipH="1" flipV="1">
            <a:off x="8501553" y="4308337"/>
            <a:ext cx="216000" cy="1588"/>
          </a:xfrm>
          <a:prstGeom prst="straightConnector1">
            <a:avLst/>
          </a:prstGeom>
          <a:noFill/>
          <a:ln w="9525" algn="ctr">
            <a:solidFill>
              <a:schemeClr val="tx1"/>
            </a:solidFill>
            <a:round/>
            <a:headEnd/>
            <a:tailEnd type="arrow" w="med" len="med"/>
          </a:ln>
        </p:spPr>
      </p:cxnSp>
      <p:cxnSp>
        <p:nvCxnSpPr>
          <p:cNvPr id="92" name="Straight Arrow Connector 40"/>
          <p:cNvCxnSpPr>
            <a:cxnSpLocks noChangeShapeType="1"/>
          </p:cNvCxnSpPr>
          <p:nvPr/>
        </p:nvCxnSpPr>
        <p:spPr bwMode="auto">
          <a:xfrm rot="5400000" flipH="1" flipV="1">
            <a:off x="8491542" y="3204136"/>
            <a:ext cx="216000" cy="1588"/>
          </a:xfrm>
          <a:prstGeom prst="straightConnector1">
            <a:avLst/>
          </a:prstGeom>
          <a:noFill/>
          <a:ln w="9525" algn="ctr">
            <a:solidFill>
              <a:schemeClr val="tx1"/>
            </a:solidFill>
            <a:round/>
            <a:headEnd/>
            <a:tailEnd type="arrow" w="med" len="med"/>
          </a:ln>
        </p:spPr>
      </p:cxnSp>
      <p:cxnSp>
        <p:nvCxnSpPr>
          <p:cNvPr id="93" name="Straight Arrow Connector 40"/>
          <p:cNvCxnSpPr>
            <a:cxnSpLocks noChangeShapeType="1"/>
          </p:cNvCxnSpPr>
          <p:nvPr/>
        </p:nvCxnSpPr>
        <p:spPr bwMode="auto">
          <a:xfrm rot="5400000" flipH="1" flipV="1">
            <a:off x="8509164" y="2398607"/>
            <a:ext cx="216000" cy="1588"/>
          </a:xfrm>
          <a:prstGeom prst="straightConnector1">
            <a:avLst/>
          </a:prstGeom>
          <a:noFill/>
          <a:ln w="9525" algn="ctr">
            <a:solidFill>
              <a:schemeClr val="tx1"/>
            </a:solidFill>
            <a:round/>
            <a:headEnd/>
            <a:tailEnd type="arrow" w="med" len="med"/>
          </a:ln>
        </p:spPr>
      </p:cxnSp>
      <p:cxnSp>
        <p:nvCxnSpPr>
          <p:cNvPr id="94" name="Straight Arrow Connector 40"/>
          <p:cNvCxnSpPr>
            <a:cxnSpLocks noChangeShapeType="1"/>
          </p:cNvCxnSpPr>
          <p:nvPr/>
        </p:nvCxnSpPr>
        <p:spPr bwMode="auto">
          <a:xfrm rot="5400000" flipH="1" flipV="1">
            <a:off x="7998918" y="2067133"/>
            <a:ext cx="216000" cy="1588"/>
          </a:xfrm>
          <a:prstGeom prst="straightConnector1">
            <a:avLst/>
          </a:prstGeom>
          <a:noFill/>
          <a:ln w="9525" algn="ctr">
            <a:solidFill>
              <a:schemeClr val="tx1"/>
            </a:solidFill>
            <a:round/>
            <a:headEnd/>
            <a:tailEnd type="arrow" w="med" len="med"/>
          </a:ln>
        </p:spPr>
      </p:cxnSp>
      <p:cxnSp>
        <p:nvCxnSpPr>
          <p:cNvPr id="95" name="Straight Arrow Connector 40"/>
          <p:cNvCxnSpPr>
            <a:cxnSpLocks noChangeShapeType="1"/>
          </p:cNvCxnSpPr>
          <p:nvPr/>
        </p:nvCxnSpPr>
        <p:spPr bwMode="auto">
          <a:xfrm rot="5400000" flipH="1" flipV="1">
            <a:off x="7997859" y="2404109"/>
            <a:ext cx="216000" cy="1588"/>
          </a:xfrm>
          <a:prstGeom prst="straightConnector1">
            <a:avLst/>
          </a:prstGeom>
          <a:noFill/>
          <a:ln w="9525" algn="ctr">
            <a:solidFill>
              <a:schemeClr val="tx1"/>
            </a:solidFill>
            <a:round/>
            <a:headEnd/>
            <a:tailEnd type="arrow" w="med" len="med"/>
          </a:ln>
        </p:spPr>
      </p:cxnSp>
      <p:cxnSp>
        <p:nvCxnSpPr>
          <p:cNvPr id="96" name="Straight Arrow Connector 40"/>
          <p:cNvCxnSpPr>
            <a:cxnSpLocks noChangeShapeType="1"/>
          </p:cNvCxnSpPr>
          <p:nvPr/>
        </p:nvCxnSpPr>
        <p:spPr bwMode="auto">
          <a:xfrm rot="5400000" flipH="1" flipV="1">
            <a:off x="7996271" y="3208881"/>
            <a:ext cx="216000" cy="1588"/>
          </a:xfrm>
          <a:prstGeom prst="straightConnector1">
            <a:avLst/>
          </a:prstGeom>
          <a:noFill/>
          <a:ln w="9525" algn="ctr">
            <a:solidFill>
              <a:schemeClr val="tx1"/>
            </a:solidFill>
            <a:round/>
            <a:headEnd/>
            <a:tailEnd type="arrow" w="med" len="med"/>
          </a:ln>
        </p:spPr>
      </p:cxnSp>
      <p:cxnSp>
        <p:nvCxnSpPr>
          <p:cNvPr id="97" name="Straight Arrow Connector 40"/>
          <p:cNvCxnSpPr>
            <a:cxnSpLocks noChangeShapeType="1"/>
          </p:cNvCxnSpPr>
          <p:nvPr/>
        </p:nvCxnSpPr>
        <p:spPr bwMode="auto">
          <a:xfrm rot="5400000" flipH="1" flipV="1">
            <a:off x="8003876" y="3962517"/>
            <a:ext cx="216000" cy="1588"/>
          </a:xfrm>
          <a:prstGeom prst="straightConnector1">
            <a:avLst/>
          </a:prstGeom>
          <a:noFill/>
          <a:ln w="9525" algn="ctr">
            <a:solidFill>
              <a:schemeClr val="tx1"/>
            </a:solidFill>
            <a:round/>
            <a:headEnd/>
            <a:tailEnd type="arrow" w="med" len="med"/>
          </a:ln>
        </p:spPr>
      </p:cxnSp>
      <p:cxnSp>
        <p:nvCxnSpPr>
          <p:cNvPr id="98" name="Straight Arrow Connector 40"/>
          <p:cNvCxnSpPr>
            <a:cxnSpLocks noChangeShapeType="1"/>
          </p:cNvCxnSpPr>
          <p:nvPr/>
        </p:nvCxnSpPr>
        <p:spPr bwMode="auto">
          <a:xfrm rot="5400000" flipH="1" flipV="1">
            <a:off x="8012914" y="4308337"/>
            <a:ext cx="216000" cy="1588"/>
          </a:xfrm>
          <a:prstGeom prst="straightConnector1">
            <a:avLst/>
          </a:prstGeom>
          <a:noFill/>
          <a:ln w="9525" algn="ctr">
            <a:solidFill>
              <a:schemeClr val="tx1"/>
            </a:solidFill>
            <a:round/>
            <a:headEnd/>
            <a:tailEnd type="arrow" w="med" len="med"/>
          </a:ln>
        </p:spPr>
      </p:cxnSp>
      <p:cxnSp>
        <p:nvCxnSpPr>
          <p:cNvPr id="99" name="Straight Arrow Connector 40"/>
          <p:cNvCxnSpPr>
            <a:cxnSpLocks noChangeShapeType="1"/>
          </p:cNvCxnSpPr>
          <p:nvPr/>
        </p:nvCxnSpPr>
        <p:spPr bwMode="auto">
          <a:xfrm rot="5400000" flipH="1" flipV="1">
            <a:off x="8006997" y="4764220"/>
            <a:ext cx="216000" cy="1588"/>
          </a:xfrm>
          <a:prstGeom prst="straightConnector1">
            <a:avLst/>
          </a:prstGeom>
          <a:noFill/>
          <a:ln w="9525" algn="ctr">
            <a:solidFill>
              <a:schemeClr val="tx1"/>
            </a:solidFill>
            <a:round/>
            <a:headEnd/>
            <a:tailEnd type="arrow" w="med" len="med"/>
          </a:ln>
        </p:spPr>
      </p:cxnSp>
      <p:cxnSp>
        <p:nvCxnSpPr>
          <p:cNvPr id="44" name="Straight Arrow Connector 40"/>
          <p:cNvCxnSpPr>
            <a:cxnSpLocks noChangeShapeType="1"/>
          </p:cNvCxnSpPr>
          <p:nvPr/>
        </p:nvCxnSpPr>
        <p:spPr bwMode="auto">
          <a:xfrm rot="16200000" flipH="1">
            <a:off x="7525761" y="2074485"/>
            <a:ext cx="216000" cy="1588"/>
          </a:xfrm>
          <a:prstGeom prst="straightConnector1">
            <a:avLst/>
          </a:prstGeom>
          <a:noFill/>
          <a:ln w="19050" algn="ctr">
            <a:solidFill>
              <a:srgbClr val="00B050"/>
            </a:solidFill>
            <a:round/>
            <a:headEnd/>
            <a:tailEnd type="arrow" w="med" len="med"/>
          </a:ln>
        </p:spPr>
      </p:cxnSp>
      <p:cxnSp>
        <p:nvCxnSpPr>
          <p:cNvPr id="55" name="Straight Arrow Connector 40"/>
          <p:cNvCxnSpPr>
            <a:cxnSpLocks noChangeShapeType="1"/>
          </p:cNvCxnSpPr>
          <p:nvPr/>
        </p:nvCxnSpPr>
        <p:spPr bwMode="auto">
          <a:xfrm rot="16200000" flipH="1">
            <a:off x="7534393" y="4794652"/>
            <a:ext cx="216000" cy="1587"/>
          </a:xfrm>
          <a:prstGeom prst="straightConnector1">
            <a:avLst/>
          </a:prstGeom>
          <a:noFill/>
          <a:ln w="19050" algn="ctr">
            <a:solidFill>
              <a:srgbClr val="00B050"/>
            </a:solidFill>
            <a:prstDash val="sysDot"/>
            <a:round/>
            <a:headEnd/>
            <a:tailEnd type="arrow" w="med" len="med"/>
          </a:ln>
        </p:spPr>
      </p:cxnSp>
      <p:cxnSp>
        <p:nvCxnSpPr>
          <p:cNvPr id="56" name="Straight Arrow Connector 40"/>
          <p:cNvCxnSpPr>
            <a:cxnSpLocks noChangeShapeType="1"/>
          </p:cNvCxnSpPr>
          <p:nvPr/>
        </p:nvCxnSpPr>
        <p:spPr bwMode="auto">
          <a:xfrm rot="5400000" flipH="1" flipV="1">
            <a:off x="6599578" y="2059356"/>
            <a:ext cx="216000" cy="1588"/>
          </a:xfrm>
          <a:prstGeom prst="straightConnector1">
            <a:avLst/>
          </a:prstGeom>
          <a:noFill/>
          <a:ln w="19050" algn="ctr">
            <a:solidFill>
              <a:srgbClr val="00B050"/>
            </a:solidFill>
            <a:round/>
            <a:headEnd/>
            <a:tailEnd type="arrow" w="med" len="med"/>
          </a:ln>
        </p:spPr>
      </p:cxnSp>
      <p:sp>
        <p:nvSpPr>
          <p:cNvPr id="67" name="TextBox 34"/>
          <p:cNvSpPr txBox="1">
            <a:spLocks noChangeArrowheads="1"/>
          </p:cNvSpPr>
          <p:nvPr/>
        </p:nvSpPr>
        <p:spPr bwMode="auto">
          <a:xfrm>
            <a:off x="4509460" y="3129309"/>
            <a:ext cx="392112" cy="230188"/>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31</a:t>
            </a:r>
            <a:endParaRPr lang="en-US" sz="900" dirty="0">
              <a:latin typeface="Arial" pitchFamily="34" charset="0"/>
              <a:cs typeface="Arial" pitchFamily="34" charset="0"/>
            </a:endParaRPr>
          </a:p>
        </p:txBody>
      </p:sp>
      <p:cxnSp>
        <p:nvCxnSpPr>
          <p:cNvPr id="73" name="Straight Arrow Connector 40"/>
          <p:cNvCxnSpPr>
            <a:cxnSpLocks noChangeShapeType="1"/>
          </p:cNvCxnSpPr>
          <p:nvPr/>
        </p:nvCxnSpPr>
        <p:spPr bwMode="auto">
          <a:xfrm rot="16200000" flipH="1">
            <a:off x="7535980" y="4339946"/>
            <a:ext cx="216000" cy="1588"/>
          </a:xfrm>
          <a:prstGeom prst="straightConnector1">
            <a:avLst/>
          </a:prstGeom>
          <a:noFill/>
          <a:ln w="19050" algn="ctr">
            <a:solidFill>
              <a:srgbClr val="00B050"/>
            </a:solidFill>
            <a:round/>
            <a:headEnd/>
            <a:tailEnd type="arrow" w="med" len="med"/>
          </a:ln>
        </p:spPr>
      </p:cxnSp>
      <p:cxnSp>
        <p:nvCxnSpPr>
          <p:cNvPr id="75" name="Straight Arrow Connector 40"/>
          <p:cNvCxnSpPr>
            <a:cxnSpLocks noChangeShapeType="1"/>
          </p:cNvCxnSpPr>
          <p:nvPr/>
        </p:nvCxnSpPr>
        <p:spPr bwMode="auto">
          <a:xfrm rot="5400000" flipH="1" flipV="1">
            <a:off x="7529863" y="5172594"/>
            <a:ext cx="216000" cy="1588"/>
          </a:xfrm>
          <a:prstGeom prst="straightConnector1">
            <a:avLst/>
          </a:prstGeom>
          <a:noFill/>
          <a:ln w="19050" algn="ctr">
            <a:solidFill>
              <a:srgbClr val="00B050"/>
            </a:solidFill>
            <a:round/>
            <a:headEnd/>
            <a:tailEnd type="arrow" w="med" len="med"/>
          </a:ln>
        </p:spPr>
      </p:cxnSp>
      <p:cxnSp>
        <p:nvCxnSpPr>
          <p:cNvPr id="51" name="Straight Arrow Connector 40">
            <a:extLst>
              <a:ext uri="{FF2B5EF4-FFF2-40B4-BE49-F238E27FC236}">
                <a16:creationId xmlns:a16="http://schemas.microsoft.com/office/drawing/2014/main" xmlns="" id="{3163DAA5-C297-4BF1-96EA-5B5D16D8398F}"/>
              </a:ext>
            </a:extLst>
          </p:cNvPr>
          <p:cNvCxnSpPr>
            <a:cxnSpLocks noChangeShapeType="1"/>
          </p:cNvCxnSpPr>
          <p:nvPr/>
        </p:nvCxnSpPr>
        <p:spPr bwMode="auto">
          <a:xfrm rot="16200000" flipH="1">
            <a:off x="7025138" y="4323957"/>
            <a:ext cx="216000" cy="1588"/>
          </a:xfrm>
          <a:prstGeom prst="straightConnector1">
            <a:avLst/>
          </a:prstGeom>
          <a:noFill/>
          <a:ln w="9525" algn="ctr">
            <a:solidFill>
              <a:schemeClr val="tx1"/>
            </a:solidFill>
            <a:round/>
            <a:headEnd/>
            <a:tailEnd type="arrow" w="med" len="med"/>
          </a:ln>
        </p:spPr>
      </p:cxnSp>
      <p:cxnSp>
        <p:nvCxnSpPr>
          <p:cNvPr id="52" name="Straight Arrow Connector 40">
            <a:extLst>
              <a:ext uri="{FF2B5EF4-FFF2-40B4-BE49-F238E27FC236}">
                <a16:creationId xmlns:a16="http://schemas.microsoft.com/office/drawing/2014/main" xmlns="" id="{9C570BA3-4D52-4198-A8AE-2E8CA464CDB0}"/>
              </a:ext>
            </a:extLst>
          </p:cNvPr>
          <p:cNvCxnSpPr>
            <a:cxnSpLocks noChangeShapeType="1"/>
          </p:cNvCxnSpPr>
          <p:nvPr/>
        </p:nvCxnSpPr>
        <p:spPr bwMode="auto">
          <a:xfrm rot="16200000" flipH="1">
            <a:off x="7021127" y="4799956"/>
            <a:ext cx="216000" cy="1588"/>
          </a:xfrm>
          <a:prstGeom prst="straightConnector1">
            <a:avLst/>
          </a:prstGeom>
          <a:noFill/>
          <a:ln w="9525" algn="ctr">
            <a:solidFill>
              <a:schemeClr val="tx1"/>
            </a:solidFill>
            <a:round/>
            <a:headEnd/>
            <a:tailEnd type="arrow" w="med" len="med"/>
          </a:ln>
        </p:spPr>
      </p:cxnSp>
      <p:cxnSp>
        <p:nvCxnSpPr>
          <p:cNvPr id="53" name="Straight Arrow Connector 40">
            <a:extLst>
              <a:ext uri="{FF2B5EF4-FFF2-40B4-BE49-F238E27FC236}">
                <a16:creationId xmlns:a16="http://schemas.microsoft.com/office/drawing/2014/main" xmlns="" id="{ECFF115E-A016-46BF-843F-A3B50E3480ED}"/>
              </a:ext>
            </a:extLst>
          </p:cNvPr>
          <p:cNvCxnSpPr>
            <a:cxnSpLocks noChangeShapeType="1"/>
          </p:cNvCxnSpPr>
          <p:nvPr/>
        </p:nvCxnSpPr>
        <p:spPr bwMode="auto">
          <a:xfrm rot="16200000" flipH="1">
            <a:off x="7009095" y="3228555"/>
            <a:ext cx="216000" cy="1588"/>
          </a:xfrm>
          <a:prstGeom prst="straightConnector1">
            <a:avLst/>
          </a:prstGeom>
          <a:noFill/>
          <a:ln w="9525" algn="ctr">
            <a:solidFill>
              <a:schemeClr val="tx1"/>
            </a:solidFill>
            <a:round/>
            <a:headEnd/>
            <a:tailEnd type="arrow" w="med" len="med"/>
          </a:ln>
        </p:spPr>
      </p:cxnSp>
      <p:cxnSp>
        <p:nvCxnSpPr>
          <p:cNvPr id="54" name="Straight Arrow Connector 40">
            <a:extLst>
              <a:ext uri="{FF2B5EF4-FFF2-40B4-BE49-F238E27FC236}">
                <a16:creationId xmlns:a16="http://schemas.microsoft.com/office/drawing/2014/main" xmlns="" id="{812D21F7-7C39-40ED-84CF-3861665B9A4C}"/>
              </a:ext>
            </a:extLst>
          </p:cNvPr>
          <p:cNvCxnSpPr>
            <a:cxnSpLocks noChangeShapeType="1"/>
          </p:cNvCxnSpPr>
          <p:nvPr/>
        </p:nvCxnSpPr>
        <p:spPr bwMode="auto">
          <a:xfrm rot="5400000" flipH="1" flipV="1">
            <a:off x="7031571" y="5148527"/>
            <a:ext cx="216000" cy="1588"/>
          </a:xfrm>
          <a:prstGeom prst="straightConnector1">
            <a:avLst/>
          </a:prstGeom>
          <a:noFill/>
          <a:ln w="9525" algn="ctr">
            <a:solidFill>
              <a:schemeClr val="tx1"/>
            </a:solidFill>
            <a:round/>
            <a:headEnd/>
            <a:tailEnd type="arrow" w="med" len="med"/>
          </a:ln>
        </p:spPr>
      </p:cxnSp>
      <p:sp>
        <p:nvSpPr>
          <p:cNvPr id="61" name="TextBox 25">
            <a:extLst>
              <a:ext uri="{FF2B5EF4-FFF2-40B4-BE49-F238E27FC236}">
                <a16:creationId xmlns:a16="http://schemas.microsoft.com/office/drawing/2014/main" xmlns="" id="{061737A9-BA7B-43EC-A353-3B67CDE8F892}"/>
              </a:ext>
            </a:extLst>
          </p:cNvPr>
          <p:cNvSpPr txBox="1">
            <a:spLocks noChangeArrowheads="1"/>
          </p:cNvSpPr>
          <p:nvPr/>
        </p:nvSpPr>
        <p:spPr bwMode="auto">
          <a:xfrm>
            <a:off x="3939004" y="5838101"/>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14</a:t>
            </a:r>
            <a:endParaRPr lang="en-US" sz="900" dirty="0">
              <a:latin typeface="Arial" pitchFamily="34" charset="0"/>
              <a:cs typeface="Arial" pitchFamily="34" charset="0"/>
            </a:endParaRPr>
          </a:p>
        </p:txBody>
      </p:sp>
      <p:cxnSp>
        <p:nvCxnSpPr>
          <p:cNvPr id="62" name="Straight Arrow Connector 40">
            <a:extLst>
              <a:ext uri="{FF2B5EF4-FFF2-40B4-BE49-F238E27FC236}">
                <a16:creationId xmlns:a16="http://schemas.microsoft.com/office/drawing/2014/main" xmlns="" id="{1DC5A40B-9353-49AB-9B0C-336E809BB1A1}"/>
              </a:ext>
            </a:extLst>
          </p:cNvPr>
          <p:cNvCxnSpPr>
            <a:cxnSpLocks noChangeShapeType="1"/>
          </p:cNvCxnSpPr>
          <p:nvPr/>
        </p:nvCxnSpPr>
        <p:spPr bwMode="auto">
          <a:xfrm rot="5400000" flipH="1" flipV="1">
            <a:off x="6595717" y="2804983"/>
            <a:ext cx="216000" cy="1588"/>
          </a:xfrm>
          <a:prstGeom prst="straightConnector1">
            <a:avLst/>
          </a:prstGeom>
          <a:noFill/>
          <a:ln w="19050" algn="ctr">
            <a:solidFill>
              <a:srgbClr val="00B050"/>
            </a:solidFill>
            <a:round/>
            <a:headEnd/>
            <a:tailEnd type="arrow" w="med" len="med"/>
          </a:ln>
        </p:spPr>
      </p:cxnSp>
      <p:cxnSp>
        <p:nvCxnSpPr>
          <p:cNvPr id="63" name="Straight Arrow Connector 40">
            <a:extLst>
              <a:ext uri="{FF2B5EF4-FFF2-40B4-BE49-F238E27FC236}">
                <a16:creationId xmlns:a16="http://schemas.microsoft.com/office/drawing/2014/main" xmlns="" id="{D93E95BF-7465-42CF-BB25-757114C31597}"/>
              </a:ext>
            </a:extLst>
          </p:cNvPr>
          <p:cNvCxnSpPr>
            <a:cxnSpLocks noChangeShapeType="1"/>
          </p:cNvCxnSpPr>
          <p:nvPr/>
        </p:nvCxnSpPr>
        <p:spPr bwMode="auto">
          <a:xfrm rot="5400000" flipH="1" flipV="1">
            <a:off x="6601271" y="2419115"/>
            <a:ext cx="216000" cy="1588"/>
          </a:xfrm>
          <a:prstGeom prst="straightConnector1">
            <a:avLst/>
          </a:prstGeom>
          <a:noFill/>
          <a:ln w="19050" algn="ctr">
            <a:solidFill>
              <a:srgbClr val="00B050"/>
            </a:solidFill>
            <a:round/>
            <a:headEnd/>
            <a:tailEnd type="arrow" w="med" len="med"/>
          </a:ln>
        </p:spPr>
      </p:cxnSp>
      <p:cxnSp>
        <p:nvCxnSpPr>
          <p:cNvPr id="64" name="Straight Arrow Connector 40">
            <a:extLst>
              <a:ext uri="{FF2B5EF4-FFF2-40B4-BE49-F238E27FC236}">
                <a16:creationId xmlns:a16="http://schemas.microsoft.com/office/drawing/2014/main" xmlns="" id="{EC29D217-4F6D-4E9A-B78D-BA8794A9546F}"/>
              </a:ext>
            </a:extLst>
          </p:cNvPr>
          <p:cNvCxnSpPr>
            <a:cxnSpLocks noChangeShapeType="1"/>
          </p:cNvCxnSpPr>
          <p:nvPr/>
        </p:nvCxnSpPr>
        <p:spPr bwMode="auto">
          <a:xfrm rot="5400000" flipH="1" flipV="1">
            <a:off x="6488703" y="3234559"/>
            <a:ext cx="216000" cy="1588"/>
          </a:xfrm>
          <a:prstGeom prst="straightConnector1">
            <a:avLst/>
          </a:prstGeom>
          <a:noFill/>
          <a:ln w="19050" algn="ctr">
            <a:solidFill>
              <a:srgbClr val="00B050"/>
            </a:solidFill>
            <a:round/>
            <a:headEnd/>
            <a:tailEnd type="arrow" w="med" len="med"/>
          </a:ln>
        </p:spPr>
      </p:cxnSp>
      <p:cxnSp>
        <p:nvCxnSpPr>
          <p:cNvPr id="65" name="Straight Arrow Connector 40">
            <a:extLst>
              <a:ext uri="{FF2B5EF4-FFF2-40B4-BE49-F238E27FC236}">
                <a16:creationId xmlns:a16="http://schemas.microsoft.com/office/drawing/2014/main" xmlns="" id="{EC39FB71-3370-4A01-883B-B4DD66FA11AD}"/>
              </a:ext>
            </a:extLst>
          </p:cNvPr>
          <p:cNvCxnSpPr>
            <a:cxnSpLocks noChangeShapeType="1"/>
          </p:cNvCxnSpPr>
          <p:nvPr/>
        </p:nvCxnSpPr>
        <p:spPr bwMode="auto">
          <a:xfrm rot="5400000" flipH="1" flipV="1">
            <a:off x="6488181" y="3608149"/>
            <a:ext cx="216000" cy="1588"/>
          </a:xfrm>
          <a:prstGeom prst="straightConnector1">
            <a:avLst/>
          </a:prstGeom>
          <a:noFill/>
          <a:ln w="19050" algn="ctr">
            <a:solidFill>
              <a:srgbClr val="00B050"/>
            </a:solidFill>
            <a:round/>
            <a:headEnd/>
            <a:tailEnd type="arrow" w="med" len="med"/>
          </a:ln>
        </p:spPr>
      </p:cxnSp>
      <p:cxnSp>
        <p:nvCxnSpPr>
          <p:cNvPr id="66" name="Straight Arrow Connector 40">
            <a:extLst>
              <a:ext uri="{FF2B5EF4-FFF2-40B4-BE49-F238E27FC236}">
                <a16:creationId xmlns:a16="http://schemas.microsoft.com/office/drawing/2014/main" xmlns="" id="{791FE320-AC2B-46A4-891C-5608DA6881FB}"/>
              </a:ext>
            </a:extLst>
          </p:cNvPr>
          <p:cNvCxnSpPr>
            <a:cxnSpLocks noChangeShapeType="1"/>
          </p:cNvCxnSpPr>
          <p:nvPr/>
        </p:nvCxnSpPr>
        <p:spPr bwMode="auto">
          <a:xfrm rot="5400000" flipH="1" flipV="1">
            <a:off x="6489780" y="4000890"/>
            <a:ext cx="216000" cy="1588"/>
          </a:xfrm>
          <a:prstGeom prst="straightConnector1">
            <a:avLst/>
          </a:prstGeom>
          <a:noFill/>
          <a:ln w="19050" algn="ctr">
            <a:solidFill>
              <a:srgbClr val="00B050"/>
            </a:solidFill>
            <a:round/>
            <a:headEnd/>
            <a:tailEnd type="arrow" w="med" len="med"/>
          </a:ln>
        </p:spPr>
      </p:cxnSp>
      <p:cxnSp>
        <p:nvCxnSpPr>
          <p:cNvPr id="57" name="Straight Arrow Connector 40">
            <a:extLst>
              <a:ext uri="{FF2B5EF4-FFF2-40B4-BE49-F238E27FC236}">
                <a16:creationId xmlns:a16="http://schemas.microsoft.com/office/drawing/2014/main" xmlns="" id="{864F7931-0AFD-4474-99A0-34A8CDB2455A}"/>
              </a:ext>
            </a:extLst>
          </p:cNvPr>
          <p:cNvCxnSpPr>
            <a:cxnSpLocks noChangeShapeType="1"/>
          </p:cNvCxnSpPr>
          <p:nvPr/>
        </p:nvCxnSpPr>
        <p:spPr bwMode="auto">
          <a:xfrm rot="5400000" flipH="1" flipV="1">
            <a:off x="6605919" y="5924118"/>
            <a:ext cx="216000" cy="1588"/>
          </a:xfrm>
          <a:prstGeom prst="straightConnector1">
            <a:avLst/>
          </a:prstGeom>
          <a:noFill/>
          <a:ln w="19050" algn="ctr">
            <a:solidFill>
              <a:srgbClr val="00B050"/>
            </a:solidFill>
            <a:round/>
            <a:headEnd/>
            <a:tailEnd type="arrow" w="med" len="med"/>
          </a:ln>
        </p:spPr>
      </p:cxnSp>
      <p:cxnSp>
        <p:nvCxnSpPr>
          <p:cNvPr id="59" name="Straight Arrow Connector 73">
            <a:extLst>
              <a:ext uri="{FF2B5EF4-FFF2-40B4-BE49-F238E27FC236}">
                <a16:creationId xmlns:a16="http://schemas.microsoft.com/office/drawing/2014/main" xmlns="" id="{B9AD1F19-A239-4F92-8D2B-7C7E201A1E34}"/>
              </a:ext>
            </a:extLst>
          </p:cNvPr>
          <p:cNvCxnSpPr>
            <a:cxnSpLocks noChangeShapeType="1"/>
          </p:cNvCxnSpPr>
          <p:nvPr/>
        </p:nvCxnSpPr>
        <p:spPr bwMode="auto">
          <a:xfrm rot="5400000" flipH="1" flipV="1">
            <a:off x="6484366" y="2056445"/>
            <a:ext cx="216000" cy="1588"/>
          </a:xfrm>
          <a:prstGeom prst="straightConnector1">
            <a:avLst/>
          </a:prstGeom>
          <a:noFill/>
          <a:ln w="9525" algn="ctr">
            <a:solidFill>
              <a:schemeClr val="tx1"/>
            </a:solidFill>
            <a:round/>
            <a:headEnd/>
            <a:tailEnd type="arrow" w="med" len="med"/>
          </a:ln>
        </p:spPr>
      </p:cxnSp>
      <p:cxnSp>
        <p:nvCxnSpPr>
          <p:cNvPr id="60" name="Straight Arrow Connector 73">
            <a:extLst>
              <a:ext uri="{FF2B5EF4-FFF2-40B4-BE49-F238E27FC236}">
                <a16:creationId xmlns:a16="http://schemas.microsoft.com/office/drawing/2014/main" xmlns="" id="{F2F1625E-5A37-480A-8B4B-A386ACD49647}"/>
              </a:ext>
            </a:extLst>
          </p:cNvPr>
          <p:cNvCxnSpPr>
            <a:cxnSpLocks noChangeShapeType="1"/>
          </p:cNvCxnSpPr>
          <p:nvPr/>
        </p:nvCxnSpPr>
        <p:spPr bwMode="auto">
          <a:xfrm rot="5400000" flipH="1" flipV="1">
            <a:off x="6473806" y="2812105"/>
            <a:ext cx="216000" cy="1588"/>
          </a:xfrm>
          <a:prstGeom prst="straightConnector1">
            <a:avLst/>
          </a:prstGeom>
          <a:noFill/>
          <a:ln w="9525" algn="ctr">
            <a:solidFill>
              <a:schemeClr val="tx1"/>
            </a:solidFill>
            <a:round/>
            <a:headEnd/>
            <a:tailEnd type="arrow" w="med" len="med"/>
          </a:ln>
        </p:spPr>
      </p:cxnSp>
      <p:cxnSp>
        <p:nvCxnSpPr>
          <p:cNvPr id="70" name="Straight Arrow Connector 73">
            <a:extLst>
              <a:ext uri="{FF2B5EF4-FFF2-40B4-BE49-F238E27FC236}">
                <a16:creationId xmlns:a16="http://schemas.microsoft.com/office/drawing/2014/main" xmlns="" id="{B06AC2BD-369A-4AA0-BD4C-12623A496647}"/>
              </a:ext>
            </a:extLst>
          </p:cNvPr>
          <p:cNvCxnSpPr>
            <a:cxnSpLocks noChangeShapeType="1"/>
          </p:cNvCxnSpPr>
          <p:nvPr/>
        </p:nvCxnSpPr>
        <p:spPr bwMode="auto">
          <a:xfrm rot="5400000" flipH="1" flipV="1">
            <a:off x="6481233" y="2421254"/>
            <a:ext cx="216000" cy="1588"/>
          </a:xfrm>
          <a:prstGeom prst="straightConnector1">
            <a:avLst/>
          </a:prstGeom>
          <a:noFill/>
          <a:ln w="9525" algn="ctr">
            <a:solidFill>
              <a:schemeClr val="tx1"/>
            </a:solidFill>
            <a:round/>
            <a:headEnd/>
            <a:tailEnd type="arrow" w="med" len="med"/>
          </a:ln>
        </p:spPr>
      </p:cxnSp>
      <p:cxnSp>
        <p:nvCxnSpPr>
          <p:cNvPr id="72" name="Straight Arrow Connector 73">
            <a:extLst>
              <a:ext uri="{FF2B5EF4-FFF2-40B4-BE49-F238E27FC236}">
                <a16:creationId xmlns:a16="http://schemas.microsoft.com/office/drawing/2014/main" xmlns="" id="{D684C290-B046-46E0-9F28-C31394B77638}"/>
              </a:ext>
            </a:extLst>
          </p:cNvPr>
          <p:cNvCxnSpPr>
            <a:cxnSpLocks noChangeShapeType="1"/>
          </p:cNvCxnSpPr>
          <p:nvPr/>
        </p:nvCxnSpPr>
        <p:spPr bwMode="auto">
          <a:xfrm rot="5400000" flipH="1" flipV="1">
            <a:off x="6486981" y="5931257"/>
            <a:ext cx="216000" cy="1588"/>
          </a:xfrm>
          <a:prstGeom prst="straightConnector1">
            <a:avLst/>
          </a:prstGeom>
          <a:noFill/>
          <a:ln w="9525" algn="ctr">
            <a:solidFill>
              <a:schemeClr val="tx1"/>
            </a:solidFill>
            <a:round/>
            <a:headEnd/>
            <a:tailEnd type="arrow" w="med" len="med"/>
          </a:ln>
        </p:spPr>
      </p:cxnSp>
      <p:cxnSp>
        <p:nvCxnSpPr>
          <p:cNvPr id="68" name="Straight Arrow Connector 40">
            <a:extLst>
              <a:ext uri="{FF2B5EF4-FFF2-40B4-BE49-F238E27FC236}">
                <a16:creationId xmlns:a16="http://schemas.microsoft.com/office/drawing/2014/main" xmlns="" id="{70641BE7-4F95-4F78-9FFB-4D5067DF0E93}"/>
              </a:ext>
            </a:extLst>
          </p:cNvPr>
          <p:cNvCxnSpPr>
            <a:cxnSpLocks noChangeShapeType="1"/>
          </p:cNvCxnSpPr>
          <p:nvPr/>
        </p:nvCxnSpPr>
        <p:spPr bwMode="auto">
          <a:xfrm rot="5400000" flipH="1" flipV="1">
            <a:off x="5969190" y="5934324"/>
            <a:ext cx="216000" cy="1588"/>
          </a:xfrm>
          <a:prstGeom prst="straightConnector1">
            <a:avLst/>
          </a:prstGeom>
          <a:noFill/>
          <a:ln w="9525" algn="ctr">
            <a:solidFill>
              <a:schemeClr val="tx1"/>
            </a:solidFill>
            <a:round/>
            <a:headEnd/>
            <a:tailEnd type="arrow" w="med" len="med"/>
          </a:ln>
        </p:spPr>
      </p:cxnSp>
      <p:cxnSp>
        <p:nvCxnSpPr>
          <p:cNvPr id="74" name="Straight Arrow Connector 73">
            <a:extLst>
              <a:ext uri="{FF2B5EF4-FFF2-40B4-BE49-F238E27FC236}">
                <a16:creationId xmlns:a16="http://schemas.microsoft.com/office/drawing/2014/main" xmlns="" id="{15A0DE0C-D414-46E8-A950-14716D96740A}"/>
              </a:ext>
            </a:extLst>
          </p:cNvPr>
          <p:cNvCxnSpPr>
            <a:cxnSpLocks noChangeShapeType="1"/>
          </p:cNvCxnSpPr>
          <p:nvPr/>
        </p:nvCxnSpPr>
        <p:spPr bwMode="auto">
          <a:xfrm rot="16200000" flipH="1">
            <a:off x="6080838" y="5931865"/>
            <a:ext cx="216000" cy="1588"/>
          </a:xfrm>
          <a:prstGeom prst="straightConnector1">
            <a:avLst/>
          </a:prstGeom>
          <a:noFill/>
          <a:ln w="19050" algn="ctr">
            <a:solidFill>
              <a:srgbClr val="00B050"/>
            </a:solidFill>
            <a:prstDash val="sysDot"/>
            <a:round/>
            <a:headEnd/>
            <a:tailEnd type="arrow" w="med" len="med"/>
          </a:ln>
        </p:spPr>
      </p:cxnSp>
      <p:cxnSp>
        <p:nvCxnSpPr>
          <p:cNvPr id="78" name="Straight Arrow Connector 40">
            <a:extLst>
              <a:ext uri="{FF2B5EF4-FFF2-40B4-BE49-F238E27FC236}">
                <a16:creationId xmlns:a16="http://schemas.microsoft.com/office/drawing/2014/main" xmlns="" id="{3C3205AB-3E1F-4F1A-8FDB-39BDB4F57384}"/>
              </a:ext>
            </a:extLst>
          </p:cNvPr>
          <p:cNvCxnSpPr>
            <a:cxnSpLocks noChangeShapeType="1"/>
          </p:cNvCxnSpPr>
          <p:nvPr/>
        </p:nvCxnSpPr>
        <p:spPr bwMode="auto">
          <a:xfrm rot="5400000" flipH="1" flipV="1">
            <a:off x="5977069" y="5148061"/>
            <a:ext cx="216000" cy="1588"/>
          </a:xfrm>
          <a:prstGeom prst="straightConnector1">
            <a:avLst/>
          </a:prstGeom>
          <a:noFill/>
          <a:ln w="9525" algn="ctr">
            <a:solidFill>
              <a:schemeClr val="tx1"/>
            </a:solidFill>
            <a:prstDash val="dash"/>
            <a:round/>
            <a:headEnd/>
            <a:tailEnd type="arrow" w="med" len="med"/>
          </a:ln>
        </p:spPr>
      </p:cxnSp>
      <p:cxnSp>
        <p:nvCxnSpPr>
          <p:cNvPr id="83" name="Straight Arrow Connector 40">
            <a:extLst>
              <a:ext uri="{FF2B5EF4-FFF2-40B4-BE49-F238E27FC236}">
                <a16:creationId xmlns:a16="http://schemas.microsoft.com/office/drawing/2014/main" xmlns="" id="{CDC38117-4763-40B1-AE5A-F2176E12D1AE}"/>
              </a:ext>
            </a:extLst>
          </p:cNvPr>
          <p:cNvCxnSpPr>
            <a:cxnSpLocks noChangeShapeType="1"/>
          </p:cNvCxnSpPr>
          <p:nvPr/>
        </p:nvCxnSpPr>
        <p:spPr bwMode="auto">
          <a:xfrm rot="5400000" flipH="1" flipV="1">
            <a:off x="5984670" y="2826771"/>
            <a:ext cx="216000" cy="1588"/>
          </a:xfrm>
          <a:prstGeom prst="straightConnector1">
            <a:avLst/>
          </a:prstGeom>
          <a:noFill/>
          <a:ln w="9525" algn="ctr">
            <a:solidFill>
              <a:schemeClr val="tx1"/>
            </a:solidFill>
            <a:round/>
            <a:headEnd/>
            <a:tailEnd type="arrow" w="med" len="med"/>
          </a:ln>
        </p:spPr>
      </p:cxnSp>
      <p:cxnSp>
        <p:nvCxnSpPr>
          <p:cNvPr id="85" name="Straight Arrow Connector 84">
            <a:extLst>
              <a:ext uri="{FF2B5EF4-FFF2-40B4-BE49-F238E27FC236}">
                <a16:creationId xmlns:a16="http://schemas.microsoft.com/office/drawing/2014/main" xmlns="" id="{E45F5A86-2298-4568-8106-D83AA05C934B}"/>
              </a:ext>
            </a:extLst>
          </p:cNvPr>
          <p:cNvCxnSpPr>
            <a:cxnSpLocks noChangeShapeType="1"/>
          </p:cNvCxnSpPr>
          <p:nvPr/>
        </p:nvCxnSpPr>
        <p:spPr bwMode="auto">
          <a:xfrm rot="16200000" flipH="1">
            <a:off x="6096318" y="2832263"/>
            <a:ext cx="216000" cy="1588"/>
          </a:xfrm>
          <a:prstGeom prst="straightConnector1">
            <a:avLst/>
          </a:prstGeom>
          <a:noFill/>
          <a:ln w="19050" algn="ctr">
            <a:solidFill>
              <a:srgbClr val="00B050"/>
            </a:solidFill>
            <a:prstDash val="sysDot"/>
            <a:round/>
            <a:headEnd/>
            <a:tailEnd type="arrow" w="med" len="med"/>
          </a:ln>
        </p:spPr>
      </p:cxnSp>
      <p:cxnSp>
        <p:nvCxnSpPr>
          <p:cNvPr id="86" name="Straight Arrow Connector 40">
            <a:extLst>
              <a:ext uri="{FF2B5EF4-FFF2-40B4-BE49-F238E27FC236}">
                <a16:creationId xmlns:a16="http://schemas.microsoft.com/office/drawing/2014/main" xmlns="" id="{1BDF7E9C-3A99-449C-8F72-3BF77E9AE3B0}"/>
              </a:ext>
            </a:extLst>
          </p:cNvPr>
          <p:cNvCxnSpPr>
            <a:cxnSpLocks noChangeShapeType="1"/>
          </p:cNvCxnSpPr>
          <p:nvPr/>
        </p:nvCxnSpPr>
        <p:spPr bwMode="auto">
          <a:xfrm rot="5400000" flipH="1" flipV="1">
            <a:off x="5986676" y="2095853"/>
            <a:ext cx="216000" cy="1588"/>
          </a:xfrm>
          <a:prstGeom prst="straightConnector1">
            <a:avLst/>
          </a:prstGeom>
          <a:noFill/>
          <a:ln w="9525" algn="ctr">
            <a:solidFill>
              <a:schemeClr val="tx1"/>
            </a:solidFill>
            <a:round/>
            <a:headEnd/>
            <a:tailEnd type="arrow" w="med" len="med"/>
          </a:ln>
        </p:spPr>
      </p:cxnSp>
      <p:cxnSp>
        <p:nvCxnSpPr>
          <p:cNvPr id="87" name="Straight Arrow Connector 86">
            <a:extLst>
              <a:ext uri="{FF2B5EF4-FFF2-40B4-BE49-F238E27FC236}">
                <a16:creationId xmlns:a16="http://schemas.microsoft.com/office/drawing/2014/main" xmlns="" id="{16C2BEEE-40D8-479A-B7E2-7392F47F763D}"/>
              </a:ext>
            </a:extLst>
          </p:cNvPr>
          <p:cNvCxnSpPr>
            <a:cxnSpLocks noChangeShapeType="1"/>
          </p:cNvCxnSpPr>
          <p:nvPr/>
        </p:nvCxnSpPr>
        <p:spPr bwMode="auto">
          <a:xfrm rot="16200000" flipH="1">
            <a:off x="6098324" y="2109718"/>
            <a:ext cx="216000" cy="1588"/>
          </a:xfrm>
          <a:prstGeom prst="straightConnector1">
            <a:avLst/>
          </a:prstGeom>
          <a:noFill/>
          <a:ln w="19050" algn="ctr">
            <a:solidFill>
              <a:srgbClr val="00B050"/>
            </a:solidFill>
            <a:round/>
            <a:headEnd/>
            <a:tailEnd type="arrow" w="med" len="med"/>
          </a:ln>
        </p:spPr>
      </p:cxnSp>
      <p:cxnSp>
        <p:nvCxnSpPr>
          <p:cNvPr id="88" name="Straight Arrow Connector 40">
            <a:extLst>
              <a:ext uri="{FF2B5EF4-FFF2-40B4-BE49-F238E27FC236}">
                <a16:creationId xmlns:a16="http://schemas.microsoft.com/office/drawing/2014/main" xmlns="" id="{52C6EE8E-CFA5-45A3-AF02-C392D1BF7710}"/>
              </a:ext>
            </a:extLst>
          </p:cNvPr>
          <p:cNvCxnSpPr>
            <a:cxnSpLocks noChangeShapeType="1"/>
          </p:cNvCxnSpPr>
          <p:nvPr/>
        </p:nvCxnSpPr>
        <p:spPr bwMode="auto">
          <a:xfrm rot="5400000" flipH="1" flipV="1">
            <a:off x="5966114" y="2424214"/>
            <a:ext cx="216000" cy="1588"/>
          </a:xfrm>
          <a:prstGeom prst="straightConnector1">
            <a:avLst/>
          </a:prstGeom>
          <a:noFill/>
          <a:ln w="9525" algn="ctr">
            <a:solidFill>
              <a:schemeClr val="tx1"/>
            </a:solidFill>
            <a:round/>
            <a:headEnd/>
            <a:tailEnd type="arrow" w="med" len="med"/>
          </a:ln>
        </p:spPr>
      </p:cxnSp>
      <p:cxnSp>
        <p:nvCxnSpPr>
          <p:cNvPr id="89" name="Straight Arrow Connector 88">
            <a:extLst>
              <a:ext uri="{FF2B5EF4-FFF2-40B4-BE49-F238E27FC236}">
                <a16:creationId xmlns:a16="http://schemas.microsoft.com/office/drawing/2014/main" xmlns="" id="{70EF712F-A066-484C-ADF5-BB034CD2B211}"/>
              </a:ext>
            </a:extLst>
          </p:cNvPr>
          <p:cNvCxnSpPr>
            <a:cxnSpLocks noChangeShapeType="1"/>
          </p:cNvCxnSpPr>
          <p:nvPr/>
        </p:nvCxnSpPr>
        <p:spPr bwMode="auto">
          <a:xfrm rot="16200000" flipH="1">
            <a:off x="6077762" y="2429706"/>
            <a:ext cx="216000" cy="1588"/>
          </a:xfrm>
          <a:prstGeom prst="straightConnector1">
            <a:avLst/>
          </a:prstGeom>
          <a:noFill/>
          <a:ln w="19050" algn="ctr">
            <a:solidFill>
              <a:srgbClr val="00B050"/>
            </a:solidFill>
            <a:prstDash val="sysDot"/>
            <a:round/>
            <a:headEnd/>
            <a:tailEnd type="arrow" w="med" len="med"/>
          </a:ln>
        </p:spPr>
      </p:cxnSp>
      <p:cxnSp>
        <p:nvCxnSpPr>
          <p:cNvPr id="90" name="Straight Arrow Connector 89">
            <a:extLst>
              <a:ext uri="{FF2B5EF4-FFF2-40B4-BE49-F238E27FC236}">
                <a16:creationId xmlns:a16="http://schemas.microsoft.com/office/drawing/2014/main" xmlns="" id="{FCBD4FBF-CCB8-4144-9038-D83F3D04243A}"/>
              </a:ext>
            </a:extLst>
          </p:cNvPr>
          <p:cNvCxnSpPr>
            <a:cxnSpLocks noChangeShapeType="1"/>
          </p:cNvCxnSpPr>
          <p:nvPr/>
        </p:nvCxnSpPr>
        <p:spPr bwMode="auto">
          <a:xfrm rot="16200000" flipH="1">
            <a:off x="5963578" y="3219279"/>
            <a:ext cx="216000" cy="1588"/>
          </a:xfrm>
          <a:prstGeom prst="straightConnector1">
            <a:avLst/>
          </a:prstGeom>
          <a:noFill/>
          <a:ln w="19050" algn="ctr">
            <a:solidFill>
              <a:srgbClr val="00B050"/>
            </a:solidFill>
            <a:round/>
            <a:headEnd/>
            <a:tailEnd type="arrow" w="med" len="med"/>
          </a:ln>
        </p:spPr>
      </p:cxnSp>
      <p:cxnSp>
        <p:nvCxnSpPr>
          <p:cNvPr id="100" name="Straight Arrow Connector 99">
            <a:extLst>
              <a:ext uri="{FF2B5EF4-FFF2-40B4-BE49-F238E27FC236}">
                <a16:creationId xmlns:a16="http://schemas.microsoft.com/office/drawing/2014/main" xmlns="" id="{AD52160D-F9B3-4176-82C8-705A3BF0790A}"/>
              </a:ext>
            </a:extLst>
          </p:cNvPr>
          <p:cNvCxnSpPr>
            <a:cxnSpLocks noChangeShapeType="1"/>
          </p:cNvCxnSpPr>
          <p:nvPr/>
        </p:nvCxnSpPr>
        <p:spPr bwMode="auto">
          <a:xfrm rot="16200000" flipH="1">
            <a:off x="5969087" y="3612311"/>
            <a:ext cx="216000" cy="1588"/>
          </a:xfrm>
          <a:prstGeom prst="straightConnector1">
            <a:avLst/>
          </a:prstGeom>
          <a:noFill/>
          <a:ln w="19050" algn="ctr">
            <a:solidFill>
              <a:srgbClr val="00B050"/>
            </a:solidFill>
            <a:round/>
            <a:headEnd/>
            <a:tailEnd type="arrow" w="med" len="med"/>
          </a:ln>
        </p:spPr>
      </p:cxnSp>
      <p:cxnSp>
        <p:nvCxnSpPr>
          <p:cNvPr id="101" name="Straight Arrow Connector 100">
            <a:extLst>
              <a:ext uri="{FF2B5EF4-FFF2-40B4-BE49-F238E27FC236}">
                <a16:creationId xmlns:a16="http://schemas.microsoft.com/office/drawing/2014/main" xmlns="" id="{0C8CFB16-E1FF-42DC-AB55-E8CFB8082D78}"/>
              </a:ext>
            </a:extLst>
          </p:cNvPr>
          <p:cNvCxnSpPr>
            <a:cxnSpLocks noChangeShapeType="1"/>
          </p:cNvCxnSpPr>
          <p:nvPr/>
        </p:nvCxnSpPr>
        <p:spPr bwMode="auto">
          <a:xfrm rot="16200000" flipH="1">
            <a:off x="5973094" y="3983786"/>
            <a:ext cx="216000" cy="1588"/>
          </a:xfrm>
          <a:prstGeom prst="straightConnector1">
            <a:avLst/>
          </a:prstGeom>
          <a:noFill/>
          <a:ln w="19050" algn="ctr">
            <a:solidFill>
              <a:srgbClr val="00B050"/>
            </a:solidFill>
            <a:round/>
            <a:headEnd/>
            <a:tailEnd type="arrow" w="med" len="med"/>
          </a:ln>
        </p:spPr>
      </p:cxnSp>
      <p:cxnSp>
        <p:nvCxnSpPr>
          <p:cNvPr id="102" name="Straight Arrow Connector 101">
            <a:extLst>
              <a:ext uri="{FF2B5EF4-FFF2-40B4-BE49-F238E27FC236}">
                <a16:creationId xmlns:a16="http://schemas.microsoft.com/office/drawing/2014/main" xmlns="" id="{A122E363-1EDF-424D-8F90-0FC31B370202}"/>
              </a:ext>
            </a:extLst>
          </p:cNvPr>
          <p:cNvCxnSpPr>
            <a:cxnSpLocks noChangeShapeType="1"/>
          </p:cNvCxnSpPr>
          <p:nvPr/>
        </p:nvCxnSpPr>
        <p:spPr bwMode="auto">
          <a:xfrm rot="16200000" flipH="1">
            <a:off x="5983634" y="4750297"/>
            <a:ext cx="216000" cy="1588"/>
          </a:xfrm>
          <a:prstGeom prst="straightConnector1">
            <a:avLst/>
          </a:prstGeom>
          <a:noFill/>
          <a:ln w="19050" algn="ctr">
            <a:solidFill>
              <a:srgbClr val="00B050"/>
            </a:solidFill>
            <a:prstDash val="sysDot"/>
            <a:round/>
            <a:headEnd/>
            <a:tailEnd type="arrow" w="med" len="med"/>
          </a:ln>
        </p:spPr>
      </p:cxnSp>
      <p:cxnSp>
        <p:nvCxnSpPr>
          <p:cNvPr id="103" name="Straight Arrow Connector 40">
            <a:extLst>
              <a:ext uri="{FF2B5EF4-FFF2-40B4-BE49-F238E27FC236}">
                <a16:creationId xmlns:a16="http://schemas.microsoft.com/office/drawing/2014/main" xmlns="" id="{32DC4445-BBB0-4217-932D-57EB815DF290}"/>
              </a:ext>
            </a:extLst>
          </p:cNvPr>
          <p:cNvCxnSpPr>
            <a:cxnSpLocks noChangeShapeType="1"/>
          </p:cNvCxnSpPr>
          <p:nvPr/>
        </p:nvCxnSpPr>
        <p:spPr bwMode="auto">
          <a:xfrm rot="16200000" flipH="1">
            <a:off x="5968210" y="5531814"/>
            <a:ext cx="216000" cy="1588"/>
          </a:xfrm>
          <a:prstGeom prst="straightConnector1">
            <a:avLst/>
          </a:prstGeom>
          <a:noFill/>
          <a:ln w="9525" algn="ctr">
            <a:solidFill>
              <a:schemeClr val="tx1"/>
            </a:solidFill>
            <a:round/>
            <a:headEnd/>
            <a:tailEnd type="arrow" w="med" len="med"/>
          </a:ln>
        </p:spPr>
      </p:cxnSp>
      <p:cxnSp>
        <p:nvCxnSpPr>
          <p:cNvPr id="104" name="Straight Arrow Connector 40">
            <a:extLst>
              <a:ext uri="{FF2B5EF4-FFF2-40B4-BE49-F238E27FC236}">
                <a16:creationId xmlns:a16="http://schemas.microsoft.com/office/drawing/2014/main" xmlns="" id="{39B20EA8-D79A-4D3F-B24B-19D9C078A290}"/>
              </a:ext>
            </a:extLst>
          </p:cNvPr>
          <p:cNvCxnSpPr>
            <a:cxnSpLocks noChangeShapeType="1"/>
          </p:cNvCxnSpPr>
          <p:nvPr/>
        </p:nvCxnSpPr>
        <p:spPr bwMode="auto">
          <a:xfrm rot="16200000" flipH="1">
            <a:off x="5981738" y="4340122"/>
            <a:ext cx="216000" cy="1588"/>
          </a:xfrm>
          <a:prstGeom prst="straightConnector1">
            <a:avLst/>
          </a:prstGeom>
          <a:noFill/>
          <a:ln w="9525" algn="ctr">
            <a:solidFill>
              <a:schemeClr val="tx1"/>
            </a:solidFill>
            <a:prstDash val="dash"/>
            <a:round/>
            <a:headEnd/>
            <a:tailEnd type="arrow" w="med" len="med"/>
          </a:ln>
        </p:spPr>
      </p:cxnSp>
      <p:sp>
        <p:nvSpPr>
          <p:cNvPr id="80" name="Content Placeholder 2"/>
          <p:cNvSpPr>
            <a:spLocks noGrp="1"/>
          </p:cNvSpPr>
          <p:nvPr>
            <p:ph idx="1"/>
          </p:nvPr>
        </p:nvSpPr>
        <p:spPr>
          <a:xfrm>
            <a:off x="247312" y="1087259"/>
            <a:ext cx="8896687" cy="344655"/>
          </a:xfrm>
        </p:spPr>
        <p:txBody>
          <a:bodyPr/>
          <a:lstStyle/>
          <a:p>
            <a:r>
              <a:rPr lang="en-CA" sz="1000" dirty="0"/>
              <a:t>Long-term, higher awareness levels achieved during the past 4 years since 2015, compared to earlier years, for most long-term CSBC messages.</a:t>
            </a:r>
          </a:p>
        </p:txBody>
      </p:sp>
      <p:cxnSp>
        <p:nvCxnSpPr>
          <p:cNvPr id="81" name="Straight Arrow Connector 68">
            <a:extLst>
              <a:ext uri="{FF2B5EF4-FFF2-40B4-BE49-F238E27FC236}">
                <a16:creationId xmlns:a16="http://schemas.microsoft.com/office/drawing/2014/main" xmlns="" id="{07119748-2739-49C4-9993-0C126EDF2A39}"/>
              </a:ext>
            </a:extLst>
          </p:cNvPr>
          <p:cNvCxnSpPr>
            <a:cxnSpLocks noChangeShapeType="1"/>
          </p:cNvCxnSpPr>
          <p:nvPr/>
        </p:nvCxnSpPr>
        <p:spPr bwMode="auto">
          <a:xfrm rot="16200000" flipH="1">
            <a:off x="363247" y="6280503"/>
            <a:ext cx="173037" cy="1587"/>
          </a:xfrm>
          <a:prstGeom prst="straightConnector1">
            <a:avLst/>
          </a:prstGeom>
          <a:noFill/>
          <a:ln w="9525" algn="ctr">
            <a:solidFill>
              <a:schemeClr val="tx1"/>
            </a:solidFill>
            <a:round/>
            <a:headEnd/>
            <a:tailEnd type="arrow" w="med" len="med"/>
          </a:ln>
        </p:spPr>
      </p:cxnSp>
      <p:cxnSp>
        <p:nvCxnSpPr>
          <p:cNvPr id="82" name="Straight Arrow Connector 68">
            <a:extLst>
              <a:ext uri="{FF2B5EF4-FFF2-40B4-BE49-F238E27FC236}">
                <a16:creationId xmlns:a16="http://schemas.microsoft.com/office/drawing/2014/main" xmlns="" id="{EA9005AC-4712-4C96-A1D8-EC8B4BDFA526}"/>
              </a:ext>
            </a:extLst>
          </p:cNvPr>
          <p:cNvCxnSpPr>
            <a:cxnSpLocks noChangeShapeType="1"/>
          </p:cNvCxnSpPr>
          <p:nvPr/>
        </p:nvCxnSpPr>
        <p:spPr bwMode="auto">
          <a:xfrm rot="5400000" flipH="1" flipV="1">
            <a:off x="216076" y="6280503"/>
            <a:ext cx="173037" cy="1587"/>
          </a:xfrm>
          <a:prstGeom prst="straightConnector1">
            <a:avLst/>
          </a:prstGeom>
          <a:noFill/>
          <a:ln w="9525" algn="ctr">
            <a:solidFill>
              <a:schemeClr val="tx1"/>
            </a:solidFill>
            <a:round/>
            <a:headEnd/>
            <a:tailEnd type="arrow" w="med" len="med"/>
          </a:ln>
        </p:spPr>
      </p:cxnSp>
      <p:sp>
        <p:nvSpPr>
          <p:cNvPr id="84" name="TextBox 83">
            <a:extLst>
              <a:ext uri="{FF2B5EF4-FFF2-40B4-BE49-F238E27FC236}">
                <a16:creationId xmlns:a16="http://schemas.microsoft.com/office/drawing/2014/main" xmlns="" id="{EF568EA4-5D96-42B6-A587-9BEC254395AA}"/>
              </a:ext>
            </a:extLst>
          </p:cNvPr>
          <p:cNvSpPr txBox="1"/>
          <p:nvPr/>
        </p:nvSpPr>
        <p:spPr bwMode="auto">
          <a:xfrm>
            <a:off x="3688312" y="6133895"/>
            <a:ext cx="4078908"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cross-seasonal comparisons. i.e. Aug 2018 increase or decrease vs. May 2018; May 2018 vs. Aug 2017; Aug 2017 vs. May 2016; or August 2015 vs. May 2014.</a:t>
            </a:r>
            <a:endParaRPr lang="en-CA" sz="800" dirty="0">
              <a:latin typeface="Arial" pitchFamily="34" charset="0"/>
              <a:cs typeface="Arial" pitchFamily="34" charset="0"/>
            </a:endParaRPr>
          </a:p>
        </p:txBody>
      </p:sp>
      <p:cxnSp>
        <p:nvCxnSpPr>
          <p:cNvPr id="105" name="Straight Arrow Connector 73">
            <a:extLst>
              <a:ext uri="{FF2B5EF4-FFF2-40B4-BE49-F238E27FC236}">
                <a16:creationId xmlns:a16="http://schemas.microsoft.com/office/drawing/2014/main" xmlns="" id="{18255D05-788D-43B0-9DEE-8EC9298574D9}"/>
              </a:ext>
            </a:extLst>
          </p:cNvPr>
          <p:cNvCxnSpPr>
            <a:cxnSpLocks noChangeShapeType="1"/>
          </p:cNvCxnSpPr>
          <p:nvPr/>
        </p:nvCxnSpPr>
        <p:spPr bwMode="auto">
          <a:xfrm rot="5400000" flipH="1" flipV="1">
            <a:off x="3443305" y="6269342"/>
            <a:ext cx="190500" cy="1588"/>
          </a:xfrm>
          <a:prstGeom prst="straightConnector1">
            <a:avLst/>
          </a:prstGeom>
          <a:noFill/>
          <a:ln w="19050" algn="ctr">
            <a:solidFill>
              <a:srgbClr val="00B050"/>
            </a:solidFill>
            <a:round/>
            <a:headEnd/>
            <a:tailEnd type="arrow" w="med" len="med"/>
          </a:ln>
        </p:spPr>
      </p:cxnSp>
      <p:cxnSp>
        <p:nvCxnSpPr>
          <p:cNvPr id="106" name="Straight Arrow Connector 73">
            <a:extLst>
              <a:ext uri="{FF2B5EF4-FFF2-40B4-BE49-F238E27FC236}">
                <a16:creationId xmlns:a16="http://schemas.microsoft.com/office/drawing/2014/main" xmlns="" id="{458E2D2D-5804-40D5-9099-91617947C776}"/>
              </a:ext>
            </a:extLst>
          </p:cNvPr>
          <p:cNvCxnSpPr>
            <a:cxnSpLocks noChangeShapeType="1"/>
          </p:cNvCxnSpPr>
          <p:nvPr/>
        </p:nvCxnSpPr>
        <p:spPr bwMode="auto">
          <a:xfrm rot="16200000" flipH="1">
            <a:off x="3584072" y="6283140"/>
            <a:ext cx="190500" cy="1588"/>
          </a:xfrm>
          <a:prstGeom prst="straightConnector1">
            <a:avLst/>
          </a:prstGeom>
          <a:noFill/>
          <a:ln w="19050" algn="ctr">
            <a:solidFill>
              <a:srgbClr val="00B050"/>
            </a:solidFill>
            <a:round/>
            <a:headEnd/>
            <a:tailEnd type="arrow" w="med" len="med"/>
          </a:ln>
        </p:spPr>
      </p:cxnSp>
      <p:sp>
        <p:nvSpPr>
          <p:cNvPr id="107" name="TextBox 106">
            <a:extLst>
              <a:ext uri="{FF2B5EF4-FFF2-40B4-BE49-F238E27FC236}">
                <a16:creationId xmlns:a16="http://schemas.microsoft.com/office/drawing/2014/main" xmlns="" id="{AD9B9DF2-593B-450E-907A-3001D1471665}"/>
              </a:ext>
            </a:extLst>
          </p:cNvPr>
          <p:cNvSpPr txBox="1"/>
          <p:nvPr/>
        </p:nvSpPr>
        <p:spPr bwMode="auto">
          <a:xfrm>
            <a:off x="7743156" y="6095031"/>
            <a:ext cx="1617420" cy="400110"/>
          </a:xfrm>
          <a:prstGeom prst="rect">
            <a:avLst/>
          </a:prstGeom>
          <a:noFill/>
          <a:ln w="9525">
            <a:noFill/>
            <a:miter lim="800000"/>
            <a:headEnd/>
            <a:tailEnd/>
          </a:ln>
        </p:spPr>
        <p:txBody>
          <a:bodyPr wrap="square" rtlCol="0">
            <a:spAutoFit/>
          </a:bodyPr>
          <a:lstStyle/>
          <a:p>
            <a:r>
              <a:rPr lang="en-US" sz="1200" b="1" dirty="0">
                <a:solidFill>
                  <a:srgbClr val="0070C0"/>
                </a:solidFill>
                <a:latin typeface="Arial" pitchFamily="34" charset="0"/>
                <a:cs typeface="Arial" pitchFamily="34" charset="0"/>
                <a:sym typeface="Wingdings 2" panose="05020102010507070707" pitchFamily="18" charset="2"/>
              </a:rPr>
              <a:t></a:t>
            </a:r>
            <a:r>
              <a:rPr lang="en-US" sz="800" dirty="0">
                <a:latin typeface="Arial" pitchFamily="34" charset="0"/>
                <a:cs typeface="Arial" pitchFamily="34" charset="0"/>
                <a:sym typeface="Wingdings 2" panose="05020102010507070707" pitchFamily="18" charset="2"/>
              </a:rPr>
              <a:t> </a:t>
            </a:r>
            <a:r>
              <a:rPr lang="en-US" sz="800" dirty="0">
                <a:latin typeface="Arial" pitchFamily="34" charset="0"/>
                <a:cs typeface="Arial" pitchFamily="34" charset="0"/>
              </a:rPr>
              <a:t>= long-term increase for</a:t>
            </a:r>
            <a:br>
              <a:rPr lang="en-US" sz="800" dirty="0">
                <a:latin typeface="Arial" pitchFamily="34" charset="0"/>
                <a:cs typeface="Arial" pitchFamily="34" charset="0"/>
              </a:rPr>
            </a:br>
            <a:r>
              <a:rPr lang="en-US" sz="800" dirty="0">
                <a:latin typeface="Arial" pitchFamily="34" charset="0"/>
                <a:cs typeface="Arial" pitchFamily="34" charset="0"/>
              </a:rPr>
              <a:t>      2015-18 vs 2013-14</a:t>
            </a:r>
          </a:p>
        </p:txBody>
      </p:sp>
      <p:sp>
        <p:nvSpPr>
          <p:cNvPr id="108" name="TextBox 107">
            <a:extLst>
              <a:ext uri="{FF2B5EF4-FFF2-40B4-BE49-F238E27FC236}">
                <a16:creationId xmlns:a16="http://schemas.microsoft.com/office/drawing/2014/main" xmlns="" id="{F09B1758-520A-4C01-825E-3CA5554BCCA3}"/>
              </a:ext>
            </a:extLst>
          </p:cNvPr>
          <p:cNvSpPr txBox="1"/>
          <p:nvPr/>
        </p:nvSpPr>
        <p:spPr bwMode="auto">
          <a:xfrm>
            <a:off x="506992" y="6139071"/>
            <a:ext cx="2331099"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increase or decrease versus previous wave at same time of year</a:t>
            </a:r>
            <a:endParaRPr lang="en-CA" sz="800" dirty="0">
              <a:latin typeface="Arial" pitchFamily="34" charset="0"/>
              <a:cs typeface="Arial" pitchFamily="34" charset="0"/>
            </a:endParaRPr>
          </a:p>
        </p:txBody>
      </p:sp>
      <p:cxnSp>
        <p:nvCxnSpPr>
          <p:cNvPr id="7" name="Straight Connector 6"/>
          <p:cNvCxnSpPr/>
          <p:nvPr/>
        </p:nvCxnSpPr>
        <p:spPr>
          <a:xfrm flipH="1">
            <a:off x="7781026" y="1748607"/>
            <a:ext cx="8627" cy="4346424"/>
          </a:xfrm>
          <a:prstGeom prst="line">
            <a:avLst/>
          </a:prstGeom>
          <a:ln w="63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F7CC9EEC-439D-4CF6-B211-00CACFB531D8}"/>
              </a:ext>
            </a:extLst>
          </p:cNvPr>
          <p:cNvCxnSpPr>
            <a:cxnSpLocks noChangeShapeType="1"/>
          </p:cNvCxnSpPr>
          <p:nvPr/>
        </p:nvCxnSpPr>
        <p:spPr bwMode="auto">
          <a:xfrm rot="5400000" flipH="1" flipV="1">
            <a:off x="4765360" y="3978515"/>
            <a:ext cx="216000" cy="1588"/>
          </a:xfrm>
          <a:prstGeom prst="straightConnector1">
            <a:avLst/>
          </a:prstGeom>
          <a:noFill/>
          <a:ln w="19050" algn="ctr">
            <a:solidFill>
              <a:srgbClr val="00B050"/>
            </a:solidFill>
            <a:prstDash val="sysDot"/>
            <a:round/>
            <a:headEnd/>
            <a:tailEnd type="arrow" w="med" len="med"/>
          </a:ln>
        </p:spPr>
      </p:cxnSp>
      <p:cxnSp>
        <p:nvCxnSpPr>
          <p:cNvPr id="109" name="Straight Arrow Connector 108">
            <a:extLst>
              <a:ext uri="{FF2B5EF4-FFF2-40B4-BE49-F238E27FC236}">
                <a16:creationId xmlns:a16="http://schemas.microsoft.com/office/drawing/2014/main" xmlns="" id="{44B55594-B35C-4554-9D7B-E017AA0A6FCC}"/>
              </a:ext>
            </a:extLst>
          </p:cNvPr>
          <p:cNvCxnSpPr>
            <a:cxnSpLocks noChangeShapeType="1"/>
          </p:cNvCxnSpPr>
          <p:nvPr/>
        </p:nvCxnSpPr>
        <p:spPr bwMode="auto">
          <a:xfrm rot="5400000" flipH="1" flipV="1">
            <a:off x="4698109" y="3625061"/>
            <a:ext cx="216000" cy="1588"/>
          </a:xfrm>
          <a:prstGeom prst="straightConnector1">
            <a:avLst/>
          </a:prstGeom>
          <a:noFill/>
          <a:ln w="19050" algn="ctr">
            <a:solidFill>
              <a:srgbClr val="00B050"/>
            </a:solidFill>
            <a:prstDash val="sysDot"/>
            <a:round/>
            <a:headEnd/>
            <a:tailEnd type="arrow" w="med" len="med"/>
          </a:ln>
        </p:spPr>
      </p:cxnSp>
      <p:cxnSp>
        <p:nvCxnSpPr>
          <p:cNvPr id="110" name="Straight Arrow Connector 109">
            <a:extLst>
              <a:ext uri="{FF2B5EF4-FFF2-40B4-BE49-F238E27FC236}">
                <a16:creationId xmlns:a16="http://schemas.microsoft.com/office/drawing/2014/main" xmlns="" id="{4979C938-66B0-4CEF-A4E3-41D41FFF211D}"/>
              </a:ext>
            </a:extLst>
          </p:cNvPr>
          <p:cNvCxnSpPr>
            <a:cxnSpLocks noChangeShapeType="1"/>
          </p:cNvCxnSpPr>
          <p:nvPr/>
        </p:nvCxnSpPr>
        <p:spPr bwMode="auto">
          <a:xfrm rot="5400000" flipH="1" flipV="1">
            <a:off x="4441224" y="4761922"/>
            <a:ext cx="216000" cy="1588"/>
          </a:xfrm>
          <a:prstGeom prst="straightConnector1">
            <a:avLst/>
          </a:prstGeom>
          <a:noFill/>
          <a:ln w="19050" algn="ctr">
            <a:solidFill>
              <a:srgbClr val="00B050"/>
            </a:solidFill>
            <a:prstDash val="sysDot"/>
            <a:round/>
            <a:headEnd/>
            <a:tailEnd type="arrow" w="med" len="med"/>
          </a:ln>
        </p:spPr>
      </p:cxnSp>
      <p:cxnSp>
        <p:nvCxnSpPr>
          <p:cNvPr id="111" name="Straight Arrow Connector 110">
            <a:extLst>
              <a:ext uri="{FF2B5EF4-FFF2-40B4-BE49-F238E27FC236}">
                <a16:creationId xmlns:a16="http://schemas.microsoft.com/office/drawing/2014/main" xmlns="" id="{6098A6E0-1156-43F3-BC32-9D3B984E7792}"/>
              </a:ext>
            </a:extLst>
          </p:cNvPr>
          <p:cNvCxnSpPr>
            <a:cxnSpLocks noChangeShapeType="1"/>
          </p:cNvCxnSpPr>
          <p:nvPr/>
        </p:nvCxnSpPr>
        <p:spPr bwMode="auto">
          <a:xfrm rot="5400000" flipH="1" flipV="1">
            <a:off x="4246713" y="5545104"/>
            <a:ext cx="216000" cy="1588"/>
          </a:xfrm>
          <a:prstGeom prst="straightConnector1">
            <a:avLst/>
          </a:prstGeom>
          <a:noFill/>
          <a:ln w="19050" algn="ctr">
            <a:solidFill>
              <a:srgbClr val="00B050"/>
            </a:solidFill>
            <a:prstDash val="sysDot"/>
            <a:round/>
            <a:headEnd/>
            <a:tailEnd type="arrow" w="med" len="med"/>
          </a:ln>
        </p:spPr>
      </p:cxnSp>
      <p:cxnSp>
        <p:nvCxnSpPr>
          <p:cNvPr id="112" name="Straight Arrow Connector 111">
            <a:extLst>
              <a:ext uri="{FF2B5EF4-FFF2-40B4-BE49-F238E27FC236}">
                <a16:creationId xmlns:a16="http://schemas.microsoft.com/office/drawing/2014/main" xmlns="" id="{538CEC8A-D691-4EF3-81FF-AE5C4F39ED7B}"/>
              </a:ext>
            </a:extLst>
          </p:cNvPr>
          <p:cNvCxnSpPr>
            <a:cxnSpLocks noChangeShapeType="1"/>
          </p:cNvCxnSpPr>
          <p:nvPr/>
        </p:nvCxnSpPr>
        <p:spPr bwMode="auto">
          <a:xfrm rot="5400000" flipH="1" flipV="1">
            <a:off x="4694095" y="3211971"/>
            <a:ext cx="216000" cy="1588"/>
          </a:xfrm>
          <a:prstGeom prst="straightConnector1">
            <a:avLst/>
          </a:prstGeom>
          <a:noFill/>
          <a:ln w="19050" algn="ctr">
            <a:solidFill>
              <a:srgbClr val="00B050"/>
            </a:solidFill>
            <a:prstDash val="sysDot"/>
            <a:round/>
            <a:headEnd/>
            <a:tailEnd type="arrow" w="med" len="med"/>
          </a:ln>
        </p:spPr>
      </p:cxnSp>
      <p:cxnSp>
        <p:nvCxnSpPr>
          <p:cNvPr id="113" name="Straight Arrow Connector 40">
            <a:extLst>
              <a:ext uri="{FF2B5EF4-FFF2-40B4-BE49-F238E27FC236}">
                <a16:creationId xmlns:a16="http://schemas.microsoft.com/office/drawing/2014/main" xmlns="" id="{0B79C5A8-D9E2-408B-AE21-97A8196DF67E}"/>
              </a:ext>
            </a:extLst>
          </p:cNvPr>
          <p:cNvCxnSpPr>
            <a:cxnSpLocks noChangeShapeType="1"/>
          </p:cNvCxnSpPr>
          <p:nvPr/>
        </p:nvCxnSpPr>
        <p:spPr bwMode="auto">
          <a:xfrm rot="16200000" flipH="1">
            <a:off x="5108018" y="2070486"/>
            <a:ext cx="216000" cy="1588"/>
          </a:xfrm>
          <a:prstGeom prst="straightConnector1">
            <a:avLst/>
          </a:prstGeom>
          <a:noFill/>
          <a:ln w="9525" algn="ctr">
            <a:solidFill>
              <a:schemeClr val="tx1"/>
            </a:solidFill>
            <a:round/>
            <a:headEnd/>
            <a:tailEnd type="arrow" w="med" len="med"/>
          </a:ln>
        </p:spPr>
      </p:cxnSp>
      <p:cxnSp>
        <p:nvCxnSpPr>
          <p:cNvPr id="114" name="Straight Arrow Connector 40">
            <a:extLst>
              <a:ext uri="{FF2B5EF4-FFF2-40B4-BE49-F238E27FC236}">
                <a16:creationId xmlns:a16="http://schemas.microsoft.com/office/drawing/2014/main" xmlns="" id="{084E76CB-E193-4917-841D-A4F880E66641}"/>
              </a:ext>
            </a:extLst>
          </p:cNvPr>
          <p:cNvCxnSpPr>
            <a:cxnSpLocks noChangeShapeType="1"/>
          </p:cNvCxnSpPr>
          <p:nvPr/>
        </p:nvCxnSpPr>
        <p:spPr bwMode="auto">
          <a:xfrm rot="16200000" flipH="1">
            <a:off x="5152130" y="2427429"/>
            <a:ext cx="216000" cy="1588"/>
          </a:xfrm>
          <a:prstGeom prst="straightConnector1">
            <a:avLst/>
          </a:prstGeom>
          <a:noFill/>
          <a:ln w="9525" algn="ctr">
            <a:solidFill>
              <a:schemeClr val="tx1"/>
            </a:solidFill>
            <a:round/>
            <a:headEnd/>
            <a:tailEnd type="arrow" w="med" len="med"/>
          </a:ln>
        </p:spPr>
      </p:cxnSp>
      <p:cxnSp>
        <p:nvCxnSpPr>
          <p:cNvPr id="115" name="Straight Arrow Connector 40">
            <a:extLst>
              <a:ext uri="{FF2B5EF4-FFF2-40B4-BE49-F238E27FC236}">
                <a16:creationId xmlns:a16="http://schemas.microsoft.com/office/drawing/2014/main" xmlns="" id="{E7919422-1D35-4056-A8BC-8A7E9D9DF843}"/>
              </a:ext>
            </a:extLst>
          </p:cNvPr>
          <p:cNvCxnSpPr>
            <a:cxnSpLocks noChangeShapeType="1"/>
          </p:cNvCxnSpPr>
          <p:nvPr/>
        </p:nvCxnSpPr>
        <p:spPr bwMode="auto">
          <a:xfrm rot="5400000" flipH="1" flipV="1">
            <a:off x="4511008" y="5143245"/>
            <a:ext cx="216000" cy="1588"/>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4253604058"/>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4"/>
          <p:cNvGraphicFramePr>
            <a:graphicFrameLocks noChangeAspect="1"/>
          </p:cNvGraphicFramePr>
          <p:nvPr>
            <p:extLst>
              <p:ext uri="{D42A27DB-BD31-4B8C-83A1-F6EECF244321}">
                <p14:modId xmlns:p14="http://schemas.microsoft.com/office/powerpoint/2010/main" val="2818503679"/>
              </p:ext>
            </p:extLst>
          </p:nvPr>
        </p:nvGraphicFramePr>
        <p:xfrm>
          <a:off x="1839913" y="1881188"/>
          <a:ext cx="4495800" cy="4290225"/>
        </p:xfrm>
        <a:graphic>
          <a:graphicData uri="http://schemas.openxmlformats.org/presentationml/2006/ole">
            <mc:AlternateContent xmlns:mc="http://schemas.openxmlformats.org/markup-compatibility/2006">
              <mc:Choice xmlns:v="urn:schemas-microsoft-com:vml" Requires="v">
                <p:oleObj spid="_x0000_s189487" name="Worksheet" r:id="rId4" imgW="4800687" imgH="3476728" progId="Excel.Sheet.8">
                  <p:embed/>
                </p:oleObj>
              </mc:Choice>
              <mc:Fallback>
                <p:oleObj name="Worksheet" r:id="rId4" imgW="4800687" imgH="3476728" progId="Excel.Sheet.8">
                  <p:embed/>
                  <p:pic>
                    <p:nvPicPr>
                      <p:cNvPr id="0" name=""/>
                      <p:cNvPicPr>
                        <a:picLocks noChangeAspect="1" noChangeArrowheads="1"/>
                      </p:cNvPicPr>
                      <p:nvPr/>
                    </p:nvPicPr>
                    <p:blipFill>
                      <a:blip r:embed="rId5"/>
                      <a:srcRect l="3552" b="621"/>
                      <a:stretch>
                        <a:fillRect/>
                      </a:stretch>
                    </p:blipFill>
                    <p:spPr bwMode="auto">
                      <a:xfrm>
                        <a:off x="1839913" y="1881188"/>
                        <a:ext cx="4495800" cy="4290225"/>
                      </a:xfrm>
                      <a:prstGeom prst="rect">
                        <a:avLst/>
                      </a:prstGeom>
                      <a:noFill/>
                      <a:ln>
                        <a:noFill/>
                      </a:ln>
                      <a:effectLst/>
                      <a:extLst/>
                    </p:spPr>
                  </p:pic>
                </p:oleObj>
              </mc:Fallback>
            </mc:AlternateContent>
          </a:graphicData>
        </a:graphic>
      </p:graphicFrame>
      <p:sp>
        <p:nvSpPr>
          <p:cNvPr id="34" name="Rectangle 35"/>
          <p:cNvSpPr>
            <a:spLocks noChangeArrowheads="1"/>
          </p:cNvSpPr>
          <p:nvPr/>
        </p:nvSpPr>
        <p:spPr bwMode="auto">
          <a:xfrm>
            <a:off x="5122383" y="1516630"/>
            <a:ext cx="3633837" cy="439131"/>
          </a:xfrm>
          <a:prstGeom prst="rect">
            <a:avLst/>
          </a:prstGeom>
          <a:solidFill>
            <a:srgbClr val="CAE2FF"/>
          </a:solidFill>
          <a:ln w="9525" algn="ctr">
            <a:noFill/>
            <a:round/>
            <a:headEnd/>
            <a:tailEnd/>
          </a:ln>
        </p:spPr>
        <p:txBody>
          <a:bodyPr/>
          <a:lstStyle/>
          <a:p>
            <a:pPr>
              <a:spcBef>
                <a:spcPct val="0"/>
              </a:spcBef>
              <a:buFontTx/>
              <a:buNone/>
            </a:pPr>
            <a:endParaRPr lang="en-US" sz="1800">
              <a:solidFill>
                <a:schemeClr val="tx1"/>
              </a:solidFill>
            </a:endParaRPr>
          </a:p>
        </p:txBody>
      </p:sp>
      <p:sp>
        <p:nvSpPr>
          <p:cNvPr id="2" name="Title 1"/>
          <p:cNvSpPr>
            <a:spLocks noGrp="1"/>
          </p:cNvSpPr>
          <p:nvPr>
            <p:ph type="title"/>
          </p:nvPr>
        </p:nvSpPr>
        <p:spPr>
          <a:xfrm>
            <a:off x="1388853" y="0"/>
            <a:ext cx="7755147" cy="1052736"/>
          </a:xfrm>
        </p:spPr>
        <p:txBody>
          <a:bodyPr>
            <a:normAutofit fontScale="90000"/>
          </a:bodyPr>
          <a:lstStyle/>
          <a:p>
            <a:r>
              <a:rPr lang="en-US" sz="1800" dirty="0"/>
              <a:t>Higher Fall 2018 vs. Fall 2017 awareness with Sailors for several messages. Lower Fall 2018 awareness for several messages with Fishers and PWC riders. Awareness higher with Pleasure </a:t>
            </a:r>
            <a:r>
              <a:rPr lang="en-US" sz="1800" dirty="0" err="1"/>
              <a:t>Powerboaters</a:t>
            </a:r>
            <a:r>
              <a:rPr lang="en-US" sz="1800" dirty="0"/>
              <a:t> than other groups.</a:t>
            </a:r>
          </a:p>
        </p:txBody>
      </p:sp>
      <p:sp>
        <p:nvSpPr>
          <p:cNvPr id="5" name="Text Box 1916"/>
          <p:cNvSpPr txBox="1">
            <a:spLocks noChangeArrowheads="1"/>
          </p:cNvSpPr>
          <p:nvPr/>
        </p:nvSpPr>
        <p:spPr bwMode="auto">
          <a:xfrm>
            <a:off x="114300" y="6494462"/>
            <a:ext cx="7200900"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32" name="Rectangle 232"/>
          <p:cNvSpPr>
            <a:spLocks noChangeArrowheads="1"/>
          </p:cNvSpPr>
          <p:nvPr/>
        </p:nvSpPr>
        <p:spPr bwMode="auto">
          <a:xfrm>
            <a:off x="629712" y="1157974"/>
            <a:ext cx="7583488" cy="474663"/>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Fall 2018 boating activity participants Aware of each boating safety message</a:t>
            </a:r>
            <a:endParaRPr lang="en-US" sz="1200" dirty="0">
              <a:solidFill>
                <a:schemeClr val="tx1"/>
              </a:solidFill>
              <a:latin typeface="Arial" pitchFamily="34" charset="0"/>
              <a:cs typeface="Arial" pitchFamily="34" charset="0"/>
            </a:endParaRPr>
          </a:p>
        </p:txBody>
      </p:sp>
      <p:sp>
        <p:nvSpPr>
          <p:cNvPr id="44" name="TextBox 36"/>
          <p:cNvSpPr txBox="1">
            <a:spLocks noChangeArrowheads="1"/>
          </p:cNvSpPr>
          <p:nvPr/>
        </p:nvSpPr>
        <p:spPr bwMode="auto">
          <a:xfrm>
            <a:off x="4962888" y="1989446"/>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57</a:t>
            </a:r>
            <a:endParaRPr lang="en-US" sz="900" dirty="0">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fld id="{5857359A-ACC2-4AC8-94CA-842605F06C6B}" type="slidenum">
              <a:rPr lang="en-US" smtClean="0"/>
              <a:pPr/>
              <a:t>36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49611043"/>
              </p:ext>
            </p:extLst>
          </p:nvPr>
        </p:nvGraphicFramePr>
        <p:xfrm>
          <a:off x="96458" y="2008015"/>
          <a:ext cx="3237107" cy="4163398"/>
        </p:xfrm>
        <a:graphic>
          <a:graphicData uri="http://schemas.openxmlformats.org/drawingml/2006/table">
            <a:tbl>
              <a:tblPr firstRow="1" bandRow="1">
                <a:tableStyleId>{5C22544A-7EE6-4342-B048-85BDC9FD1C3A}</a:tableStyleId>
              </a:tblPr>
              <a:tblGrid>
                <a:gridCol w="3237107">
                  <a:extLst>
                    <a:ext uri="{9D8B030D-6E8A-4147-A177-3AD203B41FA5}">
                      <a16:colId xmlns:a16="http://schemas.microsoft.com/office/drawing/2014/main" xmlns="" val="20000"/>
                    </a:ext>
                  </a:extLst>
                </a:gridCol>
              </a:tblGrid>
              <a:tr h="280704">
                <a:tc>
                  <a:txBody>
                    <a:bodyPr/>
                    <a:lstStyle/>
                    <a:p>
                      <a:pPr algn="r" fontAlgn="t"/>
                      <a:r>
                        <a:rPr lang="en-US" sz="1000" b="1" i="0" u="none" strike="noStrike" dirty="0">
                          <a:solidFill>
                            <a:srgbClr val="000000"/>
                          </a:solidFill>
                          <a:effectLst/>
                          <a:latin typeface="Calibri"/>
                        </a:rPr>
                        <a:t>Net: DRINKING &amp; BOATING*</a:t>
                      </a:r>
                      <a:endParaRPr lang="en-US" sz="1000" b="0" i="0" u="none" strike="noStrike" dirty="0">
                        <a:solidFill>
                          <a:srgbClr val="000000"/>
                        </a:solidFill>
                        <a:effectLst/>
                        <a:latin typeface="Calibri"/>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57129">
                <a:tc>
                  <a:txBody>
                    <a:bodyPr/>
                    <a:lstStyle/>
                    <a:p>
                      <a:pPr algn="r" fontAlgn="t"/>
                      <a:r>
                        <a:rPr lang="en-US" sz="900" b="0" i="0" u="none" strike="noStrike" dirty="0">
                          <a:solidFill>
                            <a:srgbClr val="000000"/>
                          </a:solidFill>
                          <a:effectLst/>
                          <a:latin typeface="Calibri"/>
                        </a:rPr>
                        <a:t>Don't drink alcoholic beverages if you are operating a boat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63582">
                <a:tc>
                  <a:txBody>
                    <a:bodyPr/>
                    <a:lstStyle/>
                    <a:p>
                      <a:pPr algn="r" fontAlgn="t">
                        <a:lnSpc>
                          <a:spcPts val="900"/>
                        </a:lnSpc>
                      </a:pPr>
                      <a:r>
                        <a:rPr lang="en-US" sz="900" b="0" i="0" u="none" strike="noStrike" dirty="0">
                          <a:solidFill>
                            <a:srgbClr val="000000"/>
                          </a:solidFill>
                          <a:effectLst/>
                          <a:latin typeface="Calibri"/>
                        </a:rPr>
                        <a:t>Impaired boating is impaired driving. The laws for impaired driving</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of an automobile also apply to impaired operation of a boat*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44678">
                <a:tc>
                  <a:txBody>
                    <a:bodyPr/>
                    <a:lstStyle/>
                    <a:p>
                      <a:pPr algn="r" fontAlgn="t"/>
                      <a:r>
                        <a:rPr lang="en-US" sz="900" b="0" i="0" u="none" strike="noStrike" dirty="0">
                          <a:solidFill>
                            <a:srgbClr val="000000"/>
                          </a:solidFill>
                          <a:effectLst/>
                          <a:latin typeface="Calibri"/>
                        </a:rPr>
                        <a:t>Call 911 to report and help catch impaired boaters*.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46439">
                <a:tc>
                  <a:txBody>
                    <a:bodyPr/>
                    <a:lstStyle/>
                    <a:p>
                      <a:pPr algn="r" fontAlgn="t"/>
                      <a:r>
                        <a:rPr lang="en-US" sz="1000" b="1" i="0" u="none" strike="noStrike" dirty="0">
                          <a:solidFill>
                            <a:srgbClr val="000000"/>
                          </a:solidFill>
                          <a:effectLst/>
                          <a:latin typeface="Calibri"/>
                        </a:rPr>
                        <a:t>Net: LIFEJACKETS*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02018">
                <a:tc>
                  <a:txBody>
                    <a:bodyPr/>
                    <a:lstStyle/>
                    <a:p>
                      <a:pPr algn="r" fontAlgn="t"/>
                      <a:r>
                        <a:rPr lang="en-US" sz="900" b="0" i="0" u="none" strike="noStrike" dirty="0">
                          <a:solidFill>
                            <a:srgbClr val="000000"/>
                          </a:solidFill>
                          <a:effectLst/>
                          <a:latin typeface="Calibri"/>
                        </a:rPr>
                        <a:t>Wear your lifejacket**.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61507">
                <a:tc>
                  <a:txBody>
                    <a:bodyPr/>
                    <a:lstStyle/>
                    <a:p>
                      <a:pPr algn="r" fontAlgn="t">
                        <a:lnSpc>
                          <a:spcPts val="900"/>
                        </a:lnSpc>
                      </a:pPr>
                      <a:r>
                        <a:rPr lang="en-US" sz="900" b="0" i="0" u="none" strike="noStrike" dirty="0">
                          <a:solidFill>
                            <a:srgbClr val="000000"/>
                          </a:solidFill>
                          <a:effectLst/>
                          <a:latin typeface="Calibri"/>
                        </a:rPr>
                        <a:t>If you fall into cold water and are already wearing your</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lifejacket, you'll have a better chance to survive</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21713">
                <a:tc>
                  <a:txBody>
                    <a:bodyPr/>
                    <a:lstStyle/>
                    <a:p>
                      <a:pPr algn="r" fontAlgn="t">
                        <a:lnSpc>
                          <a:spcPts val="700"/>
                        </a:lnSpc>
                      </a:pPr>
                      <a:r>
                        <a:rPr lang="en-US" sz="900" b="0" i="0" u="none" strike="noStrike" dirty="0">
                          <a:solidFill>
                            <a:srgbClr val="000000"/>
                          </a:solidFill>
                          <a:effectLst/>
                          <a:latin typeface="Calibri"/>
                        </a:rPr>
                        <a:t>Your first reaction when you fall unexpectedly into</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cold water is a deep gasp. Wearing lifejacket keeps</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head above water to avoid inhaling water /drowning</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321713">
                <a:tc>
                  <a:txBody>
                    <a:bodyPr/>
                    <a:lstStyle/>
                    <a:p>
                      <a:pPr algn="r" fontAlgn="t">
                        <a:lnSpc>
                          <a:spcPts val="900"/>
                        </a:lnSpc>
                      </a:pPr>
                      <a:r>
                        <a:rPr lang="en-US" sz="900" b="0" i="0" u="none" strike="noStrike" dirty="0">
                          <a:solidFill>
                            <a:srgbClr val="000000"/>
                          </a:solidFill>
                          <a:effectLst/>
                          <a:latin typeface="Calibri"/>
                        </a:rPr>
                        <a:t>If you're hooked on fishing, get your kids</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hooked on wearing lifejackets too.*</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345402">
                <a:tc>
                  <a:txBody>
                    <a:bodyPr/>
                    <a:lstStyle/>
                    <a:p>
                      <a:pPr algn="r" fontAlgn="t">
                        <a:lnSpc>
                          <a:spcPts val="900"/>
                        </a:lnSpc>
                      </a:pPr>
                      <a:r>
                        <a:rPr lang="en-US" sz="900" b="0" i="0" u="none" strike="noStrike" dirty="0">
                          <a:solidFill>
                            <a:srgbClr val="000000"/>
                          </a:solidFill>
                          <a:effectLst/>
                          <a:latin typeface="Calibri"/>
                        </a:rPr>
                        <a:t>Have the right safety equipment on board your</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boat to be prepared.</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297712">
                <a:tc>
                  <a:txBody>
                    <a:bodyPr/>
                    <a:lstStyle/>
                    <a:p>
                      <a:pPr marL="0" marR="0" lvl="0" indent="0" algn="r" defTabSz="914400" rtl="0" eaLnBrk="1" fontAlgn="t" latinLnBrk="0" hangingPunct="1">
                        <a:lnSpc>
                          <a:spcPts val="900"/>
                        </a:lnSpc>
                        <a:spcBef>
                          <a:spcPts val="0"/>
                        </a:spcBef>
                        <a:spcAft>
                          <a:spcPts val="0"/>
                        </a:spcAft>
                        <a:buClrTx/>
                        <a:buSzTx/>
                        <a:buFontTx/>
                        <a:buNone/>
                        <a:tabLst/>
                        <a:defRPr/>
                      </a:pPr>
                      <a:r>
                        <a:rPr lang="en-US" sz="900" b="0" i="0" u="none" strike="noStrike" dirty="0">
                          <a:solidFill>
                            <a:srgbClr val="000000"/>
                          </a:solidFill>
                          <a:effectLst/>
                          <a:latin typeface="+mn-lt"/>
                        </a:rPr>
                        <a:t>Check the weather before you go and while out boating. </a:t>
                      </a:r>
                      <a:br>
                        <a:rPr lang="en-US" sz="900" b="0" i="0" u="none" strike="noStrike" dirty="0">
                          <a:solidFill>
                            <a:srgbClr val="000000"/>
                          </a:solidFill>
                          <a:effectLst/>
                          <a:latin typeface="+mn-lt"/>
                        </a:rPr>
                      </a:br>
                      <a:r>
                        <a:rPr lang="en-US" sz="900" b="0" i="0" u="none" strike="noStrike" dirty="0">
                          <a:solidFill>
                            <a:srgbClr val="000000"/>
                          </a:solidFill>
                          <a:effectLst/>
                          <a:latin typeface="+mn-lt"/>
                        </a:rPr>
                        <a:t>Anticipate changing or unsuitable weather and wave conditions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r h="397295">
                <a:tc>
                  <a:txBody>
                    <a:bodyPr/>
                    <a:lstStyle/>
                    <a:p>
                      <a:pPr algn="r" fontAlgn="t">
                        <a:lnSpc>
                          <a:spcPts val="900"/>
                        </a:lnSpc>
                      </a:pPr>
                      <a:r>
                        <a:rPr lang="en-US" sz="900" b="0" i="0" u="none" strike="noStrike" dirty="0">
                          <a:solidFill>
                            <a:srgbClr val="000000"/>
                          </a:solidFill>
                          <a:effectLst/>
                          <a:latin typeface="+mn-lt"/>
                        </a:rPr>
                        <a:t>Everyone operating a motorized boat needs to get their</a:t>
                      </a:r>
                      <a:br>
                        <a:rPr lang="en-US" sz="900" b="0" i="0" u="none" strike="noStrike" dirty="0">
                          <a:solidFill>
                            <a:srgbClr val="000000"/>
                          </a:solidFill>
                          <a:effectLst/>
                          <a:latin typeface="+mn-lt"/>
                        </a:rPr>
                      </a:br>
                      <a:r>
                        <a:rPr lang="en-US" sz="900" b="0" i="0" u="none" strike="noStrike" dirty="0">
                          <a:solidFill>
                            <a:srgbClr val="000000"/>
                          </a:solidFill>
                          <a:effectLst/>
                          <a:latin typeface="+mn-lt"/>
                        </a:rPr>
                        <a:t> 'boating license' (i.e. 'Pleasure Craft Operator Card')</a:t>
                      </a:r>
                      <a:endParaRPr lang="en-US" sz="900" b="0" i="0" u="none" strike="noStrike" dirty="0">
                        <a:solidFill>
                          <a:srgbClr val="000000"/>
                        </a:solidFill>
                        <a:effectLst/>
                        <a:latin typeface="Calibri"/>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r h="323506">
                <a:tc>
                  <a:txBody>
                    <a:bodyPr/>
                    <a:lstStyle/>
                    <a:p>
                      <a:pPr algn="r" fontAlgn="t"/>
                      <a:r>
                        <a:rPr lang="en-US" sz="900" b="0" i="0" u="none" strike="noStrike" dirty="0">
                          <a:solidFill>
                            <a:srgbClr val="000000"/>
                          </a:solidFill>
                          <a:effectLst/>
                          <a:latin typeface="Calibri"/>
                        </a:rPr>
                        <a:t>Take a boating course to become a more knowledgeable boater</a:t>
                      </a:r>
                    </a:p>
                  </a:txBody>
                  <a:tcPr marL="12700" marR="12700" marT="127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4"/>
                  </a:ext>
                </a:extLst>
              </a:tr>
            </a:tbl>
          </a:graphicData>
        </a:graphic>
      </p:graphicFrame>
      <p:cxnSp>
        <p:nvCxnSpPr>
          <p:cNvPr id="19" name="Straight Connector 62"/>
          <p:cNvCxnSpPr>
            <a:cxnSpLocks noChangeShapeType="1"/>
          </p:cNvCxnSpPr>
          <p:nvPr/>
        </p:nvCxnSpPr>
        <p:spPr bwMode="auto">
          <a:xfrm flipV="1">
            <a:off x="107298" y="3197717"/>
            <a:ext cx="8988574" cy="42992"/>
          </a:xfrm>
          <a:prstGeom prst="line">
            <a:avLst/>
          </a:prstGeom>
          <a:noFill/>
          <a:ln w="9525" algn="ctr">
            <a:solidFill>
              <a:schemeClr val="tx1"/>
            </a:solidFill>
            <a:prstDash val="dash"/>
            <a:round/>
            <a:headEnd/>
            <a:tailEnd/>
          </a:ln>
        </p:spPr>
      </p:cxnSp>
      <p:sp>
        <p:nvSpPr>
          <p:cNvPr id="22" name="TextBox 36"/>
          <p:cNvSpPr txBox="1">
            <a:spLocks noChangeArrowheads="1"/>
          </p:cNvSpPr>
          <p:nvPr/>
        </p:nvSpPr>
        <p:spPr bwMode="auto">
          <a:xfrm>
            <a:off x="4475293" y="261423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40</a:t>
            </a:r>
            <a:endParaRPr lang="en-US" sz="900" dirty="0">
              <a:latin typeface="Arial" pitchFamily="34" charset="0"/>
              <a:cs typeface="Arial" pitchFamily="34" charset="0"/>
            </a:endParaRPr>
          </a:p>
        </p:txBody>
      </p:sp>
      <p:sp>
        <p:nvSpPr>
          <p:cNvPr id="23" name="TextBox 36"/>
          <p:cNvSpPr txBox="1">
            <a:spLocks noChangeArrowheads="1"/>
          </p:cNvSpPr>
          <p:nvPr/>
        </p:nvSpPr>
        <p:spPr bwMode="auto">
          <a:xfrm>
            <a:off x="4082297" y="295800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26</a:t>
            </a:r>
            <a:endParaRPr lang="en-US" sz="900" dirty="0">
              <a:latin typeface="Arial" pitchFamily="34" charset="0"/>
              <a:cs typeface="Arial" pitchFamily="34" charset="0"/>
            </a:endParaRPr>
          </a:p>
        </p:txBody>
      </p:sp>
      <p:sp>
        <p:nvSpPr>
          <p:cNvPr id="25" name="TextBox 36"/>
          <p:cNvSpPr txBox="1">
            <a:spLocks noChangeArrowheads="1"/>
          </p:cNvSpPr>
          <p:nvPr/>
        </p:nvSpPr>
        <p:spPr bwMode="auto">
          <a:xfrm>
            <a:off x="4820552" y="326777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52</a:t>
            </a:r>
          </a:p>
        </p:txBody>
      </p:sp>
      <p:cxnSp>
        <p:nvCxnSpPr>
          <p:cNvPr id="49" name="Straight Connector 62"/>
          <p:cNvCxnSpPr>
            <a:cxnSpLocks noChangeShapeType="1"/>
          </p:cNvCxnSpPr>
          <p:nvPr/>
        </p:nvCxnSpPr>
        <p:spPr bwMode="auto">
          <a:xfrm>
            <a:off x="107603" y="4810111"/>
            <a:ext cx="8911764" cy="23964"/>
          </a:xfrm>
          <a:prstGeom prst="line">
            <a:avLst/>
          </a:prstGeom>
          <a:noFill/>
          <a:ln w="9525" algn="ctr">
            <a:solidFill>
              <a:schemeClr val="tx1"/>
            </a:solidFill>
            <a:prstDash val="dash"/>
            <a:round/>
            <a:headEnd/>
            <a:tailEnd/>
          </a:ln>
        </p:spPr>
      </p:cxnSp>
      <p:sp>
        <p:nvSpPr>
          <p:cNvPr id="26" name="TextBox 36"/>
          <p:cNvSpPr txBox="1">
            <a:spLocks noChangeArrowheads="1"/>
          </p:cNvSpPr>
          <p:nvPr/>
        </p:nvSpPr>
        <p:spPr bwMode="auto">
          <a:xfrm>
            <a:off x="4594524" y="3593249"/>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p>
        </p:txBody>
      </p:sp>
      <p:sp>
        <p:nvSpPr>
          <p:cNvPr id="27" name="TextBox 36"/>
          <p:cNvSpPr txBox="1">
            <a:spLocks noChangeArrowheads="1"/>
          </p:cNvSpPr>
          <p:nvPr/>
        </p:nvSpPr>
        <p:spPr bwMode="auto">
          <a:xfrm>
            <a:off x="3943400" y="3911839"/>
            <a:ext cx="392113"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21</a:t>
            </a:r>
            <a:endParaRPr lang="en-US" sz="900" dirty="0">
              <a:latin typeface="Arial" pitchFamily="34" charset="0"/>
              <a:cs typeface="Arial" pitchFamily="34" charset="0"/>
            </a:endParaRPr>
          </a:p>
        </p:txBody>
      </p:sp>
      <p:sp>
        <p:nvSpPr>
          <p:cNvPr id="28" name="TextBox 36"/>
          <p:cNvSpPr txBox="1">
            <a:spLocks noChangeArrowheads="1"/>
          </p:cNvSpPr>
          <p:nvPr/>
        </p:nvSpPr>
        <p:spPr bwMode="auto">
          <a:xfrm>
            <a:off x="3829509" y="422609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17</a:t>
            </a:r>
            <a:endParaRPr lang="en-US" sz="900" dirty="0">
              <a:latin typeface="Arial" pitchFamily="34" charset="0"/>
              <a:cs typeface="Arial" pitchFamily="34" charset="0"/>
            </a:endParaRPr>
          </a:p>
        </p:txBody>
      </p:sp>
      <p:sp>
        <p:nvSpPr>
          <p:cNvPr id="29" name="TextBox 36"/>
          <p:cNvSpPr txBox="1">
            <a:spLocks noChangeArrowheads="1"/>
          </p:cNvSpPr>
          <p:nvPr/>
        </p:nvSpPr>
        <p:spPr bwMode="auto">
          <a:xfrm>
            <a:off x="3742901" y="4560879"/>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14</a:t>
            </a:r>
          </a:p>
        </p:txBody>
      </p:sp>
      <p:sp>
        <p:nvSpPr>
          <p:cNvPr id="38" name="TextBox 36"/>
          <p:cNvSpPr txBox="1">
            <a:spLocks noChangeArrowheads="1"/>
          </p:cNvSpPr>
          <p:nvPr/>
        </p:nvSpPr>
        <p:spPr bwMode="auto">
          <a:xfrm>
            <a:off x="4202865" y="4873794"/>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31</a:t>
            </a:r>
            <a:endParaRPr lang="en-US" sz="900" dirty="0">
              <a:latin typeface="Arial" pitchFamily="34" charset="0"/>
              <a:cs typeface="Arial" pitchFamily="34" charset="0"/>
            </a:endParaRPr>
          </a:p>
        </p:txBody>
      </p:sp>
      <p:sp>
        <p:nvSpPr>
          <p:cNvPr id="46" name="TextBox 36"/>
          <p:cNvSpPr txBox="1">
            <a:spLocks noChangeArrowheads="1"/>
          </p:cNvSpPr>
          <p:nvPr/>
        </p:nvSpPr>
        <p:spPr bwMode="auto">
          <a:xfrm>
            <a:off x="4208914" y="520863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31</a:t>
            </a:r>
          </a:p>
        </p:txBody>
      </p:sp>
      <p:sp>
        <p:nvSpPr>
          <p:cNvPr id="47" name="TextBox 36"/>
          <p:cNvSpPr txBox="1">
            <a:spLocks noChangeArrowheads="1"/>
          </p:cNvSpPr>
          <p:nvPr/>
        </p:nvSpPr>
        <p:spPr bwMode="auto">
          <a:xfrm>
            <a:off x="4253398" y="5522530"/>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32</a:t>
            </a:r>
            <a:endParaRPr lang="en-US" sz="900" dirty="0">
              <a:latin typeface="Arial" pitchFamily="34" charset="0"/>
              <a:cs typeface="Arial" pitchFamily="34" charset="0"/>
            </a:endParaRPr>
          </a:p>
        </p:txBody>
      </p:sp>
      <p:sp>
        <p:nvSpPr>
          <p:cNvPr id="48" name="TextBox 36"/>
          <p:cNvSpPr txBox="1">
            <a:spLocks noChangeArrowheads="1"/>
          </p:cNvSpPr>
          <p:nvPr/>
        </p:nvSpPr>
        <p:spPr bwMode="auto">
          <a:xfrm>
            <a:off x="3996827" y="583929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23</a:t>
            </a:r>
            <a:endParaRPr lang="en-US" sz="900" dirty="0">
              <a:latin typeface="Arial" pitchFamily="34" charset="0"/>
              <a:cs typeface="Arial" pitchFamily="34" charset="0"/>
            </a:endParaRPr>
          </a:p>
        </p:txBody>
      </p:sp>
      <p:graphicFrame>
        <p:nvGraphicFramePr>
          <p:cNvPr id="30" name="Group 2"/>
          <p:cNvGraphicFramePr>
            <a:graphicFrameLocks/>
          </p:cNvGraphicFramePr>
          <p:nvPr>
            <p:extLst>
              <p:ext uri="{D42A27DB-BD31-4B8C-83A1-F6EECF244321}">
                <p14:modId xmlns:p14="http://schemas.microsoft.com/office/powerpoint/2010/main" val="101412414"/>
              </p:ext>
            </p:extLst>
          </p:nvPr>
        </p:nvGraphicFramePr>
        <p:xfrm>
          <a:off x="5690319" y="1492681"/>
          <a:ext cx="3065902" cy="4566925"/>
        </p:xfrm>
        <a:graphic>
          <a:graphicData uri="http://schemas.openxmlformats.org/drawingml/2006/table">
            <a:tbl>
              <a:tblPr/>
              <a:tblGrid>
                <a:gridCol w="377988">
                  <a:extLst>
                    <a:ext uri="{9D8B030D-6E8A-4147-A177-3AD203B41FA5}">
                      <a16:colId xmlns:a16="http://schemas.microsoft.com/office/drawing/2014/main" xmlns="" val="20000"/>
                    </a:ext>
                  </a:extLst>
                </a:gridCol>
                <a:gridCol w="545982">
                  <a:extLst>
                    <a:ext uri="{9D8B030D-6E8A-4147-A177-3AD203B41FA5}">
                      <a16:colId xmlns:a16="http://schemas.microsoft.com/office/drawing/2014/main" xmlns="" val="20001"/>
                    </a:ext>
                  </a:extLst>
                </a:gridCol>
                <a:gridCol w="436786">
                  <a:extLst>
                    <a:ext uri="{9D8B030D-6E8A-4147-A177-3AD203B41FA5}">
                      <a16:colId xmlns:a16="http://schemas.microsoft.com/office/drawing/2014/main" xmlns="" val="20002"/>
                    </a:ext>
                  </a:extLst>
                </a:gridCol>
                <a:gridCol w="352542">
                  <a:extLst>
                    <a:ext uri="{9D8B030D-6E8A-4147-A177-3AD203B41FA5}">
                      <a16:colId xmlns:a16="http://schemas.microsoft.com/office/drawing/2014/main" xmlns="" val="20003"/>
                    </a:ext>
                  </a:extLst>
                </a:gridCol>
                <a:gridCol w="450868">
                  <a:extLst>
                    <a:ext uri="{9D8B030D-6E8A-4147-A177-3AD203B41FA5}">
                      <a16:colId xmlns:a16="http://schemas.microsoft.com/office/drawing/2014/main" xmlns="" val="20004"/>
                    </a:ext>
                  </a:extLst>
                </a:gridCol>
                <a:gridCol w="450868">
                  <a:extLst>
                    <a:ext uri="{9D8B030D-6E8A-4147-A177-3AD203B41FA5}">
                      <a16:colId xmlns:a16="http://schemas.microsoft.com/office/drawing/2014/main" xmlns="" val="20005"/>
                    </a:ext>
                  </a:extLst>
                </a:gridCol>
                <a:gridCol w="450868">
                  <a:extLst>
                    <a:ext uri="{9D8B030D-6E8A-4147-A177-3AD203B41FA5}">
                      <a16:colId xmlns:a16="http://schemas.microsoft.com/office/drawing/2014/main" xmlns="" val="20006"/>
                    </a:ext>
                  </a:extLst>
                </a:gridCol>
              </a:tblGrid>
              <a:tr h="4423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Fishers</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Pleasure</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err="1">
                          <a:ln>
                            <a:noFill/>
                          </a:ln>
                          <a:solidFill>
                            <a:schemeClr val="tx1"/>
                          </a:solidFill>
                          <a:effectLst/>
                          <a:latin typeface="Arial" charset="0"/>
                        </a:rPr>
                        <a:t>Powerbtrs</a:t>
                      </a: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(206)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Boat</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Drivers</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(142)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Pas-</a:t>
                      </a:r>
                      <a:r>
                        <a:rPr kumimoji="0" lang="en-US" sz="700" b="1" i="0" u="none" strike="noStrike" cap="none" normalizeH="0" baseline="0" dirty="0" err="1">
                          <a:ln>
                            <a:noFill/>
                          </a:ln>
                          <a:solidFill>
                            <a:schemeClr val="tx1"/>
                          </a:solidFill>
                          <a:effectLst/>
                          <a:latin typeface="Arial" charset="0"/>
                        </a:rPr>
                        <a:t>sengers</a:t>
                      </a: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(283)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PWC</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(62)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Canoeing &amp;</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Kayaking</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(280)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Sailing</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(58)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82675">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59</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61</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64</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60</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60</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77443">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42</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49</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43</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44</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47</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43</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3600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82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4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65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3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3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13509">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18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120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5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12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788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08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77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41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36" name="Text Box 27"/>
          <p:cNvSpPr txBox="1">
            <a:spLocks noChangeArrowheads="1"/>
          </p:cNvSpPr>
          <p:nvPr/>
        </p:nvSpPr>
        <p:spPr bwMode="auto">
          <a:xfrm>
            <a:off x="5071567" y="1525880"/>
            <a:ext cx="625273" cy="415498"/>
          </a:xfrm>
          <a:prstGeom prst="rect">
            <a:avLst/>
          </a:prstGeom>
          <a:noFill/>
          <a:ln w="9525" algn="ctr">
            <a:noFill/>
            <a:miter lim="800000"/>
            <a:headEnd/>
            <a:tailEnd/>
          </a:ln>
        </p:spPr>
        <p:txBody>
          <a:bodyPr wrap="square" anchor="b">
            <a:spAutoFit/>
          </a:bodyPr>
          <a:lstStyle/>
          <a:p>
            <a:pPr algn="ctr">
              <a:buFontTx/>
              <a:buNone/>
            </a:pPr>
            <a:r>
              <a:rPr lang="en-US" sz="700" b="1" dirty="0">
                <a:solidFill>
                  <a:schemeClr val="tx1"/>
                </a:solidFill>
                <a:latin typeface="Arial" pitchFamily="34" charset="0"/>
                <a:cs typeface="Arial" pitchFamily="34" charset="0"/>
              </a:rPr>
              <a:t>Total Boaters</a:t>
            </a:r>
            <a:br>
              <a:rPr lang="en-US" sz="700" b="1" dirty="0">
                <a:solidFill>
                  <a:schemeClr val="tx1"/>
                </a:solidFill>
                <a:latin typeface="Arial" pitchFamily="34" charset="0"/>
                <a:cs typeface="Arial" pitchFamily="34" charset="0"/>
              </a:rPr>
            </a:br>
            <a:r>
              <a:rPr lang="en-US" sz="700" b="1" dirty="0">
                <a:solidFill>
                  <a:schemeClr val="tx1"/>
                </a:solidFill>
                <a:latin typeface="Arial" pitchFamily="34" charset="0"/>
                <a:cs typeface="Arial" pitchFamily="34" charset="0"/>
              </a:rPr>
              <a:t>(</a:t>
            </a:r>
            <a:r>
              <a:rPr lang="en-US" sz="700" b="1" dirty="0">
                <a:latin typeface="Arial" pitchFamily="34" charset="0"/>
                <a:cs typeface="Arial" pitchFamily="34" charset="0"/>
              </a:rPr>
              <a:t>445</a:t>
            </a:r>
            <a:r>
              <a:rPr lang="en-US" sz="700" b="1" dirty="0">
                <a:solidFill>
                  <a:schemeClr val="tx1"/>
                </a:solidFill>
                <a:latin typeface="Arial" pitchFamily="34" charset="0"/>
                <a:cs typeface="Arial" pitchFamily="34" charset="0"/>
              </a:rPr>
              <a:t>)</a:t>
            </a:r>
            <a:endParaRPr lang="en-US" sz="900" b="1" u="sng" dirty="0">
              <a:solidFill>
                <a:schemeClr val="tx1"/>
              </a:solidFill>
              <a:latin typeface="Arial" pitchFamily="34" charset="0"/>
              <a:cs typeface="Arial" pitchFamily="34" charset="0"/>
            </a:endParaRPr>
          </a:p>
        </p:txBody>
      </p:sp>
      <p:sp>
        <p:nvSpPr>
          <p:cNvPr id="55" name="TextBox 36"/>
          <p:cNvSpPr txBox="1">
            <a:spLocks noChangeArrowheads="1"/>
          </p:cNvSpPr>
          <p:nvPr/>
        </p:nvSpPr>
        <p:spPr bwMode="auto">
          <a:xfrm>
            <a:off x="4527860" y="2312285"/>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42</a:t>
            </a:r>
            <a:endParaRPr lang="en-US" sz="900" dirty="0">
              <a:latin typeface="Arial" pitchFamily="34" charset="0"/>
              <a:cs typeface="Arial" pitchFamily="34" charset="0"/>
            </a:endParaRPr>
          </a:p>
        </p:txBody>
      </p:sp>
      <p:sp>
        <p:nvSpPr>
          <p:cNvPr id="4" name="TextBox 3"/>
          <p:cNvSpPr txBox="1"/>
          <p:nvPr/>
        </p:nvSpPr>
        <p:spPr bwMode="auto">
          <a:xfrm>
            <a:off x="5107925" y="6083021"/>
            <a:ext cx="2820976" cy="369332"/>
          </a:xfrm>
          <a:prstGeom prst="rect">
            <a:avLst/>
          </a:prstGeom>
          <a:noFill/>
          <a:ln w="9525">
            <a:noFill/>
            <a:miter lim="800000"/>
            <a:headEnd/>
            <a:tailEnd/>
          </a:ln>
        </p:spPr>
        <p:txBody>
          <a:bodyPr wrap="square" rtlCol="0">
            <a:spAutoFit/>
          </a:bodyPr>
          <a:lstStyle/>
          <a:p>
            <a:pPr>
              <a:buFontTx/>
              <a:buNone/>
            </a:pPr>
            <a:r>
              <a:rPr lang="en-US" sz="900" dirty="0">
                <a:latin typeface="Arial" pitchFamily="34" charset="0"/>
                <a:cs typeface="Arial" pitchFamily="34" charset="0"/>
              </a:rPr>
              <a:t>* New nets / statements beginning August 2015</a:t>
            </a:r>
          </a:p>
          <a:p>
            <a:pPr>
              <a:buFontTx/>
              <a:buNone/>
            </a:pPr>
            <a:r>
              <a:rPr lang="en-CA" sz="900" dirty="0">
                <a:latin typeface="Arial" pitchFamily="34" charset="0"/>
                <a:cs typeface="Arial" pitchFamily="34" charset="0"/>
              </a:rPr>
              <a:t>** Revised statement for August 2017</a:t>
            </a:r>
          </a:p>
        </p:txBody>
      </p:sp>
      <p:cxnSp>
        <p:nvCxnSpPr>
          <p:cNvPr id="71" name="Straight Arrow Connector 40">
            <a:extLst>
              <a:ext uri="{FF2B5EF4-FFF2-40B4-BE49-F238E27FC236}">
                <a16:creationId xmlns:a16="http://schemas.microsoft.com/office/drawing/2014/main" xmlns="" id="{82C181A1-D1F9-4B2A-9984-B519B1A1D406}"/>
              </a:ext>
            </a:extLst>
          </p:cNvPr>
          <p:cNvCxnSpPr>
            <a:cxnSpLocks noChangeShapeType="1"/>
          </p:cNvCxnSpPr>
          <p:nvPr/>
        </p:nvCxnSpPr>
        <p:spPr bwMode="auto">
          <a:xfrm rot="16200000" flipH="1">
            <a:off x="5017416" y="3340767"/>
            <a:ext cx="180000" cy="1588"/>
          </a:xfrm>
          <a:prstGeom prst="straightConnector1">
            <a:avLst/>
          </a:prstGeom>
          <a:noFill/>
          <a:ln w="9525" algn="ctr">
            <a:solidFill>
              <a:schemeClr val="tx1"/>
            </a:solidFill>
            <a:round/>
            <a:headEnd/>
            <a:tailEnd type="arrow" w="med" len="med"/>
          </a:ln>
        </p:spPr>
      </p:cxnSp>
      <p:cxnSp>
        <p:nvCxnSpPr>
          <p:cNvPr id="73" name="Straight Arrow Connector 40">
            <a:extLst>
              <a:ext uri="{FF2B5EF4-FFF2-40B4-BE49-F238E27FC236}">
                <a16:creationId xmlns:a16="http://schemas.microsoft.com/office/drawing/2014/main" xmlns="" id="{1210E0F1-D6DD-4590-A912-C2E6A4B4BCEC}"/>
              </a:ext>
            </a:extLst>
          </p:cNvPr>
          <p:cNvCxnSpPr>
            <a:cxnSpLocks noChangeShapeType="1"/>
          </p:cNvCxnSpPr>
          <p:nvPr/>
        </p:nvCxnSpPr>
        <p:spPr bwMode="auto">
          <a:xfrm rot="16200000" flipH="1">
            <a:off x="4744487" y="2412117"/>
            <a:ext cx="180000" cy="1588"/>
          </a:xfrm>
          <a:prstGeom prst="straightConnector1">
            <a:avLst/>
          </a:prstGeom>
          <a:noFill/>
          <a:ln w="9525" algn="ctr">
            <a:solidFill>
              <a:schemeClr val="tx1"/>
            </a:solidFill>
            <a:round/>
            <a:headEnd/>
            <a:tailEnd type="arrow" w="med" len="med"/>
          </a:ln>
        </p:spPr>
      </p:cxnSp>
      <p:cxnSp>
        <p:nvCxnSpPr>
          <p:cNvPr id="116" name="Straight Arrow Connector 73">
            <a:extLst>
              <a:ext uri="{FF2B5EF4-FFF2-40B4-BE49-F238E27FC236}">
                <a16:creationId xmlns:a16="http://schemas.microsoft.com/office/drawing/2014/main" xmlns="" id="{53625BA1-4FB4-40A5-8BFE-194111016032}"/>
              </a:ext>
            </a:extLst>
          </p:cNvPr>
          <p:cNvCxnSpPr>
            <a:cxnSpLocks noChangeShapeType="1"/>
          </p:cNvCxnSpPr>
          <p:nvPr/>
        </p:nvCxnSpPr>
        <p:spPr bwMode="auto">
          <a:xfrm rot="5400000" flipH="1" flipV="1">
            <a:off x="4033037" y="4313128"/>
            <a:ext cx="216000" cy="1588"/>
          </a:xfrm>
          <a:prstGeom prst="straightConnector1">
            <a:avLst/>
          </a:prstGeom>
          <a:noFill/>
          <a:ln w="19050" algn="ctr">
            <a:solidFill>
              <a:srgbClr val="00B050"/>
            </a:solidFill>
            <a:prstDash val="sysDot"/>
            <a:round/>
            <a:headEnd/>
            <a:tailEnd type="arrow" w="med" len="med"/>
          </a:ln>
        </p:spPr>
      </p:cxnSp>
      <p:cxnSp>
        <p:nvCxnSpPr>
          <p:cNvPr id="168" name="Straight Arrow Connector 73">
            <a:extLst>
              <a:ext uri="{FF2B5EF4-FFF2-40B4-BE49-F238E27FC236}">
                <a16:creationId xmlns:a16="http://schemas.microsoft.com/office/drawing/2014/main" xmlns="" id="{FA91FA6F-5BFD-42D7-A7B2-B384D008C81A}"/>
              </a:ext>
            </a:extLst>
          </p:cNvPr>
          <p:cNvCxnSpPr>
            <a:cxnSpLocks noChangeShapeType="1"/>
          </p:cNvCxnSpPr>
          <p:nvPr/>
        </p:nvCxnSpPr>
        <p:spPr bwMode="auto">
          <a:xfrm rot="5400000" flipH="1" flipV="1">
            <a:off x="4180514" y="5927047"/>
            <a:ext cx="216000" cy="1588"/>
          </a:xfrm>
          <a:prstGeom prst="straightConnector1">
            <a:avLst/>
          </a:prstGeom>
          <a:noFill/>
          <a:ln w="19050" algn="ctr">
            <a:solidFill>
              <a:srgbClr val="00B050"/>
            </a:solidFill>
            <a:prstDash val="sysDot"/>
            <a:round/>
            <a:headEnd/>
            <a:tailEnd type="arrow" w="med" len="med"/>
          </a:ln>
        </p:spPr>
      </p:cxnSp>
      <p:cxnSp>
        <p:nvCxnSpPr>
          <p:cNvPr id="171" name="Straight Arrow Connector 73">
            <a:extLst>
              <a:ext uri="{FF2B5EF4-FFF2-40B4-BE49-F238E27FC236}">
                <a16:creationId xmlns:a16="http://schemas.microsoft.com/office/drawing/2014/main" xmlns="" id="{013AF224-7398-47E2-ACD7-D11A5E4344EA}"/>
              </a:ext>
            </a:extLst>
          </p:cNvPr>
          <p:cNvCxnSpPr>
            <a:cxnSpLocks noChangeShapeType="1"/>
          </p:cNvCxnSpPr>
          <p:nvPr/>
        </p:nvCxnSpPr>
        <p:spPr bwMode="auto">
          <a:xfrm rot="5400000" flipH="1" flipV="1">
            <a:off x="4399167" y="5284440"/>
            <a:ext cx="216000" cy="1588"/>
          </a:xfrm>
          <a:prstGeom prst="straightConnector1">
            <a:avLst/>
          </a:prstGeom>
          <a:noFill/>
          <a:ln w="19050" algn="ctr">
            <a:solidFill>
              <a:srgbClr val="00B050"/>
            </a:solidFill>
            <a:round/>
            <a:headEnd/>
            <a:tailEnd type="arrow" w="med" len="med"/>
          </a:ln>
        </p:spPr>
      </p:cxnSp>
      <p:sp>
        <p:nvSpPr>
          <p:cNvPr id="179" name="Oval 29">
            <a:extLst>
              <a:ext uri="{FF2B5EF4-FFF2-40B4-BE49-F238E27FC236}">
                <a16:creationId xmlns:a16="http://schemas.microsoft.com/office/drawing/2014/main" xmlns="" id="{04DCC47A-CD27-4AEA-BE68-75CCDB0852D5}"/>
              </a:ext>
            </a:extLst>
          </p:cNvPr>
          <p:cNvSpPr>
            <a:spLocks noChangeArrowheads="1"/>
          </p:cNvSpPr>
          <p:nvPr/>
        </p:nvSpPr>
        <p:spPr bwMode="auto">
          <a:xfrm>
            <a:off x="7488849" y="578721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0" name="Oval 29">
            <a:extLst>
              <a:ext uri="{FF2B5EF4-FFF2-40B4-BE49-F238E27FC236}">
                <a16:creationId xmlns:a16="http://schemas.microsoft.com/office/drawing/2014/main" xmlns="" id="{DFB69668-40B8-4AA6-A7F0-FCEB8C9DE6DC}"/>
              </a:ext>
            </a:extLst>
          </p:cNvPr>
          <p:cNvSpPr>
            <a:spLocks noChangeArrowheads="1"/>
          </p:cNvSpPr>
          <p:nvPr/>
        </p:nvSpPr>
        <p:spPr bwMode="auto">
          <a:xfrm>
            <a:off x="7485088" y="550123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1" name="Oval 29">
            <a:extLst>
              <a:ext uri="{FF2B5EF4-FFF2-40B4-BE49-F238E27FC236}">
                <a16:creationId xmlns:a16="http://schemas.microsoft.com/office/drawing/2014/main" xmlns="" id="{BE598C79-315F-40EF-8A22-3E8D29C63C32}"/>
              </a:ext>
            </a:extLst>
          </p:cNvPr>
          <p:cNvSpPr>
            <a:spLocks noChangeArrowheads="1"/>
          </p:cNvSpPr>
          <p:nvPr/>
        </p:nvSpPr>
        <p:spPr bwMode="auto">
          <a:xfrm>
            <a:off x="6194442" y="549690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2" name="Oval 29">
            <a:extLst>
              <a:ext uri="{FF2B5EF4-FFF2-40B4-BE49-F238E27FC236}">
                <a16:creationId xmlns:a16="http://schemas.microsoft.com/office/drawing/2014/main" xmlns="" id="{6425E043-2B50-43D9-B122-C8499585D144}"/>
              </a:ext>
            </a:extLst>
          </p:cNvPr>
          <p:cNvSpPr>
            <a:spLocks noChangeArrowheads="1"/>
          </p:cNvSpPr>
          <p:nvPr/>
        </p:nvSpPr>
        <p:spPr bwMode="auto">
          <a:xfrm>
            <a:off x="6188445" y="1972186"/>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3" name="Oval 29">
            <a:extLst>
              <a:ext uri="{FF2B5EF4-FFF2-40B4-BE49-F238E27FC236}">
                <a16:creationId xmlns:a16="http://schemas.microsoft.com/office/drawing/2014/main" xmlns="" id="{4B48B8F3-0345-4F5E-99EC-A0D7D2C12134}"/>
              </a:ext>
            </a:extLst>
          </p:cNvPr>
          <p:cNvSpPr>
            <a:spLocks noChangeArrowheads="1"/>
          </p:cNvSpPr>
          <p:nvPr/>
        </p:nvSpPr>
        <p:spPr bwMode="auto">
          <a:xfrm>
            <a:off x="6188445" y="2630918"/>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4" name="Oval 29">
            <a:extLst>
              <a:ext uri="{FF2B5EF4-FFF2-40B4-BE49-F238E27FC236}">
                <a16:creationId xmlns:a16="http://schemas.microsoft.com/office/drawing/2014/main" xmlns="" id="{EA884B2D-7E0D-488E-BA9B-1260285430F0}"/>
              </a:ext>
            </a:extLst>
          </p:cNvPr>
          <p:cNvSpPr>
            <a:spLocks noChangeArrowheads="1"/>
          </p:cNvSpPr>
          <p:nvPr/>
        </p:nvSpPr>
        <p:spPr bwMode="auto">
          <a:xfrm>
            <a:off x="6188445" y="291934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87" name="Oval 29">
            <a:extLst>
              <a:ext uri="{FF2B5EF4-FFF2-40B4-BE49-F238E27FC236}">
                <a16:creationId xmlns:a16="http://schemas.microsoft.com/office/drawing/2014/main" xmlns="" id="{B6228BC0-2D9C-4D68-89D1-D09C3600A12F}"/>
              </a:ext>
            </a:extLst>
          </p:cNvPr>
          <p:cNvSpPr>
            <a:spLocks noChangeArrowheads="1"/>
          </p:cNvSpPr>
          <p:nvPr/>
        </p:nvSpPr>
        <p:spPr bwMode="auto">
          <a:xfrm>
            <a:off x="6671730" y="3902547"/>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88" name="Oval 29">
            <a:extLst>
              <a:ext uri="{FF2B5EF4-FFF2-40B4-BE49-F238E27FC236}">
                <a16:creationId xmlns:a16="http://schemas.microsoft.com/office/drawing/2014/main" xmlns="" id="{7FB681F4-BD58-4315-806C-1AEA27D1E4D7}"/>
              </a:ext>
            </a:extLst>
          </p:cNvPr>
          <p:cNvSpPr>
            <a:spLocks noChangeArrowheads="1"/>
          </p:cNvSpPr>
          <p:nvPr/>
        </p:nvSpPr>
        <p:spPr bwMode="auto">
          <a:xfrm>
            <a:off x="7460951" y="3270974"/>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cxnSp>
        <p:nvCxnSpPr>
          <p:cNvPr id="197" name="Straight Arrow Connector 40">
            <a:extLst>
              <a:ext uri="{FF2B5EF4-FFF2-40B4-BE49-F238E27FC236}">
                <a16:creationId xmlns:a16="http://schemas.microsoft.com/office/drawing/2014/main" xmlns="" id="{F0AA362F-6009-49F6-9252-BDC4F68E3D5D}"/>
              </a:ext>
            </a:extLst>
          </p:cNvPr>
          <p:cNvCxnSpPr>
            <a:cxnSpLocks noChangeShapeType="1"/>
          </p:cNvCxnSpPr>
          <p:nvPr/>
        </p:nvCxnSpPr>
        <p:spPr bwMode="auto">
          <a:xfrm rot="5400000" flipH="1" flipV="1">
            <a:off x="6437213" y="3031919"/>
            <a:ext cx="216000" cy="1588"/>
          </a:xfrm>
          <a:prstGeom prst="straightConnector1">
            <a:avLst/>
          </a:prstGeom>
          <a:noFill/>
          <a:ln w="9525" algn="ctr">
            <a:solidFill>
              <a:schemeClr val="tx1"/>
            </a:solidFill>
            <a:round/>
            <a:headEnd/>
            <a:tailEnd type="arrow" w="med" len="med"/>
          </a:ln>
        </p:spPr>
      </p:cxnSp>
      <p:cxnSp>
        <p:nvCxnSpPr>
          <p:cNvPr id="216" name="Straight Arrow Connector 40">
            <a:extLst>
              <a:ext uri="{FF2B5EF4-FFF2-40B4-BE49-F238E27FC236}">
                <a16:creationId xmlns:a16="http://schemas.microsoft.com/office/drawing/2014/main" xmlns="" id="{AD1F2A1D-3415-4B47-A576-9A904A165B93}"/>
              </a:ext>
            </a:extLst>
          </p:cNvPr>
          <p:cNvCxnSpPr>
            <a:cxnSpLocks noChangeShapeType="1"/>
          </p:cNvCxnSpPr>
          <p:nvPr/>
        </p:nvCxnSpPr>
        <p:spPr bwMode="auto">
          <a:xfrm rot="16200000" flipH="1">
            <a:off x="5905494" y="3379533"/>
            <a:ext cx="216000" cy="1587"/>
          </a:xfrm>
          <a:prstGeom prst="straightConnector1">
            <a:avLst/>
          </a:prstGeom>
          <a:noFill/>
          <a:ln w="9525" algn="ctr">
            <a:solidFill>
              <a:schemeClr val="tx1"/>
            </a:solidFill>
            <a:prstDash val="dash"/>
            <a:round/>
            <a:headEnd/>
            <a:tailEnd type="arrow" w="med" len="med"/>
          </a:ln>
        </p:spPr>
      </p:cxnSp>
      <p:cxnSp>
        <p:nvCxnSpPr>
          <p:cNvPr id="219" name="Straight Arrow Connector 40">
            <a:extLst>
              <a:ext uri="{FF2B5EF4-FFF2-40B4-BE49-F238E27FC236}">
                <a16:creationId xmlns:a16="http://schemas.microsoft.com/office/drawing/2014/main" xmlns="" id="{41C9A7BB-E2D3-4DFB-9877-C279A34062B8}"/>
              </a:ext>
            </a:extLst>
          </p:cNvPr>
          <p:cNvCxnSpPr>
            <a:cxnSpLocks noChangeShapeType="1"/>
          </p:cNvCxnSpPr>
          <p:nvPr/>
        </p:nvCxnSpPr>
        <p:spPr bwMode="auto">
          <a:xfrm rot="16200000" flipH="1">
            <a:off x="5904785" y="3715301"/>
            <a:ext cx="216000" cy="1588"/>
          </a:xfrm>
          <a:prstGeom prst="straightConnector1">
            <a:avLst/>
          </a:prstGeom>
          <a:noFill/>
          <a:ln w="9525" algn="ctr">
            <a:solidFill>
              <a:schemeClr val="tx1"/>
            </a:solidFill>
            <a:round/>
            <a:headEnd/>
            <a:tailEnd type="arrow" w="med" len="med"/>
          </a:ln>
        </p:spPr>
      </p:cxnSp>
      <p:cxnSp>
        <p:nvCxnSpPr>
          <p:cNvPr id="231" name="Straight Arrow Connector 40">
            <a:extLst>
              <a:ext uri="{FF2B5EF4-FFF2-40B4-BE49-F238E27FC236}">
                <a16:creationId xmlns:a16="http://schemas.microsoft.com/office/drawing/2014/main" xmlns="" id="{0554AC82-0AE5-4B14-9941-10A3F73C1157}"/>
              </a:ext>
            </a:extLst>
          </p:cNvPr>
          <p:cNvCxnSpPr>
            <a:cxnSpLocks noChangeShapeType="1"/>
          </p:cNvCxnSpPr>
          <p:nvPr/>
        </p:nvCxnSpPr>
        <p:spPr bwMode="auto">
          <a:xfrm rot="5400000" flipH="1" flipV="1">
            <a:off x="8540847" y="5889264"/>
            <a:ext cx="216000" cy="1588"/>
          </a:xfrm>
          <a:prstGeom prst="straightConnector1">
            <a:avLst/>
          </a:prstGeom>
          <a:noFill/>
          <a:ln w="9525" algn="ctr">
            <a:solidFill>
              <a:schemeClr val="tx1"/>
            </a:solidFill>
            <a:round/>
            <a:headEnd/>
            <a:tailEnd type="arrow" w="med" len="med"/>
          </a:ln>
        </p:spPr>
      </p:cxnSp>
      <p:cxnSp>
        <p:nvCxnSpPr>
          <p:cNvPr id="235" name="Straight Arrow Connector 40">
            <a:extLst>
              <a:ext uri="{FF2B5EF4-FFF2-40B4-BE49-F238E27FC236}">
                <a16:creationId xmlns:a16="http://schemas.microsoft.com/office/drawing/2014/main" xmlns="" id="{180C2BB6-949B-4081-90F3-C382B9701FDD}"/>
              </a:ext>
            </a:extLst>
          </p:cNvPr>
          <p:cNvCxnSpPr>
            <a:cxnSpLocks noChangeShapeType="1"/>
          </p:cNvCxnSpPr>
          <p:nvPr/>
        </p:nvCxnSpPr>
        <p:spPr bwMode="auto">
          <a:xfrm rot="16200000" flipH="1">
            <a:off x="8101680" y="5615661"/>
            <a:ext cx="216000" cy="1588"/>
          </a:xfrm>
          <a:prstGeom prst="straightConnector1">
            <a:avLst/>
          </a:prstGeom>
          <a:noFill/>
          <a:ln w="9525" algn="ctr">
            <a:solidFill>
              <a:schemeClr val="tx1"/>
            </a:solidFill>
            <a:prstDash val="dash"/>
            <a:round/>
            <a:headEnd/>
            <a:tailEnd type="arrow" w="med" len="med"/>
          </a:ln>
        </p:spPr>
      </p:cxnSp>
      <p:cxnSp>
        <p:nvCxnSpPr>
          <p:cNvPr id="246" name="Straight Arrow Connector 40">
            <a:extLst>
              <a:ext uri="{FF2B5EF4-FFF2-40B4-BE49-F238E27FC236}">
                <a16:creationId xmlns:a16="http://schemas.microsoft.com/office/drawing/2014/main" xmlns="" id="{3958462C-0090-4D55-886B-02CB5005BE11}"/>
              </a:ext>
            </a:extLst>
          </p:cNvPr>
          <p:cNvCxnSpPr>
            <a:cxnSpLocks noChangeShapeType="1"/>
          </p:cNvCxnSpPr>
          <p:nvPr/>
        </p:nvCxnSpPr>
        <p:spPr bwMode="auto">
          <a:xfrm rot="5400000" flipH="1" flipV="1">
            <a:off x="8540053" y="3375993"/>
            <a:ext cx="216000" cy="1588"/>
          </a:xfrm>
          <a:prstGeom prst="straightConnector1">
            <a:avLst/>
          </a:prstGeom>
          <a:noFill/>
          <a:ln w="9525" algn="ctr">
            <a:solidFill>
              <a:schemeClr val="tx1"/>
            </a:solidFill>
            <a:round/>
            <a:headEnd/>
            <a:tailEnd type="arrow" w="med" len="med"/>
          </a:ln>
        </p:spPr>
      </p:cxnSp>
      <p:cxnSp>
        <p:nvCxnSpPr>
          <p:cNvPr id="249" name="Straight Arrow Connector 40">
            <a:extLst>
              <a:ext uri="{FF2B5EF4-FFF2-40B4-BE49-F238E27FC236}">
                <a16:creationId xmlns:a16="http://schemas.microsoft.com/office/drawing/2014/main" xmlns="" id="{374A458E-2039-401F-A7D9-7BFB4C5273F2}"/>
              </a:ext>
            </a:extLst>
          </p:cNvPr>
          <p:cNvCxnSpPr>
            <a:cxnSpLocks noChangeShapeType="1"/>
          </p:cNvCxnSpPr>
          <p:nvPr/>
        </p:nvCxnSpPr>
        <p:spPr bwMode="auto">
          <a:xfrm rot="16200000" flipH="1">
            <a:off x="6842403" y="3702878"/>
            <a:ext cx="216000" cy="1588"/>
          </a:xfrm>
          <a:prstGeom prst="straightConnector1">
            <a:avLst/>
          </a:prstGeom>
          <a:noFill/>
          <a:ln w="9525" algn="ctr">
            <a:solidFill>
              <a:schemeClr val="tx1"/>
            </a:solidFill>
            <a:prstDash val="dash"/>
            <a:round/>
            <a:headEnd/>
            <a:tailEnd type="arrow" w="med" len="med"/>
          </a:ln>
        </p:spPr>
      </p:cxnSp>
      <p:cxnSp>
        <p:nvCxnSpPr>
          <p:cNvPr id="259" name="Straight Arrow Connector 40">
            <a:extLst>
              <a:ext uri="{FF2B5EF4-FFF2-40B4-BE49-F238E27FC236}">
                <a16:creationId xmlns:a16="http://schemas.microsoft.com/office/drawing/2014/main" xmlns="" id="{3CB0C342-893C-4CA6-90F8-8EEA0901CCF1}"/>
              </a:ext>
            </a:extLst>
          </p:cNvPr>
          <p:cNvCxnSpPr>
            <a:cxnSpLocks noChangeShapeType="1"/>
          </p:cNvCxnSpPr>
          <p:nvPr/>
        </p:nvCxnSpPr>
        <p:spPr bwMode="auto">
          <a:xfrm rot="5400000" flipH="1" flipV="1">
            <a:off x="8538465" y="4350318"/>
            <a:ext cx="216000" cy="1588"/>
          </a:xfrm>
          <a:prstGeom prst="straightConnector1">
            <a:avLst/>
          </a:prstGeom>
          <a:noFill/>
          <a:ln w="9525" algn="ctr">
            <a:solidFill>
              <a:schemeClr val="tx1"/>
            </a:solidFill>
            <a:prstDash val="dash"/>
            <a:round/>
            <a:headEnd/>
            <a:tailEnd type="arrow" w="med" len="med"/>
          </a:ln>
        </p:spPr>
      </p:cxnSp>
      <p:cxnSp>
        <p:nvCxnSpPr>
          <p:cNvPr id="260" name="Straight Arrow Connector 40">
            <a:extLst>
              <a:ext uri="{FF2B5EF4-FFF2-40B4-BE49-F238E27FC236}">
                <a16:creationId xmlns:a16="http://schemas.microsoft.com/office/drawing/2014/main" xmlns="" id="{C01C993A-572A-4FC7-A74D-71579B989763}"/>
              </a:ext>
            </a:extLst>
          </p:cNvPr>
          <p:cNvCxnSpPr>
            <a:cxnSpLocks noChangeShapeType="1"/>
          </p:cNvCxnSpPr>
          <p:nvPr/>
        </p:nvCxnSpPr>
        <p:spPr bwMode="auto">
          <a:xfrm rot="5400000" flipH="1" flipV="1">
            <a:off x="8539259" y="4641964"/>
            <a:ext cx="216000" cy="1588"/>
          </a:xfrm>
          <a:prstGeom prst="straightConnector1">
            <a:avLst/>
          </a:prstGeom>
          <a:noFill/>
          <a:ln w="9525" algn="ctr">
            <a:solidFill>
              <a:schemeClr val="tx1"/>
            </a:solidFill>
            <a:prstDash val="dash"/>
            <a:round/>
            <a:headEnd/>
            <a:tailEnd type="arrow" w="med" len="med"/>
          </a:ln>
        </p:spPr>
      </p:cxnSp>
      <p:cxnSp>
        <p:nvCxnSpPr>
          <p:cNvPr id="261" name="Straight Arrow Connector 40">
            <a:extLst>
              <a:ext uri="{FF2B5EF4-FFF2-40B4-BE49-F238E27FC236}">
                <a16:creationId xmlns:a16="http://schemas.microsoft.com/office/drawing/2014/main" xmlns="" id="{E438F14B-10A2-462C-9C09-78B6494F752D}"/>
              </a:ext>
            </a:extLst>
          </p:cNvPr>
          <p:cNvCxnSpPr>
            <a:cxnSpLocks noChangeShapeType="1"/>
          </p:cNvCxnSpPr>
          <p:nvPr/>
        </p:nvCxnSpPr>
        <p:spPr bwMode="auto">
          <a:xfrm rot="16200000" flipH="1">
            <a:off x="7243647" y="3714910"/>
            <a:ext cx="216000" cy="1588"/>
          </a:xfrm>
          <a:prstGeom prst="straightConnector1">
            <a:avLst/>
          </a:prstGeom>
          <a:noFill/>
          <a:ln w="9525" algn="ctr">
            <a:solidFill>
              <a:schemeClr val="tx1"/>
            </a:solidFill>
            <a:round/>
            <a:headEnd/>
            <a:tailEnd type="arrow" w="med" len="med"/>
          </a:ln>
        </p:spPr>
      </p:cxnSp>
      <p:cxnSp>
        <p:nvCxnSpPr>
          <p:cNvPr id="262" name="Straight Arrow Connector 40">
            <a:extLst>
              <a:ext uri="{FF2B5EF4-FFF2-40B4-BE49-F238E27FC236}">
                <a16:creationId xmlns:a16="http://schemas.microsoft.com/office/drawing/2014/main" xmlns="" id="{7C7CC9DE-1283-4143-B98E-87E5672311AE}"/>
              </a:ext>
            </a:extLst>
          </p:cNvPr>
          <p:cNvCxnSpPr>
            <a:cxnSpLocks noChangeShapeType="1"/>
          </p:cNvCxnSpPr>
          <p:nvPr/>
        </p:nvCxnSpPr>
        <p:spPr bwMode="auto">
          <a:xfrm rot="16200000" flipH="1">
            <a:off x="8085076" y="3394600"/>
            <a:ext cx="216000" cy="1588"/>
          </a:xfrm>
          <a:prstGeom prst="straightConnector1">
            <a:avLst/>
          </a:prstGeom>
          <a:noFill/>
          <a:ln w="9525" algn="ctr">
            <a:solidFill>
              <a:schemeClr val="tx1"/>
            </a:solidFill>
            <a:prstDash val="dash"/>
            <a:round/>
            <a:headEnd/>
            <a:tailEnd type="arrow" w="med" len="med"/>
          </a:ln>
        </p:spPr>
      </p:cxnSp>
      <p:cxnSp>
        <p:nvCxnSpPr>
          <p:cNvPr id="269" name="Straight Arrow Connector 40">
            <a:extLst>
              <a:ext uri="{FF2B5EF4-FFF2-40B4-BE49-F238E27FC236}">
                <a16:creationId xmlns:a16="http://schemas.microsoft.com/office/drawing/2014/main" xmlns="" id="{EABC18D6-A1C7-4F94-9938-4E19BEDD8B2F}"/>
              </a:ext>
            </a:extLst>
          </p:cNvPr>
          <p:cNvCxnSpPr>
            <a:cxnSpLocks noChangeShapeType="1"/>
          </p:cNvCxnSpPr>
          <p:nvPr/>
        </p:nvCxnSpPr>
        <p:spPr bwMode="auto">
          <a:xfrm rot="16200000" flipH="1">
            <a:off x="7639797" y="2732392"/>
            <a:ext cx="216000" cy="1588"/>
          </a:xfrm>
          <a:prstGeom prst="straightConnector1">
            <a:avLst/>
          </a:prstGeom>
          <a:noFill/>
          <a:ln w="9525" algn="ctr">
            <a:solidFill>
              <a:schemeClr val="tx1"/>
            </a:solidFill>
            <a:round/>
            <a:headEnd/>
            <a:tailEnd type="arrow" w="med" len="med"/>
          </a:ln>
        </p:spPr>
      </p:cxnSp>
      <p:cxnSp>
        <p:nvCxnSpPr>
          <p:cNvPr id="270" name="Straight Arrow Connector 40">
            <a:extLst>
              <a:ext uri="{FF2B5EF4-FFF2-40B4-BE49-F238E27FC236}">
                <a16:creationId xmlns:a16="http://schemas.microsoft.com/office/drawing/2014/main" xmlns="" id="{AFD7610D-BF03-45B6-A1A7-8DCE87FAC9D7}"/>
              </a:ext>
            </a:extLst>
          </p:cNvPr>
          <p:cNvCxnSpPr>
            <a:cxnSpLocks noChangeShapeType="1"/>
          </p:cNvCxnSpPr>
          <p:nvPr/>
        </p:nvCxnSpPr>
        <p:spPr bwMode="auto">
          <a:xfrm rot="16200000" flipH="1">
            <a:off x="5885136" y="2090780"/>
            <a:ext cx="216000" cy="1588"/>
          </a:xfrm>
          <a:prstGeom prst="straightConnector1">
            <a:avLst/>
          </a:prstGeom>
          <a:noFill/>
          <a:ln w="9525" algn="ctr">
            <a:solidFill>
              <a:schemeClr val="tx1"/>
            </a:solidFill>
            <a:prstDash val="dash"/>
            <a:round/>
            <a:headEnd/>
            <a:tailEnd type="arrow" w="med" len="med"/>
          </a:ln>
        </p:spPr>
      </p:cxnSp>
      <p:cxnSp>
        <p:nvCxnSpPr>
          <p:cNvPr id="277" name="Straight Arrow Connector 40">
            <a:extLst>
              <a:ext uri="{FF2B5EF4-FFF2-40B4-BE49-F238E27FC236}">
                <a16:creationId xmlns:a16="http://schemas.microsoft.com/office/drawing/2014/main" xmlns="" id="{F45EBF32-21BC-443A-A17A-7628A94CD6F9}"/>
              </a:ext>
            </a:extLst>
          </p:cNvPr>
          <p:cNvCxnSpPr>
            <a:cxnSpLocks noChangeShapeType="1"/>
          </p:cNvCxnSpPr>
          <p:nvPr/>
        </p:nvCxnSpPr>
        <p:spPr bwMode="auto">
          <a:xfrm rot="5400000" flipH="1" flipV="1">
            <a:off x="5891773" y="3046717"/>
            <a:ext cx="216000" cy="1588"/>
          </a:xfrm>
          <a:prstGeom prst="straightConnector1">
            <a:avLst/>
          </a:prstGeom>
          <a:noFill/>
          <a:ln w="9525" algn="ctr">
            <a:solidFill>
              <a:schemeClr val="tx1"/>
            </a:solidFill>
            <a:prstDash val="dash"/>
            <a:round/>
            <a:headEnd/>
            <a:tailEnd type="arrow" w="med" len="med"/>
          </a:ln>
        </p:spPr>
      </p:cxnSp>
      <p:cxnSp>
        <p:nvCxnSpPr>
          <p:cNvPr id="282" name="Straight Arrow Connector 40">
            <a:extLst>
              <a:ext uri="{FF2B5EF4-FFF2-40B4-BE49-F238E27FC236}">
                <a16:creationId xmlns:a16="http://schemas.microsoft.com/office/drawing/2014/main" xmlns="" id="{6B98C2D4-327D-433D-A208-98663D47B883}"/>
              </a:ext>
            </a:extLst>
          </p:cNvPr>
          <p:cNvCxnSpPr>
            <a:cxnSpLocks noChangeShapeType="1"/>
          </p:cNvCxnSpPr>
          <p:nvPr/>
        </p:nvCxnSpPr>
        <p:spPr bwMode="auto">
          <a:xfrm rot="16200000" flipH="1">
            <a:off x="7247041" y="2423667"/>
            <a:ext cx="216000" cy="1588"/>
          </a:xfrm>
          <a:prstGeom prst="straightConnector1">
            <a:avLst/>
          </a:prstGeom>
          <a:noFill/>
          <a:ln w="9525" algn="ctr">
            <a:solidFill>
              <a:schemeClr val="tx1"/>
            </a:solidFill>
            <a:round/>
            <a:headEnd/>
            <a:tailEnd type="arrow" w="med" len="med"/>
          </a:ln>
        </p:spPr>
      </p:cxnSp>
      <p:cxnSp>
        <p:nvCxnSpPr>
          <p:cNvPr id="162" name="Straight Arrow Connector 40">
            <a:extLst>
              <a:ext uri="{FF2B5EF4-FFF2-40B4-BE49-F238E27FC236}">
                <a16:creationId xmlns:a16="http://schemas.microsoft.com/office/drawing/2014/main" xmlns="" id="{3C3205AB-3E1F-4F1A-8FDB-39BDB4F57384}"/>
              </a:ext>
            </a:extLst>
          </p:cNvPr>
          <p:cNvCxnSpPr>
            <a:cxnSpLocks noChangeShapeType="1"/>
          </p:cNvCxnSpPr>
          <p:nvPr/>
        </p:nvCxnSpPr>
        <p:spPr bwMode="auto">
          <a:xfrm rot="5400000" flipH="1" flipV="1">
            <a:off x="4256632" y="3046717"/>
            <a:ext cx="216000" cy="1588"/>
          </a:xfrm>
          <a:prstGeom prst="straightConnector1">
            <a:avLst/>
          </a:prstGeom>
          <a:noFill/>
          <a:ln w="9525" algn="ctr">
            <a:solidFill>
              <a:schemeClr val="tx1"/>
            </a:solidFill>
            <a:prstDash val="dash"/>
            <a:round/>
            <a:headEnd/>
            <a:tailEnd type="arrow" w="med" len="med"/>
          </a:ln>
        </p:spPr>
      </p:cxnSp>
      <p:sp>
        <p:nvSpPr>
          <p:cNvPr id="7" name="Oval 6"/>
          <p:cNvSpPr/>
          <p:nvPr/>
        </p:nvSpPr>
        <p:spPr>
          <a:xfrm>
            <a:off x="6088737" y="1413115"/>
            <a:ext cx="503208" cy="554183"/>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592050" y="1435729"/>
            <a:ext cx="503208" cy="554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73">
            <a:extLst>
              <a:ext uri="{FF2B5EF4-FFF2-40B4-BE49-F238E27FC236}">
                <a16:creationId xmlns:a16="http://schemas.microsoft.com/office/drawing/2014/main" xmlns="" id="{16DBCCD2-0182-4AE7-90BB-CF64449BF6C3}"/>
              </a:ext>
            </a:extLst>
          </p:cNvPr>
          <p:cNvCxnSpPr>
            <a:cxnSpLocks noChangeShapeType="1"/>
          </p:cNvCxnSpPr>
          <p:nvPr/>
        </p:nvCxnSpPr>
        <p:spPr bwMode="auto">
          <a:xfrm rot="5400000" flipH="1" flipV="1">
            <a:off x="4441508" y="5590087"/>
            <a:ext cx="216000" cy="1588"/>
          </a:xfrm>
          <a:prstGeom prst="straightConnector1">
            <a:avLst/>
          </a:prstGeom>
          <a:noFill/>
          <a:ln w="19050" algn="ctr">
            <a:solidFill>
              <a:srgbClr val="00B050"/>
            </a:solidFill>
            <a:prstDash val="sysDot"/>
            <a:round/>
            <a:headEnd/>
            <a:tailEnd type="arrow" w="med" len="med"/>
          </a:ln>
        </p:spPr>
      </p:cxnSp>
      <p:cxnSp>
        <p:nvCxnSpPr>
          <p:cNvPr id="166" name="Straight Arrow Connector 73">
            <a:extLst>
              <a:ext uri="{FF2B5EF4-FFF2-40B4-BE49-F238E27FC236}">
                <a16:creationId xmlns:a16="http://schemas.microsoft.com/office/drawing/2014/main" xmlns="" id="{4A5CE842-C3A6-44B2-8798-58AFFA6E8955}"/>
              </a:ext>
            </a:extLst>
          </p:cNvPr>
          <p:cNvCxnSpPr>
            <a:cxnSpLocks noChangeShapeType="1"/>
          </p:cNvCxnSpPr>
          <p:nvPr/>
        </p:nvCxnSpPr>
        <p:spPr bwMode="auto">
          <a:xfrm rot="5400000" flipH="1" flipV="1">
            <a:off x="4401678" y="4960726"/>
            <a:ext cx="216000" cy="1588"/>
          </a:xfrm>
          <a:prstGeom prst="straightConnector1">
            <a:avLst/>
          </a:prstGeom>
          <a:noFill/>
          <a:ln w="19050" algn="ctr">
            <a:solidFill>
              <a:srgbClr val="00B050"/>
            </a:solidFill>
            <a:prstDash val="sysDot"/>
            <a:round/>
            <a:headEnd/>
            <a:tailEnd type="arrow" w="med" len="med"/>
          </a:ln>
        </p:spPr>
      </p:cxnSp>
      <p:cxnSp>
        <p:nvCxnSpPr>
          <p:cNvPr id="193" name="Straight Arrow Connector 40">
            <a:extLst>
              <a:ext uri="{FF2B5EF4-FFF2-40B4-BE49-F238E27FC236}">
                <a16:creationId xmlns:a16="http://schemas.microsoft.com/office/drawing/2014/main" xmlns="" id="{69A7BFC5-CA32-4D86-B842-AF70DC65A983}"/>
              </a:ext>
            </a:extLst>
          </p:cNvPr>
          <p:cNvCxnSpPr>
            <a:cxnSpLocks noChangeShapeType="1"/>
          </p:cNvCxnSpPr>
          <p:nvPr/>
        </p:nvCxnSpPr>
        <p:spPr bwMode="auto">
          <a:xfrm rot="16200000" flipH="1">
            <a:off x="4808866" y="3673644"/>
            <a:ext cx="180000" cy="1588"/>
          </a:xfrm>
          <a:prstGeom prst="straightConnector1">
            <a:avLst/>
          </a:prstGeom>
          <a:noFill/>
          <a:ln w="9525" algn="ctr">
            <a:solidFill>
              <a:schemeClr val="tx1"/>
            </a:solidFill>
            <a:round/>
            <a:headEnd/>
            <a:tailEnd type="arrow" w="med" len="med"/>
          </a:ln>
        </p:spPr>
      </p:cxnSp>
      <p:cxnSp>
        <p:nvCxnSpPr>
          <p:cNvPr id="194" name="Straight Arrow Connector 40">
            <a:extLst>
              <a:ext uri="{FF2B5EF4-FFF2-40B4-BE49-F238E27FC236}">
                <a16:creationId xmlns:a16="http://schemas.microsoft.com/office/drawing/2014/main" xmlns="" id="{45B3CF64-C567-4527-B6E4-B6550D66F052}"/>
              </a:ext>
            </a:extLst>
          </p:cNvPr>
          <p:cNvCxnSpPr>
            <a:cxnSpLocks noChangeShapeType="1"/>
          </p:cNvCxnSpPr>
          <p:nvPr/>
        </p:nvCxnSpPr>
        <p:spPr bwMode="auto">
          <a:xfrm rot="16200000" flipH="1">
            <a:off x="5161586" y="2083249"/>
            <a:ext cx="180000" cy="1588"/>
          </a:xfrm>
          <a:prstGeom prst="straightConnector1">
            <a:avLst/>
          </a:prstGeom>
          <a:noFill/>
          <a:ln w="9525" algn="ctr">
            <a:solidFill>
              <a:schemeClr val="tx1"/>
            </a:solidFill>
            <a:round/>
            <a:headEnd/>
            <a:tailEnd type="arrow" w="med" len="med"/>
          </a:ln>
        </p:spPr>
      </p:cxnSp>
      <p:sp>
        <p:nvSpPr>
          <p:cNvPr id="195" name="Oval 29">
            <a:extLst>
              <a:ext uri="{FF2B5EF4-FFF2-40B4-BE49-F238E27FC236}">
                <a16:creationId xmlns:a16="http://schemas.microsoft.com/office/drawing/2014/main" xmlns="" id="{CD5B9693-B8E3-4D46-8C9A-A98A0B125D33}"/>
              </a:ext>
            </a:extLst>
          </p:cNvPr>
          <p:cNvSpPr>
            <a:spLocks noChangeArrowheads="1"/>
          </p:cNvSpPr>
          <p:nvPr/>
        </p:nvSpPr>
        <p:spPr bwMode="auto">
          <a:xfrm>
            <a:off x="6194442" y="4878316"/>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96" name="Oval 29">
            <a:extLst>
              <a:ext uri="{FF2B5EF4-FFF2-40B4-BE49-F238E27FC236}">
                <a16:creationId xmlns:a16="http://schemas.microsoft.com/office/drawing/2014/main" xmlns="" id="{648011F0-C818-4C3C-9EE2-4F4192510E1C}"/>
              </a:ext>
            </a:extLst>
          </p:cNvPr>
          <p:cNvSpPr>
            <a:spLocks noChangeArrowheads="1"/>
          </p:cNvSpPr>
          <p:nvPr/>
        </p:nvSpPr>
        <p:spPr bwMode="auto">
          <a:xfrm>
            <a:off x="6194442" y="578329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11" name="Oval 29">
            <a:extLst>
              <a:ext uri="{FF2B5EF4-FFF2-40B4-BE49-F238E27FC236}">
                <a16:creationId xmlns:a16="http://schemas.microsoft.com/office/drawing/2014/main" xmlns="" id="{77362969-F634-40A5-B348-B3A6EF8654DD}"/>
              </a:ext>
            </a:extLst>
          </p:cNvPr>
          <p:cNvSpPr>
            <a:spLocks noChangeArrowheads="1"/>
          </p:cNvSpPr>
          <p:nvPr/>
        </p:nvSpPr>
        <p:spPr bwMode="auto">
          <a:xfrm>
            <a:off x="6679642" y="4878908"/>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18" name="Oval 29">
            <a:extLst>
              <a:ext uri="{FF2B5EF4-FFF2-40B4-BE49-F238E27FC236}">
                <a16:creationId xmlns:a16="http://schemas.microsoft.com/office/drawing/2014/main" xmlns="" id="{E879D454-69E7-405F-BE65-94E96A79CC57}"/>
              </a:ext>
            </a:extLst>
          </p:cNvPr>
          <p:cNvSpPr>
            <a:spLocks noChangeArrowheads="1"/>
          </p:cNvSpPr>
          <p:nvPr/>
        </p:nvSpPr>
        <p:spPr bwMode="auto">
          <a:xfrm>
            <a:off x="6670357" y="454718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53" name="Oval 29">
            <a:extLst>
              <a:ext uri="{FF2B5EF4-FFF2-40B4-BE49-F238E27FC236}">
                <a16:creationId xmlns:a16="http://schemas.microsoft.com/office/drawing/2014/main" xmlns="" id="{D3C03B1E-A7FF-41D7-8703-E137CCFFA41E}"/>
              </a:ext>
            </a:extLst>
          </p:cNvPr>
          <p:cNvSpPr>
            <a:spLocks noChangeArrowheads="1"/>
          </p:cNvSpPr>
          <p:nvPr/>
        </p:nvSpPr>
        <p:spPr bwMode="auto">
          <a:xfrm>
            <a:off x="6679642" y="5502945"/>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275" name="Oval 29">
            <a:extLst>
              <a:ext uri="{FF2B5EF4-FFF2-40B4-BE49-F238E27FC236}">
                <a16:creationId xmlns:a16="http://schemas.microsoft.com/office/drawing/2014/main" xmlns="" id="{BB945185-48EC-40DB-B0E9-E877215075DC}"/>
              </a:ext>
            </a:extLst>
          </p:cNvPr>
          <p:cNvSpPr>
            <a:spLocks noChangeArrowheads="1"/>
          </p:cNvSpPr>
          <p:nvPr/>
        </p:nvSpPr>
        <p:spPr bwMode="auto">
          <a:xfrm>
            <a:off x="6679642" y="578721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cxnSp>
        <p:nvCxnSpPr>
          <p:cNvPr id="278" name="Straight Arrow Connector 40">
            <a:extLst>
              <a:ext uri="{FF2B5EF4-FFF2-40B4-BE49-F238E27FC236}">
                <a16:creationId xmlns:a16="http://schemas.microsoft.com/office/drawing/2014/main" xmlns="" id="{D4378BC6-A71B-4DE5-8B3E-82914B05E249}"/>
              </a:ext>
            </a:extLst>
          </p:cNvPr>
          <p:cNvCxnSpPr>
            <a:cxnSpLocks noChangeShapeType="1"/>
          </p:cNvCxnSpPr>
          <p:nvPr/>
        </p:nvCxnSpPr>
        <p:spPr bwMode="auto">
          <a:xfrm rot="5400000" flipH="1" flipV="1">
            <a:off x="7645643" y="4956652"/>
            <a:ext cx="216000" cy="1588"/>
          </a:xfrm>
          <a:prstGeom prst="straightConnector1">
            <a:avLst/>
          </a:prstGeom>
          <a:noFill/>
          <a:ln w="9525" algn="ctr">
            <a:solidFill>
              <a:schemeClr val="tx1"/>
            </a:solidFill>
            <a:round/>
            <a:headEnd/>
            <a:tailEnd type="arrow" w="med" len="med"/>
          </a:ln>
        </p:spPr>
      </p:cxnSp>
      <p:cxnSp>
        <p:nvCxnSpPr>
          <p:cNvPr id="290" name="Straight Arrow Connector 40">
            <a:extLst>
              <a:ext uri="{FF2B5EF4-FFF2-40B4-BE49-F238E27FC236}">
                <a16:creationId xmlns:a16="http://schemas.microsoft.com/office/drawing/2014/main" xmlns="" id="{4AAE638E-86A8-4D26-8562-C3D04C4ABE2F}"/>
              </a:ext>
            </a:extLst>
          </p:cNvPr>
          <p:cNvCxnSpPr>
            <a:cxnSpLocks noChangeShapeType="1"/>
          </p:cNvCxnSpPr>
          <p:nvPr/>
        </p:nvCxnSpPr>
        <p:spPr bwMode="auto">
          <a:xfrm rot="16200000" flipH="1">
            <a:off x="7652788" y="4347839"/>
            <a:ext cx="216000" cy="1588"/>
          </a:xfrm>
          <a:prstGeom prst="straightConnector1">
            <a:avLst/>
          </a:prstGeom>
          <a:noFill/>
          <a:ln w="9525" algn="ctr">
            <a:solidFill>
              <a:schemeClr val="tx1"/>
            </a:solidFill>
            <a:prstDash val="dash"/>
            <a:round/>
            <a:headEnd/>
            <a:tailEnd type="arrow" w="med" len="med"/>
          </a:ln>
        </p:spPr>
      </p:cxnSp>
      <p:cxnSp>
        <p:nvCxnSpPr>
          <p:cNvPr id="292" name="Straight Arrow Connector 40">
            <a:extLst>
              <a:ext uri="{FF2B5EF4-FFF2-40B4-BE49-F238E27FC236}">
                <a16:creationId xmlns:a16="http://schemas.microsoft.com/office/drawing/2014/main" xmlns="" id="{6D1FD91E-068D-4D02-BF7D-65EEDB4801E9}"/>
              </a:ext>
            </a:extLst>
          </p:cNvPr>
          <p:cNvCxnSpPr>
            <a:cxnSpLocks noChangeShapeType="1"/>
          </p:cNvCxnSpPr>
          <p:nvPr/>
        </p:nvCxnSpPr>
        <p:spPr bwMode="auto">
          <a:xfrm rot="16200000" flipH="1">
            <a:off x="7651200" y="4649031"/>
            <a:ext cx="216000" cy="1588"/>
          </a:xfrm>
          <a:prstGeom prst="straightConnector1">
            <a:avLst/>
          </a:prstGeom>
          <a:noFill/>
          <a:ln w="9525" algn="ctr">
            <a:solidFill>
              <a:schemeClr val="tx1"/>
            </a:solidFill>
            <a:round/>
            <a:headEnd/>
            <a:tailEnd type="arrow" w="med" len="med"/>
          </a:ln>
        </p:spPr>
      </p:cxnSp>
      <p:cxnSp>
        <p:nvCxnSpPr>
          <p:cNvPr id="293" name="Straight Arrow Connector 40">
            <a:extLst>
              <a:ext uri="{FF2B5EF4-FFF2-40B4-BE49-F238E27FC236}">
                <a16:creationId xmlns:a16="http://schemas.microsoft.com/office/drawing/2014/main" xmlns="" id="{3A22A3BC-7D20-4F84-9941-E8D70E463D90}"/>
              </a:ext>
            </a:extLst>
          </p:cNvPr>
          <p:cNvCxnSpPr>
            <a:cxnSpLocks noChangeShapeType="1"/>
          </p:cNvCxnSpPr>
          <p:nvPr/>
        </p:nvCxnSpPr>
        <p:spPr bwMode="auto">
          <a:xfrm rot="16200000" flipH="1">
            <a:off x="7239203" y="3393217"/>
            <a:ext cx="216000" cy="1588"/>
          </a:xfrm>
          <a:prstGeom prst="straightConnector1">
            <a:avLst/>
          </a:prstGeom>
          <a:noFill/>
          <a:ln w="9525" algn="ctr">
            <a:solidFill>
              <a:schemeClr val="tx1"/>
            </a:solidFill>
            <a:prstDash val="dash"/>
            <a:round/>
            <a:headEnd/>
            <a:tailEnd type="arrow" w="med" len="med"/>
          </a:ln>
        </p:spPr>
      </p:cxnSp>
      <p:cxnSp>
        <p:nvCxnSpPr>
          <p:cNvPr id="294" name="Straight Arrow Connector 40">
            <a:extLst>
              <a:ext uri="{FF2B5EF4-FFF2-40B4-BE49-F238E27FC236}">
                <a16:creationId xmlns:a16="http://schemas.microsoft.com/office/drawing/2014/main" xmlns="" id="{3A179C54-B11F-46C5-B891-E1D54925C6F3}"/>
              </a:ext>
            </a:extLst>
          </p:cNvPr>
          <p:cNvCxnSpPr>
            <a:cxnSpLocks noChangeShapeType="1"/>
          </p:cNvCxnSpPr>
          <p:nvPr/>
        </p:nvCxnSpPr>
        <p:spPr bwMode="auto">
          <a:xfrm rot="5400000" flipH="1" flipV="1">
            <a:off x="6934693" y="3973122"/>
            <a:ext cx="216000" cy="1588"/>
          </a:xfrm>
          <a:prstGeom prst="straightConnector1">
            <a:avLst/>
          </a:prstGeom>
          <a:noFill/>
          <a:ln w="9525" algn="ctr">
            <a:solidFill>
              <a:schemeClr val="tx1"/>
            </a:solidFill>
            <a:prstDash val="dash"/>
            <a:round/>
            <a:headEnd/>
            <a:tailEnd type="arrow" w="med" len="med"/>
          </a:ln>
        </p:spPr>
      </p:cxnSp>
      <p:cxnSp>
        <p:nvCxnSpPr>
          <p:cNvPr id="295" name="Straight Arrow Connector 40">
            <a:extLst>
              <a:ext uri="{FF2B5EF4-FFF2-40B4-BE49-F238E27FC236}">
                <a16:creationId xmlns:a16="http://schemas.microsoft.com/office/drawing/2014/main" xmlns="" id="{17F7891F-62CD-4DE9-856D-E964795E3636}"/>
              </a:ext>
            </a:extLst>
          </p:cNvPr>
          <p:cNvCxnSpPr>
            <a:cxnSpLocks noChangeShapeType="1"/>
          </p:cNvCxnSpPr>
          <p:nvPr/>
        </p:nvCxnSpPr>
        <p:spPr bwMode="auto">
          <a:xfrm rot="5400000" flipH="1" flipV="1">
            <a:off x="6842403" y="4354548"/>
            <a:ext cx="216000" cy="1588"/>
          </a:xfrm>
          <a:prstGeom prst="straightConnector1">
            <a:avLst/>
          </a:prstGeom>
          <a:noFill/>
          <a:ln w="9525" algn="ctr">
            <a:solidFill>
              <a:schemeClr val="tx1"/>
            </a:solidFill>
            <a:prstDash val="dash"/>
            <a:round/>
            <a:headEnd/>
            <a:tailEnd type="arrow" w="med" len="med"/>
          </a:ln>
        </p:spPr>
      </p:cxnSp>
      <p:cxnSp>
        <p:nvCxnSpPr>
          <p:cNvPr id="296" name="Straight Arrow Connector 40">
            <a:extLst>
              <a:ext uri="{FF2B5EF4-FFF2-40B4-BE49-F238E27FC236}">
                <a16:creationId xmlns:a16="http://schemas.microsoft.com/office/drawing/2014/main" xmlns="" id="{59DB5148-2CAC-45F8-948B-C93D3D552682}"/>
              </a:ext>
            </a:extLst>
          </p:cNvPr>
          <p:cNvCxnSpPr>
            <a:cxnSpLocks noChangeShapeType="1"/>
          </p:cNvCxnSpPr>
          <p:nvPr/>
        </p:nvCxnSpPr>
        <p:spPr bwMode="auto">
          <a:xfrm rot="5400000" flipH="1" flipV="1">
            <a:off x="6854313" y="3015871"/>
            <a:ext cx="216000" cy="1588"/>
          </a:xfrm>
          <a:prstGeom prst="straightConnector1">
            <a:avLst/>
          </a:prstGeom>
          <a:noFill/>
          <a:ln w="9525" algn="ctr">
            <a:solidFill>
              <a:schemeClr val="tx1"/>
            </a:solidFill>
            <a:round/>
            <a:headEnd/>
            <a:tailEnd type="arrow" w="med" len="med"/>
          </a:ln>
        </p:spPr>
      </p:cxnSp>
      <p:cxnSp>
        <p:nvCxnSpPr>
          <p:cNvPr id="297" name="Straight Arrow Connector 40">
            <a:extLst>
              <a:ext uri="{FF2B5EF4-FFF2-40B4-BE49-F238E27FC236}">
                <a16:creationId xmlns:a16="http://schemas.microsoft.com/office/drawing/2014/main" xmlns="" id="{AA99B6F1-62DE-4430-BCEB-0BB1B8639628}"/>
              </a:ext>
            </a:extLst>
          </p:cNvPr>
          <p:cNvCxnSpPr>
            <a:cxnSpLocks noChangeShapeType="1"/>
          </p:cNvCxnSpPr>
          <p:nvPr/>
        </p:nvCxnSpPr>
        <p:spPr bwMode="auto">
          <a:xfrm rot="5400000" flipH="1" flipV="1">
            <a:off x="8538465" y="3033389"/>
            <a:ext cx="216000" cy="1588"/>
          </a:xfrm>
          <a:prstGeom prst="straightConnector1">
            <a:avLst/>
          </a:prstGeom>
          <a:noFill/>
          <a:ln w="9525" algn="ctr">
            <a:solidFill>
              <a:schemeClr val="tx1"/>
            </a:solidFill>
            <a:prstDash val="dash"/>
            <a:round/>
            <a:headEnd/>
            <a:tailEnd type="arrow" w="med" len="med"/>
          </a:ln>
        </p:spPr>
      </p:cxnSp>
      <p:cxnSp>
        <p:nvCxnSpPr>
          <p:cNvPr id="298" name="Straight Arrow Connector 40">
            <a:extLst>
              <a:ext uri="{FF2B5EF4-FFF2-40B4-BE49-F238E27FC236}">
                <a16:creationId xmlns:a16="http://schemas.microsoft.com/office/drawing/2014/main" xmlns="" id="{B8E08219-DA32-4F30-BE65-FEB77851B236}"/>
              </a:ext>
            </a:extLst>
          </p:cNvPr>
          <p:cNvCxnSpPr>
            <a:cxnSpLocks noChangeShapeType="1"/>
          </p:cNvCxnSpPr>
          <p:nvPr/>
        </p:nvCxnSpPr>
        <p:spPr bwMode="auto">
          <a:xfrm rot="16200000" flipH="1">
            <a:off x="5892704" y="2403736"/>
            <a:ext cx="216000" cy="1588"/>
          </a:xfrm>
          <a:prstGeom prst="straightConnector1">
            <a:avLst/>
          </a:prstGeom>
          <a:noFill/>
          <a:ln w="9525" algn="ctr">
            <a:solidFill>
              <a:schemeClr val="tx1"/>
            </a:solidFill>
            <a:round/>
            <a:headEnd/>
            <a:tailEnd type="arrow" w="med" len="med"/>
          </a:ln>
        </p:spPr>
      </p:cxnSp>
      <p:cxnSp>
        <p:nvCxnSpPr>
          <p:cNvPr id="299" name="Straight Arrow Connector 40">
            <a:extLst>
              <a:ext uri="{FF2B5EF4-FFF2-40B4-BE49-F238E27FC236}">
                <a16:creationId xmlns:a16="http://schemas.microsoft.com/office/drawing/2014/main" xmlns="" id="{7BE63BD6-A768-4565-B19E-F32AB766C2E5}"/>
              </a:ext>
            </a:extLst>
          </p:cNvPr>
          <p:cNvCxnSpPr>
            <a:cxnSpLocks noChangeShapeType="1"/>
          </p:cNvCxnSpPr>
          <p:nvPr/>
        </p:nvCxnSpPr>
        <p:spPr bwMode="auto">
          <a:xfrm rot="16200000" flipH="1">
            <a:off x="7229498" y="2093136"/>
            <a:ext cx="216000" cy="1588"/>
          </a:xfrm>
          <a:prstGeom prst="straightConnector1">
            <a:avLst/>
          </a:prstGeom>
          <a:noFill/>
          <a:ln w="9525" algn="ctr">
            <a:solidFill>
              <a:schemeClr val="tx1"/>
            </a:solidFill>
            <a:round/>
            <a:headEnd/>
            <a:tailEnd type="arrow" w="med" len="med"/>
          </a:ln>
        </p:spPr>
      </p:cxnSp>
      <p:cxnSp>
        <p:nvCxnSpPr>
          <p:cNvPr id="300" name="Straight Arrow Connector 40">
            <a:extLst>
              <a:ext uri="{FF2B5EF4-FFF2-40B4-BE49-F238E27FC236}">
                <a16:creationId xmlns:a16="http://schemas.microsoft.com/office/drawing/2014/main" xmlns="" id="{6AE7B398-8BC8-4BD2-8AA3-8A565D758AFA}"/>
              </a:ext>
            </a:extLst>
          </p:cNvPr>
          <p:cNvCxnSpPr>
            <a:cxnSpLocks noChangeShapeType="1"/>
          </p:cNvCxnSpPr>
          <p:nvPr/>
        </p:nvCxnSpPr>
        <p:spPr bwMode="auto">
          <a:xfrm rot="16200000" flipH="1">
            <a:off x="6854789" y="2420918"/>
            <a:ext cx="216000" cy="1588"/>
          </a:xfrm>
          <a:prstGeom prst="straightConnector1">
            <a:avLst/>
          </a:prstGeom>
          <a:noFill/>
          <a:ln w="9525" algn="ctr">
            <a:solidFill>
              <a:schemeClr val="tx1"/>
            </a:solidFill>
            <a:round/>
            <a:headEnd/>
            <a:tailEnd type="arrow" w="med" len="med"/>
          </a:ln>
        </p:spPr>
      </p:cxnSp>
      <p:cxnSp>
        <p:nvCxnSpPr>
          <p:cNvPr id="301" name="Straight Arrow Connector 40">
            <a:extLst>
              <a:ext uri="{FF2B5EF4-FFF2-40B4-BE49-F238E27FC236}">
                <a16:creationId xmlns:a16="http://schemas.microsoft.com/office/drawing/2014/main" xmlns="" id="{FA3EBEC9-D70B-4DEC-AC2D-C07A5A001528}"/>
              </a:ext>
            </a:extLst>
          </p:cNvPr>
          <p:cNvCxnSpPr>
            <a:cxnSpLocks noChangeShapeType="1"/>
          </p:cNvCxnSpPr>
          <p:nvPr/>
        </p:nvCxnSpPr>
        <p:spPr bwMode="auto">
          <a:xfrm rot="16200000" flipH="1">
            <a:off x="6849278" y="2090387"/>
            <a:ext cx="216000" cy="1588"/>
          </a:xfrm>
          <a:prstGeom prst="straightConnector1">
            <a:avLst/>
          </a:prstGeom>
          <a:noFill/>
          <a:ln w="9525" algn="ctr">
            <a:solidFill>
              <a:schemeClr val="tx1"/>
            </a:solidFill>
            <a:round/>
            <a:headEnd/>
            <a:tailEnd type="arrow" w="med" len="med"/>
          </a:ln>
        </p:spPr>
      </p:cxnSp>
      <p:cxnSp>
        <p:nvCxnSpPr>
          <p:cNvPr id="302" name="Straight Arrow Connector 40">
            <a:extLst>
              <a:ext uri="{FF2B5EF4-FFF2-40B4-BE49-F238E27FC236}">
                <a16:creationId xmlns:a16="http://schemas.microsoft.com/office/drawing/2014/main" xmlns="" id="{E24F1971-CADD-4D5A-99B3-6B3A1E8D8E10}"/>
              </a:ext>
            </a:extLst>
          </p:cNvPr>
          <p:cNvCxnSpPr>
            <a:cxnSpLocks noChangeShapeType="1"/>
          </p:cNvCxnSpPr>
          <p:nvPr/>
        </p:nvCxnSpPr>
        <p:spPr bwMode="auto">
          <a:xfrm rot="16200000" flipH="1">
            <a:off x="8102288" y="2420918"/>
            <a:ext cx="216000" cy="1588"/>
          </a:xfrm>
          <a:prstGeom prst="straightConnector1">
            <a:avLst/>
          </a:prstGeom>
          <a:noFill/>
          <a:ln w="9525" algn="ctr">
            <a:solidFill>
              <a:schemeClr val="tx1"/>
            </a:solidFill>
            <a:round/>
            <a:headEnd/>
            <a:tailEnd type="arrow" w="med" len="med"/>
          </a:ln>
        </p:spPr>
      </p:cxnSp>
      <p:cxnSp>
        <p:nvCxnSpPr>
          <p:cNvPr id="303" name="Straight Arrow Connector 40">
            <a:extLst>
              <a:ext uri="{FF2B5EF4-FFF2-40B4-BE49-F238E27FC236}">
                <a16:creationId xmlns:a16="http://schemas.microsoft.com/office/drawing/2014/main" xmlns="" id="{537938CA-FB8E-4ECE-AD49-163AFC6A38B1}"/>
              </a:ext>
            </a:extLst>
          </p:cNvPr>
          <p:cNvCxnSpPr>
            <a:cxnSpLocks noChangeShapeType="1"/>
          </p:cNvCxnSpPr>
          <p:nvPr/>
        </p:nvCxnSpPr>
        <p:spPr bwMode="auto">
          <a:xfrm rot="16200000" flipH="1">
            <a:off x="8096777" y="2090387"/>
            <a:ext cx="216000" cy="1588"/>
          </a:xfrm>
          <a:prstGeom prst="straightConnector1">
            <a:avLst/>
          </a:prstGeom>
          <a:noFill/>
          <a:ln w="9525" algn="ctr">
            <a:solidFill>
              <a:schemeClr val="tx1"/>
            </a:solidFill>
            <a:round/>
            <a:headEnd/>
            <a:tailEnd type="arrow" w="med" len="med"/>
          </a:ln>
        </p:spPr>
      </p:cxnSp>
      <p:cxnSp>
        <p:nvCxnSpPr>
          <p:cNvPr id="304" name="Straight Arrow Connector 40">
            <a:extLst>
              <a:ext uri="{FF2B5EF4-FFF2-40B4-BE49-F238E27FC236}">
                <a16:creationId xmlns:a16="http://schemas.microsoft.com/office/drawing/2014/main" xmlns="" id="{5DFC766B-E8F2-40FF-8F8D-09F2B6274582}"/>
              </a:ext>
            </a:extLst>
          </p:cNvPr>
          <p:cNvCxnSpPr>
            <a:cxnSpLocks noChangeShapeType="1"/>
          </p:cNvCxnSpPr>
          <p:nvPr/>
        </p:nvCxnSpPr>
        <p:spPr bwMode="auto">
          <a:xfrm rot="16200000" flipH="1">
            <a:off x="8085076" y="3679381"/>
            <a:ext cx="216000" cy="1588"/>
          </a:xfrm>
          <a:prstGeom prst="straightConnector1">
            <a:avLst/>
          </a:prstGeom>
          <a:noFill/>
          <a:ln w="9525" algn="ctr">
            <a:solidFill>
              <a:schemeClr val="tx1"/>
            </a:solidFill>
            <a:round/>
            <a:headEnd/>
            <a:tailEnd type="arrow" w="med" len="med"/>
          </a:ln>
        </p:spPr>
      </p:cxnSp>
      <p:sp>
        <p:nvSpPr>
          <p:cNvPr id="83" name="Oval 82"/>
          <p:cNvSpPr/>
          <p:nvPr/>
        </p:nvSpPr>
        <p:spPr>
          <a:xfrm>
            <a:off x="8296914" y="1465658"/>
            <a:ext cx="503208" cy="554183"/>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825"/>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0"/>
            <a:ext cx="7734299" cy="1052736"/>
          </a:xfrm>
        </p:spPr>
        <p:txBody>
          <a:bodyPr>
            <a:normAutofit/>
          </a:bodyPr>
          <a:lstStyle/>
          <a:p>
            <a:r>
              <a:rPr lang="en-US" dirty="0"/>
              <a:t>Lower awareness of the “Don’t drink &amp; operate boat” message in Fall 2018 vs. Fall 2017 for 35-54 </a:t>
            </a:r>
            <a:r>
              <a:rPr lang="en-US" dirty="0" err="1"/>
              <a:t>yrs</a:t>
            </a:r>
            <a:r>
              <a:rPr lang="en-US" dirty="0"/>
              <a:t>, both males and females and Quebec &amp; Ontario regions.</a:t>
            </a:r>
          </a:p>
        </p:txBody>
      </p:sp>
      <p:sp>
        <p:nvSpPr>
          <p:cNvPr id="5" name="Text Box 1916"/>
          <p:cNvSpPr txBox="1">
            <a:spLocks noChangeArrowheads="1"/>
          </p:cNvSpPr>
          <p:nvPr/>
        </p:nvSpPr>
        <p:spPr bwMode="auto">
          <a:xfrm>
            <a:off x="114300" y="6494462"/>
            <a:ext cx="5143500" cy="363538"/>
          </a:xfrm>
          <a:prstGeom prst="rect">
            <a:avLst/>
          </a:prstGeom>
          <a:noFill/>
          <a:ln w="9525">
            <a:noFill/>
            <a:miter lim="800000"/>
            <a:headEnd/>
            <a:tailEnd/>
          </a:ln>
        </p:spPr>
        <p:txBody>
          <a:bodyPr wrap="square" anchor="ctr" anchorCtr="0">
            <a:noAutofit/>
          </a:bodyPr>
          <a:lstStyle/>
          <a:p>
            <a:pPr>
              <a:buFontTx/>
              <a:buNone/>
            </a:pPr>
            <a:r>
              <a:rPr lang="en-US" sz="850" dirty="0">
                <a:solidFill>
                  <a:schemeClr val="tx1"/>
                </a:solidFill>
                <a:latin typeface="Arial" pitchFamily="34" charset="0"/>
                <a:cs typeface="Arial" pitchFamily="34" charset="0"/>
              </a:rPr>
              <a:t>4. Which of the following boating safety messages have you seen or heard during the last few months? (</a:t>
            </a:r>
            <a:r>
              <a:rPr lang="en-US" sz="850" dirty="0" err="1">
                <a:solidFill>
                  <a:schemeClr val="tx1"/>
                </a:solidFill>
                <a:latin typeface="Arial" pitchFamily="34" charset="0"/>
                <a:cs typeface="Arial" pitchFamily="34" charset="0"/>
              </a:rPr>
              <a:t>eg</a:t>
            </a:r>
            <a:r>
              <a:rPr lang="en-US" sz="850" dirty="0">
                <a:solidFill>
                  <a:schemeClr val="tx1"/>
                </a:solidFill>
                <a:latin typeface="Arial" pitchFamily="34" charset="0"/>
                <a:cs typeface="Arial" pitchFamily="34" charset="0"/>
              </a:rPr>
              <a:t>. on TV, radio, in newspapers, magazines, on-line, etc.)</a:t>
            </a:r>
          </a:p>
        </p:txBody>
      </p:sp>
      <p:sp>
        <p:nvSpPr>
          <p:cNvPr id="77" name="Slide Number Placeholder 76"/>
          <p:cNvSpPr>
            <a:spLocks noGrp="1"/>
          </p:cNvSpPr>
          <p:nvPr>
            <p:ph type="sldNum" sz="quarter" idx="12"/>
          </p:nvPr>
        </p:nvSpPr>
        <p:spPr/>
        <p:txBody>
          <a:bodyPr/>
          <a:lstStyle/>
          <a:p>
            <a:fld id="{5857359A-ACC2-4AC8-94CA-842605F06C6B}" type="slidenum">
              <a:rPr lang="en-US" smtClean="0"/>
              <a:pPr/>
              <a:t>37</a:t>
            </a:fld>
            <a:endParaRPr lang="en-US"/>
          </a:p>
        </p:txBody>
      </p:sp>
      <p:graphicFrame>
        <p:nvGraphicFramePr>
          <p:cNvPr id="30" name="Object 4"/>
          <p:cNvGraphicFramePr>
            <a:graphicFrameLocks noChangeAspect="1"/>
          </p:cNvGraphicFramePr>
          <p:nvPr>
            <p:extLst>
              <p:ext uri="{D42A27DB-BD31-4B8C-83A1-F6EECF244321}">
                <p14:modId xmlns:p14="http://schemas.microsoft.com/office/powerpoint/2010/main" val="441618523"/>
              </p:ext>
            </p:extLst>
          </p:nvPr>
        </p:nvGraphicFramePr>
        <p:xfrm>
          <a:off x="-623888" y="1893888"/>
          <a:ext cx="5942013" cy="3866029"/>
        </p:xfrm>
        <a:graphic>
          <a:graphicData uri="http://schemas.openxmlformats.org/presentationml/2006/ole">
            <mc:AlternateContent xmlns:mc="http://schemas.openxmlformats.org/markup-compatibility/2006">
              <mc:Choice xmlns:v="urn:schemas-microsoft-com:vml" Requires="v">
                <p:oleObj spid="_x0000_s181332" name="Worksheet" r:id="rId4" imgW="3981370" imgH="2676358" progId="Excel.Sheet.8">
                  <p:embed/>
                </p:oleObj>
              </mc:Choice>
              <mc:Fallback>
                <p:oleObj name="Worksheet" r:id="rId4" imgW="3981370" imgH="2676358" progId="Excel.Sheet.8">
                  <p:embed/>
                  <p:pic>
                    <p:nvPicPr>
                      <p:cNvPr id="0" name=""/>
                      <p:cNvPicPr>
                        <a:picLocks noChangeAspect="1" noChangeArrowheads="1"/>
                      </p:cNvPicPr>
                      <p:nvPr/>
                    </p:nvPicPr>
                    <p:blipFill>
                      <a:blip r:embed="rId5"/>
                      <a:srcRect l="3552" b="621"/>
                      <a:stretch>
                        <a:fillRect/>
                      </a:stretch>
                    </p:blipFill>
                    <p:spPr bwMode="auto">
                      <a:xfrm>
                        <a:off x="-623888" y="1893888"/>
                        <a:ext cx="5942013" cy="3866029"/>
                      </a:xfrm>
                      <a:prstGeom prst="rect">
                        <a:avLst/>
                      </a:prstGeom>
                      <a:noFill/>
                      <a:ln>
                        <a:noFill/>
                      </a:ln>
                      <a:effectLst/>
                      <a:extLst/>
                    </p:spPr>
                  </p:pic>
                </p:oleObj>
              </mc:Fallback>
            </mc:AlternateContent>
          </a:graphicData>
        </a:graphic>
      </p:graphicFrame>
      <p:sp>
        <p:nvSpPr>
          <p:cNvPr id="29" name="Rectangle 232"/>
          <p:cNvSpPr>
            <a:spLocks noChangeArrowheads="1"/>
          </p:cNvSpPr>
          <p:nvPr/>
        </p:nvSpPr>
        <p:spPr bwMode="auto">
          <a:xfrm>
            <a:off x="658813" y="1469040"/>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aware of “Don’t drink &amp; operate boat” message</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1159914" y="2186036"/>
            <a:ext cx="808037" cy="3503523"/>
          </a:xfrm>
          <a:prstGeom prst="rect">
            <a:avLst/>
          </a:prstGeom>
          <a:solidFill>
            <a:srgbClr val="FFFFFF"/>
          </a:solidFill>
        </p:spPr>
        <p:txBody>
          <a:bodyPr>
            <a:spAutoFit/>
          </a:bodyPr>
          <a:lstStyle/>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60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p:txBody>
      </p:sp>
      <p:sp>
        <p:nvSpPr>
          <p:cNvPr id="32" name="TextBox 52"/>
          <p:cNvSpPr txBox="1">
            <a:spLocks noChangeArrowheads="1"/>
          </p:cNvSpPr>
          <p:nvPr/>
        </p:nvSpPr>
        <p:spPr bwMode="auto">
          <a:xfrm>
            <a:off x="3505438" y="5109415"/>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3577533" y="4832230"/>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48</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2929379" y="4572324"/>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28</a:t>
            </a:r>
            <a:endParaRPr lang="en-US" sz="1000" dirty="0">
              <a:latin typeface="Arial" pitchFamily="34" charset="0"/>
              <a:cs typeface="Arial" pitchFamily="34" charset="0"/>
            </a:endParaRPr>
          </a:p>
        </p:txBody>
      </p:sp>
      <p:sp>
        <p:nvSpPr>
          <p:cNvPr id="48" name="TextBox 41"/>
          <p:cNvSpPr txBox="1">
            <a:spLocks noChangeArrowheads="1"/>
          </p:cNvSpPr>
          <p:nvPr/>
        </p:nvSpPr>
        <p:spPr bwMode="auto">
          <a:xfrm>
            <a:off x="3391328" y="4311423"/>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3315863" y="5371741"/>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40</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389560" y="3541139"/>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3386941" y="3807046"/>
            <a:ext cx="392112"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52" name="TextBox 59"/>
          <p:cNvSpPr txBox="1">
            <a:spLocks noChangeArrowheads="1"/>
          </p:cNvSpPr>
          <p:nvPr/>
        </p:nvSpPr>
        <p:spPr bwMode="auto">
          <a:xfrm>
            <a:off x="3762475" y="3018622"/>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54</a:t>
            </a:r>
          </a:p>
        </p:txBody>
      </p:sp>
      <p:sp>
        <p:nvSpPr>
          <p:cNvPr id="54" name="TextBox 61"/>
          <p:cNvSpPr txBox="1">
            <a:spLocks noChangeArrowheads="1"/>
          </p:cNvSpPr>
          <p:nvPr/>
        </p:nvSpPr>
        <p:spPr bwMode="auto">
          <a:xfrm>
            <a:off x="3384504" y="2484483"/>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55" name="TextBox 62"/>
          <p:cNvSpPr txBox="1">
            <a:spLocks noChangeArrowheads="1"/>
          </p:cNvSpPr>
          <p:nvPr/>
        </p:nvSpPr>
        <p:spPr bwMode="auto">
          <a:xfrm>
            <a:off x="3207592" y="2757928"/>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36</a:t>
            </a:r>
          </a:p>
        </p:txBody>
      </p:sp>
      <p:sp>
        <p:nvSpPr>
          <p:cNvPr id="56" name="TextBox 49"/>
          <p:cNvSpPr txBox="1">
            <a:spLocks noChangeArrowheads="1"/>
          </p:cNvSpPr>
          <p:nvPr/>
        </p:nvSpPr>
        <p:spPr bwMode="auto">
          <a:xfrm>
            <a:off x="3376987" y="2244697"/>
            <a:ext cx="1096520"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u="sng" dirty="0">
              <a:latin typeface="Arial" pitchFamily="34" charset="0"/>
              <a:cs typeface="Arial" pitchFamily="34" charset="0"/>
            </a:endParaRPr>
          </a:p>
        </p:txBody>
      </p:sp>
      <p:sp>
        <p:nvSpPr>
          <p:cNvPr id="68" name="Rectangle 67"/>
          <p:cNvSpPr/>
          <p:nvPr/>
        </p:nvSpPr>
        <p:spPr>
          <a:xfrm>
            <a:off x="7584185" y="2238445"/>
            <a:ext cx="656800" cy="3521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00" name="Table 99">
            <a:extLst>
              <a:ext uri="{FF2B5EF4-FFF2-40B4-BE49-F238E27FC236}">
                <a16:creationId xmlns:a16="http://schemas.microsoft.com/office/drawing/2014/main" xmlns="" id="{7EF2A679-AD79-4B51-96DE-3B3C5EFAA90D}"/>
              </a:ext>
            </a:extLst>
          </p:cNvPr>
          <p:cNvGraphicFramePr>
            <a:graphicFrameLocks noGrp="1"/>
          </p:cNvGraphicFramePr>
          <p:nvPr>
            <p:extLst>
              <p:ext uri="{D42A27DB-BD31-4B8C-83A1-F6EECF244321}">
                <p14:modId xmlns:p14="http://schemas.microsoft.com/office/powerpoint/2010/main" val="3756446703"/>
              </p:ext>
            </p:extLst>
          </p:nvPr>
        </p:nvGraphicFramePr>
        <p:xfrm>
          <a:off x="4380564" y="1904714"/>
          <a:ext cx="3780000" cy="36889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606592339"/>
                    </a:ext>
                  </a:extLst>
                </a:gridCol>
                <a:gridCol w="540000">
                  <a:extLst>
                    <a:ext uri="{9D8B030D-6E8A-4147-A177-3AD203B41FA5}">
                      <a16:colId xmlns:a16="http://schemas.microsoft.com/office/drawing/2014/main" xmlns="" val="4285421488"/>
                    </a:ext>
                  </a:extLst>
                </a:gridCol>
                <a:gridCol w="5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540000">
                  <a:extLst>
                    <a:ext uri="{9D8B030D-6E8A-4147-A177-3AD203B41FA5}">
                      <a16:colId xmlns:a16="http://schemas.microsoft.com/office/drawing/2014/main" xmlns="" val="20002"/>
                    </a:ext>
                  </a:extLst>
                </a:gridCol>
                <a:gridCol w="5400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2934263765"/>
                    </a:ext>
                  </a:extLst>
                </a:gridCol>
              </a:tblGrid>
              <a:tr h="415311">
                <a:tc>
                  <a:txBody>
                    <a:bodyPr/>
                    <a:lstStyle/>
                    <a:p>
                      <a:pPr algn="ctr"/>
                      <a:r>
                        <a:rPr lang="en-US" sz="1100" u="sng" dirty="0">
                          <a:solidFill>
                            <a:schemeClr val="tx1"/>
                          </a:solidFill>
                          <a:latin typeface="Arial" pitchFamily="34" charset="0"/>
                          <a:cs typeface="Arial"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u="sng" dirty="0">
                        <a:solidFill>
                          <a:schemeClr val="tx1"/>
                        </a:solidFill>
                        <a:latin typeface="Arial" pitchFamily="34" charset="0"/>
                        <a:cs typeface="Arial" pitchFamily="34" charset="0"/>
                      </a:endParaRPr>
                    </a:p>
                    <a:p>
                      <a:pPr algn="ctr"/>
                      <a:r>
                        <a:rPr lang="en-US" sz="1100" u="sng" dirty="0">
                          <a:solidFill>
                            <a:schemeClr val="tx1"/>
                          </a:solidFill>
                          <a:latin typeface="Arial" pitchFamily="34" charset="0"/>
                          <a:cs typeface="Arial" pitchFamily="34" charset="0"/>
                        </a:rPr>
                        <a:t>May</a:t>
                      </a:r>
                    </a:p>
                    <a:p>
                      <a:pPr algn="ctr"/>
                      <a:r>
                        <a:rPr lang="en-US" sz="1100" u="sng" dirty="0">
                          <a:solidFill>
                            <a:schemeClr val="tx1"/>
                          </a:solidFill>
                          <a:latin typeface="Arial" pitchFamily="34" charset="0"/>
                          <a:cs typeface="Arial" pitchFamily="34" charset="0"/>
                        </a:rPr>
                        <a:t>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Aug</a:t>
                      </a:r>
                      <a:br>
                        <a:rPr lang="en-US" sz="1100" u="sng" dirty="0">
                          <a:solidFill>
                            <a:schemeClr val="tx1"/>
                          </a:solidFill>
                          <a:latin typeface="Arial" pitchFamily="34" charset="0"/>
                          <a:cs typeface="Arial" pitchFamily="34" charset="0"/>
                        </a:rPr>
                      </a:br>
                      <a:r>
                        <a:rPr lang="en-US" sz="1100" u="sng" dirty="0">
                          <a:solidFill>
                            <a:schemeClr val="tx1"/>
                          </a:solidFill>
                          <a:latin typeface="Arial" pitchFamily="34" charset="0"/>
                          <a:cs typeface="Arial" pitchFamily="34" charset="0"/>
                        </a:rPr>
                        <a:t>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u="sng" dirty="0">
                          <a:solidFill>
                            <a:schemeClr val="tx1"/>
                          </a:solidFill>
                          <a:latin typeface="Arial" pitchFamily="34" charset="0"/>
                          <a:cs typeface="Arial"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u="sng"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algn="ctr"/>
                      <a:r>
                        <a:rPr lang="en-US" sz="10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algn="ctr"/>
                      <a:r>
                        <a:rPr lang="en-US" sz="1000" dirty="0">
                          <a:solidFill>
                            <a:schemeClr val="tx1"/>
                          </a:solidFill>
                          <a:latin typeface="Arial" pitchFamily="34" charset="0"/>
                          <a:cs typeface="Arial" pitchFamily="34" charset="0"/>
                        </a:rPr>
                        <a:t>40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pPr algn="ct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16019726"/>
                  </a:ext>
                </a:extLst>
              </a:tr>
              <a:tr h="324000">
                <a:tc>
                  <a:txBody>
                    <a:bodyPr/>
                    <a:lstStyle/>
                    <a:p>
                      <a:pPr algn="ctr">
                        <a:spcBef>
                          <a:spcPts val="600"/>
                        </a:spcBef>
                      </a:pPr>
                      <a:r>
                        <a:rPr lang="en-US" sz="1000" dirty="0">
                          <a:solidFill>
                            <a:schemeClr val="tx1"/>
                          </a:solidFill>
                          <a:latin typeface="Arial" pitchFamily="34" charset="0"/>
                          <a:cs typeface="Arial" pitchFamily="34" charset="0"/>
                        </a:rPr>
                        <a:t>46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51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p>
                      <a:pPr algn="ctr"/>
                      <a:r>
                        <a:rPr lang="en-US" sz="1000" dirty="0">
                          <a:solidFill>
                            <a:schemeClr val="tx1"/>
                          </a:solidFill>
                          <a:latin typeface="Arial" pitchFamily="34" charset="0"/>
                          <a:cs typeface="Arial" pitchFamily="34" charset="0"/>
                        </a:rPr>
                        <a:t>41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42709642"/>
                  </a:ext>
                </a:extLst>
              </a:tr>
              <a:tr h="0">
                <a:tc>
                  <a:txBody>
                    <a:bodyPr/>
                    <a:lstStyle/>
                    <a:p>
                      <a:pPr algn="ctr"/>
                      <a:r>
                        <a:rPr lang="en-US" sz="10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88000">
                <a:tc>
                  <a:txBody>
                    <a:bodyPr/>
                    <a:lstStyle/>
                    <a:p>
                      <a:pPr algn="ctr"/>
                      <a:r>
                        <a:rPr lang="en-US" sz="1000" dirty="0">
                          <a:solidFill>
                            <a:schemeClr val="tx1"/>
                          </a:solidFill>
                          <a:latin typeface="Arial" pitchFamily="34" charset="0"/>
                          <a:cs typeface="Arial"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47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itchFamily="34" charset="0"/>
                          <a:cs typeface="Arial"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39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47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itchFamily="34" charset="0"/>
                          <a:cs typeface="Arial"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cxnSp>
        <p:nvCxnSpPr>
          <p:cNvPr id="63" name="Straight Arrow Connector 73"/>
          <p:cNvCxnSpPr>
            <a:cxnSpLocks noChangeShapeType="1"/>
          </p:cNvCxnSpPr>
          <p:nvPr/>
        </p:nvCxnSpPr>
        <p:spPr bwMode="auto">
          <a:xfrm rot="16200000" flipV="1">
            <a:off x="6845628" y="4974582"/>
            <a:ext cx="216000" cy="1588"/>
          </a:xfrm>
          <a:prstGeom prst="straightConnector1">
            <a:avLst/>
          </a:prstGeom>
          <a:noFill/>
          <a:ln w="9525" algn="ctr">
            <a:solidFill>
              <a:schemeClr val="tx1"/>
            </a:solidFill>
            <a:round/>
            <a:headEnd/>
            <a:tailEnd type="arrow" w="med" len="med"/>
          </a:ln>
        </p:spPr>
      </p:cxnSp>
      <p:cxnSp>
        <p:nvCxnSpPr>
          <p:cNvPr id="65" name="Straight Arrow Connector 73"/>
          <p:cNvCxnSpPr>
            <a:cxnSpLocks noChangeShapeType="1"/>
          </p:cNvCxnSpPr>
          <p:nvPr/>
        </p:nvCxnSpPr>
        <p:spPr bwMode="auto">
          <a:xfrm rot="16200000" flipV="1">
            <a:off x="6849987" y="5217045"/>
            <a:ext cx="216000" cy="1588"/>
          </a:xfrm>
          <a:prstGeom prst="straightConnector1">
            <a:avLst/>
          </a:prstGeom>
          <a:noFill/>
          <a:ln w="9525" algn="ctr">
            <a:solidFill>
              <a:schemeClr val="tx1"/>
            </a:solidFill>
            <a:round/>
            <a:headEnd/>
            <a:tailEnd type="arrow" w="med" len="med"/>
          </a:ln>
        </p:spPr>
      </p:cxnSp>
      <p:sp>
        <p:nvSpPr>
          <p:cNvPr id="37" name="Oval 29"/>
          <p:cNvSpPr>
            <a:spLocks noChangeArrowheads="1"/>
          </p:cNvSpPr>
          <p:nvPr/>
        </p:nvSpPr>
        <p:spPr bwMode="auto">
          <a:xfrm>
            <a:off x="6638747" y="427773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1" name="TextBox 58"/>
          <p:cNvSpPr txBox="1">
            <a:spLocks noChangeArrowheads="1"/>
          </p:cNvSpPr>
          <p:nvPr/>
        </p:nvSpPr>
        <p:spPr bwMode="auto">
          <a:xfrm>
            <a:off x="6661813" y="4554338"/>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45" name="Straight Arrow Connector 73"/>
          <p:cNvCxnSpPr>
            <a:cxnSpLocks noChangeShapeType="1"/>
          </p:cNvCxnSpPr>
          <p:nvPr/>
        </p:nvCxnSpPr>
        <p:spPr bwMode="auto">
          <a:xfrm rot="16200000" flipV="1">
            <a:off x="6850511" y="2840835"/>
            <a:ext cx="216000" cy="1588"/>
          </a:xfrm>
          <a:prstGeom prst="straightConnector1">
            <a:avLst/>
          </a:prstGeom>
          <a:noFill/>
          <a:ln w="9525" algn="ctr">
            <a:solidFill>
              <a:schemeClr val="tx1"/>
            </a:solidFill>
            <a:round/>
            <a:headEnd/>
            <a:tailEnd type="arrow" w="med" len="med"/>
          </a:ln>
        </p:spPr>
      </p:cxnSp>
      <p:cxnSp>
        <p:nvCxnSpPr>
          <p:cNvPr id="53" name="Straight Arrow Connector 73"/>
          <p:cNvCxnSpPr>
            <a:cxnSpLocks noChangeShapeType="1"/>
          </p:cNvCxnSpPr>
          <p:nvPr/>
        </p:nvCxnSpPr>
        <p:spPr bwMode="auto">
          <a:xfrm rot="16200000" flipV="1">
            <a:off x="6833336" y="3657609"/>
            <a:ext cx="216000" cy="1588"/>
          </a:xfrm>
          <a:prstGeom prst="straightConnector1">
            <a:avLst/>
          </a:prstGeom>
          <a:noFill/>
          <a:ln w="9525" algn="ctr">
            <a:solidFill>
              <a:schemeClr val="tx1"/>
            </a:solidFill>
            <a:round/>
            <a:headEnd/>
            <a:tailEnd type="arrow" w="med" len="med"/>
          </a:ln>
        </p:spPr>
      </p:cxnSp>
      <p:cxnSp>
        <p:nvCxnSpPr>
          <p:cNvPr id="60" name="Straight Arrow Connector 73"/>
          <p:cNvCxnSpPr>
            <a:cxnSpLocks noChangeShapeType="1"/>
          </p:cNvCxnSpPr>
          <p:nvPr/>
        </p:nvCxnSpPr>
        <p:spPr bwMode="auto">
          <a:xfrm rot="16200000" flipV="1">
            <a:off x="6908267" y="4378784"/>
            <a:ext cx="216000" cy="1588"/>
          </a:xfrm>
          <a:prstGeom prst="straightConnector1">
            <a:avLst/>
          </a:prstGeom>
          <a:noFill/>
          <a:ln w="9525" algn="ctr">
            <a:solidFill>
              <a:schemeClr val="tx1"/>
            </a:solidFill>
            <a:round/>
            <a:headEnd/>
            <a:tailEnd type="arrow" w="med" len="med"/>
          </a:ln>
        </p:spPr>
      </p:cxnSp>
      <p:cxnSp>
        <p:nvCxnSpPr>
          <p:cNvPr id="61" name="Straight Arrow Connector 73"/>
          <p:cNvCxnSpPr>
            <a:cxnSpLocks noChangeShapeType="1"/>
          </p:cNvCxnSpPr>
          <p:nvPr/>
        </p:nvCxnSpPr>
        <p:spPr bwMode="auto">
          <a:xfrm rot="16200000" flipV="1">
            <a:off x="6848923" y="2605934"/>
            <a:ext cx="216000" cy="1588"/>
          </a:xfrm>
          <a:prstGeom prst="straightConnector1">
            <a:avLst/>
          </a:prstGeom>
          <a:noFill/>
          <a:ln w="9525" algn="ctr">
            <a:solidFill>
              <a:schemeClr val="tx1"/>
            </a:solidFill>
            <a:round/>
            <a:headEnd/>
            <a:tailEnd type="arrow" w="med" len="med"/>
          </a:ln>
        </p:spPr>
      </p:cxnSp>
      <p:cxnSp>
        <p:nvCxnSpPr>
          <p:cNvPr id="44" name="Straight Arrow Connector 73"/>
          <p:cNvCxnSpPr>
            <a:cxnSpLocks noChangeShapeType="1"/>
          </p:cNvCxnSpPr>
          <p:nvPr/>
        </p:nvCxnSpPr>
        <p:spPr bwMode="auto">
          <a:xfrm rot="5400000">
            <a:off x="6326407" y="2614015"/>
            <a:ext cx="216000" cy="1588"/>
          </a:xfrm>
          <a:prstGeom prst="straightConnector1">
            <a:avLst/>
          </a:prstGeom>
          <a:noFill/>
          <a:ln w="19050" algn="ctr">
            <a:solidFill>
              <a:srgbClr val="00B050"/>
            </a:solidFill>
            <a:round/>
            <a:headEnd/>
            <a:tailEnd type="arrow" w="med" len="med"/>
          </a:ln>
        </p:spPr>
      </p:cxnSp>
      <p:cxnSp>
        <p:nvCxnSpPr>
          <p:cNvPr id="66" name="Straight Arrow Connector 73"/>
          <p:cNvCxnSpPr>
            <a:cxnSpLocks noChangeShapeType="1"/>
          </p:cNvCxnSpPr>
          <p:nvPr/>
        </p:nvCxnSpPr>
        <p:spPr bwMode="auto">
          <a:xfrm rot="5400000">
            <a:off x="6324819" y="2870481"/>
            <a:ext cx="216000" cy="1588"/>
          </a:xfrm>
          <a:prstGeom prst="straightConnector1">
            <a:avLst/>
          </a:prstGeom>
          <a:noFill/>
          <a:ln w="19050" algn="ctr">
            <a:solidFill>
              <a:srgbClr val="00B050"/>
            </a:solidFill>
            <a:round/>
            <a:headEnd/>
            <a:tailEnd type="arrow" w="med" len="med"/>
          </a:ln>
        </p:spPr>
      </p:cxnSp>
      <p:cxnSp>
        <p:nvCxnSpPr>
          <p:cNvPr id="67" name="Straight Arrow Connector 73"/>
          <p:cNvCxnSpPr>
            <a:cxnSpLocks noChangeShapeType="1"/>
          </p:cNvCxnSpPr>
          <p:nvPr/>
        </p:nvCxnSpPr>
        <p:spPr bwMode="auto">
          <a:xfrm rot="5400000">
            <a:off x="6320361" y="4423043"/>
            <a:ext cx="216000" cy="1588"/>
          </a:xfrm>
          <a:prstGeom prst="straightConnector1">
            <a:avLst/>
          </a:prstGeom>
          <a:noFill/>
          <a:ln w="19050" algn="ctr">
            <a:solidFill>
              <a:srgbClr val="00B050"/>
            </a:solidFill>
            <a:round/>
            <a:headEnd/>
            <a:tailEnd type="arrow" w="med" len="med"/>
          </a:ln>
        </p:spPr>
      </p:cxnSp>
      <p:cxnSp>
        <p:nvCxnSpPr>
          <p:cNvPr id="73" name="Straight Arrow Connector 73"/>
          <p:cNvCxnSpPr>
            <a:cxnSpLocks noChangeShapeType="1"/>
          </p:cNvCxnSpPr>
          <p:nvPr/>
        </p:nvCxnSpPr>
        <p:spPr bwMode="auto">
          <a:xfrm rot="5400000">
            <a:off x="6323261" y="3658971"/>
            <a:ext cx="216000" cy="1588"/>
          </a:xfrm>
          <a:prstGeom prst="straightConnector1">
            <a:avLst/>
          </a:prstGeom>
          <a:noFill/>
          <a:ln w="19050" algn="ctr">
            <a:solidFill>
              <a:srgbClr val="00B050"/>
            </a:solidFill>
            <a:round/>
            <a:headEnd/>
            <a:tailEnd type="arrow" w="med" len="med"/>
          </a:ln>
        </p:spPr>
      </p:cxnSp>
      <p:cxnSp>
        <p:nvCxnSpPr>
          <p:cNvPr id="76" name="Straight Arrow Connector 73"/>
          <p:cNvCxnSpPr>
            <a:cxnSpLocks noChangeShapeType="1"/>
          </p:cNvCxnSpPr>
          <p:nvPr/>
        </p:nvCxnSpPr>
        <p:spPr bwMode="auto">
          <a:xfrm rot="5400000">
            <a:off x="6318723" y="3927807"/>
            <a:ext cx="216000" cy="1587"/>
          </a:xfrm>
          <a:prstGeom prst="straightConnector1">
            <a:avLst/>
          </a:prstGeom>
          <a:noFill/>
          <a:ln w="19050" algn="ctr">
            <a:solidFill>
              <a:srgbClr val="00B050"/>
            </a:solidFill>
            <a:prstDash val="sysDot"/>
            <a:round/>
            <a:headEnd/>
            <a:tailEnd type="arrow" w="med" len="med"/>
          </a:ln>
        </p:spPr>
      </p:cxnSp>
      <p:cxnSp>
        <p:nvCxnSpPr>
          <p:cNvPr id="78" name="Straight Arrow Connector 73"/>
          <p:cNvCxnSpPr>
            <a:cxnSpLocks noChangeShapeType="1"/>
          </p:cNvCxnSpPr>
          <p:nvPr/>
        </p:nvCxnSpPr>
        <p:spPr bwMode="auto">
          <a:xfrm rot="5400000">
            <a:off x="6383831" y="4701624"/>
            <a:ext cx="216000" cy="1587"/>
          </a:xfrm>
          <a:prstGeom prst="straightConnector1">
            <a:avLst/>
          </a:prstGeom>
          <a:noFill/>
          <a:ln w="19050" algn="ctr">
            <a:solidFill>
              <a:srgbClr val="00B050"/>
            </a:solidFill>
            <a:prstDash val="sysDot"/>
            <a:round/>
            <a:headEnd/>
            <a:tailEnd type="arrow" w="med" len="med"/>
          </a:ln>
        </p:spPr>
      </p:cxnSp>
      <p:cxnSp>
        <p:nvCxnSpPr>
          <p:cNvPr id="79" name="Straight Arrow Connector 73"/>
          <p:cNvCxnSpPr>
            <a:cxnSpLocks noChangeShapeType="1"/>
          </p:cNvCxnSpPr>
          <p:nvPr/>
        </p:nvCxnSpPr>
        <p:spPr bwMode="auto">
          <a:xfrm rot="5400000">
            <a:off x="6321613" y="4981058"/>
            <a:ext cx="216000" cy="1587"/>
          </a:xfrm>
          <a:prstGeom prst="straightConnector1">
            <a:avLst/>
          </a:prstGeom>
          <a:noFill/>
          <a:ln w="19050" algn="ctr">
            <a:solidFill>
              <a:srgbClr val="00B050"/>
            </a:solidFill>
            <a:prstDash val="sysDot"/>
            <a:round/>
            <a:headEnd/>
            <a:tailEnd type="arrow" w="med" len="med"/>
          </a:ln>
        </p:spPr>
      </p:cxnSp>
      <p:sp>
        <p:nvSpPr>
          <p:cNvPr id="81" name="Oval 29"/>
          <p:cNvSpPr>
            <a:spLocks noChangeArrowheads="1"/>
          </p:cNvSpPr>
          <p:nvPr/>
        </p:nvSpPr>
        <p:spPr bwMode="auto">
          <a:xfrm>
            <a:off x="6135573" y="297961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82" name="TextBox 58"/>
          <p:cNvSpPr txBox="1">
            <a:spLocks noChangeArrowheads="1"/>
          </p:cNvSpPr>
          <p:nvPr/>
        </p:nvSpPr>
        <p:spPr bwMode="auto">
          <a:xfrm>
            <a:off x="6140491" y="454854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89" name="Straight Arrow Connector 73"/>
          <p:cNvCxnSpPr>
            <a:cxnSpLocks noChangeShapeType="1"/>
          </p:cNvCxnSpPr>
          <p:nvPr/>
        </p:nvCxnSpPr>
        <p:spPr bwMode="auto">
          <a:xfrm rot="5400000">
            <a:off x="5770623" y="4945085"/>
            <a:ext cx="216000" cy="1588"/>
          </a:xfrm>
          <a:prstGeom prst="straightConnector1">
            <a:avLst/>
          </a:prstGeom>
          <a:noFill/>
          <a:ln w="9525" algn="ctr">
            <a:solidFill>
              <a:schemeClr val="tx1"/>
            </a:solidFill>
            <a:round/>
            <a:headEnd/>
            <a:tailEnd type="arrow" w="med" len="med"/>
          </a:ln>
        </p:spPr>
      </p:cxnSp>
      <p:cxnSp>
        <p:nvCxnSpPr>
          <p:cNvPr id="90" name="Straight Arrow Connector 73"/>
          <p:cNvCxnSpPr>
            <a:cxnSpLocks noChangeShapeType="1"/>
          </p:cNvCxnSpPr>
          <p:nvPr/>
        </p:nvCxnSpPr>
        <p:spPr bwMode="auto">
          <a:xfrm rot="5400000">
            <a:off x="5778604" y="5202026"/>
            <a:ext cx="216000" cy="1588"/>
          </a:xfrm>
          <a:prstGeom prst="straightConnector1">
            <a:avLst/>
          </a:prstGeom>
          <a:noFill/>
          <a:ln w="9525" algn="ctr">
            <a:solidFill>
              <a:schemeClr val="tx1"/>
            </a:solidFill>
            <a:round/>
            <a:headEnd/>
            <a:tailEnd type="arrow" w="med" len="med"/>
          </a:ln>
        </p:spPr>
      </p:cxnSp>
      <p:cxnSp>
        <p:nvCxnSpPr>
          <p:cNvPr id="91" name="Straight Arrow Connector 73"/>
          <p:cNvCxnSpPr>
            <a:cxnSpLocks noChangeShapeType="1"/>
          </p:cNvCxnSpPr>
          <p:nvPr/>
        </p:nvCxnSpPr>
        <p:spPr bwMode="auto">
          <a:xfrm rot="5400000">
            <a:off x="5778604" y="4403555"/>
            <a:ext cx="216000" cy="1588"/>
          </a:xfrm>
          <a:prstGeom prst="straightConnector1">
            <a:avLst/>
          </a:prstGeom>
          <a:noFill/>
          <a:ln w="9525" algn="ctr">
            <a:solidFill>
              <a:schemeClr val="tx1"/>
            </a:solidFill>
            <a:round/>
            <a:headEnd/>
            <a:tailEnd type="arrow" w="med" len="med"/>
          </a:ln>
        </p:spPr>
      </p:cxnSp>
      <p:cxnSp>
        <p:nvCxnSpPr>
          <p:cNvPr id="92" name="Straight Arrow Connector 73"/>
          <p:cNvCxnSpPr>
            <a:cxnSpLocks noChangeShapeType="1"/>
          </p:cNvCxnSpPr>
          <p:nvPr/>
        </p:nvCxnSpPr>
        <p:spPr bwMode="auto">
          <a:xfrm rot="5400000">
            <a:off x="5771417" y="3656360"/>
            <a:ext cx="216000" cy="1588"/>
          </a:xfrm>
          <a:prstGeom prst="straightConnector1">
            <a:avLst/>
          </a:prstGeom>
          <a:noFill/>
          <a:ln w="9525" algn="ctr">
            <a:solidFill>
              <a:schemeClr val="tx1"/>
            </a:solidFill>
            <a:round/>
            <a:headEnd/>
            <a:tailEnd type="arrow" w="med" len="med"/>
          </a:ln>
        </p:spPr>
      </p:cxnSp>
      <p:cxnSp>
        <p:nvCxnSpPr>
          <p:cNvPr id="93" name="Straight Arrow Connector 73"/>
          <p:cNvCxnSpPr>
            <a:cxnSpLocks noChangeShapeType="1"/>
          </p:cNvCxnSpPr>
          <p:nvPr/>
        </p:nvCxnSpPr>
        <p:spPr bwMode="auto">
          <a:xfrm rot="5400000">
            <a:off x="5782552" y="2623467"/>
            <a:ext cx="216000" cy="1588"/>
          </a:xfrm>
          <a:prstGeom prst="straightConnector1">
            <a:avLst/>
          </a:prstGeom>
          <a:noFill/>
          <a:ln w="9525" algn="ctr">
            <a:solidFill>
              <a:schemeClr val="tx1"/>
            </a:solidFill>
            <a:round/>
            <a:headEnd/>
            <a:tailEnd type="arrow" w="med" len="med"/>
          </a:ln>
        </p:spPr>
      </p:cxnSp>
      <p:cxnSp>
        <p:nvCxnSpPr>
          <p:cNvPr id="94" name="Straight Arrow Connector 73"/>
          <p:cNvCxnSpPr>
            <a:cxnSpLocks noChangeShapeType="1"/>
          </p:cNvCxnSpPr>
          <p:nvPr/>
        </p:nvCxnSpPr>
        <p:spPr bwMode="auto">
          <a:xfrm rot="5400000">
            <a:off x="5791669" y="2841749"/>
            <a:ext cx="216000" cy="1588"/>
          </a:xfrm>
          <a:prstGeom prst="straightConnector1">
            <a:avLst/>
          </a:prstGeom>
          <a:noFill/>
          <a:ln w="9525" algn="ctr">
            <a:solidFill>
              <a:schemeClr val="tx1"/>
            </a:solidFill>
            <a:round/>
            <a:headEnd/>
            <a:tailEnd type="arrow" w="med" len="med"/>
          </a:ln>
        </p:spPr>
      </p:cxnSp>
      <p:cxnSp>
        <p:nvCxnSpPr>
          <p:cNvPr id="72" name="Straight Arrow Connector 73">
            <a:extLst>
              <a:ext uri="{FF2B5EF4-FFF2-40B4-BE49-F238E27FC236}">
                <a16:creationId xmlns:a16="http://schemas.microsoft.com/office/drawing/2014/main" xmlns="" id="{8AD8C9BF-B79C-49F1-AA0A-7D36421FFCEA}"/>
              </a:ext>
            </a:extLst>
          </p:cNvPr>
          <p:cNvCxnSpPr>
            <a:cxnSpLocks noChangeShapeType="1"/>
          </p:cNvCxnSpPr>
          <p:nvPr/>
        </p:nvCxnSpPr>
        <p:spPr bwMode="auto">
          <a:xfrm rot="16200000" flipV="1">
            <a:off x="5325528" y="2819937"/>
            <a:ext cx="216000" cy="1588"/>
          </a:xfrm>
          <a:prstGeom prst="straightConnector1">
            <a:avLst/>
          </a:prstGeom>
          <a:noFill/>
          <a:ln w="19050" algn="ctr">
            <a:solidFill>
              <a:srgbClr val="00B050"/>
            </a:solidFill>
            <a:round/>
            <a:headEnd/>
            <a:tailEnd type="arrow" w="med" len="med"/>
          </a:ln>
        </p:spPr>
      </p:cxnSp>
      <p:cxnSp>
        <p:nvCxnSpPr>
          <p:cNvPr id="74" name="Straight Arrow Connector 73">
            <a:extLst>
              <a:ext uri="{FF2B5EF4-FFF2-40B4-BE49-F238E27FC236}">
                <a16:creationId xmlns:a16="http://schemas.microsoft.com/office/drawing/2014/main" xmlns="" id="{51FA1349-2B86-47D8-A1AA-B989AFAC261B}"/>
              </a:ext>
            </a:extLst>
          </p:cNvPr>
          <p:cNvCxnSpPr>
            <a:cxnSpLocks noChangeShapeType="1"/>
          </p:cNvCxnSpPr>
          <p:nvPr/>
        </p:nvCxnSpPr>
        <p:spPr bwMode="auto">
          <a:xfrm rot="16200000" flipV="1">
            <a:off x="5334180" y="2576327"/>
            <a:ext cx="216000" cy="1588"/>
          </a:xfrm>
          <a:prstGeom prst="straightConnector1">
            <a:avLst/>
          </a:prstGeom>
          <a:noFill/>
          <a:ln w="19050" algn="ctr">
            <a:solidFill>
              <a:srgbClr val="00B050"/>
            </a:solidFill>
            <a:round/>
            <a:headEnd/>
            <a:tailEnd type="arrow" w="med" len="med"/>
          </a:ln>
        </p:spPr>
      </p:cxnSp>
      <p:cxnSp>
        <p:nvCxnSpPr>
          <p:cNvPr id="75" name="Straight Arrow Connector 73">
            <a:extLst>
              <a:ext uri="{FF2B5EF4-FFF2-40B4-BE49-F238E27FC236}">
                <a16:creationId xmlns:a16="http://schemas.microsoft.com/office/drawing/2014/main" xmlns="" id="{AE7B39D8-2958-46C9-99F8-639318DE1814}"/>
              </a:ext>
            </a:extLst>
          </p:cNvPr>
          <p:cNvCxnSpPr>
            <a:cxnSpLocks noChangeShapeType="1"/>
          </p:cNvCxnSpPr>
          <p:nvPr/>
        </p:nvCxnSpPr>
        <p:spPr bwMode="auto">
          <a:xfrm rot="16200000" flipV="1">
            <a:off x="5345065" y="5208459"/>
            <a:ext cx="216000" cy="1588"/>
          </a:xfrm>
          <a:prstGeom prst="straightConnector1">
            <a:avLst/>
          </a:prstGeom>
          <a:noFill/>
          <a:ln w="19050" algn="ctr">
            <a:solidFill>
              <a:srgbClr val="00B050"/>
            </a:solidFill>
            <a:round/>
            <a:headEnd/>
            <a:tailEnd type="arrow" w="med" len="med"/>
          </a:ln>
        </p:spPr>
      </p:cxnSp>
      <p:cxnSp>
        <p:nvCxnSpPr>
          <p:cNvPr id="83" name="Straight Arrow Connector 73">
            <a:extLst>
              <a:ext uri="{FF2B5EF4-FFF2-40B4-BE49-F238E27FC236}">
                <a16:creationId xmlns:a16="http://schemas.microsoft.com/office/drawing/2014/main" xmlns="" id="{06C5F874-8E73-4E78-BB24-085D5F1F3E6F}"/>
              </a:ext>
            </a:extLst>
          </p:cNvPr>
          <p:cNvCxnSpPr>
            <a:cxnSpLocks noChangeShapeType="1"/>
          </p:cNvCxnSpPr>
          <p:nvPr/>
        </p:nvCxnSpPr>
        <p:spPr bwMode="auto">
          <a:xfrm rot="16200000" flipV="1">
            <a:off x="5210050" y="3058216"/>
            <a:ext cx="216000" cy="1588"/>
          </a:xfrm>
          <a:prstGeom prst="straightConnector1">
            <a:avLst/>
          </a:prstGeom>
          <a:noFill/>
          <a:ln w="19050" algn="ctr">
            <a:solidFill>
              <a:srgbClr val="00B050"/>
            </a:solidFill>
            <a:round/>
            <a:headEnd/>
            <a:tailEnd type="arrow" w="med" len="med"/>
          </a:ln>
        </p:spPr>
      </p:cxnSp>
      <p:cxnSp>
        <p:nvCxnSpPr>
          <p:cNvPr id="84" name="Straight Arrow Connector 73">
            <a:extLst>
              <a:ext uri="{FF2B5EF4-FFF2-40B4-BE49-F238E27FC236}">
                <a16:creationId xmlns:a16="http://schemas.microsoft.com/office/drawing/2014/main" xmlns="" id="{EFFD0BDB-4272-4570-ADB4-4BA8814B8474}"/>
              </a:ext>
            </a:extLst>
          </p:cNvPr>
          <p:cNvCxnSpPr>
            <a:cxnSpLocks noChangeShapeType="1"/>
          </p:cNvCxnSpPr>
          <p:nvPr/>
        </p:nvCxnSpPr>
        <p:spPr bwMode="auto">
          <a:xfrm rot="16200000" flipV="1">
            <a:off x="5345011" y="4930014"/>
            <a:ext cx="216000" cy="1588"/>
          </a:xfrm>
          <a:prstGeom prst="straightConnector1">
            <a:avLst/>
          </a:prstGeom>
          <a:noFill/>
          <a:ln w="19050" algn="ctr">
            <a:solidFill>
              <a:srgbClr val="00B050"/>
            </a:solidFill>
            <a:round/>
            <a:headEnd/>
            <a:tailEnd type="arrow" w="med" len="med"/>
          </a:ln>
        </p:spPr>
      </p:cxnSp>
      <p:cxnSp>
        <p:nvCxnSpPr>
          <p:cNvPr id="85" name="Straight Arrow Connector 73">
            <a:extLst>
              <a:ext uri="{FF2B5EF4-FFF2-40B4-BE49-F238E27FC236}">
                <a16:creationId xmlns:a16="http://schemas.microsoft.com/office/drawing/2014/main" xmlns="" id="{28F9D51C-72C7-4635-B069-2685F629A880}"/>
              </a:ext>
            </a:extLst>
          </p:cNvPr>
          <p:cNvCxnSpPr>
            <a:cxnSpLocks noChangeShapeType="1"/>
          </p:cNvCxnSpPr>
          <p:nvPr/>
        </p:nvCxnSpPr>
        <p:spPr bwMode="auto">
          <a:xfrm rot="16200000" flipV="1">
            <a:off x="5347514" y="4373106"/>
            <a:ext cx="216000" cy="1588"/>
          </a:xfrm>
          <a:prstGeom prst="straightConnector1">
            <a:avLst/>
          </a:prstGeom>
          <a:noFill/>
          <a:ln w="19050" algn="ctr">
            <a:solidFill>
              <a:srgbClr val="00B050"/>
            </a:solidFill>
            <a:round/>
            <a:headEnd/>
            <a:tailEnd type="arrow" w="med" len="med"/>
          </a:ln>
        </p:spPr>
      </p:cxnSp>
      <p:cxnSp>
        <p:nvCxnSpPr>
          <p:cNvPr id="86" name="Straight Arrow Connector 73">
            <a:extLst>
              <a:ext uri="{FF2B5EF4-FFF2-40B4-BE49-F238E27FC236}">
                <a16:creationId xmlns:a16="http://schemas.microsoft.com/office/drawing/2014/main" xmlns="" id="{AF7C7359-7B83-4A1D-BDD8-479623328783}"/>
              </a:ext>
            </a:extLst>
          </p:cNvPr>
          <p:cNvCxnSpPr>
            <a:cxnSpLocks noChangeShapeType="1"/>
          </p:cNvCxnSpPr>
          <p:nvPr/>
        </p:nvCxnSpPr>
        <p:spPr bwMode="auto">
          <a:xfrm rot="16200000" flipV="1">
            <a:off x="5342940" y="3865528"/>
            <a:ext cx="216000" cy="1588"/>
          </a:xfrm>
          <a:prstGeom prst="straightConnector1">
            <a:avLst/>
          </a:prstGeom>
          <a:noFill/>
          <a:ln w="19050" algn="ctr">
            <a:solidFill>
              <a:srgbClr val="00B050"/>
            </a:solidFill>
            <a:round/>
            <a:headEnd/>
            <a:tailEnd type="arrow" w="med" len="med"/>
          </a:ln>
        </p:spPr>
      </p:cxnSp>
      <p:cxnSp>
        <p:nvCxnSpPr>
          <p:cNvPr id="87" name="Straight Arrow Connector 73">
            <a:extLst>
              <a:ext uri="{FF2B5EF4-FFF2-40B4-BE49-F238E27FC236}">
                <a16:creationId xmlns:a16="http://schemas.microsoft.com/office/drawing/2014/main" xmlns="" id="{BD38D30E-82E1-44AE-8A6F-CA586CBC2043}"/>
              </a:ext>
            </a:extLst>
          </p:cNvPr>
          <p:cNvCxnSpPr>
            <a:cxnSpLocks noChangeShapeType="1"/>
          </p:cNvCxnSpPr>
          <p:nvPr/>
        </p:nvCxnSpPr>
        <p:spPr bwMode="auto">
          <a:xfrm rot="16200000" flipV="1">
            <a:off x="5347290" y="3625780"/>
            <a:ext cx="216000" cy="1588"/>
          </a:xfrm>
          <a:prstGeom prst="straightConnector1">
            <a:avLst/>
          </a:prstGeom>
          <a:noFill/>
          <a:ln w="19050" algn="ctr">
            <a:solidFill>
              <a:srgbClr val="00B050"/>
            </a:solidFill>
            <a:round/>
            <a:headEnd/>
            <a:tailEnd type="arrow" w="med" len="med"/>
          </a:ln>
        </p:spPr>
      </p:cxnSp>
      <p:cxnSp>
        <p:nvCxnSpPr>
          <p:cNvPr id="69" name="Straight Arrow Connector 73">
            <a:extLst>
              <a:ext uri="{FF2B5EF4-FFF2-40B4-BE49-F238E27FC236}">
                <a16:creationId xmlns:a16="http://schemas.microsoft.com/office/drawing/2014/main" xmlns="" id="{7B86ED07-9F8E-46B1-BAFF-AF25E0F3AF3C}"/>
              </a:ext>
            </a:extLst>
          </p:cNvPr>
          <p:cNvCxnSpPr>
            <a:cxnSpLocks noChangeShapeType="1"/>
          </p:cNvCxnSpPr>
          <p:nvPr/>
        </p:nvCxnSpPr>
        <p:spPr bwMode="auto">
          <a:xfrm rot="5400000" flipH="1" flipV="1">
            <a:off x="5314902" y="3052764"/>
            <a:ext cx="216000" cy="1588"/>
          </a:xfrm>
          <a:prstGeom prst="straightConnector1">
            <a:avLst/>
          </a:prstGeom>
          <a:noFill/>
          <a:ln w="19050" algn="ctr">
            <a:solidFill>
              <a:srgbClr val="00B050"/>
            </a:solidFill>
            <a:round/>
            <a:headEnd/>
            <a:tailEnd type="arrow" w="med" len="med"/>
          </a:ln>
        </p:spPr>
      </p:cxnSp>
      <p:cxnSp>
        <p:nvCxnSpPr>
          <p:cNvPr id="70" name="Straight Arrow Connector 73">
            <a:extLst>
              <a:ext uri="{FF2B5EF4-FFF2-40B4-BE49-F238E27FC236}">
                <a16:creationId xmlns:a16="http://schemas.microsoft.com/office/drawing/2014/main" xmlns="" id="{5049FE8B-3B0B-4ABA-BB7C-49B17B620366}"/>
              </a:ext>
            </a:extLst>
          </p:cNvPr>
          <p:cNvCxnSpPr>
            <a:cxnSpLocks noChangeShapeType="1"/>
          </p:cNvCxnSpPr>
          <p:nvPr/>
        </p:nvCxnSpPr>
        <p:spPr bwMode="auto">
          <a:xfrm rot="5400000" flipH="1" flipV="1">
            <a:off x="5203298" y="2816120"/>
            <a:ext cx="216000" cy="1588"/>
          </a:xfrm>
          <a:prstGeom prst="straightConnector1">
            <a:avLst/>
          </a:prstGeom>
          <a:noFill/>
          <a:ln w="9525" algn="ctr">
            <a:solidFill>
              <a:schemeClr val="tx1"/>
            </a:solidFill>
            <a:round/>
            <a:headEnd/>
            <a:tailEnd type="arrow" w="med" len="med"/>
          </a:ln>
        </p:spPr>
      </p:cxnSp>
      <p:cxnSp>
        <p:nvCxnSpPr>
          <p:cNvPr id="71" name="Straight Arrow Connector 73">
            <a:extLst>
              <a:ext uri="{FF2B5EF4-FFF2-40B4-BE49-F238E27FC236}">
                <a16:creationId xmlns:a16="http://schemas.microsoft.com/office/drawing/2014/main" xmlns="" id="{25352332-8971-4E46-A945-64C9568C3A35}"/>
              </a:ext>
            </a:extLst>
          </p:cNvPr>
          <p:cNvCxnSpPr>
            <a:cxnSpLocks noChangeShapeType="1"/>
          </p:cNvCxnSpPr>
          <p:nvPr/>
        </p:nvCxnSpPr>
        <p:spPr bwMode="auto">
          <a:xfrm rot="5400000" flipH="1" flipV="1">
            <a:off x="5211750" y="2578415"/>
            <a:ext cx="216000" cy="1588"/>
          </a:xfrm>
          <a:prstGeom prst="straightConnector1">
            <a:avLst/>
          </a:prstGeom>
          <a:noFill/>
          <a:ln w="9525" algn="ctr">
            <a:solidFill>
              <a:schemeClr val="tx1"/>
            </a:solidFill>
            <a:round/>
            <a:headEnd/>
            <a:tailEnd type="arrow" w="med" len="med"/>
          </a:ln>
        </p:spPr>
      </p:cxnSp>
      <p:cxnSp>
        <p:nvCxnSpPr>
          <p:cNvPr id="88" name="Straight Arrow Connector 73">
            <a:extLst>
              <a:ext uri="{FF2B5EF4-FFF2-40B4-BE49-F238E27FC236}">
                <a16:creationId xmlns:a16="http://schemas.microsoft.com/office/drawing/2014/main" xmlns="" id="{9B1E16E2-AACE-420E-95CA-8F2EA8D3B8DE}"/>
              </a:ext>
            </a:extLst>
          </p:cNvPr>
          <p:cNvCxnSpPr>
            <a:cxnSpLocks noChangeShapeType="1"/>
          </p:cNvCxnSpPr>
          <p:nvPr/>
        </p:nvCxnSpPr>
        <p:spPr bwMode="auto">
          <a:xfrm rot="5400000" flipH="1" flipV="1">
            <a:off x="5218509" y="4374218"/>
            <a:ext cx="216000" cy="1588"/>
          </a:xfrm>
          <a:prstGeom prst="straightConnector1">
            <a:avLst/>
          </a:prstGeom>
          <a:noFill/>
          <a:ln w="9525" algn="ctr">
            <a:solidFill>
              <a:schemeClr val="tx1"/>
            </a:solidFill>
            <a:round/>
            <a:headEnd/>
            <a:tailEnd type="arrow" w="med" len="med"/>
          </a:ln>
        </p:spPr>
      </p:cxnSp>
      <p:cxnSp>
        <p:nvCxnSpPr>
          <p:cNvPr id="95" name="Straight Arrow Connector 73">
            <a:extLst>
              <a:ext uri="{FF2B5EF4-FFF2-40B4-BE49-F238E27FC236}">
                <a16:creationId xmlns:a16="http://schemas.microsoft.com/office/drawing/2014/main" xmlns="" id="{B019E92D-37DF-4D2F-9EF5-B9B1326FEF9A}"/>
              </a:ext>
            </a:extLst>
          </p:cNvPr>
          <p:cNvCxnSpPr>
            <a:cxnSpLocks noChangeShapeType="1"/>
          </p:cNvCxnSpPr>
          <p:nvPr/>
        </p:nvCxnSpPr>
        <p:spPr bwMode="auto">
          <a:xfrm rot="5400000" flipH="1" flipV="1">
            <a:off x="5220931" y="3866889"/>
            <a:ext cx="216000" cy="1588"/>
          </a:xfrm>
          <a:prstGeom prst="straightConnector1">
            <a:avLst/>
          </a:prstGeom>
          <a:noFill/>
          <a:ln w="9525" algn="ctr">
            <a:solidFill>
              <a:schemeClr val="tx1"/>
            </a:solidFill>
            <a:round/>
            <a:headEnd/>
            <a:tailEnd type="arrow" w="med" len="med"/>
          </a:ln>
        </p:spPr>
      </p:cxnSp>
      <p:cxnSp>
        <p:nvCxnSpPr>
          <p:cNvPr id="96" name="Straight Arrow Connector 73">
            <a:extLst>
              <a:ext uri="{FF2B5EF4-FFF2-40B4-BE49-F238E27FC236}">
                <a16:creationId xmlns:a16="http://schemas.microsoft.com/office/drawing/2014/main" xmlns="" id="{741D4D8B-E199-4927-BADE-23F87604F308}"/>
              </a:ext>
            </a:extLst>
          </p:cNvPr>
          <p:cNvCxnSpPr>
            <a:cxnSpLocks noChangeShapeType="1"/>
          </p:cNvCxnSpPr>
          <p:nvPr/>
        </p:nvCxnSpPr>
        <p:spPr bwMode="auto">
          <a:xfrm rot="5400000" flipH="1" flipV="1">
            <a:off x="5224640" y="3620819"/>
            <a:ext cx="216000" cy="1588"/>
          </a:xfrm>
          <a:prstGeom prst="straightConnector1">
            <a:avLst/>
          </a:prstGeom>
          <a:noFill/>
          <a:ln w="9525" algn="ctr">
            <a:solidFill>
              <a:schemeClr val="tx1"/>
            </a:solidFill>
            <a:round/>
            <a:headEnd/>
            <a:tailEnd type="arrow" w="med" len="med"/>
          </a:ln>
        </p:spPr>
      </p:cxnSp>
      <p:cxnSp>
        <p:nvCxnSpPr>
          <p:cNvPr id="97" name="Straight Arrow Connector 73">
            <a:extLst>
              <a:ext uri="{FF2B5EF4-FFF2-40B4-BE49-F238E27FC236}">
                <a16:creationId xmlns:a16="http://schemas.microsoft.com/office/drawing/2014/main" xmlns="" id="{44B7EF59-E50C-4CA4-9AC8-D865344E2E28}"/>
              </a:ext>
            </a:extLst>
          </p:cNvPr>
          <p:cNvCxnSpPr>
            <a:cxnSpLocks noChangeShapeType="1"/>
          </p:cNvCxnSpPr>
          <p:nvPr/>
        </p:nvCxnSpPr>
        <p:spPr bwMode="auto">
          <a:xfrm rot="5400000" flipH="1" flipV="1">
            <a:off x="5221407" y="5203643"/>
            <a:ext cx="216000" cy="1588"/>
          </a:xfrm>
          <a:prstGeom prst="straightConnector1">
            <a:avLst/>
          </a:prstGeom>
          <a:noFill/>
          <a:ln w="9525" algn="ctr">
            <a:solidFill>
              <a:schemeClr val="tx1"/>
            </a:solidFill>
            <a:round/>
            <a:headEnd/>
            <a:tailEnd type="arrow" w="med" len="med"/>
          </a:ln>
        </p:spPr>
      </p:cxnSp>
      <p:cxnSp>
        <p:nvCxnSpPr>
          <p:cNvPr id="98" name="Straight Arrow Connector 73">
            <a:extLst>
              <a:ext uri="{FF2B5EF4-FFF2-40B4-BE49-F238E27FC236}">
                <a16:creationId xmlns:a16="http://schemas.microsoft.com/office/drawing/2014/main" xmlns="" id="{0542D802-9906-4705-A554-54C1989C3D6B}"/>
              </a:ext>
            </a:extLst>
          </p:cNvPr>
          <p:cNvCxnSpPr>
            <a:cxnSpLocks noChangeShapeType="1"/>
          </p:cNvCxnSpPr>
          <p:nvPr/>
        </p:nvCxnSpPr>
        <p:spPr bwMode="auto">
          <a:xfrm rot="5400000" flipH="1" flipV="1">
            <a:off x="5224612" y="4923405"/>
            <a:ext cx="216000" cy="1588"/>
          </a:xfrm>
          <a:prstGeom prst="straightConnector1">
            <a:avLst/>
          </a:prstGeom>
          <a:noFill/>
          <a:ln w="9525" algn="ctr">
            <a:solidFill>
              <a:schemeClr val="tx1"/>
            </a:solidFill>
            <a:round/>
            <a:headEnd/>
            <a:tailEnd type="arrow" w="med" len="med"/>
          </a:ln>
        </p:spPr>
      </p:cxnSp>
      <p:cxnSp>
        <p:nvCxnSpPr>
          <p:cNvPr id="99" name="Straight Arrow Connector 73">
            <a:extLst>
              <a:ext uri="{FF2B5EF4-FFF2-40B4-BE49-F238E27FC236}">
                <a16:creationId xmlns:a16="http://schemas.microsoft.com/office/drawing/2014/main" xmlns="" id="{ED8956D1-FC24-4C16-8DB8-259CE3EDF0FC}"/>
              </a:ext>
            </a:extLst>
          </p:cNvPr>
          <p:cNvCxnSpPr>
            <a:cxnSpLocks noChangeShapeType="1"/>
          </p:cNvCxnSpPr>
          <p:nvPr/>
        </p:nvCxnSpPr>
        <p:spPr bwMode="auto">
          <a:xfrm rot="5400000" flipH="1" flipV="1">
            <a:off x="5223085" y="4674919"/>
            <a:ext cx="216000" cy="1588"/>
          </a:xfrm>
          <a:prstGeom prst="straightConnector1">
            <a:avLst/>
          </a:prstGeom>
          <a:noFill/>
          <a:ln w="9525" algn="ctr">
            <a:solidFill>
              <a:schemeClr val="tx1"/>
            </a:solidFill>
            <a:round/>
            <a:headEnd/>
            <a:tailEnd type="arrow" w="med" len="med"/>
          </a:ln>
        </p:spPr>
      </p:cxnSp>
      <p:cxnSp>
        <p:nvCxnSpPr>
          <p:cNvPr id="101" name="Straight Arrow Connector 40">
            <a:extLst>
              <a:ext uri="{FF2B5EF4-FFF2-40B4-BE49-F238E27FC236}">
                <a16:creationId xmlns:a16="http://schemas.microsoft.com/office/drawing/2014/main" xmlns="" id="{7B0494BE-1163-4C17-BD55-D829AB2511F0}"/>
              </a:ext>
            </a:extLst>
          </p:cNvPr>
          <p:cNvCxnSpPr>
            <a:cxnSpLocks noChangeShapeType="1"/>
          </p:cNvCxnSpPr>
          <p:nvPr/>
        </p:nvCxnSpPr>
        <p:spPr bwMode="auto">
          <a:xfrm rot="5400000" flipH="1" flipV="1">
            <a:off x="4748952" y="5230073"/>
            <a:ext cx="216000" cy="1588"/>
          </a:xfrm>
          <a:prstGeom prst="straightConnector1">
            <a:avLst/>
          </a:prstGeom>
          <a:noFill/>
          <a:ln w="9525" algn="ctr">
            <a:solidFill>
              <a:schemeClr val="tx1"/>
            </a:solidFill>
            <a:prstDash val="dash"/>
            <a:round/>
            <a:headEnd/>
            <a:tailEnd type="arrow" w="med" len="med"/>
          </a:ln>
        </p:spPr>
      </p:cxnSp>
      <p:cxnSp>
        <p:nvCxnSpPr>
          <p:cNvPr id="102" name="Straight Arrow Connector 101">
            <a:extLst>
              <a:ext uri="{FF2B5EF4-FFF2-40B4-BE49-F238E27FC236}">
                <a16:creationId xmlns:a16="http://schemas.microsoft.com/office/drawing/2014/main" xmlns="" id="{A623B5E8-0788-4BEE-988F-CCCA7A223530}"/>
              </a:ext>
            </a:extLst>
          </p:cNvPr>
          <p:cNvCxnSpPr>
            <a:cxnSpLocks noChangeShapeType="1"/>
          </p:cNvCxnSpPr>
          <p:nvPr/>
        </p:nvCxnSpPr>
        <p:spPr bwMode="auto">
          <a:xfrm>
            <a:off x="4960448" y="5120641"/>
            <a:ext cx="0" cy="216000"/>
          </a:xfrm>
          <a:prstGeom prst="straightConnector1">
            <a:avLst/>
          </a:prstGeom>
          <a:noFill/>
          <a:ln w="19050" algn="ctr">
            <a:solidFill>
              <a:srgbClr val="00B050"/>
            </a:solidFill>
            <a:prstDash val="solid"/>
            <a:round/>
            <a:headEnd/>
            <a:tailEnd type="arrow" w="med" len="med"/>
          </a:ln>
        </p:spPr>
      </p:cxnSp>
      <p:cxnSp>
        <p:nvCxnSpPr>
          <p:cNvPr id="103" name="Straight Arrow Connector 40">
            <a:extLst>
              <a:ext uri="{FF2B5EF4-FFF2-40B4-BE49-F238E27FC236}">
                <a16:creationId xmlns:a16="http://schemas.microsoft.com/office/drawing/2014/main" xmlns="" id="{D702213B-685A-4FAA-AC8E-86C518130137}"/>
              </a:ext>
            </a:extLst>
          </p:cNvPr>
          <p:cNvCxnSpPr>
            <a:cxnSpLocks noChangeShapeType="1"/>
          </p:cNvCxnSpPr>
          <p:nvPr/>
        </p:nvCxnSpPr>
        <p:spPr bwMode="auto">
          <a:xfrm rot="5400000" flipH="1" flipV="1">
            <a:off x="4683519" y="2868166"/>
            <a:ext cx="216000" cy="1588"/>
          </a:xfrm>
          <a:prstGeom prst="straightConnector1">
            <a:avLst/>
          </a:prstGeom>
          <a:noFill/>
          <a:ln w="9525" algn="ctr">
            <a:solidFill>
              <a:schemeClr val="tx1"/>
            </a:solidFill>
            <a:prstDash val="dash"/>
            <a:round/>
            <a:headEnd/>
            <a:tailEnd type="arrow" w="med" len="med"/>
          </a:ln>
        </p:spPr>
      </p:cxnSp>
      <p:cxnSp>
        <p:nvCxnSpPr>
          <p:cNvPr id="104" name="Straight Arrow Connector 103">
            <a:extLst>
              <a:ext uri="{FF2B5EF4-FFF2-40B4-BE49-F238E27FC236}">
                <a16:creationId xmlns:a16="http://schemas.microsoft.com/office/drawing/2014/main" xmlns="" id="{F30FF7A9-B416-45CA-93A4-993C5C155945}"/>
              </a:ext>
            </a:extLst>
          </p:cNvPr>
          <p:cNvCxnSpPr>
            <a:cxnSpLocks noChangeShapeType="1"/>
          </p:cNvCxnSpPr>
          <p:nvPr/>
        </p:nvCxnSpPr>
        <p:spPr bwMode="auto">
          <a:xfrm>
            <a:off x="4895015" y="2758734"/>
            <a:ext cx="0" cy="216000"/>
          </a:xfrm>
          <a:prstGeom prst="straightConnector1">
            <a:avLst/>
          </a:prstGeom>
          <a:noFill/>
          <a:ln w="19050" algn="ctr">
            <a:solidFill>
              <a:srgbClr val="00B050"/>
            </a:solidFill>
            <a:prstDash val="solid"/>
            <a:round/>
            <a:headEnd/>
            <a:tailEnd type="arrow" w="med" len="med"/>
          </a:ln>
        </p:spPr>
      </p:cxnSp>
      <p:cxnSp>
        <p:nvCxnSpPr>
          <p:cNvPr id="105" name="Straight Arrow Connector 104">
            <a:extLst>
              <a:ext uri="{FF2B5EF4-FFF2-40B4-BE49-F238E27FC236}">
                <a16:creationId xmlns:a16="http://schemas.microsoft.com/office/drawing/2014/main" xmlns="" id="{F41E251C-F72E-4C40-808C-CB1A8986E6AC}"/>
              </a:ext>
            </a:extLst>
          </p:cNvPr>
          <p:cNvCxnSpPr>
            <a:cxnSpLocks noChangeShapeType="1"/>
          </p:cNvCxnSpPr>
          <p:nvPr/>
        </p:nvCxnSpPr>
        <p:spPr bwMode="auto">
          <a:xfrm>
            <a:off x="4776785" y="3815141"/>
            <a:ext cx="0" cy="216000"/>
          </a:xfrm>
          <a:prstGeom prst="straightConnector1">
            <a:avLst/>
          </a:prstGeom>
          <a:noFill/>
          <a:ln w="19050" algn="ctr">
            <a:solidFill>
              <a:srgbClr val="00B050"/>
            </a:solidFill>
            <a:prstDash val="solid"/>
            <a:round/>
            <a:headEnd/>
            <a:tailEnd type="arrow" w="med" len="med"/>
          </a:ln>
        </p:spPr>
      </p:cxnSp>
      <p:cxnSp>
        <p:nvCxnSpPr>
          <p:cNvPr id="106" name="Straight Arrow Connector 73">
            <a:extLst>
              <a:ext uri="{FF2B5EF4-FFF2-40B4-BE49-F238E27FC236}">
                <a16:creationId xmlns:a16="http://schemas.microsoft.com/office/drawing/2014/main" xmlns="" id="{D9136208-ECDE-4CE6-9B16-B05E2FD0FE9A}"/>
              </a:ext>
            </a:extLst>
          </p:cNvPr>
          <p:cNvCxnSpPr>
            <a:cxnSpLocks noChangeShapeType="1"/>
          </p:cNvCxnSpPr>
          <p:nvPr/>
        </p:nvCxnSpPr>
        <p:spPr bwMode="auto">
          <a:xfrm rot="16200000" flipV="1">
            <a:off x="4655847" y="3632372"/>
            <a:ext cx="216000" cy="1588"/>
          </a:xfrm>
          <a:prstGeom prst="straightConnector1">
            <a:avLst/>
          </a:prstGeom>
          <a:noFill/>
          <a:ln w="9525" algn="ctr">
            <a:solidFill>
              <a:schemeClr val="tx1"/>
            </a:solidFill>
            <a:round/>
            <a:headEnd/>
            <a:tailEnd type="arrow" w="med" len="med"/>
          </a:ln>
        </p:spPr>
      </p:cxnSp>
      <p:cxnSp>
        <p:nvCxnSpPr>
          <p:cNvPr id="107" name="Straight Arrow Connector 73">
            <a:extLst>
              <a:ext uri="{FF2B5EF4-FFF2-40B4-BE49-F238E27FC236}">
                <a16:creationId xmlns:a16="http://schemas.microsoft.com/office/drawing/2014/main" xmlns="" id="{B9865496-5353-42CD-9FEC-B79ECD3939E6}"/>
              </a:ext>
            </a:extLst>
          </p:cNvPr>
          <p:cNvCxnSpPr>
            <a:cxnSpLocks noChangeShapeType="1"/>
          </p:cNvCxnSpPr>
          <p:nvPr/>
        </p:nvCxnSpPr>
        <p:spPr bwMode="auto">
          <a:xfrm rot="16200000" flipV="1">
            <a:off x="4745894" y="4937286"/>
            <a:ext cx="216000" cy="1588"/>
          </a:xfrm>
          <a:prstGeom prst="straightConnector1">
            <a:avLst/>
          </a:prstGeom>
          <a:noFill/>
          <a:ln w="9525" algn="ctr">
            <a:solidFill>
              <a:schemeClr val="tx1"/>
            </a:solidFill>
            <a:round/>
            <a:headEnd/>
            <a:tailEnd type="arrow" w="med" len="med"/>
          </a:ln>
        </p:spPr>
      </p:cxnSp>
      <p:cxnSp>
        <p:nvCxnSpPr>
          <p:cNvPr id="108" name="Straight Arrow Connector 40">
            <a:extLst>
              <a:ext uri="{FF2B5EF4-FFF2-40B4-BE49-F238E27FC236}">
                <a16:creationId xmlns:a16="http://schemas.microsoft.com/office/drawing/2014/main" xmlns="" id="{F14846F9-938E-48FE-B56B-D229D7D3E215}"/>
              </a:ext>
            </a:extLst>
          </p:cNvPr>
          <p:cNvCxnSpPr>
            <a:cxnSpLocks noChangeShapeType="1"/>
          </p:cNvCxnSpPr>
          <p:nvPr/>
        </p:nvCxnSpPr>
        <p:spPr bwMode="auto">
          <a:xfrm rot="5400000" flipH="1" flipV="1">
            <a:off x="4764570" y="3115344"/>
            <a:ext cx="216000" cy="1588"/>
          </a:xfrm>
          <a:prstGeom prst="straightConnector1">
            <a:avLst/>
          </a:prstGeom>
          <a:noFill/>
          <a:ln w="9525" algn="ctr">
            <a:solidFill>
              <a:schemeClr val="tx1"/>
            </a:solidFill>
            <a:prstDash val="dash"/>
            <a:round/>
            <a:headEnd/>
            <a:tailEnd type="arrow" w="med" len="med"/>
          </a:ln>
        </p:spPr>
      </p:cxnSp>
      <p:cxnSp>
        <p:nvCxnSpPr>
          <p:cNvPr id="109" name="Straight Arrow Connector 40">
            <a:extLst>
              <a:ext uri="{FF2B5EF4-FFF2-40B4-BE49-F238E27FC236}">
                <a16:creationId xmlns:a16="http://schemas.microsoft.com/office/drawing/2014/main" xmlns="" id="{F8D346A9-B4F5-42B6-B489-7F2EE4419811}"/>
              </a:ext>
            </a:extLst>
          </p:cNvPr>
          <p:cNvCxnSpPr>
            <a:cxnSpLocks noChangeShapeType="1"/>
          </p:cNvCxnSpPr>
          <p:nvPr/>
        </p:nvCxnSpPr>
        <p:spPr bwMode="auto">
          <a:xfrm rot="5400000" flipH="1" flipV="1">
            <a:off x="4670237" y="2597621"/>
            <a:ext cx="216000" cy="1588"/>
          </a:xfrm>
          <a:prstGeom prst="straightConnector1">
            <a:avLst/>
          </a:prstGeom>
          <a:noFill/>
          <a:ln w="9525" algn="ctr">
            <a:solidFill>
              <a:schemeClr val="tx1"/>
            </a:solidFill>
            <a:prstDash val="dash"/>
            <a:round/>
            <a:headEnd/>
            <a:tailEnd type="arrow" w="med" len="med"/>
          </a:ln>
        </p:spPr>
      </p:cxnSp>
      <p:sp>
        <p:nvSpPr>
          <p:cNvPr id="80" name="TextBox 58">
            <a:extLst>
              <a:ext uri="{FF2B5EF4-FFF2-40B4-BE49-F238E27FC236}">
                <a16:creationId xmlns:a16="http://schemas.microsoft.com/office/drawing/2014/main" xmlns="" id="{E784F3E8-DC50-4DAF-A821-778A8D8C4F75}"/>
              </a:ext>
            </a:extLst>
          </p:cNvPr>
          <p:cNvSpPr txBox="1">
            <a:spLocks noChangeArrowheads="1"/>
          </p:cNvSpPr>
          <p:nvPr/>
        </p:nvSpPr>
        <p:spPr bwMode="auto">
          <a:xfrm>
            <a:off x="4505882" y="4562045"/>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0" name="TextBox 58">
            <a:extLst>
              <a:ext uri="{FF2B5EF4-FFF2-40B4-BE49-F238E27FC236}">
                <a16:creationId xmlns:a16="http://schemas.microsoft.com/office/drawing/2014/main" xmlns="" id="{F949B251-1E98-4E58-A65A-51E33BA875F6}"/>
              </a:ext>
            </a:extLst>
          </p:cNvPr>
          <p:cNvSpPr txBox="1">
            <a:spLocks noChangeArrowheads="1"/>
          </p:cNvSpPr>
          <p:nvPr/>
        </p:nvSpPr>
        <p:spPr bwMode="auto">
          <a:xfrm>
            <a:off x="4514209" y="5102628"/>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1" name="Oval 29">
            <a:extLst>
              <a:ext uri="{FF2B5EF4-FFF2-40B4-BE49-F238E27FC236}">
                <a16:creationId xmlns:a16="http://schemas.microsoft.com/office/drawing/2014/main" xmlns="" id="{96CFA7BD-4C0E-4A6F-BE59-1CDFC1C5536F}"/>
              </a:ext>
            </a:extLst>
          </p:cNvPr>
          <p:cNvSpPr>
            <a:spLocks noChangeArrowheads="1"/>
          </p:cNvSpPr>
          <p:nvPr/>
        </p:nvSpPr>
        <p:spPr bwMode="auto">
          <a:xfrm>
            <a:off x="4486528" y="485362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12" name="Oval 29">
            <a:extLst>
              <a:ext uri="{FF2B5EF4-FFF2-40B4-BE49-F238E27FC236}">
                <a16:creationId xmlns:a16="http://schemas.microsoft.com/office/drawing/2014/main" xmlns="" id="{D4BF7582-FB5E-45AA-9F04-B759904537B9}"/>
              </a:ext>
            </a:extLst>
          </p:cNvPr>
          <p:cNvSpPr>
            <a:spLocks noChangeArrowheads="1"/>
          </p:cNvSpPr>
          <p:nvPr/>
        </p:nvSpPr>
        <p:spPr bwMode="auto">
          <a:xfrm>
            <a:off x="4492410" y="299626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13" name="TextBox 58">
            <a:extLst>
              <a:ext uri="{FF2B5EF4-FFF2-40B4-BE49-F238E27FC236}">
                <a16:creationId xmlns:a16="http://schemas.microsoft.com/office/drawing/2014/main" xmlns="" id="{9F4C9E82-0A18-4E68-B50C-39027EDC8D05}"/>
              </a:ext>
            </a:extLst>
          </p:cNvPr>
          <p:cNvSpPr txBox="1">
            <a:spLocks noChangeArrowheads="1"/>
          </p:cNvSpPr>
          <p:nvPr/>
        </p:nvSpPr>
        <p:spPr bwMode="auto">
          <a:xfrm>
            <a:off x="2963164" y="4561193"/>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4" name="Oval 29">
            <a:extLst>
              <a:ext uri="{FF2B5EF4-FFF2-40B4-BE49-F238E27FC236}">
                <a16:creationId xmlns:a16="http://schemas.microsoft.com/office/drawing/2014/main" xmlns="" id="{F766A0CE-8FBA-4843-B740-0B221C566363}"/>
              </a:ext>
            </a:extLst>
          </p:cNvPr>
          <p:cNvSpPr>
            <a:spLocks noChangeArrowheads="1"/>
          </p:cNvSpPr>
          <p:nvPr/>
        </p:nvSpPr>
        <p:spPr bwMode="auto">
          <a:xfrm>
            <a:off x="3778278" y="301490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115" name="Straight Arrow Connector 73">
            <a:extLst>
              <a:ext uri="{FF2B5EF4-FFF2-40B4-BE49-F238E27FC236}">
                <a16:creationId xmlns:a16="http://schemas.microsoft.com/office/drawing/2014/main" xmlns="" id="{D77E43E5-91DE-4D17-B25A-9E750E361D67}"/>
              </a:ext>
            </a:extLst>
          </p:cNvPr>
          <p:cNvCxnSpPr>
            <a:cxnSpLocks noChangeShapeType="1"/>
          </p:cNvCxnSpPr>
          <p:nvPr/>
        </p:nvCxnSpPr>
        <p:spPr bwMode="auto">
          <a:xfrm rot="16200000" flipV="1">
            <a:off x="3701406" y="5186301"/>
            <a:ext cx="216000" cy="1587"/>
          </a:xfrm>
          <a:prstGeom prst="straightConnector1">
            <a:avLst/>
          </a:prstGeom>
          <a:noFill/>
          <a:ln w="19050" algn="ctr">
            <a:solidFill>
              <a:srgbClr val="00B050"/>
            </a:solidFill>
            <a:prstDash val="sysDot"/>
            <a:round/>
            <a:headEnd/>
            <a:tailEnd type="arrow" w="med" len="med"/>
          </a:ln>
        </p:spPr>
      </p:cxnSp>
      <p:cxnSp>
        <p:nvCxnSpPr>
          <p:cNvPr id="116" name="Straight Arrow Connector 40">
            <a:extLst>
              <a:ext uri="{FF2B5EF4-FFF2-40B4-BE49-F238E27FC236}">
                <a16:creationId xmlns:a16="http://schemas.microsoft.com/office/drawing/2014/main" xmlns="" id="{C77AE567-2EFB-4711-A0A1-67A320F688D9}"/>
              </a:ext>
            </a:extLst>
          </p:cNvPr>
          <p:cNvCxnSpPr>
            <a:cxnSpLocks noChangeShapeType="1"/>
          </p:cNvCxnSpPr>
          <p:nvPr/>
        </p:nvCxnSpPr>
        <p:spPr bwMode="auto">
          <a:xfrm rot="16200000" flipH="1">
            <a:off x="3777999" y="4933030"/>
            <a:ext cx="216000" cy="1588"/>
          </a:xfrm>
          <a:prstGeom prst="straightConnector1">
            <a:avLst/>
          </a:prstGeom>
          <a:noFill/>
          <a:ln w="9525" algn="ctr">
            <a:solidFill>
              <a:schemeClr val="tx1"/>
            </a:solidFill>
            <a:prstDash val="dash"/>
            <a:round/>
            <a:headEnd/>
            <a:tailEnd type="arrow" w="med" len="med"/>
          </a:ln>
        </p:spPr>
      </p:cxnSp>
      <p:cxnSp>
        <p:nvCxnSpPr>
          <p:cNvPr id="117" name="Straight Arrow Connector 40">
            <a:extLst>
              <a:ext uri="{FF2B5EF4-FFF2-40B4-BE49-F238E27FC236}">
                <a16:creationId xmlns:a16="http://schemas.microsoft.com/office/drawing/2014/main" xmlns="" id="{1364BE3E-0ED3-4C18-AAC3-EB73A4F4B0D7}"/>
              </a:ext>
            </a:extLst>
          </p:cNvPr>
          <p:cNvCxnSpPr>
            <a:cxnSpLocks noChangeShapeType="1"/>
          </p:cNvCxnSpPr>
          <p:nvPr/>
        </p:nvCxnSpPr>
        <p:spPr bwMode="auto">
          <a:xfrm rot="16200000" flipH="1">
            <a:off x="3593831" y="3624086"/>
            <a:ext cx="216000" cy="1588"/>
          </a:xfrm>
          <a:prstGeom prst="straightConnector1">
            <a:avLst/>
          </a:prstGeom>
          <a:noFill/>
          <a:ln w="9525" algn="ctr">
            <a:solidFill>
              <a:schemeClr val="tx1"/>
            </a:solidFill>
            <a:prstDash val="dash"/>
            <a:round/>
            <a:headEnd/>
            <a:tailEnd type="arrow" w="med" len="med"/>
          </a:ln>
        </p:spPr>
      </p:cxnSp>
      <p:cxnSp>
        <p:nvCxnSpPr>
          <p:cNvPr id="118" name="Straight Arrow Connector 73">
            <a:extLst>
              <a:ext uri="{FF2B5EF4-FFF2-40B4-BE49-F238E27FC236}">
                <a16:creationId xmlns:a16="http://schemas.microsoft.com/office/drawing/2014/main" xmlns="" id="{33A45BFB-FCFF-496A-BA89-51E1AFEED1D3}"/>
              </a:ext>
            </a:extLst>
          </p:cNvPr>
          <p:cNvCxnSpPr>
            <a:cxnSpLocks noChangeShapeType="1"/>
          </p:cNvCxnSpPr>
          <p:nvPr/>
        </p:nvCxnSpPr>
        <p:spPr bwMode="auto">
          <a:xfrm rot="5400000">
            <a:off x="3595807" y="3893428"/>
            <a:ext cx="216000" cy="1588"/>
          </a:xfrm>
          <a:prstGeom prst="straightConnector1">
            <a:avLst/>
          </a:prstGeom>
          <a:noFill/>
          <a:ln w="9525" algn="ctr">
            <a:solidFill>
              <a:schemeClr val="tx1"/>
            </a:solidFill>
            <a:round/>
            <a:headEnd/>
            <a:tailEnd type="arrow" w="med" len="med"/>
          </a:ln>
        </p:spPr>
      </p:cxnSp>
      <p:cxnSp>
        <p:nvCxnSpPr>
          <p:cNvPr id="119" name="Straight Arrow Connector 73">
            <a:extLst>
              <a:ext uri="{FF2B5EF4-FFF2-40B4-BE49-F238E27FC236}">
                <a16:creationId xmlns:a16="http://schemas.microsoft.com/office/drawing/2014/main" xmlns="" id="{F6F2F18E-ECBF-4A15-B947-3ABF9C3DFD3D}"/>
              </a:ext>
            </a:extLst>
          </p:cNvPr>
          <p:cNvCxnSpPr>
            <a:cxnSpLocks noChangeShapeType="1"/>
          </p:cNvCxnSpPr>
          <p:nvPr/>
        </p:nvCxnSpPr>
        <p:spPr bwMode="auto">
          <a:xfrm rot="5400000">
            <a:off x="3221078" y="4680537"/>
            <a:ext cx="216000" cy="1588"/>
          </a:xfrm>
          <a:prstGeom prst="straightConnector1">
            <a:avLst/>
          </a:prstGeom>
          <a:noFill/>
          <a:ln w="9525" algn="ctr">
            <a:solidFill>
              <a:schemeClr val="tx1"/>
            </a:solidFill>
            <a:round/>
            <a:headEnd/>
            <a:tailEnd type="arrow" w="med" len="med"/>
          </a:ln>
        </p:spPr>
      </p:cxnSp>
      <p:cxnSp>
        <p:nvCxnSpPr>
          <p:cNvPr id="120" name="Straight Arrow Connector 73"/>
          <p:cNvCxnSpPr>
            <a:cxnSpLocks noChangeShapeType="1"/>
          </p:cNvCxnSpPr>
          <p:nvPr/>
        </p:nvCxnSpPr>
        <p:spPr bwMode="auto">
          <a:xfrm rot="5400000">
            <a:off x="3416983" y="2868716"/>
            <a:ext cx="216000" cy="1588"/>
          </a:xfrm>
          <a:prstGeom prst="straightConnector1">
            <a:avLst/>
          </a:prstGeom>
          <a:noFill/>
          <a:ln w="9525" algn="ctr">
            <a:solidFill>
              <a:schemeClr val="tx1"/>
            </a:solidFill>
            <a:round/>
            <a:headEnd/>
            <a:tailEnd type="arrow" w="med" len="med"/>
          </a:ln>
        </p:spPr>
      </p:cxnSp>
      <p:sp>
        <p:nvSpPr>
          <p:cNvPr id="121" name="Text Box 170"/>
          <p:cNvSpPr txBox="1">
            <a:spLocks noChangeArrowheads="1"/>
          </p:cNvSpPr>
          <p:nvPr/>
        </p:nvSpPr>
        <p:spPr bwMode="auto">
          <a:xfrm>
            <a:off x="514689" y="1104034"/>
            <a:ext cx="7999040" cy="412934"/>
          </a:xfrm>
          <a:prstGeom prst="rect">
            <a:avLst/>
          </a:prstGeom>
          <a:noFill/>
          <a:ln w="9525">
            <a:noFill/>
            <a:miter lim="800000"/>
            <a:headEnd/>
            <a:tailEnd/>
          </a:ln>
        </p:spPr>
        <p:txBody>
          <a:bodyPr wrap="square">
            <a:spAutoFit/>
          </a:bodyPr>
          <a:lstStyle/>
          <a:p>
            <a:pPr marL="177800" indent="-177800">
              <a:spcBef>
                <a:spcPct val="0"/>
              </a:spcBef>
              <a:spcAft>
                <a:spcPts val="100"/>
              </a:spcAft>
              <a:buFont typeface="Arial" pitchFamily="34" charset="0"/>
              <a:buChar char="•"/>
            </a:pPr>
            <a:r>
              <a:rPr lang="en-US" sz="1000" dirty="0">
                <a:latin typeface="Arial" panose="020B0604020202020204" pitchFamily="34" charset="0"/>
                <a:cs typeface="Arial" panose="020B0604020202020204" pitchFamily="34" charset="0"/>
              </a:rPr>
              <a:t>Awareness of this message remains relatively low in Quebec</a:t>
            </a:r>
            <a:r>
              <a:rPr lang="en-CA" sz="1000" dirty="0">
                <a:latin typeface="Arial" panose="020B0604020202020204" pitchFamily="34" charset="0"/>
                <a:cs typeface="Arial" panose="020B0604020202020204" pitchFamily="34" charset="0"/>
              </a:rPr>
              <a:t>.</a:t>
            </a:r>
          </a:p>
          <a:p>
            <a:pPr marL="177800" indent="-177800">
              <a:spcBef>
                <a:spcPct val="0"/>
              </a:spcBef>
              <a:spcAft>
                <a:spcPts val="100"/>
              </a:spcAft>
              <a:buFont typeface="Arial" pitchFamily="34" charset="0"/>
              <a:buChar char="•"/>
            </a:pPr>
            <a:r>
              <a:rPr lang="en-CA" sz="1000" dirty="0">
                <a:latin typeface="Arial" panose="020B0604020202020204" pitchFamily="34" charset="0"/>
                <a:cs typeface="Arial" panose="020B0604020202020204" pitchFamily="34" charset="0"/>
              </a:rPr>
              <a:t>Also much lower awareness of this message with New Boaters (28%) vs. total Boaters (42%).</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4018947792"/>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2"/>
          <p:cNvSpPr>
            <a:spLocks noChangeArrowheads="1"/>
          </p:cNvSpPr>
          <p:nvPr/>
        </p:nvSpPr>
        <p:spPr bwMode="auto">
          <a:xfrm>
            <a:off x="627320" y="1895473"/>
            <a:ext cx="7825563" cy="462521"/>
          </a:xfrm>
          <a:prstGeom prst="rect">
            <a:avLst/>
          </a:prstGeom>
          <a:noFill/>
          <a:ln w="9525">
            <a:noFill/>
            <a:miter lim="800000"/>
            <a:headEnd/>
            <a:tailEnd/>
          </a:ln>
        </p:spPr>
        <p:txBody>
          <a:bodyPr/>
          <a:lstStyle/>
          <a:p>
            <a:pPr algn="ctr">
              <a:spcBef>
                <a:spcPct val="0"/>
              </a:spcBef>
            </a:pPr>
            <a:r>
              <a:rPr lang="en-US" sz="1400" b="1" dirty="0">
                <a:latin typeface="Arial" pitchFamily="34" charset="0"/>
                <a:cs typeface="Arial" pitchFamily="34" charset="0"/>
              </a:rPr>
              <a:t>% of boaters aware of “Impaired boating is impaired driving” message</a:t>
            </a:r>
            <a:endParaRPr lang="en-US" sz="1400" dirty="0">
              <a:latin typeface="Arial" pitchFamily="34" charset="0"/>
              <a:cs typeface="Arial" pitchFamily="34" charset="0"/>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772266832"/>
              </p:ext>
            </p:extLst>
          </p:nvPr>
        </p:nvGraphicFramePr>
        <p:xfrm>
          <a:off x="-243718" y="2162175"/>
          <a:ext cx="6567487" cy="3801779"/>
        </p:xfrm>
        <a:graphic>
          <a:graphicData uri="http://schemas.openxmlformats.org/presentationml/2006/ole">
            <mc:AlternateContent xmlns:mc="http://schemas.openxmlformats.org/markup-compatibility/2006">
              <mc:Choice xmlns:v="urn:schemas-microsoft-com:vml" Requires="v">
                <p:oleObj spid="_x0000_s190509" name="Worksheet" r:id="rId4" imgW="4819773" imgH="2419183" progId="Excel.Sheet.8">
                  <p:embed/>
                </p:oleObj>
              </mc:Choice>
              <mc:Fallback>
                <p:oleObj name="Worksheet" r:id="rId4" imgW="4819773" imgH="2419183" progId="Excel.Sheet.8">
                  <p:embed/>
                  <p:pic>
                    <p:nvPicPr>
                      <p:cNvPr id="0" name=""/>
                      <p:cNvPicPr>
                        <a:picLocks noChangeAspect="1" noChangeArrowheads="1"/>
                      </p:cNvPicPr>
                      <p:nvPr/>
                    </p:nvPicPr>
                    <p:blipFill>
                      <a:blip r:embed="rId5"/>
                      <a:srcRect l="3552" b="621"/>
                      <a:stretch>
                        <a:fillRect/>
                      </a:stretch>
                    </p:blipFill>
                    <p:spPr bwMode="auto">
                      <a:xfrm>
                        <a:off x="-243718" y="2162175"/>
                        <a:ext cx="6567487" cy="3801779"/>
                      </a:xfrm>
                      <a:prstGeom prst="rect">
                        <a:avLst/>
                      </a:prstGeom>
                      <a:noFill/>
                      <a:ln>
                        <a:noFill/>
                      </a:ln>
                      <a:effectLst/>
                      <a:extLst/>
                    </p:spPr>
                  </p:pic>
                </p:oleObj>
              </mc:Fallback>
            </mc:AlternateContent>
          </a:graphicData>
        </a:graphic>
      </p:graphicFrame>
      <p:sp>
        <p:nvSpPr>
          <p:cNvPr id="25" name="TextBox 24"/>
          <p:cNvSpPr txBox="1"/>
          <p:nvPr/>
        </p:nvSpPr>
        <p:spPr>
          <a:xfrm>
            <a:off x="886672" y="2453180"/>
            <a:ext cx="808037" cy="3426579"/>
          </a:xfrm>
          <a:prstGeom prst="rect">
            <a:avLst/>
          </a:prstGeom>
          <a:solidFill>
            <a:srgbClr val="FFFFFF"/>
          </a:solidFill>
        </p:spPr>
        <p:txBody>
          <a:bodyPr>
            <a:spAutoFit/>
          </a:bodyPr>
          <a:lstStyle/>
          <a:p>
            <a:pPr>
              <a:lnSpc>
                <a:spcPts val="2000"/>
              </a:lnSpc>
              <a:spcBef>
                <a:spcPts val="0"/>
              </a:spcBef>
              <a:buFontTx/>
              <a:buNone/>
              <a:defRPr/>
            </a:pPr>
            <a:r>
              <a:rPr lang="en-US" sz="1100" dirty="0">
                <a:latin typeface="Arial" pitchFamily="34" charset="0"/>
                <a:cs typeface="Arial" pitchFamily="34" charset="0"/>
              </a:rPr>
              <a:t>Age:</a:t>
            </a:r>
          </a:p>
          <a:p>
            <a:pPr marL="82550">
              <a:lnSpc>
                <a:spcPts val="1800"/>
              </a:lnSpc>
              <a:spcBef>
                <a:spcPts val="200"/>
              </a:spcBef>
              <a:buFontTx/>
              <a:buNone/>
              <a:defRPr/>
            </a:pPr>
            <a:r>
              <a:rPr lang="en-US" sz="1100" dirty="0">
                <a:latin typeface="Arial" pitchFamily="34" charset="0"/>
                <a:cs typeface="Arial" pitchFamily="34" charset="0"/>
              </a:rPr>
              <a:t>18-34</a:t>
            </a:r>
          </a:p>
          <a:p>
            <a:pPr marL="82550">
              <a:lnSpc>
                <a:spcPts val="1800"/>
              </a:lnSpc>
              <a:spcBef>
                <a:spcPts val="200"/>
              </a:spcBef>
              <a:buFontTx/>
              <a:buNone/>
              <a:defRPr/>
            </a:pPr>
            <a:r>
              <a:rPr lang="en-US" sz="1100" dirty="0">
                <a:latin typeface="Arial" pitchFamily="34" charset="0"/>
                <a:cs typeface="Arial" pitchFamily="34" charset="0"/>
              </a:rPr>
              <a:t>35-54</a:t>
            </a:r>
          </a:p>
          <a:p>
            <a:pPr marL="82550">
              <a:lnSpc>
                <a:spcPts val="1800"/>
              </a:lnSpc>
              <a:spcBef>
                <a:spcPts val="200"/>
              </a:spcBef>
              <a:buFontTx/>
              <a:buNone/>
              <a:defRPr/>
            </a:pPr>
            <a:r>
              <a:rPr lang="en-US" sz="1100" dirty="0">
                <a:latin typeface="Arial" pitchFamily="34" charset="0"/>
                <a:cs typeface="Arial" pitchFamily="34" charset="0"/>
              </a:rPr>
              <a:t>55+</a:t>
            </a:r>
          </a:p>
          <a:p>
            <a:pPr>
              <a:lnSpc>
                <a:spcPts val="1800"/>
              </a:lnSpc>
              <a:spcBef>
                <a:spcPts val="200"/>
              </a:spcBef>
              <a:buFontTx/>
              <a:buNone/>
              <a:defRPr/>
            </a:pPr>
            <a:r>
              <a:rPr lang="en-US" sz="1100" dirty="0">
                <a:latin typeface="Arial" pitchFamily="34" charset="0"/>
                <a:cs typeface="Arial" pitchFamily="34" charset="0"/>
              </a:rPr>
              <a:t>Gender:</a:t>
            </a:r>
          </a:p>
          <a:p>
            <a:pPr marL="82550">
              <a:lnSpc>
                <a:spcPts val="1800"/>
              </a:lnSpc>
              <a:buFontTx/>
              <a:buNone/>
              <a:defRPr/>
            </a:pPr>
            <a:r>
              <a:rPr lang="en-US" sz="1100" dirty="0">
                <a:latin typeface="Arial" pitchFamily="34" charset="0"/>
                <a:cs typeface="Arial" pitchFamily="34" charset="0"/>
              </a:rPr>
              <a:t>Male</a:t>
            </a:r>
          </a:p>
          <a:p>
            <a:pPr marL="82550">
              <a:lnSpc>
                <a:spcPts val="1800"/>
              </a:lnSpc>
              <a:spcBef>
                <a:spcPts val="200"/>
              </a:spcBef>
              <a:buFontTx/>
              <a:buNone/>
              <a:defRPr/>
            </a:pPr>
            <a:r>
              <a:rPr lang="en-US" sz="1100" dirty="0">
                <a:latin typeface="Arial" pitchFamily="34" charset="0"/>
                <a:cs typeface="Arial" pitchFamily="34" charset="0"/>
              </a:rPr>
              <a:t>Female</a:t>
            </a:r>
          </a:p>
          <a:p>
            <a:pPr>
              <a:lnSpc>
                <a:spcPts val="1800"/>
              </a:lnSpc>
              <a:spcBef>
                <a:spcPts val="200"/>
              </a:spcBef>
              <a:buFontTx/>
              <a:buNone/>
              <a:defRPr/>
            </a:pPr>
            <a:r>
              <a:rPr lang="en-US" sz="1100" dirty="0">
                <a:latin typeface="Arial" pitchFamily="34" charset="0"/>
                <a:cs typeface="Arial" pitchFamily="34" charset="0"/>
              </a:rPr>
              <a:t>Region:</a:t>
            </a:r>
          </a:p>
          <a:p>
            <a:pPr marL="82550">
              <a:lnSpc>
                <a:spcPts val="1800"/>
              </a:lnSpc>
              <a:buFontTx/>
              <a:buNone/>
              <a:defRPr/>
            </a:pPr>
            <a:r>
              <a:rPr lang="en-US" sz="1100" dirty="0">
                <a:latin typeface="Arial" pitchFamily="34" charset="0"/>
                <a:cs typeface="Arial" pitchFamily="34" charset="0"/>
              </a:rPr>
              <a:t>Atlantic</a:t>
            </a:r>
          </a:p>
          <a:p>
            <a:pPr marL="82550">
              <a:lnSpc>
                <a:spcPts val="1800"/>
              </a:lnSpc>
              <a:spcBef>
                <a:spcPts val="200"/>
              </a:spcBef>
              <a:buFontTx/>
              <a:buNone/>
              <a:defRPr/>
            </a:pPr>
            <a:r>
              <a:rPr lang="en-US" sz="1100" dirty="0">
                <a:latin typeface="Arial" pitchFamily="34" charset="0"/>
                <a:cs typeface="Arial" pitchFamily="34" charset="0"/>
              </a:rPr>
              <a:t>Quebec</a:t>
            </a:r>
          </a:p>
          <a:p>
            <a:pPr marL="82550">
              <a:lnSpc>
                <a:spcPts val="1800"/>
              </a:lnSpc>
              <a:spcBef>
                <a:spcPts val="200"/>
              </a:spcBef>
              <a:buFontTx/>
              <a:buNone/>
              <a:defRPr/>
            </a:pPr>
            <a:r>
              <a:rPr lang="en-US" sz="1100" dirty="0">
                <a:latin typeface="Arial" pitchFamily="34" charset="0"/>
                <a:cs typeface="Arial" pitchFamily="34" charset="0"/>
              </a:rPr>
              <a:t>Ontario</a:t>
            </a:r>
          </a:p>
          <a:p>
            <a:pPr marL="82550">
              <a:lnSpc>
                <a:spcPts val="1800"/>
              </a:lnSpc>
              <a:spcBef>
                <a:spcPts val="200"/>
              </a:spcBef>
              <a:buFontTx/>
              <a:buNone/>
              <a:defRPr/>
            </a:pPr>
            <a:r>
              <a:rPr lang="en-US" sz="1100" dirty="0">
                <a:latin typeface="Arial" pitchFamily="34" charset="0"/>
                <a:cs typeface="Arial" pitchFamily="34" charset="0"/>
              </a:rPr>
              <a:t>Prairies</a:t>
            </a:r>
          </a:p>
          <a:p>
            <a:pPr marL="82550">
              <a:lnSpc>
                <a:spcPts val="1800"/>
              </a:lnSpc>
              <a:spcBef>
                <a:spcPts val="200"/>
              </a:spcBef>
              <a:buFontTx/>
              <a:buNone/>
              <a:defRPr/>
            </a:pPr>
            <a:r>
              <a:rPr lang="en-US" sz="1100" dirty="0">
                <a:latin typeface="Arial" pitchFamily="34" charset="0"/>
                <a:cs typeface="Arial" pitchFamily="34" charset="0"/>
              </a:rPr>
              <a:t>B.C.</a:t>
            </a:r>
          </a:p>
        </p:txBody>
      </p:sp>
      <p:sp>
        <p:nvSpPr>
          <p:cNvPr id="26" name="TextBox 52"/>
          <p:cNvSpPr txBox="1">
            <a:spLocks noChangeArrowheads="1"/>
          </p:cNvSpPr>
          <p:nvPr/>
        </p:nvSpPr>
        <p:spPr bwMode="auto">
          <a:xfrm>
            <a:off x="3504343" y="5307385"/>
            <a:ext cx="390525"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39</a:t>
            </a:r>
          </a:p>
        </p:txBody>
      </p:sp>
      <p:sp>
        <p:nvSpPr>
          <p:cNvPr id="27" name="TextBox 39"/>
          <p:cNvSpPr txBox="1">
            <a:spLocks noChangeArrowheads="1"/>
          </p:cNvSpPr>
          <p:nvPr/>
        </p:nvSpPr>
        <p:spPr bwMode="auto">
          <a:xfrm>
            <a:off x="3645017" y="5051761"/>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42</a:t>
            </a:r>
          </a:p>
        </p:txBody>
      </p:sp>
      <p:sp>
        <p:nvSpPr>
          <p:cNvPr id="28" name="TextBox 40"/>
          <p:cNvSpPr txBox="1">
            <a:spLocks noChangeArrowheads="1"/>
          </p:cNvSpPr>
          <p:nvPr/>
        </p:nvSpPr>
        <p:spPr bwMode="auto">
          <a:xfrm>
            <a:off x="3057274" y="4803146"/>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29</a:t>
            </a:r>
          </a:p>
        </p:txBody>
      </p:sp>
      <p:sp>
        <p:nvSpPr>
          <p:cNvPr id="33" name="TextBox 41"/>
          <p:cNvSpPr txBox="1">
            <a:spLocks noChangeArrowheads="1"/>
          </p:cNvSpPr>
          <p:nvPr/>
        </p:nvSpPr>
        <p:spPr bwMode="auto">
          <a:xfrm>
            <a:off x="3676036" y="4543221"/>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43</a:t>
            </a:r>
          </a:p>
        </p:txBody>
      </p:sp>
      <p:sp>
        <p:nvSpPr>
          <p:cNvPr id="34" name="TextBox 56"/>
          <p:cNvSpPr txBox="1">
            <a:spLocks noChangeArrowheads="1"/>
          </p:cNvSpPr>
          <p:nvPr/>
        </p:nvSpPr>
        <p:spPr bwMode="auto">
          <a:xfrm>
            <a:off x="3916892" y="5562542"/>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48</a:t>
            </a:r>
          </a:p>
        </p:txBody>
      </p:sp>
      <p:sp>
        <p:nvSpPr>
          <p:cNvPr id="35" name="TextBox 57"/>
          <p:cNvSpPr txBox="1">
            <a:spLocks noChangeArrowheads="1"/>
          </p:cNvSpPr>
          <p:nvPr/>
        </p:nvSpPr>
        <p:spPr bwMode="auto">
          <a:xfrm>
            <a:off x="3500475" y="3788557"/>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39</a:t>
            </a:r>
          </a:p>
        </p:txBody>
      </p:sp>
      <p:sp>
        <p:nvSpPr>
          <p:cNvPr id="37" name="TextBox 58"/>
          <p:cNvSpPr txBox="1">
            <a:spLocks noChangeArrowheads="1"/>
          </p:cNvSpPr>
          <p:nvPr/>
        </p:nvSpPr>
        <p:spPr bwMode="auto">
          <a:xfrm>
            <a:off x="3606663" y="402813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41</a:t>
            </a:r>
          </a:p>
        </p:txBody>
      </p:sp>
      <p:sp>
        <p:nvSpPr>
          <p:cNvPr id="38" name="TextBox 59"/>
          <p:cNvSpPr txBox="1">
            <a:spLocks noChangeArrowheads="1"/>
          </p:cNvSpPr>
          <p:nvPr/>
        </p:nvSpPr>
        <p:spPr bwMode="auto">
          <a:xfrm>
            <a:off x="4168052" y="3272162"/>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54</a:t>
            </a:r>
          </a:p>
        </p:txBody>
      </p:sp>
      <p:sp>
        <p:nvSpPr>
          <p:cNvPr id="40" name="TextBox 61"/>
          <p:cNvSpPr txBox="1">
            <a:spLocks noChangeArrowheads="1"/>
          </p:cNvSpPr>
          <p:nvPr/>
        </p:nvSpPr>
        <p:spPr bwMode="auto">
          <a:xfrm>
            <a:off x="3382129" y="2750486"/>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36</a:t>
            </a:r>
          </a:p>
        </p:txBody>
      </p:sp>
      <p:sp>
        <p:nvSpPr>
          <p:cNvPr id="41" name="TextBox 62"/>
          <p:cNvSpPr txBox="1">
            <a:spLocks noChangeArrowheads="1"/>
          </p:cNvSpPr>
          <p:nvPr/>
        </p:nvSpPr>
        <p:spPr bwMode="auto">
          <a:xfrm>
            <a:off x="3372480" y="3005130"/>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36</a:t>
            </a:r>
          </a:p>
        </p:txBody>
      </p:sp>
      <p:sp>
        <p:nvSpPr>
          <p:cNvPr id="42" name="TextBox 49"/>
          <p:cNvSpPr txBox="1">
            <a:spLocks noChangeArrowheads="1"/>
          </p:cNvSpPr>
          <p:nvPr/>
        </p:nvSpPr>
        <p:spPr bwMode="auto">
          <a:xfrm>
            <a:off x="3498315" y="2441148"/>
            <a:ext cx="822277"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b="1" u="sng" dirty="0">
              <a:latin typeface="Arial" pitchFamily="34" charset="0"/>
              <a:cs typeface="Arial" pitchFamily="34" charset="0"/>
            </a:endParaRPr>
          </a:p>
        </p:txBody>
      </p:sp>
      <p:sp>
        <p:nvSpPr>
          <p:cNvPr id="17" name="Text Box 1916"/>
          <p:cNvSpPr txBox="1">
            <a:spLocks noChangeArrowheads="1"/>
          </p:cNvSpPr>
          <p:nvPr/>
        </p:nvSpPr>
        <p:spPr bwMode="auto">
          <a:xfrm>
            <a:off x="114300" y="6494462"/>
            <a:ext cx="7244032"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sp>
        <p:nvSpPr>
          <p:cNvPr id="18" name="Slide Number Placeholder 76"/>
          <p:cNvSpPr>
            <a:spLocks noGrp="1"/>
          </p:cNvSpPr>
          <p:nvPr>
            <p:ph type="sldNum" sz="quarter" idx="12"/>
          </p:nvPr>
        </p:nvSpPr>
        <p:spPr>
          <a:xfrm>
            <a:off x="8561015" y="6480175"/>
            <a:ext cx="576064" cy="365125"/>
          </a:xfrm>
        </p:spPr>
        <p:txBody>
          <a:bodyPr/>
          <a:lstStyle/>
          <a:p>
            <a:fld id="{5857359A-ACC2-4AC8-94CA-842605F06C6B}" type="slidenum">
              <a:rPr lang="en-US" smtClean="0"/>
              <a:pPr/>
              <a:t>38</a:t>
            </a:fld>
            <a:endParaRPr lang="en-US"/>
          </a:p>
        </p:txBody>
      </p:sp>
      <p:sp>
        <p:nvSpPr>
          <p:cNvPr id="22" name="Title 1"/>
          <p:cNvSpPr txBox="1">
            <a:spLocks/>
          </p:cNvSpPr>
          <p:nvPr/>
        </p:nvSpPr>
        <p:spPr>
          <a:xfrm>
            <a:off x="1542011" y="0"/>
            <a:ext cx="7459114" cy="105273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a:lstStyle>
          <a:p>
            <a:r>
              <a:rPr lang="en-US" dirty="0"/>
              <a:t>Higher awareness in Fall 2018 vs. Fall 2017 for “Impaired boating is impaired driving” message, for boaters in B.C. region; lower in Fall 2018 in Ontario.</a:t>
            </a:r>
          </a:p>
        </p:txBody>
      </p:sp>
      <p:sp>
        <p:nvSpPr>
          <p:cNvPr id="21" name="TextBox 58"/>
          <p:cNvSpPr txBox="1">
            <a:spLocks noChangeArrowheads="1"/>
          </p:cNvSpPr>
          <p:nvPr/>
        </p:nvSpPr>
        <p:spPr bwMode="auto">
          <a:xfrm>
            <a:off x="7624379" y="4783841"/>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0" name="TextBox 64"/>
          <p:cNvSpPr txBox="1">
            <a:spLocks noChangeArrowheads="1"/>
          </p:cNvSpPr>
          <p:nvPr/>
        </p:nvSpPr>
        <p:spPr bwMode="auto">
          <a:xfrm>
            <a:off x="6399703" y="2383662"/>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May 2016</a:t>
            </a:r>
          </a:p>
          <a:p>
            <a:pPr algn="ctr">
              <a:lnSpc>
                <a:spcPts val="2000"/>
              </a:lnSpc>
              <a:spcBef>
                <a:spcPts val="300"/>
              </a:spcBef>
              <a:buFontTx/>
              <a:buNone/>
            </a:pPr>
            <a:r>
              <a:rPr lang="en-US" sz="1000" dirty="0">
                <a:latin typeface="Arial" pitchFamily="34" charset="0"/>
                <a:cs typeface="Arial" pitchFamily="34" charset="0"/>
              </a:rPr>
              <a:t>20</a:t>
            </a:r>
          </a:p>
          <a:p>
            <a:pPr algn="ctr">
              <a:lnSpc>
                <a:spcPts val="2000"/>
              </a:lnSpc>
              <a:spcBef>
                <a:spcPct val="0"/>
              </a:spcBef>
              <a:buFontTx/>
              <a:buNone/>
            </a:pPr>
            <a:r>
              <a:rPr lang="en-US" sz="1000" dirty="0">
                <a:latin typeface="Arial" pitchFamily="34" charset="0"/>
                <a:cs typeface="Arial" pitchFamily="34" charset="0"/>
              </a:rPr>
              <a:t>25</a:t>
            </a:r>
          </a:p>
          <a:p>
            <a:pPr algn="ctr">
              <a:lnSpc>
                <a:spcPts val="2000"/>
              </a:lnSpc>
              <a:buFontTx/>
              <a:buNone/>
            </a:pPr>
            <a:r>
              <a:rPr lang="en-US" sz="1000" dirty="0">
                <a:latin typeface="Arial" pitchFamily="34" charset="0"/>
                <a:cs typeface="Arial" pitchFamily="34" charset="0"/>
              </a:rPr>
              <a:t>42</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26</a:t>
            </a:r>
          </a:p>
          <a:p>
            <a:pPr algn="ctr">
              <a:lnSpc>
                <a:spcPts val="2000"/>
              </a:lnSpc>
              <a:buFontTx/>
              <a:buNone/>
            </a:pPr>
            <a:r>
              <a:rPr lang="en-US" sz="1000" dirty="0">
                <a:latin typeface="Arial" pitchFamily="34" charset="0"/>
                <a:cs typeface="Arial" pitchFamily="34" charset="0"/>
              </a:rPr>
              <a:t>29</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31</a:t>
            </a:r>
          </a:p>
          <a:p>
            <a:pPr algn="ctr">
              <a:lnSpc>
                <a:spcPts val="2000"/>
              </a:lnSpc>
              <a:spcBef>
                <a:spcPts val="300"/>
              </a:spcBef>
              <a:buFontTx/>
              <a:buNone/>
            </a:pPr>
            <a:r>
              <a:rPr lang="en-US" sz="1000" dirty="0">
                <a:latin typeface="Arial" pitchFamily="34" charset="0"/>
                <a:cs typeface="Arial" pitchFamily="34" charset="0"/>
              </a:rPr>
              <a:t>28</a:t>
            </a:r>
            <a:br>
              <a:rPr lang="en-US" sz="1000" dirty="0">
                <a:latin typeface="Arial" pitchFamily="34" charset="0"/>
                <a:cs typeface="Arial" pitchFamily="34" charset="0"/>
              </a:rPr>
            </a:br>
            <a:r>
              <a:rPr lang="en-US" sz="1000" dirty="0">
                <a:latin typeface="Arial" pitchFamily="34" charset="0"/>
                <a:cs typeface="Arial" pitchFamily="34" charset="0"/>
              </a:rPr>
              <a:t>25</a:t>
            </a:r>
          </a:p>
          <a:p>
            <a:pPr algn="ctr">
              <a:lnSpc>
                <a:spcPts val="2000"/>
              </a:lnSpc>
              <a:buFontTx/>
              <a:buNone/>
            </a:pPr>
            <a:r>
              <a:rPr lang="en-CA" sz="1000" dirty="0">
                <a:latin typeface="Arial" pitchFamily="34" charset="0"/>
                <a:cs typeface="Arial" pitchFamily="34" charset="0"/>
              </a:rPr>
              <a:t>29</a:t>
            </a:r>
          </a:p>
          <a:p>
            <a:pPr algn="ctr">
              <a:lnSpc>
                <a:spcPts val="2000"/>
              </a:lnSpc>
              <a:buFontTx/>
              <a:buNone/>
            </a:pPr>
            <a:r>
              <a:rPr lang="en-US" sz="1000" dirty="0">
                <a:latin typeface="Arial" pitchFamily="34" charset="0"/>
                <a:cs typeface="Arial" pitchFamily="34" charset="0"/>
              </a:rPr>
              <a:t>32</a:t>
            </a:r>
          </a:p>
        </p:txBody>
      </p:sp>
      <p:sp>
        <p:nvSpPr>
          <p:cNvPr id="36" name="Text Box 170"/>
          <p:cNvSpPr txBox="1">
            <a:spLocks noChangeArrowheads="1"/>
          </p:cNvSpPr>
          <p:nvPr/>
        </p:nvSpPr>
        <p:spPr bwMode="auto">
          <a:xfrm>
            <a:off x="542925" y="1170310"/>
            <a:ext cx="8018090" cy="412934"/>
          </a:xfrm>
          <a:prstGeom prst="rect">
            <a:avLst/>
          </a:prstGeom>
          <a:noFill/>
          <a:ln w="9525">
            <a:noFill/>
            <a:miter lim="800000"/>
            <a:headEnd/>
            <a:tailEnd/>
          </a:ln>
        </p:spPr>
        <p:txBody>
          <a:bodyPr wrap="square">
            <a:spAutoFit/>
          </a:bodyPr>
          <a:lstStyle/>
          <a:p>
            <a:pPr marL="177800" indent="-177800">
              <a:spcBef>
                <a:spcPct val="0"/>
              </a:spcBef>
              <a:spcAft>
                <a:spcPts val="100"/>
              </a:spcAft>
              <a:buFont typeface="Arial" pitchFamily="34" charset="0"/>
              <a:buChar char="•"/>
            </a:pPr>
            <a:r>
              <a:rPr lang="en-US" sz="1000" dirty="0">
                <a:latin typeface="Arial" panose="020B0604020202020204" pitchFamily="34" charset="0"/>
                <a:cs typeface="Arial" panose="020B0604020202020204" pitchFamily="34" charset="0"/>
              </a:rPr>
              <a:t>Awareness of this message remains relatively low in Quebec</a:t>
            </a:r>
            <a:r>
              <a:rPr lang="en-CA" sz="1000" dirty="0">
                <a:latin typeface="Arial" panose="020B0604020202020204" pitchFamily="34" charset="0"/>
                <a:cs typeface="Arial" panose="020B0604020202020204" pitchFamily="34" charset="0"/>
              </a:rPr>
              <a:t>.</a:t>
            </a:r>
          </a:p>
          <a:p>
            <a:pPr marL="177800" indent="-177800">
              <a:spcBef>
                <a:spcPct val="0"/>
              </a:spcBef>
              <a:spcAft>
                <a:spcPts val="100"/>
              </a:spcAft>
              <a:buFont typeface="Arial" pitchFamily="34" charset="0"/>
              <a:buChar char="•"/>
            </a:pPr>
            <a:r>
              <a:rPr lang="en-CA" sz="1000" dirty="0">
                <a:latin typeface="Arial" panose="020B0604020202020204" pitchFamily="34" charset="0"/>
                <a:cs typeface="Arial" panose="020B0604020202020204" pitchFamily="34" charset="0"/>
              </a:rPr>
              <a:t>Also much lower awareness of this message with New Boaters (21%) vs. total Boaters (40%).</a:t>
            </a:r>
            <a:endParaRPr lang="en-US" sz="1000" dirty="0">
              <a:latin typeface="Arial" pitchFamily="34" charset="0"/>
              <a:cs typeface="Arial" pitchFamily="34" charset="0"/>
            </a:endParaRPr>
          </a:p>
        </p:txBody>
      </p:sp>
      <p:sp>
        <p:nvSpPr>
          <p:cNvPr id="39" name="TextBox 64"/>
          <p:cNvSpPr txBox="1">
            <a:spLocks noChangeArrowheads="1"/>
          </p:cNvSpPr>
          <p:nvPr/>
        </p:nvSpPr>
        <p:spPr bwMode="auto">
          <a:xfrm>
            <a:off x="7279384" y="2383657"/>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Aug 2015</a:t>
            </a:r>
          </a:p>
          <a:p>
            <a:pPr algn="ctr">
              <a:lnSpc>
                <a:spcPts val="2000"/>
              </a:lnSpc>
              <a:spcBef>
                <a:spcPts val="300"/>
              </a:spcBef>
              <a:buFontTx/>
              <a:buNone/>
            </a:pPr>
            <a:r>
              <a:rPr lang="en-US" sz="1000" dirty="0">
                <a:latin typeface="Arial" pitchFamily="34" charset="0"/>
                <a:cs typeface="Arial" pitchFamily="34" charset="0"/>
              </a:rPr>
              <a:t>26</a:t>
            </a:r>
          </a:p>
          <a:p>
            <a:pPr algn="ctr">
              <a:lnSpc>
                <a:spcPts val="2000"/>
              </a:lnSpc>
              <a:spcBef>
                <a:spcPct val="0"/>
              </a:spcBef>
              <a:buFontTx/>
              <a:buNone/>
            </a:pPr>
            <a:r>
              <a:rPr lang="en-US" sz="1000" dirty="0">
                <a:latin typeface="Arial" pitchFamily="34" charset="0"/>
                <a:cs typeface="Arial" pitchFamily="34" charset="0"/>
              </a:rPr>
              <a:t>32</a:t>
            </a:r>
          </a:p>
          <a:p>
            <a:pPr algn="ctr">
              <a:lnSpc>
                <a:spcPts val="2000"/>
              </a:lnSpc>
              <a:buFontTx/>
              <a:buNone/>
            </a:pPr>
            <a:r>
              <a:rPr lang="en-US" sz="1000" dirty="0">
                <a:latin typeface="Arial" pitchFamily="34" charset="0"/>
                <a:cs typeface="Arial" pitchFamily="34" charset="0"/>
              </a:rPr>
              <a:t>42</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34</a:t>
            </a:r>
          </a:p>
          <a:p>
            <a:pPr algn="ctr">
              <a:lnSpc>
                <a:spcPts val="2000"/>
              </a:lnSpc>
              <a:buFontTx/>
              <a:buNone/>
            </a:pPr>
            <a:r>
              <a:rPr lang="en-US" sz="1000" dirty="0">
                <a:latin typeface="Arial" pitchFamily="34" charset="0"/>
                <a:cs typeface="Arial" pitchFamily="34" charset="0"/>
              </a:rPr>
              <a:t>33</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24</a:t>
            </a:r>
          </a:p>
          <a:p>
            <a:pPr algn="ctr">
              <a:lnSpc>
                <a:spcPts val="2000"/>
              </a:lnSpc>
              <a:spcBef>
                <a:spcPts val="300"/>
              </a:spcBef>
              <a:buFontTx/>
              <a:buNone/>
            </a:pPr>
            <a:r>
              <a:rPr lang="en-US" sz="1000" dirty="0">
                <a:latin typeface="Arial" pitchFamily="34" charset="0"/>
                <a:cs typeface="Arial" pitchFamily="34" charset="0"/>
              </a:rPr>
              <a:t>17</a:t>
            </a:r>
            <a:br>
              <a:rPr lang="en-US" sz="1000" dirty="0">
                <a:latin typeface="Arial" pitchFamily="34" charset="0"/>
                <a:cs typeface="Arial" pitchFamily="34" charset="0"/>
              </a:rPr>
            </a:br>
            <a:r>
              <a:rPr lang="en-US" sz="1000" dirty="0">
                <a:latin typeface="Arial" pitchFamily="34" charset="0"/>
                <a:cs typeface="Arial" pitchFamily="34" charset="0"/>
              </a:rPr>
              <a:t>39</a:t>
            </a:r>
          </a:p>
          <a:p>
            <a:pPr algn="ctr">
              <a:lnSpc>
                <a:spcPts val="2000"/>
              </a:lnSpc>
              <a:buFontTx/>
              <a:buNone/>
            </a:pPr>
            <a:r>
              <a:rPr lang="en-CA" sz="1000" dirty="0">
                <a:latin typeface="Arial" pitchFamily="34" charset="0"/>
                <a:cs typeface="Arial" pitchFamily="34" charset="0"/>
              </a:rPr>
              <a:t>34</a:t>
            </a:r>
          </a:p>
          <a:p>
            <a:pPr algn="ctr">
              <a:lnSpc>
                <a:spcPts val="2000"/>
              </a:lnSpc>
              <a:buFontTx/>
              <a:buNone/>
            </a:pPr>
            <a:r>
              <a:rPr lang="en-US" sz="1000" dirty="0">
                <a:latin typeface="Arial" pitchFamily="34" charset="0"/>
                <a:cs typeface="Arial" pitchFamily="34" charset="0"/>
              </a:rPr>
              <a:t>43</a:t>
            </a:r>
          </a:p>
        </p:txBody>
      </p:sp>
      <p:cxnSp>
        <p:nvCxnSpPr>
          <p:cNvPr id="50" name="Straight Arrow Connector 73">
            <a:extLst>
              <a:ext uri="{FF2B5EF4-FFF2-40B4-BE49-F238E27FC236}">
                <a16:creationId xmlns:a16="http://schemas.microsoft.com/office/drawing/2014/main" xmlns="" id="{D5320EDC-3DAE-4BE2-991D-72C0136D5738}"/>
              </a:ext>
            </a:extLst>
          </p:cNvPr>
          <p:cNvCxnSpPr>
            <a:cxnSpLocks noChangeShapeType="1"/>
          </p:cNvCxnSpPr>
          <p:nvPr/>
        </p:nvCxnSpPr>
        <p:spPr bwMode="auto">
          <a:xfrm rot="16200000" flipH="1">
            <a:off x="6912002" y="2837816"/>
            <a:ext cx="216000" cy="1588"/>
          </a:xfrm>
          <a:prstGeom prst="straightConnector1">
            <a:avLst/>
          </a:prstGeom>
          <a:noFill/>
          <a:ln w="9525" algn="ctr">
            <a:solidFill>
              <a:schemeClr val="tx1"/>
            </a:solidFill>
            <a:prstDash val="dash"/>
            <a:round/>
            <a:headEnd/>
            <a:tailEnd type="arrow" w="med" len="med"/>
          </a:ln>
        </p:spPr>
      </p:cxnSp>
      <p:cxnSp>
        <p:nvCxnSpPr>
          <p:cNvPr id="54" name="Straight Arrow Connector 73">
            <a:extLst>
              <a:ext uri="{FF2B5EF4-FFF2-40B4-BE49-F238E27FC236}">
                <a16:creationId xmlns:a16="http://schemas.microsoft.com/office/drawing/2014/main" xmlns="" id="{5E962FF3-CA84-4625-8428-69C84BF3D45F}"/>
              </a:ext>
            </a:extLst>
          </p:cNvPr>
          <p:cNvCxnSpPr>
            <a:cxnSpLocks noChangeShapeType="1"/>
          </p:cNvCxnSpPr>
          <p:nvPr/>
        </p:nvCxnSpPr>
        <p:spPr bwMode="auto">
          <a:xfrm rot="16200000" flipH="1">
            <a:off x="6916835" y="5149551"/>
            <a:ext cx="216000" cy="1588"/>
          </a:xfrm>
          <a:prstGeom prst="straightConnector1">
            <a:avLst/>
          </a:prstGeom>
          <a:noFill/>
          <a:ln w="9525" algn="ctr">
            <a:solidFill>
              <a:schemeClr val="tx1"/>
            </a:solidFill>
            <a:prstDash val="solid"/>
            <a:round/>
            <a:headEnd/>
            <a:tailEnd type="arrow" w="med" len="med"/>
          </a:ln>
        </p:spPr>
      </p:cxnSp>
      <p:cxnSp>
        <p:nvCxnSpPr>
          <p:cNvPr id="57" name="Straight Arrow Connector 73">
            <a:extLst>
              <a:ext uri="{FF2B5EF4-FFF2-40B4-BE49-F238E27FC236}">
                <a16:creationId xmlns:a16="http://schemas.microsoft.com/office/drawing/2014/main" xmlns="" id="{6CFAC535-3BC7-41EE-9928-FADF257DFAEB}"/>
              </a:ext>
            </a:extLst>
          </p:cNvPr>
          <p:cNvCxnSpPr>
            <a:cxnSpLocks noChangeShapeType="1"/>
          </p:cNvCxnSpPr>
          <p:nvPr/>
        </p:nvCxnSpPr>
        <p:spPr bwMode="auto">
          <a:xfrm rot="16200000" flipH="1">
            <a:off x="6912002" y="3851835"/>
            <a:ext cx="216000" cy="1588"/>
          </a:xfrm>
          <a:prstGeom prst="straightConnector1">
            <a:avLst/>
          </a:prstGeom>
          <a:noFill/>
          <a:ln w="9525" algn="ctr">
            <a:solidFill>
              <a:schemeClr val="tx1"/>
            </a:solidFill>
            <a:prstDash val="dash"/>
            <a:round/>
            <a:headEnd/>
            <a:tailEnd type="arrow" w="med" len="med"/>
          </a:ln>
        </p:spPr>
      </p:cxnSp>
      <p:sp>
        <p:nvSpPr>
          <p:cNvPr id="58" name="Oval 29">
            <a:extLst>
              <a:ext uri="{FF2B5EF4-FFF2-40B4-BE49-F238E27FC236}">
                <a16:creationId xmlns:a16="http://schemas.microsoft.com/office/drawing/2014/main" xmlns="" id="{A5CC3055-88BC-4F63-9096-54FE15459CFB}"/>
              </a:ext>
            </a:extLst>
          </p:cNvPr>
          <p:cNvSpPr>
            <a:spLocks noChangeArrowheads="1"/>
          </p:cNvSpPr>
          <p:nvPr/>
        </p:nvSpPr>
        <p:spPr bwMode="auto">
          <a:xfrm>
            <a:off x="7610377" y="3259232"/>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7" name="TextBox 64">
            <a:extLst>
              <a:ext uri="{FF2B5EF4-FFF2-40B4-BE49-F238E27FC236}">
                <a16:creationId xmlns:a16="http://schemas.microsoft.com/office/drawing/2014/main" xmlns="" id="{E68AB981-89BA-49FE-A243-C553C85A4B5E}"/>
              </a:ext>
            </a:extLst>
          </p:cNvPr>
          <p:cNvSpPr txBox="1">
            <a:spLocks noChangeArrowheads="1"/>
          </p:cNvSpPr>
          <p:nvPr/>
        </p:nvSpPr>
        <p:spPr bwMode="auto">
          <a:xfrm>
            <a:off x="5503373" y="2390409"/>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Aug 2017</a:t>
            </a:r>
          </a:p>
          <a:p>
            <a:pPr algn="ctr">
              <a:lnSpc>
                <a:spcPts val="2000"/>
              </a:lnSpc>
              <a:spcBef>
                <a:spcPts val="300"/>
              </a:spcBef>
              <a:buFontTx/>
              <a:buNone/>
            </a:pPr>
            <a:r>
              <a:rPr lang="en-US" sz="1000" dirty="0">
                <a:latin typeface="Arial" pitchFamily="34" charset="0"/>
                <a:cs typeface="Arial" pitchFamily="34" charset="0"/>
              </a:rPr>
              <a:t>41</a:t>
            </a:r>
          </a:p>
          <a:p>
            <a:pPr algn="ctr">
              <a:lnSpc>
                <a:spcPts val="2000"/>
              </a:lnSpc>
              <a:spcBef>
                <a:spcPct val="0"/>
              </a:spcBef>
              <a:buFontTx/>
              <a:buNone/>
            </a:pPr>
            <a:r>
              <a:rPr lang="en-US" sz="1000" dirty="0">
                <a:latin typeface="Arial" pitchFamily="34" charset="0"/>
                <a:cs typeface="Arial" pitchFamily="34" charset="0"/>
              </a:rPr>
              <a:t>35</a:t>
            </a:r>
          </a:p>
          <a:p>
            <a:pPr algn="ctr">
              <a:lnSpc>
                <a:spcPts val="2000"/>
              </a:lnSpc>
              <a:buFontTx/>
              <a:buNone/>
            </a:pPr>
            <a:r>
              <a:rPr lang="en-US" sz="1000" dirty="0">
                <a:latin typeface="Arial" pitchFamily="34" charset="0"/>
                <a:cs typeface="Arial" pitchFamily="34" charset="0"/>
              </a:rPr>
              <a:t>50</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38</a:t>
            </a:r>
          </a:p>
          <a:p>
            <a:pPr algn="ctr">
              <a:lnSpc>
                <a:spcPts val="2000"/>
              </a:lnSpc>
              <a:buFontTx/>
              <a:buNone/>
            </a:pPr>
            <a:r>
              <a:rPr lang="en-US" sz="1000" dirty="0">
                <a:latin typeface="Arial" pitchFamily="34" charset="0"/>
                <a:cs typeface="Arial" pitchFamily="34" charset="0"/>
              </a:rPr>
              <a:t>46</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40</a:t>
            </a:r>
          </a:p>
          <a:p>
            <a:pPr algn="ctr">
              <a:lnSpc>
                <a:spcPts val="2000"/>
              </a:lnSpc>
              <a:spcBef>
                <a:spcPts val="300"/>
              </a:spcBef>
              <a:buFontTx/>
              <a:buNone/>
            </a:pPr>
            <a:r>
              <a:rPr lang="en-US" sz="1000" dirty="0">
                <a:latin typeface="Arial" pitchFamily="34" charset="0"/>
                <a:cs typeface="Arial" pitchFamily="34" charset="0"/>
              </a:rPr>
              <a:t>31</a:t>
            </a:r>
            <a:br>
              <a:rPr lang="en-US" sz="1000" dirty="0">
                <a:latin typeface="Arial" pitchFamily="34" charset="0"/>
                <a:cs typeface="Arial" pitchFamily="34" charset="0"/>
              </a:rPr>
            </a:br>
            <a:r>
              <a:rPr lang="en-US" sz="1000" dirty="0">
                <a:latin typeface="Arial" pitchFamily="34" charset="0"/>
                <a:cs typeface="Arial" pitchFamily="34" charset="0"/>
              </a:rPr>
              <a:t>49</a:t>
            </a:r>
          </a:p>
          <a:p>
            <a:pPr algn="ctr">
              <a:lnSpc>
                <a:spcPts val="2000"/>
              </a:lnSpc>
              <a:buFontTx/>
              <a:buNone/>
            </a:pPr>
            <a:r>
              <a:rPr lang="en-CA" sz="1000" dirty="0">
                <a:latin typeface="Arial" pitchFamily="34" charset="0"/>
                <a:cs typeface="Arial" pitchFamily="34" charset="0"/>
              </a:rPr>
              <a:t>43</a:t>
            </a:r>
          </a:p>
          <a:p>
            <a:pPr algn="ctr">
              <a:lnSpc>
                <a:spcPts val="2000"/>
              </a:lnSpc>
              <a:buFontTx/>
              <a:buNone/>
            </a:pPr>
            <a:r>
              <a:rPr lang="en-US" sz="1000" dirty="0">
                <a:latin typeface="Arial" pitchFamily="34" charset="0"/>
                <a:cs typeface="Arial" pitchFamily="34" charset="0"/>
              </a:rPr>
              <a:t>33</a:t>
            </a:r>
          </a:p>
        </p:txBody>
      </p:sp>
      <p:cxnSp>
        <p:nvCxnSpPr>
          <p:cNvPr id="49" name="Straight Arrow Connector 73"/>
          <p:cNvCxnSpPr>
            <a:cxnSpLocks noChangeShapeType="1"/>
          </p:cNvCxnSpPr>
          <p:nvPr/>
        </p:nvCxnSpPr>
        <p:spPr bwMode="auto">
          <a:xfrm rot="16200000" flipV="1">
            <a:off x="6030137" y="3840804"/>
            <a:ext cx="216000" cy="1588"/>
          </a:xfrm>
          <a:prstGeom prst="straightConnector1">
            <a:avLst/>
          </a:prstGeom>
          <a:noFill/>
          <a:ln w="19050" algn="ctr">
            <a:solidFill>
              <a:srgbClr val="00B050"/>
            </a:solidFill>
            <a:round/>
            <a:headEnd/>
            <a:tailEnd type="arrow" w="med" len="med"/>
          </a:ln>
        </p:spPr>
      </p:cxnSp>
      <p:cxnSp>
        <p:nvCxnSpPr>
          <p:cNvPr id="51" name="Straight Arrow Connector 73"/>
          <p:cNvCxnSpPr>
            <a:cxnSpLocks noChangeShapeType="1"/>
          </p:cNvCxnSpPr>
          <p:nvPr/>
        </p:nvCxnSpPr>
        <p:spPr bwMode="auto">
          <a:xfrm rot="16200000" flipV="1">
            <a:off x="6119868" y="2851359"/>
            <a:ext cx="216000" cy="1588"/>
          </a:xfrm>
          <a:prstGeom prst="straightConnector1">
            <a:avLst/>
          </a:prstGeom>
          <a:noFill/>
          <a:ln w="19050" algn="ctr">
            <a:solidFill>
              <a:srgbClr val="00B050"/>
            </a:solidFill>
            <a:round/>
            <a:headEnd/>
            <a:tailEnd type="arrow" w="med" len="med"/>
          </a:ln>
        </p:spPr>
      </p:cxnSp>
      <p:cxnSp>
        <p:nvCxnSpPr>
          <p:cNvPr id="52" name="Straight Arrow Connector 73"/>
          <p:cNvCxnSpPr>
            <a:cxnSpLocks noChangeShapeType="1"/>
          </p:cNvCxnSpPr>
          <p:nvPr/>
        </p:nvCxnSpPr>
        <p:spPr bwMode="auto">
          <a:xfrm rot="16200000" flipV="1">
            <a:off x="6049769" y="5436251"/>
            <a:ext cx="216000" cy="1588"/>
          </a:xfrm>
          <a:prstGeom prst="straightConnector1">
            <a:avLst/>
          </a:prstGeom>
          <a:noFill/>
          <a:ln w="19050" algn="ctr">
            <a:solidFill>
              <a:srgbClr val="00B050"/>
            </a:solidFill>
            <a:round/>
            <a:headEnd/>
            <a:tailEnd type="arrow" w="med" len="med"/>
          </a:ln>
        </p:spPr>
      </p:cxnSp>
      <p:cxnSp>
        <p:nvCxnSpPr>
          <p:cNvPr id="53" name="Straight Arrow Connector 73"/>
          <p:cNvCxnSpPr>
            <a:cxnSpLocks noChangeShapeType="1"/>
          </p:cNvCxnSpPr>
          <p:nvPr/>
        </p:nvCxnSpPr>
        <p:spPr bwMode="auto">
          <a:xfrm rot="16200000" flipV="1">
            <a:off x="6231216" y="5164003"/>
            <a:ext cx="216000" cy="1588"/>
          </a:xfrm>
          <a:prstGeom prst="straightConnector1">
            <a:avLst/>
          </a:prstGeom>
          <a:noFill/>
          <a:ln w="19050" algn="ctr">
            <a:solidFill>
              <a:srgbClr val="00B050"/>
            </a:solidFill>
            <a:round/>
            <a:headEnd/>
            <a:tailEnd type="arrow" w="med" len="med"/>
          </a:ln>
        </p:spPr>
      </p:cxnSp>
      <p:cxnSp>
        <p:nvCxnSpPr>
          <p:cNvPr id="59" name="Straight Arrow Connector 73">
            <a:extLst>
              <a:ext uri="{FF2B5EF4-FFF2-40B4-BE49-F238E27FC236}">
                <a16:creationId xmlns:a16="http://schemas.microsoft.com/office/drawing/2014/main" xmlns="" id="{CA5AFD95-D93F-4C4E-8A05-55593CCB4222}"/>
              </a:ext>
            </a:extLst>
          </p:cNvPr>
          <p:cNvCxnSpPr>
            <a:cxnSpLocks noChangeShapeType="1"/>
          </p:cNvCxnSpPr>
          <p:nvPr/>
        </p:nvCxnSpPr>
        <p:spPr bwMode="auto">
          <a:xfrm rot="16200000" flipV="1">
            <a:off x="6121747" y="4127659"/>
            <a:ext cx="216000" cy="1588"/>
          </a:xfrm>
          <a:prstGeom prst="straightConnector1">
            <a:avLst/>
          </a:prstGeom>
          <a:noFill/>
          <a:ln w="19050" algn="ctr">
            <a:solidFill>
              <a:srgbClr val="00B050"/>
            </a:solidFill>
            <a:round/>
            <a:headEnd/>
            <a:tailEnd type="arrow" w="med" len="med"/>
          </a:ln>
        </p:spPr>
      </p:cxnSp>
      <p:sp>
        <p:nvSpPr>
          <p:cNvPr id="32" name="TextBox 58"/>
          <p:cNvSpPr txBox="1">
            <a:spLocks noChangeArrowheads="1"/>
          </p:cNvSpPr>
          <p:nvPr/>
        </p:nvSpPr>
        <p:spPr bwMode="auto">
          <a:xfrm>
            <a:off x="5840193" y="478585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43" name="Straight Arrow Connector 73">
            <a:extLst>
              <a:ext uri="{FF2B5EF4-FFF2-40B4-BE49-F238E27FC236}">
                <a16:creationId xmlns:a16="http://schemas.microsoft.com/office/drawing/2014/main" xmlns="" id="{DA5C1440-FCFC-48C3-AB88-F5DE3D3D286E}"/>
              </a:ext>
            </a:extLst>
          </p:cNvPr>
          <p:cNvCxnSpPr>
            <a:cxnSpLocks noChangeShapeType="1"/>
          </p:cNvCxnSpPr>
          <p:nvPr/>
        </p:nvCxnSpPr>
        <p:spPr bwMode="auto">
          <a:xfrm rot="5400000" flipH="1" flipV="1">
            <a:off x="6004591" y="2865480"/>
            <a:ext cx="216000" cy="1588"/>
          </a:xfrm>
          <a:prstGeom prst="straightConnector1">
            <a:avLst/>
          </a:prstGeom>
          <a:noFill/>
          <a:ln w="9525" algn="ctr">
            <a:solidFill>
              <a:schemeClr val="tx1"/>
            </a:solidFill>
            <a:round/>
            <a:headEnd/>
            <a:tailEnd type="arrow" w="med" len="med"/>
          </a:ln>
        </p:spPr>
      </p:cxnSp>
      <p:cxnSp>
        <p:nvCxnSpPr>
          <p:cNvPr id="44" name="Straight Arrow Connector 73">
            <a:extLst>
              <a:ext uri="{FF2B5EF4-FFF2-40B4-BE49-F238E27FC236}">
                <a16:creationId xmlns:a16="http://schemas.microsoft.com/office/drawing/2014/main" xmlns="" id="{ABB3A694-6338-41E4-B15E-8B734F0DE100}"/>
              </a:ext>
            </a:extLst>
          </p:cNvPr>
          <p:cNvCxnSpPr>
            <a:cxnSpLocks noChangeShapeType="1"/>
          </p:cNvCxnSpPr>
          <p:nvPr/>
        </p:nvCxnSpPr>
        <p:spPr bwMode="auto">
          <a:xfrm rot="5400000" flipH="1" flipV="1">
            <a:off x="6003242" y="4128682"/>
            <a:ext cx="216000" cy="1588"/>
          </a:xfrm>
          <a:prstGeom prst="straightConnector1">
            <a:avLst/>
          </a:prstGeom>
          <a:noFill/>
          <a:ln w="9525" algn="ctr">
            <a:solidFill>
              <a:schemeClr val="tx1"/>
            </a:solidFill>
            <a:round/>
            <a:headEnd/>
            <a:tailEnd type="arrow" w="med" len="med"/>
          </a:ln>
        </p:spPr>
      </p:cxnSp>
      <p:cxnSp>
        <p:nvCxnSpPr>
          <p:cNvPr id="45" name="Straight Arrow Connector 73">
            <a:extLst>
              <a:ext uri="{FF2B5EF4-FFF2-40B4-BE49-F238E27FC236}">
                <a16:creationId xmlns:a16="http://schemas.microsoft.com/office/drawing/2014/main" xmlns="" id="{FE79E26F-454A-4173-B512-83ABE44C02A0}"/>
              </a:ext>
            </a:extLst>
          </p:cNvPr>
          <p:cNvCxnSpPr>
            <a:cxnSpLocks noChangeShapeType="1"/>
          </p:cNvCxnSpPr>
          <p:nvPr/>
        </p:nvCxnSpPr>
        <p:spPr bwMode="auto">
          <a:xfrm rot="5400000" flipH="1" flipV="1">
            <a:off x="6080791" y="4916630"/>
            <a:ext cx="216000" cy="1588"/>
          </a:xfrm>
          <a:prstGeom prst="straightConnector1">
            <a:avLst/>
          </a:prstGeom>
          <a:noFill/>
          <a:ln w="9525" algn="ctr">
            <a:solidFill>
              <a:schemeClr val="tx1"/>
            </a:solidFill>
            <a:round/>
            <a:headEnd/>
            <a:tailEnd type="arrow" w="med" len="med"/>
          </a:ln>
        </p:spPr>
      </p:cxnSp>
      <p:cxnSp>
        <p:nvCxnSpPr>
          <p:cNvPr id="46" name="Straight Arrow Connector 73">
            <a:extLst>
              <a:ext uri="{FF2B5EF4-FFF2-40B4-BE49-F238E27FC236}">
                <a16:creationId xmlns:a16="http://schemas.microsoft.com/office/drawing/2014/main" xmlns="" id="{D692B246-9784-47D9-A44C-601B312B28E2}"/>
              </a:ext>
            </a:extLst>
          </p:cNvPr>
          <p:cNvCxnSpPr>
            <a:cxnSpLocks noChangeShapeType="1"/>
          </p:cNvCxnSpPr>
          <p:nvPr/>
        </p:nvCxnSpPr>
        <p:spPr bwMode="auto">
          <a:xfrm rot="5400000" flipH="1" flipV="1">
            <a:off x="6109191" y="5172084"/>
            <a:ext cx="216000" cy="1588"/>
          </a:xfrm>
          <a:prstGeom prst="straightConnector1">
            <a:avLst/>
          </a:prstGeom>
          <a:noFill/>
          <a:ln w="9525" algn="ctr">
            <a:solidFill>
              <a:schemeClr val="tx1"/>
            </a:solidFill>
            <a:round/>
            <a:headEnd/>
            <a:tailEnd type="arrow" w="med" len="med"/>
          </a:ln>
        </p:spPr>
      </p:cxnSp>
      <p:cxnSp>
        <p:nvCxnSpPr>
          <p:cNvPr id="61" name="Straight Arrow Connector 73">
            <a:extLst>
              <a:ext uri="{FF2B5EF4-FFF2-40B4-BE49-F238E27FC236}">
                <a16:creationId xmlns:a16="http://schemas.microsoft.com/office/drawing/2014/main" xmlns="" id="{B5F33F2C-6524-46F6-8F00-90D2BEC765F4}"/>
              </a:ext>
            </a:extLst>
          </p:cNvPr>
          <p:cNvCxnSpPr>
            <a:cxnSpLocks noChangeShapeType="1"/>
          </p:cNvCxnSpPr>
          <p:nvPr/>
        </p:nvCxnSpPr>
        <p:spPr bwMode="auto">
          <a:xfrm rot="16200000" flipV="1">
            <a:off x="5148653" y="4125166"/>
            <a:ext cx="216000" cy="1588"/>
          </a:xfrm>
          <a:prstGeom prst="straightConnector1">
            <a:avLst/>
          </a:prstGeom>
          <a:noFill/>
          <a:ln w="9525" algn="ctr">
            <a:solidFill>
              <a:schemeClr val="tx1"/>
            </a:solidFill>
            <a:round/>
            <a:headEnd/>
            <a:tailEnd type="arrow" w="med" len="med"/>
          </a:ln>
        </p:spPr>
      </p:cxnSp>
      <p:cxnSp>
        <p:nvCxnSpPr>
          <p:cNvPr id="63" name="Straight Arrow Connector 73">
            <a:extLst>
              <a:ext uri="{FF2B5EF4-FFF2-40B4-BE49-F238E27FC236}">
                <a16:creationId xmlns:a16="http://schemas.microsoft.com/office/drawing/2014/main" xmlns="" id="{6CC3A449-06B4-4994-9189-95C901A483A2}"/>
              </a:ext>
            </a:extLst>
          </p:cNvPr>
          <p:cNvCxnSpPr>
            <a:cxnSpLocks noChangeShapeType="1"/>
          </p:cNvCxnSpPr>
          <p:nvPr/>
        </p:nvCxnSpPr>
        <p:spPr bwMode="auto">
          <a:xfrm rot="16200000" flipV="1">
            <a:off x="5184965" y="2824285"/>
            <a:ext cx="216000" cy="1588"/>
          </a:xfrm>
          <a:prstGeom prst="straightConnector1">
            <a:avLst/>
          </a:prstGeom>
          <a:noFill/>
          <a:ln w="9525" algn="ctr">
            <a:solidFill>
              <a:schemeClr val="tx1"/>
            </a:solidFill>
            <a:round/>
            <a:headEnd/>
            <a:tailEnd type="arrow" w="med" len="med"/>
          </a:ln>
        </p:spPr>
      </p:cxnSp>
      <p:cxnSp>
        <p:nvCxnSpPr>
          <p:cNvPr id="65" name="Straight Arrow Connector 73">
            <a:extLst>
              <a:ext uri="{FF2B5EF4-FFF2-40B4-BE49-F238E27FC236}">
                <a16:creationId xmlns:a16="http://schemas.microsoft.com/office/drawing/2014/main" xmlns="" id="{A1B13F7F-9CA5-44BA-A1F3-8C0A194A5FE6}"/>
              </a:ext>
            </a:extLst>
          </p:cNvPr>
          <p:cNvCxnSpPr>
            <a:cxnSpLocks noChangeShapeType="1"/>
          </p:cNvCxnSpPr>
          <p:nvPr/>
        </p:nvCxnSpPr>
        <p:spPr bwMode="auto">
          <a:xfrm rot="16200000" flipV="1">
            <a:off x="5156815" y="3840432"/>
            <a:ext cx="216000" cy="1588"/>
          </a:xfrm>
          <a:prstGeom prst="straightConnector1">
            <a:avLst/>
          </a:prstGeom>
          <a:noFill/>
          <a:ln w="9525" algn="ctr">
            <a:solidFill>
              <a:schemeClr val="tx1"/>
            </a:solidFill>
            <a:prstDash val="dash"/>
            <a:round/>
            <a:headEnd/>
            <a:tailEnd type="arrow" w="med" len="med"/>
          </a:ln>
        </p:spPr>
      </p:cxnSp>
      <p:cxnSp>
        <p:nvCxnSpPr>
          <p:cNvPr id="67" name="Straight Arrow Connector 66">
            <a:extLst>
              <a:ext uri="{FF2B5EF4-FFF2-40B4-BE49-F238E27FC236}">
                <a16:creationId xmlns:a16="http://schemas.microsoft.com/office/drawing/2014/main" xmlns="" id="{D349BB33-88BE-44A1-A781-067A5E35FBFA}"/>
              </a:ext>
            </a:extLst>
          </p:cNvPr>
          <p:cNvCxnSpPr>
            <a:cxnSpLocks noChangeShapeType="1"/>
          </p:cNvCxnSpPr>
          <p:nvPr/>
        </p:nvCxnSpPr>
        <p:spPr bwMode="auto">
          <a:xfrm>
            <a:off x="5407254" y="2726000"/>
            <a:ext cx="0" cy="216000"/>
          </a:xfrm>
          <a:prstGeom prst="straightConnector1">
            <a:avLst/>
          </a:prstGeom>
          <a:noFill/>
          <a:ln w="19050" algn="ctr">
            <a:solidFill>
              <a:srgbClr val="00B050"/>
            </a:solidFill>
            <a:prstDash val="sysDot"/>
            <a:round/>
            <a:headEnd/>
            <a:tailEnd type="arrow" w="med" len="med"/>
          </a:ln>
        </p:spPr>
      </p:cxnSp>
      <p:cxnSp>
        <p:nvCxnSpPr>
          <p:cNvPr id="68" name="Straight Arrow Connector 67">
            <a:extLst>
              <a:ext uri="{FF2B5EF4-FFF2-40B4-BE49-F238E27FC236}">
                <a16:creationId xmlns:a16="http://schemas.microsoft.com/office/drawing/2014/main" xmlns="" id="{2FA80BD6-1E36-4DC2-9595-DF2BCB511C21}"/>
              </a:ext>
            </a:extLst>
          </p:cNvPr>
          <p:cNvCxnSpPr>
            <a:cxnSpLocks noChangeShapeType="1"/>
          </p:cNvCxnSpPr>
          <p:nvPr/>
        </p:nvCxnSpPr>
        <p:spPr bwMode="auto">
          <a:xfrm>
            <a:off x="5378020" y="4029727"/>
            <a:ext cx="0" cy="216000"/>
          </a:xfrm>
          <a:prstGeom prst="straightConnector1">
            <a:avLst/>
          </a:prstGeom>
          <a:noFill/>
          <a:ln w="19050" algn="ctr">
            <a:solidFill>
              <a:srgbClr val="00B050"/>
            </a:solidFill>
            <a:prstDash val="sysDot"/>
            <a:round/>
            <a:headEnd/>
            <a:tailEnd type="arrow" w="med" len="med"/>
          </a:ln>
        </p:spPr>
      </p:cxnSp>
      <p:sp>
        <p:nvSpPr>
          <p:cNvPr id="55" name="TextBox 58">
            <a:extLst>
              <a:ext uri="{FF2B5EF4-FFF2-40B4-BE49-F238E27FC236}">
                <a16:creationId xmlns:a16="http://schemas.microsoft.com/office/drawing/2014/main" xmlns="" id="{01455FB9-18DB-4A7A-B231-72FFDA0653D3}"/>
              </a:ext>
            </a:extLst>
          </p:cNvPr>
          <p:cNvSpPr txBox="1">
            <a:spLocks noChangeArrowheads="1"/>
          </p:cNvSpPr>
          <p:nvPr/>
        </p:nvSpPr>
        <p:spPr bwMode="auto">
          <a:xfrm>
            <a:off x="4983252" y="2971195"/>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1" name="Oval 29">
            <a:extLst>
              <a:ext uri="{FF2B5EF4-FFF2-40B4-BE49-F238E27FC236}">
                <a16:creationId xmlns:a16="http://schemas.microsoft.com/office/drawing/2014/main" xmlns="" id="{92FD37BA-79CF-4656-949C-E4BFADB5E321}"/>
              </a:ext>
            </a:extLst>
          </p:cNvPr>
          <p:cNvSpPr>
            <a:spLocks noChangeArrowheads="1"/>
          </p:cNvSpPr>
          <p:nvPr/>
        </p:nvSpPr>
        <p:spPr bwMode="auto">
          <a:xfrm>
            <a:off x="5828975" y="326006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2" name="Oval 29">
            <a:extLst>
              <a:ext uri="{FF2B5EF4-FFF2-40B4-BE49-F238E27FC236}">
                <a16:creationId xmlns:a16="http://schemas.microsoft.com/office/drawing/2014/main" xmlns="" id="{AAB89414-FEE4-471B-8AFF-68918BB055F2}"/>
              </a:ext>
            </a:extLst>
          </p:cNvPr>
          <p:cNvSpPr>
            <a:spLocks noChangeArrowheads="1"/>
          </p:cNvSpPr>
          <p:nvPr/>
        </p:nvSpPr>
        <p:spPr bwMode="auto">
          <a:xfrm>
            <a:off x="4954956" y="3268757"/>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3" name="Oval 29">
            <a:extLst>
              <a:ext uri="{FF2B5EF4-FFF2-40B4-BE49-F238E27FC236}">
                <a16:creationId xmlns:a16="http://schemas.microsoft.com/office/drawing/2014/main" xmlns="" id="{F872B91B-5FC5-466F-9840-BB463CCEA5EA}"/>
              </a:ext>
            </a:extLst>
          </p:cNvPr>
          <p:cNvSpPr>
            <a:spLocks noChangeArrowheads="1"/>
          </p:cNvSpPr>
          <p:nvPr/>
        </p:nvSpPr>
        <p:spPr bwMode="auto">
          <a:xfrm>
            <a:off x="5838500" y="5079740"/>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74" name="Oval 29">
            <a:extLst>
              <a:ext uri="{FF2B5EF4-FFF2-40B4-BE49-F238E27FC236}">
                <a16:creationId xmlns:a16="http://schemas.microsoft.com/office/drawing/2014/main" xmlns="" id="{6E5593CB-D392-4B99-9063-F1C9DC4709F0}"/>
              </a:ext>
            </a:extLst>
          </p:cNvPr>
          <p:cNvSpPr>
            <a:spLocks noChangeArrowheads="1"/>
          </p:cNvSpPr>
          <p:nvPr/>
        </p:nvSpPr>
        <p:spPr bwMode="auto">
          <a:xfrm>
            <a:off x="6719241" y="325694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5" name="TextBox 64">
            <a:extLst>
              <a:ext uri="{FF2B5EF4-FFF2-40B4-BE49-F238E27FC236}">
                <a16:creationId xmlns:a16="http://schemas.microsoft.com/office/drawing/2014/main" xmlns="" id="{F6A1A8E0-B3BE-4C0F-9DB1-A676B7E36067}"/>
              </a:ext>
            </a:extLst>
          </p:cNvPr>
          <p:cNvSpPr txBox="1">
            <a:spLocks noChangeArrowheads="1"/>
          </p:cNvSpPr>
          <p:nvPr/>
        </p:nvSpPr>
        <p:spPr bwMode="auto">
          <a:xfrm>
            <a:off x="4626482" y="2385454"/>
            <a:ext cx="966788" cy="3503523"/>
          </a:xfrm>
          <a:prstGeom prst="rect">
            <a:avLst/>
          </a:prstGeom>
          <a:noFill/>
          <a:ln w="9525">
            <a:noFill/>
            <a:miter lim="800000"/>
            <a:headEnd/>
            <a:tailEnd/>
          </a:ln>
        </p:spPr>
        <p:txBody>
          <a:bodyPr>
            <a:spAutoFit/>
          </a:bodyPr>
          <a:lstStyle/>
          <a:p>
            <a:pPr algn="ctr">
              <a:lnSpc>
                <a:spcPts val="2000"/>
              </a:lnSpc>
              <a:spcBef>
                <a:spcPts val="300"/>
              </a:spcBef>
              <a:buFontTx/>
              <a:buNone/>
            </a:pPr>
            <a:r>
              <a:rPr lang="en-US" sz="1100" b="1" u="sng" dirty="0">
                <a:latin typeface="Arial" pitchFamily="34" charset="0"/>
                <a:cs typeface="Arial" pitchFamily="34" charset="0"/>
                <a:sym typeface="Symbol" pitchFamily="18" charset="2"/>
              </a:rPr>
              <a:t>May 2018</a:t>
            </a:r>
          </a:p>
          <a:p>
            <a:pPr algn="ctr">
              <a:lnSpc>
                <a:spcPts val="2000"/>
              </a:lnSpc>
              <a:spcBef>
                <a:spcPts val="300"/>
              </a:spcBef>
              <a:buFontTx/>
              <a:buNone/>
            </a:pPr>
            <a:r>
              <a:rPr lang="en-US" sz="1000" dirty="0">
                <a:latin typeface="Arial" pitchFamily="34" charset="0"/>
                <a:cs typeface="Arial" pitchFamily="34" charset="0"/>
              </a:rPr>
              <a:t>34</a:t>
            </a:r>
          </a:p>
          <a:p>
            <a:pPr algn="ctr">
              <a:lnSpc>
                <a:spcPts val="2000"/>
              </a:lnSpc>
              <a:spcBef>
                <a:spcPct val="0"/>
              </a:spcBef>
              <a:buFontTx/>
              <a:buNone/>
            </a:pPr>
            <a:r>
              <a:rPr lang="en-US" sz="1000" dirty="0">
                <a:latin typeface="Arial" pitchFamily="34" charset="0"/>
                <a:cs typeface="Arial" pitchFamily="34" charset="0"/>
              </a:rPr>
              <a:t>30</a:t>
            </a:r>
          </a:p>
          <a:p>
            <a:pPr algn="ctr">
              <a:lnSpc>
                <a:spcPts val="2000"/>
              </a:lnSpc>
              <a:buFontTx/>
              <a:buNone/>
            </a:pPr>
            <a:r>
              <a:rPr lang="en-US" sz="1000" dirty="0">
                <a:latin typeface="Arial" pitchFamily="34" charset="0"/>
                <a:cs typeface="Arial" pitchFamily="34" charset="0"/>
              </a:rPr>
              <a:t>45</a:t>
            </a:r>
          </a:p>
          <a:p>
            <a:pPr algn="ctr">
              <a:lnSpc>
                <a:spcPts val="2000"/>
              </a:lnSpc>
              <a:buFontTx/>
              <a:buNone/>
            </a:pPr>
            <a:endParaRPr lang="en-CA"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33</a:t>
            </a:r>
          </a:p>
          <a:p>
            <a:pPr algn="ctr">
              <a:lnSpc>
                <a:spcPts val="2000"/>
              </a:lnSpc>
              <a:buFontTx/>
              <a:buNone/>
            </a:pPr>
            <a:r>
              <a:rPr lang="en-US" sz="1000" dirty="0">
                <a:latin typeface="Arial" pitchFamily="34" charset="0"/>
                <a:cs typeface="Arial" pitchFamily="34" charset="0"/>
              </a:rPr>
              <a:t>39</a:t>
            </a: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dirty="0">
                <a:latin typeface="Arial" pitchFamily="34" charset="0"/>
                <a:cs typeface="Arial" pitchFamily="34" charset="0"/>
              </a:rPr>
              <a:t>30</a:t>
            </a:r>
          </a:p>
          <a:p>
            <a:pPr algn="ctr">
              <a:lnSpc>
                <a:spcPts val="2000"/>
              </a:lnSpc>
              <a:spcBef>
                <a:spcPts val="300"/>
              </a:spcBef>
              <a:buFontTx/>
              <a:buNone/>
            </a:pPr>
            <a:r>
              <a:rPr lang="en-US" sz="1000" dirty="0">
                <a:latin typeface="Arial" pitchFamily="34" charset="0"/>
                <a:cs typeface="Arial" pitchFamily="34" charset="0"/>
              </a:rPr>
              <a:t>29</a:t>
            </a:r>
            <a:br>
              <a:rPr lang="en-US" sz="1000" dirty="0">
                <a:latin typeface="Arial" pitchFamily="34" charset="0"/>
                <a:cs typeface="Arial" pitchFamily="34" charset="0"/>
              </a:rPr>
            </a:br>
            <a:r>
              <a:rPr lang="en-US" sz="1000" dirty="0">
                <a:latin typeface="Arial" pitchFamily="34" charset="0"/>
                <a:cs typeface="Arial" pitchFamily="34" charset="0"/>
              </a:rPr>
              <a:t>41</a:t>
            </a:r>
          </a:p>
          <a:p>
            <a:pPr algn="ctr">
              <a:lnSpc>
                <a:spcPts val="2000"/>
              </a:lnSpc>
              <a:buFontTx/>
              <a:buNone/>
            </a:pPr>
            <a:r>
              <a:rPr lang="en-CA" sz="1000" dirty="0">
                <a:latin typeface="Arial" pitchFamily="34" charset="0"/>
                <a:cs typeface="Arial" pitchFamily="34" charset="0"/>
              </a:rPr>
              <a:t>26</a:t>
            </a:r>
          </a:p>
          <a:p>
            <a:pPr algn="ctr">
              <a:lnSpc>
                <a:spcPts val="2000"/>
              </a:lnSpc>
              <a:buFontTx/>
              <a:buNone/>
            </a:pPr>
            <a:r>
              <a:rPr lang="en-US" sz="1000" dirty="0">
                <a:latin typeface="Arial" pitchFamily="34" charset="0"/>
                <a:cs typeface="Arial" pitchFamily="34" charset="0"/>
              </a:rPr>
              <a:t>46</a:t>
            </a:r>
          </a:p>
        </p:txBody>
      </p:sp>
      <p:cxnSp>
        <p:nvCxnSpPr>
          <p:cNvPr id="48" name="Straight Arrow Connector 73">
            <a:extLst>
              <a:ext uri="{FF2B5EF4-FFF2-40B4-BE49-F238E27FC236}">
                <a16:creationId xmlns:a16="http://schemas.microsoft.com/office/drawing/2014/main" xmlns="" id="{4503FF9A-E79B-4A83-B990-7264921AE8A6}"/>
              </a:ext>
            </a:extLst>
          </p:cNvPr>
          <p:cNvCxnSpPr>
            <a:cxnSpLocks noChangeShapeType="1"/>
          </p:cNvCxnSpPr>
          <p:nvPr/>
        </p:nvCxnSpPr>
        <p:spPr bwMode="auto">
          <a:xfrm rot="16200000" flipV="1">
            <a:off x="5222928" y="5649173"/>
            <a:ext cx="216000" cy="1588"/>
          </a:xfrm>
          <a:prstGeom prst="straightConnector1">
            <a:avLst/>
          </a:prstGeom>
          <a:noFill/>
          <a:ln w="9525" algn="ctr">
            <a:solidFill>
              <a:schemeClr val="tx1"/>
            </a:solidFill>
            <a:prstDash val="dash"/>
            <a:round/>
            <a:headEnd/>
            <a:tailEnd type="arrow" w="med" len="med"/>
          </a:ln>
        </p:spPr>
      </p:cxnSp>
      <p:cxnSp>
        <p:nvCxnSpPr>
          <p:cNvPr id="56" name="Straight Arrow Connector 73">
            <a:extLst>
              <a:ext uri="{FF2B5EF4-FFF2-40B4-BE49-F238E27FC236}">
                <a16:creationId xmlns:a16="http://schemas.microsoft.com/office/drawing/2014/main" xmlns="" id="{164AC33B-EB14-4EB2-9F1C-71276E545AC7}"/>
              </a:ext>
            </a:extLst>
          </p:cNvPr>
          <p:cNvCxnSpPr>
            <a:cxnSpLocks noChangeShapeType="1"/>
          </p:cNvCxnSpPr>
          <p:nvPr/>
        </p:nvCxnSpPr>
        <p:spPr bwMode="auto">
          <a:xfrm rot="16200000" flipV="1">
            <a:off x="5223573" y="5151863"/>
            <a:ext cx="216000" cy="1588"/>
          </a:xfrm>
          <a:prstGeom prst="straightConnector1">
            <a:avLst/>
          </a:prstGeom>
          <a:noFill/>
          <a:ln w="9525" algn="ctr">
            <a:solidFill>
              <a:schemeClr val="tx1"/>
            </a:solidFill>
            <a:round/>
            <a:headEnd/>
            <a:tailEnd type="arrow" w="med" len="med"/>
          </a:ln>
        </p:spPr>
      </p:cxnSp>
      <p:cxnSp>
        <p:nvCxnSpPr>
          <p:cNvPr id="66" name="Straight Arrow Connector 65">
            <a:extLst>
              <a:ext uri="{FF2B5EF4-FFF2-40B4-BE49-F238E27FC236}">
                <a16:creationId xmlns:a16="http://schemas.microsoft.com/office/drawing/2014/main" xmlns="" id="{3F15E30D-AB8D-41A5-9A52-ECCE38F0782B}"/>
              </a:ext>
            </a:extLst>
          </p:cNvPr>
          <p:cNvCxnSpPr>
            <a:cxnSpLocks noChangeShapeType="1"/>
          </p:cNvCxnSpPr>
          <p:nvPr/>
        </p:nvCxnSpPr>
        <p:spPr bwMode="auto">
          <a:xfrm>
            <a:off x="5457650" y="5061245"/>
            <a:ext cx="0" cy="216000"/>
          </a:xfrm>
          <a:prstGeom prst="straightConnector1">
            <a:avLst/>
          </a:prstGeom>
          <a:noFill/>
          <a:ln w="19050" algn="ctr">
            <a:solidFill>
              <a:srgbClr val="00B050"/>
            </a:solidFill>
            <a:prstDash val="sysDot"/>
            <a:round/>
            <a:headEnd/>
            <a:tailEnd type="arrow" w="med" len="med"/>
          </a:ln>
        </p:spPr>
      </p:cxnSp>
      <p:cxnSp>
        <p:nvCxnSpPr>
          <p:cNvPr id="69" name="Straight Arrow Connector 73">
            <a:extLst>
              <a:ext uri="{FF2B5EF4-FFF2-40B4-BE49-F238E27FC236}">
                <a16:creationId xmlns:a16="http://schemas.microsoft.com/office/drawing/2014/main" xmlns="" id="{06FCF71A-8BA3-4483-9033-CE7AA07424E7}"/>
              </a:ext>
            </a:extLst>
          </p:cNvPr>
          <p:cNvCxnSpPr>
            <a:cxnSpLocks noChangeShapeType="1"/>
          </p:cNvCxnSpPr>
          <p:nvPr/>
        </p:nvCxnSpPr>
        <p:spPr bwMode="auto">
          <a:xfrm rot="5400000" flipH="1" flipV="1">
            <a:off x="5352491" y="5651872"/>
            <a:ext cx="216000" cy="1588"/>
          </a:xfrm>
          <a:prstGeom prst="straightConnector1">
            <a:avLst/>
          </a:prstGeom>
          <a:noFill/>
          <a:ln w="19050" algn="ctr">
            <a:solidFill>
              <a:srgbClr val="00B050"/>
            </a:solidFill>
            <a:round/>
            <a:headEnd/>
            <a:tailEnd type="arrow" w="med" len="med"/>
          </a:ln>
        </p:spPr>
      </p:cxnSp>
      <p:cxnSp>
        <p:nvCxnSpPr>
          <p:cNvPr id="70" name="Straight Arrow Connector 73">
            <a:extLst>
              <a:ext uri="{FF2B5EF4-FFF2-40B4-BE49-F238E27FC236}">
                <a16:creationId xmlns:a16="http://schemas.microsoft.com/office/drawing/2014/main" xmlns="" id="{ECA90670-C8E7-4044-B855-18327D24D677}"/>
              </a:ext>
            </a:extLst>
          </p:cNvPr>
          <p:cNvCxnSpPr>
            <a:cxnSpLocks noChangeShapeType="1"/>
          </p:cNvCxnSpPr>
          <p:nvPr/>
        </p:nvCxnSpPr>
        <p:spPr bwMode="auto">
          <a:xfrm rot="16200000" flipH="1">
            <a:off x="5247214" y="5398339"/>
            <a:ext cx="216000" cy="1588"/>
          </a:xfrm>
          <a:prstGeom prst="straightConnector1">
            <a:avLst/>
          </a:prstGeom>
          <a:noFill/>
          <a:ln w="19050" algn="ctr">
            <a:solidFill>
              <a:srgbClr val="00B050"/>
            </a:solidFill>
            <a:prstDash val="sysDot"/>
            <a:round/>
            <a:headEnd/>
            <a:tailEnd type="arrow" w="med" len="med"/>
          </a:ln>
        </p:spPr>
      </p:cxnSp>
      <p:sp>
        <p:nvSpPr>
          <p:cNvPr id="60" name="Oval 29">
            <a:extLst>
              <a:ext uri="{FF2B5EF4-FFF2-40B4-BE49-F238E27FC236}">
                <a16:creationId xmlns:a16="http://schemas.microsoft.com/office/drawing/2014/main" xmlns="" id="{4833B779-F2A1-4E17-BD4F-63E5B4067CB3}"/>
              </a:ext>
            </a:extLst>
          </p:cNvPr>
          <p:cNvSpPr>
            <a:spLocks noChangeArrowheads="1"/>
          </p:cNvSpPr>
          <p:nvPr/>
        </p:nvSpPr>
        <p:spPr bwMode="auto">
          <a:xfrm>
            <a:off x="4960498" y="557656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62" name="TextBox 58">
            <a:extLst>
              <a:ext uri="{FF2B5EF4-FFF2-40B4-BE49-F238E27FC236}">
                <a16:creationId xmlns:a16="http://schemas.microsoft.com/office/drawing/2014/main" xmlns="" id="{A25DCF5B-E17C-4D1E-A76C-C350EE844A1C}"/>
              </a:ext>
            </a:extLst>
          </p:cNvPr>
          <p:cNvSpPr txBox="1">
            <a:spLocks noChangeArrowheads="1"/>
          </p:cNvSpPr>
          <p:nvPr/>
        </p:nvSpPr>
        <p:spPr bwMode="auto">
          <a:xfrm>
            <a:off x="4976867" y="4787664"/>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4"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4987008" y="5299698"/>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6" name="Oval 29">
            <a:extLst>
              <a:ext uri="{FF2B5EF4-FFF2-40B4-BE49-F238E27FC236}">
                <a16:creationId xmlns:a16="http://schemas.microsoft.com/office/drawing/2014/main" xmlns="" id="{E4D3DEBB-F98C-477F-8155-0D256A59CB96}"/>
              </a:ext>
            </a:extLst>
          </p:cNvPr>
          <p:cNvSpPr>
            <a:spLocks noChangeArrowheads="1"/>
          </p:cNvSpPr>
          <p:nvPr/>
        </p:nvSpPr>
        <p:spPr bwMode="auto">
          <a:xfrm>
            <a:off x="4173843" y="326933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7" name="TextBox 58">
            <a:extLst>
              <a:ext uri="{FF2B5EF4-FFF2-40B4-BE49-F238E27FC236}">
                <a16:creationId xmlns:a16="http://schemas.microsoft.com/office/drawing/2014/main" xmlns="" id="{5C268523-61A2-49F1-B51A-09CEC86BF860}"/>
              </a:ext>
            </a:extLst>
          </p:cNvPr>
          <p:cNvSpPr txBox="1">
            <a:spLocks noChangeArrowheads="1"/>
          </p:cNvSpPr>
          <p:nvPr/>
        </p:nvSpPr>
        <p:spPr bwMode="auto">
          <a:xfrm>
            <a:off x="3076737" y="479037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78" name="Straight Arrow Connector 77">
            <a:extLst>
              <a:ext uri="{FF2B5EF4-FFF2-40B4-BE49-F238E27FC236}">
                <a16:creationId xmlns:a16="http://schemas.microsoft.com/office/drawing/2014/main" xmlns="" id="{EFEEC55F-6598-4B6A-B10A-073211F72723}"/>
              </a:ext>
            </a:extLst>
          </p:cNvPr>
          <p:cNvCxnSpPr>
            <a:cxnSpLocks noChangeShapeType="1"/>
          </p:cNvCxnSpPr>
          <p:nvPr/>
        </p:nvCxnSpPr>
        <p:spPr bwMode="auto">
          <a:xfrm flipV="1">
            <a:off x="3820109" y="5286752"/>
            <a:ext cx="0" cy="216000"/>
          </a:xfrm>
          <a:prstGeom prst="straightConnector1">
            <a:avLst/>
          </a:prstGeom>
          <a:noFill/>
          <a:ln w="19050" algn="ctr">
            <a:solidFill>
              <a:srgbClr val="00B050"/>
            </a:solidFill>
            <a:prstDash val="sysDot"/>
            <a:round/>
            <a:headEnd/>
            <a:tailEnd type="arrow" w="med" len="med"/>
          </a:ln>
        </p:spPr>
      </p:cxnSp>
      <p:cxnSp>
        <p:nvCxnSpPr>
          <p:cNvPr id="79" name="Straight Arrow Connector 78">
            <a:extLst>
              <a:ext uri="{FF2B5EF4-FFF2-40B4-BE49-F238E27FC236}">
                <a16:creationId xmlns:a16="http://schemas.microsoft.com/office/drawing/2014/main" xmlns="" id="{02599546-97B3-40E6-852D-0A9648769DD3}"/>
              </a:ext>
            </a:extLst>
          </p:cNvPr>
          <p:cNvCxnSpPr>
            <a:cxnSpLocks noChangeShapeType="1"/>
          </p:cNvCxnSpPr>
          <p:nvPr/>
        </p:nvCxnSpPr>
        <p:spPr bwMode="auto">
          <a:xfrm flipV="1">
            <a:off x="3987592" y="4521705"/>
            <a:ext cx="0" cy="216000"/>
          </a:xfrm>
          <a:prstGeom prst="straightConnector1">
            <a:avLst/>
          </a:prstGeom>
          <a:noFill/>
          <a:ln w="19050" algn="ctr">
            <a:solidFill>
              <a:srgbClr val="00B050"/>
            </a:solidFill>
            <a:prstDash val="sysDot"/>
            <a:round/>
            <a:headEnd/>
            <a:tailEnd type="arrow" w="med" len="med"/>
          </a:ln>
        </p:spPr>
      </p:cxnSp>
      <p:cxnSp>
        <p:nvCxnSpPr>
          <p:cNvPr id="80" name="Straight Arrow Connector 79">
            <a:extLst>
              <a:ext uri="{FF2B5EF4-FFF2-40B4-BE49-F238E27FC236}">
                <a16:creationId xmlns:a16="http://schemas.microsoft.com/office/drawing/2014/main" xmlns="" id="{115161A0-17DC-486E-B115-0D42C1276233}"/>
              </a:ext>
            </a:extLst>
          </p:cNvPr>
          <p:cNvCxnSpPr>
            <a:cxnSpLocks noChangeShapeType="1"/>
          </p:cNvCxnSpPr>
          <p:nvPr/>
        </p:nvCxnSpPr>
        <p:spPr bwMode="auto">
          <a:xfrm flipV="1">
            <a:off x="4544671" y="3244240"/>
            <a:ext cx="0" cy="216000"/>
          </a:xfrm>
          <a:prstGeom prst="straightConnector1">
            <a:avLst/>
          </a:prstGeom>
          <a:noFill/>
          <a:ln w="19050" algn="ctr">
            <a:solidFill>
              <a:srgbClr val="00B050"/>
            </a:solidFill>
            <a:prstDash val="sysDot"/>
            <a:round/>
            <a:headEnd/>
            <a:tailEnd type="arrow" w="med" len="med"/>
          </a:ln>
        </p:spPr>
      </p:cxnSp>
      <p:cxnSp>
        <p:nvCxnSpPr>
          <p:cNvPr id="81" name="Straight Arrow Connector 73">
            <a:extLst>
              <a:ext uri="{FF2B5EF4-FFF2-40B4-BE49-F238E27FC236}">
                <a16:creationId xmlns:a16="http://schemas.microsoft.com/office/drawing/2014/main" xmlns="" id="{2658034B-B54D-448D-BDDC-1A0F0D6FA0ED}"/>
              </a:ext>
            </a:extLst>
          </p:cNvPr>
          <p:cNvCxnSpPr>
            <a:cxnSpLocks noChangeShapeType="1"/>
          </p:cNvCxnSpPr>
          <p:nvPr/>
        </p:nvCxnSpPr>
        <p:spPr bwMode="auto">
          <a:xfrm rot="16200000" flipV="1">
            <a:off x="4106915" y="5649183"/>
            <a:ext cx="216000" cy="1588"/>
          </a:xfrm>
          <a:prstGeom prst="straightConnector1">
            <a:avLst/>
          </a:prstGeom>
          <a:noFill/>
          <a:ln w="9525" algn="ctr">
            <a:solidFill>
              <a:schemeClr val="tx1"/>
            </a:solidFill>
            <a:prstDash val="dash"/>
            <a:round/>
            <a:headEnd/>
            <a:tailEnd type="arrow" w="med" len="med"/>
          </a:ln>
        </p:spPr>
      </p:cxnSp>
      <p:cxnSp>
        <p:nvCxnSpPr>
          <p:cNvPr id="82" name="Straight Arrow Connector 73">
            <a:extLst>
              <a:ext uri="{FF2B5EF4-FFF2-40B4-BE49-F238E27FC236}">
                <a16:creationId xmlns:a16="http://schemas.microsoft.com/office/drawing/2014/main" xmlns="" id="{8F7A8B2F-C3D0-4E06-A25E-1768B415FF29}"/>
              </a:ext>
            </a:extLst>
          </p:cNvPr>
          <p:cNvCxnSpPr>
            <a:cxnSpLocks noChangeShapeType="1"/>
          </p:cNvCxnSpPr>
          <p:nvPr/>
        </p:nvCxnSpPr>
        <p:spPr bwMode="auto">
          <a:xfrm rot="16200000" flipH="1">
            <a:off x="3838045" y="5141040"/>
            <a:ext cx="216000" cy="1588"/>
          </a:xfrm>
          <a:prstGeom prst="straightConnector1">
            <a:avLst/>
          </a:prstGeom>
          <a:noFill/>
          <a:ln w="9525" algn="ctr">
            <a:solidFill>
              <a:schemeClr val="tx1"/>
            </a:solidFill>
            <a:prstDash val="dash"/>
            <a:round/>
            <a:headEnd/>
            <a:tailEnd type="arrow" w="med" len="med"/>
          </a:ln>
        </p:spPr>
      </p:cxnSp>
      <p:sp>
        <p:nvSpPr>
          <p:cNvPr id="83" name="TextBox 64">
            <a:extLst>
              <a:ext uri="{FF2B5EF4-FFF2-40B4-BE49-F238E27FC236}">
                <a16:creationId xmlns:a16="http://schemas.microsoft.com/office/drawing/2014/main" xmlns="" id="{5FCB1672-77C6-4CB2-B27D-87FCD676A197}"/>
              </a:ext>
            </a:extLst>
          </p:cNvPr>
          <p:cNvSpPr txBox="1">
            <a:spLocks noChangeArrowheads="1"/>
          </p:cNvSpPr>
          <p:nvPr/>
        </p:nvSpPr>
        <p:spPr bwMode="auto">
          <a:xfrm>
            <a:off x="8025338" y="2375637"/>
            <a:ext cx="966788" cy="3468578"/>
          </a:xfrm>
          <a:prstGeom prst="rect">
            <a:avLst/>
          </a:prstGeom>
          <a:noFill/>
          <a:ln w="9525">
            <a:noFill/>
            <a:miter lim="800000"/>
            <a:headEnd/>
            <a:tailEnd/>
          </a:ln>
        </p:spPr>
        <p:txBody>
          <a:bodyPr>
            <a:spAutoFit/>
          </a:bodyPr>
          <a:lstStyle/>
          <a:p>
            <a:pPr algn="ctr">
              <a:lnSpc>
                <a:spcPts val="2000"/>
              </a:lnSpc>
              <a:spcBef>
                <a:spcPts val="300"/>
              </a:spcBef>
              <a:buFontTx/>
              <a:buNone/>
            </a:pPr>
            <a:endParaRPr lang="en-US" sz="1100" b="1" u="sng" dirty="0">
              <a:latin typeface="Arial" pitchFamily="34" charset="0"/>
              <a:cs typeface="Arial" pitchFamily="34" charset="0"/>
              <a:sym typeface="Symbol" pitchFamily="18" charset="2"/>
            </a:endParaRPr>
          </a:p>
          <a:p>
            <a:pPr algn="ctr">
              <a:lnSpc>
                <a:spcPts val="2000"/>
              </a:lnSpc>
              <a:spcBef>
                <a:spcPts val="300"/>
              </a:spcBef>
            </a:pP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latin typeface="Arial" pitchFamily="34" charset="0"/>
              <a:cs typeface="Arial" pitchFamily="34" charset="0"/>
            </a:endParaRPr>
          </a:p>
          <a:p>
            <a:pPr algn="ctr">
              <a:lnSpc>
                <a:spcPts val="2000"/>
              </a:lnSpc>
              <a:spcBef>
                <a:spcPct val="0"/>
              </a:spcBef>
              <a:buFontTx/>
              <a:buNone/>
            </a:pPr>
            <a:endParaRPr lang="en-US" sz="1000" dirty="0">
              <a:latin typeface="Arial" pitchFamily="34" charset="0"/>
              <a:cs typeface="Arial" pitchFamily="34" charset="0"/>
            </a:endParaRPr>
          </a:p>
          <a:p>
            <a:pPr algn="ctr">
              <a:lnSpc>
                <a:spcPts val="2000"/>
              </a:lnSpc>
              <a:buFontTx/>
              <a:buNone/>
            </a:pP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latin typeface="Arial" pitchFamily="34" charset="0"/>
              <a:cs typeface="Arial" pitchFamily="34" charset="0"/>
            </a:endParaRPr>
          </a:p>
          <a:p>
            <a:pPr algn="ctr">
              <a:lnSpc>
                <a:spcPts val="2000"/>
              </a:lnSpc>
              <a:buFontTx/>
              <a:buNone/>
            </a:pPr>
            <a:endParaRPr lang="en-CA" sz="1000" dirty="0">
              <a:latin typeface="Arial" pitchFamily="34" charset="0"/>
              <a:cs typeface="Arial" pitchFamily="34" charset="0"/>
            </a:endParaRP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latin typeface="Arial" pitchFamily="34" charset="0"/>
              <a:cs typeface="Arial" pitchFamily="34" charset="0"/>
            </a:endParaRPr>
          </a:p>
          <a:p>
            <a:pPr algn="ctr">
              <a:lnSpc>
                <a:spcPts val="2000"/>
              </a:lnSpc>
              <a:buFontTx/>
              <a:buNone/>
            </a:pPr>
            <a:endParaRPr lang="en-US" sz="1000" dirty="0">
              <a:latin typeface="Arial" pitchFamily="34" charset="0"/>
              <a:cs typeface="Arial" pitchFamily="34" charset="0"/>
            </a:endParaRPr>
          </a:p>
          <a:p>
            <a:pPr algn="ctr">
              <a:lnSpc>
                <a:spcPts val="2000"/>
              </a:lnSpc>
              <a:buFontTx/>
              <a:buNone/>
            </a:pP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latin typeface="Arial" pitchFamily="34" charset="0"/>
              <a:cs typeface="Arial" pitchFamily="34" charset="0"/>
            </a:endParaRPr>
          </a:p>
          <a:p>
            <a:pPr algn="ctr">
              <a:lnSpc>
                <a:spcPts val="2000"/>
              </a:lnSpc>
              <a:spcBef>
                <a:spcPts val="300"/>
              </a:spcBef>
              <a:buFontTx/>
              <a:buNone/>
            </a:pPr>
            <a:r>
              <a:rPr lang="en-US" sz="1000" dirty="0">
                <a:latin typeface="Arial" pitchFamily="34" charset="0"/>
                <a:cs typeface="Arial" pitchFamily="34" charset="0"/>
              </a:rPr>
              <a:t/>
            </a:r>
            <a:br>
              <a:rPr lang="en-US" sz="1000" dirty="0">
                <a:latin typeface="Arial" pitchFamily="34" charset="0"/>
                <a:cs typeface="Arial" pitchFamily="34" charset="0"/>
              </a:rPr>
            </a:br>
            <a:r>
              <a:rPr lang="en-US" sz="1000" b="1" dirty="0">
                <a:solidFill>
                  <a:srgbClr val="0070C0"/>
                </a:solidFill>
                <a:latin typeface="Arial" pitchFamily="34" charset="0"/>
                <a:cs typeface="Arial" pitchFamily="34" charset="0"/>
                <a:sym typeface="Wingdings 2" panose="05020102010507070707" pitchFamily="18" charset="2"/>
              </a:rPr>
              <a:t></a:t>
            </a:r>
            <a:endParaRPr lang="en-US" sz="1000" dirty="0">
              <a:latin typeface="Arial" pitchFamily="34" charset="0"/>
              <a:cs typeface="Arial" pitchFamily="34" charset="0"/>
            </a:endParaRPr>
          </a:p>
          <a:p>
            <a:pPr algn="ctr">
              <a:lnSpc>
                <a:spcPts val="2000"/>
              </a:lnSpc>
              <a:buFontTx/>
              <a:buNone/>
            </a:pPr>
            <a:endParaRPr lang="en-CA" sz="1000" dirty="0">
              <a:latin typeface="Arial" pitchFamily="34" charset="0"/>
              <a:cs typeface="Arial" pitchFamily="34" charset="0"/>
            </a:endParaRPr>
          </a:p>
          <a:p>
            <a:pPr algn="ctr">
              <a:lnSpc>
                <a:spcPts val="2000"/>
              </a:lnSpc>
              <a:buFontTx/>
              <a:buNone/>
            </a:pP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857572123"/>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p:cNvCxnSpPr>
            <a:cxnSpLocks noChangeShapeType="1"/>
          </p:cNvCxnSpPr>
          <p:nvPr/>
        </p:nvCxnSpPr>
        <p:spPr bwMode="auto">
          <a:xfrm rot="5400000" flipH="1" flipV="1">
            <a:off x="7497091" y="5244402"/>
            <a:ext cx="216000" cy="1588"/>
          </a:xfrm>
          <a:prstGeom prst="straightConnector1">
            <a:avLst/>
          </a:prstGeom>
          <a:noFill/>
          <a:ln w="9525" algn="ctr">
            <a:solidFill>
              <a:schemeClr val="tx1"/>
            </a:solidFill>
            <a:prstDash val="dash"/>
            <a:round/>
            <a:headEnd/>
            <a:tailEnd type="arrow" w="med" len="med"/>
          </a:ln>
        </p:spPr>
      </p:cxnSp>
      <p:graphicFrame>
        <p:nvGraphicFramePr>
          <p:cNvPr id="30" name="Object 4"/>
          <p:cNvGraphicFramePr>
            <a:graphicFrameLocks noChangeAspect="1"/>
          </p:cNvGraphicFramePr>
          <p:nvPr>
            <p:extLst>
              <p:ext uri="{D42A27DB-BD31-4B8C-83A1-F6EECF244321}">
                <p14:modId xmlns:p14="http://schemas.microsoft.com/office/powerpoint/2010/main" val="2474065636"/>
              </p:ext>
            </p:extLst>
          </p:nvPr>
        </p:nvGraphicFramePr>
        <p:xfrm>
          <a:off x="-674688" y="1922463"/>
          <a:ext cx="5657851" cy="3887787"/>
        </p:xfrm>
        <a:graphic>
          <a:graphicData uri="http://schemas.openxmlformats.org/presentationml/2006/ole">
            <mc:AlternateContent xmlns:mc="http://schemas.openxmlformats.org/markup-compatibility/2006">
              <mc:Choice xmlns:v="urn:schemas-microsoft-com:vml" Requires="v">
                <p:oleObj spid="_x0000_s142099" name="Worksheet" r:id="rId4" imgW="3981370" imgH="2409799" progId="Excel.Sheet.8">
                  <p:embed/>
                </p:oleObj>
              </mc:Choice>
              <mc:Fallback>
                <p:oleObj name="Worksheet" r:id="rId4" imgW="3981370" imgH="2409799" progId="Excel.Sheet.8">
                  <p:embed/>
                  <p:pic>
                    <p:nvPicPr>
                      <p:cNvPr id="30" name="Object 4"/>
                      <p:cNvPicPr>
                        <a:picLocks noChangeAspect="1" noChangeArrowheads="1"/>
                      </p:cNvPicPr>
                      <p:nvPr/>
                    </p:nvPicPr>
                    <p:blipFill>
                      <a:blip r:embed="rId5"/>
                      <a:srcRect l="3552" b="621"/>
                      <a:stretch>
                        <a:fillRect/>
                      </a:stretch>
                    </p:blipFill>
                    <p:spPr bwMode="auto">
                      <a:xfrm>
                        <a:off x="-674688" y="1922463"/>
                        <a:ext cx="5657851" cy="3887787"/>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76374" y="0"/>
            <a:ext cx="7667625" cy="1052736"/>
          </a:xfrm>
        </p:spPr>
        <p:txBody>
          <a:bodyPr>
            <a:normAutofit/>
          </a:bodyPr>
          <a:lstStyle/>
          <a:p>
            <a:r>
              <a:rPr lang="en-CA" sz="1900" dirty="0"/>
              <a:t>Lower Fall 2018 vs. Fall 2017 “Wear your lifejacket” message awareness with 35-54 </a:t>
            </a:r>
            <a:r>
              <a:rPr lang="en-CA" sz="1900" dirty="0" err="1"/>
              <a:t>yr</a:t>
            </a:r>
            <a:r>
              <a:rPr lang="en-CA" sz="1900" dirty="0"/>
              <a:t> olds, males &amp; females, and Ontario &amp; Prairies regions.</a:t>
            </a:r>
            <a:endParaRPr lang="en-US" sz="1900" dirty="0"/>
          </a:p>
        </p:txBody>
      </p:sp>
      <p:sp>
        <p:nvSpPr>
          <p:cNvPr id="5" name="Text Box 1916"/>
          <p:cNvSpPr txBox="1">
            <a:spLocks noChangeArrowheads="1"/>
          </p:cNvSpPr>
          <p:nvPr/>
        </p:nvSpPr>
        <p:spPr bwMode="auto">
          <a:xfrm>
            <a:off x="114300" y="6494462"/>
            <a:ext cx="7104364" cy="363538"/>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4. Which of the following boating safety messages have you seen or heard during the last few months? (</a:t>
            </a:r>
            <a:r>
              <a:rPr lang="en-US" sz="900" dirty="0" err="1">
                <a:latin typeface="Arial" pitchFamily="34" charset="0"/>
                <a:cs typeface="Arial" pitchFamily="34" charset="0"/>
              </a:rPr>
              <a:t>eg</a:t>
            </a:r>
            <a:r>
              <a:rPr lang="en-US" sz="900" dirty="0">
                <a:latin typeface="Arial" pitchFamily="34" charset="0"/>
                <a:cs typeface="Arial" pitchFamily="34" charset="0"/>
              </a:rPr>
              <a:t>. on TV, radio, in newspapers, magazines, on-line, etc.)</a:t>
            </a:r>
          </a:p>
        </p:txBody>
      </p:sp>
      <p:sp>
        <p:nvSpPr>
          <p:cNvPr id="77" name="Slide Number Placeholder 76"/>
          <p:cNvSpPr>
            <a:spLocks noGrp="1"/>
          </p:cNvSpPr>
          <p:nvPr>
            <p:ph type="sldNum" sz="quarter" idx="12"/>
          </p:nvPr>
        </p:nvSpPr>
        <p:spPr/>
        <p:txBody>
          <a:bodyPr/>
          <a:lstStyle/>
          <a:p>
            <a:fld id="{5857359A-ACC2-4AC8-94CA-842605F06C6B}" type="slidenum">
              <a:rPr lang="en-US" smtClean="0"/>
              <a:pPr/>
              <a:t>39</a:t>
            </a:fld>
            <a:endParaRPr lang="en-US"/>
          </a:p>
        </p:txBody>
      </p:sp>
      <p:sp>
        <p:nvSpPr>
          <p:cNvPr id="29" name="Rectangle 232"/>
          <p:cNvSpPr>
            <a:spLocks noChangeArrowheads="1"/>
          </p:cNvSpPr>
          <p:nvPr/>
        </p:nvSpPr>
        <p:spPr bwMode="auto">
          <a:xfrm>
            <a:off x="672461" y="1661665"/>
            <a:ext cx="7197725" cy="344487"/>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aware of “Wear your lifejacket*” message</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937119" y="2243289"/>
            <a:ext cx="808037" cy="3426579"/>
          </a:xfrm>
          <a:prstGeom prst="rect">
            <a:avLst/>
          </a:prstGeom>
          <a:solidFill>
            <a:srgbClr val="FFFFFF"/>
          </a:solidFill>
        </p:spPr>
        <p:txBody>
          <a:bodyPr wrap="square">
            <a:spAutoFit/>
          </a:bodyPr>
          <a:lstStyle/>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p:txBody>
      </p:sp>
      <p:sp>
        <p:nvSpPr>
          <p:cNvPr id="56" name="TextBox 49"/>
          <p:cNvSpPr txBox="1">
            <a:spLocks noChangeArrowheads="1"/>
          </p:cNvSpPr>
          <p:nvPr/>
        </p:nvSpPr>
        <p:spPr bwMode="auto">
          <a:xfrm>
            <a:off x="3365580" y="2265577"/>
            <a:ext cx="860904"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Aug 2018</a:t>
            </a:r>
            <a:endParaRPr lang="en-US" sz="1000" u="sng" dirty="0">
              <a:latin typeface="Arial" pitchFamily="34" charset="0"/>
              <a:cs typeface="Arial" pitchFamily="34" charset="0"/>
            </a:endParaRPr>
          </a:p>
        </p:txBody>
      </p:sp>
      <p:graphicFrame>
        <p:nvGraphicFramePr>
          <p:cNvPr id="7" name="Table 6">
            <a:extLst>
              <a:ext uri="{FF2B5EF4-FFF2-40B4-BE49-F238E27FC236}">
                <a16:creationId xmlns:a16="http://schemas.microsoft.com/office/drawing/2014/main" xmlns="" id="{0DD6B9D2-967F-47A7-9280-F471F1ABB110}"/>
              </a:ext>
            </a:extLst>
          </p:cNvPr>
          <p:cNvGraphicFramePr>
            <a:graphicFrameLocks noGrp="1"/>
          </p:cNvGraphicFramePr>
          <p:nvPr>
            <p:extLst>
              <p:ext uri="{D42A27DB-BD31-4B8C-83A1-F6EECF244321}">
                <p14:modId xmlns:p14="http://schemas.microsoft.com/office/powerpoint/2010/main" val="2181771478"/>
              </p:ext>
            </p:extLst>
          </p:nvPr>
        </p:nvGraphicFramePr>
        <p:xfrm>
          <a:off x="4384949" y="2124961"/>
          <a:ext cx="4428000" cy="3543210"/>
        </p:xfrm>
        <a:graphic>
          <a:graphicData uri="http://schemas.openxmlformats.org/drawingml/2006/table">
            <a:tbl>
              <a:tblPr firstRow="1" bandRow="1">
                <a:tableStyleId>{5C22544A-7EE6-4342-B048-85BDC9FD1C3A}</a:tableStyleId>
              </a:tblPr>
              <a:tblGrid>
                <a:gridCol w="702000">
                  <a:extLst>
                    <a:ext uri="{9D8B030D-6E8A-4147-A177-3AD203B41FA5}">
                      <a16:colId xmlns:a16="http://schemas.microsoft.com/office/drawing/2014/main" xmlns="" val="894046149"/>
                    </a:ext>
                  </a:extLst>
                </a:gridCol>
                <a:gridCol w="702000">
                  <a:extLst>
                    <a:ext uri="{9D8B030D-6E8A-4147-A177-3AD203B41FA5}">
                      <a16:colId xmlns:a16="http://schemas.microsoft.com/office/drawing/2014/main" xmlns="" val="567668867"/>
                    </a:ext>
                  </a:extLst>
                </a:gridCol>
                <a:gridCol w="702000">
                  <a:extLst>
                    <a:ext uri="{9D8B030D-6E8A-4147-A177-3AD203B41FA5}">
                      <a16:colId xmlns:a16="http://schemas.microsoft.com/office/drawing/2014/main" xmlns="" val="321934977"/>
                    </a:ext>
                  </a:extLst>
                </a:gridCol>
                <a:gridCol w="702000">
                  <a:extLst>
                    <a:ext uri="{9D8B030D-6E8A-4147-A177-3AD203B41FA5}">
                      <a16:colId xmlns:a16="http://schemas.microsoft.com/office/drawing/2014/main" xmlns="" val="844419314"/>
                    </a:ext>
                  </a:extLst>
                </a:gridCol>
                <a:gridCol w="540000">
                  <a:extLst>
                    <a:ext uri="{9D8B030D-6E8A-4147-A177-3AD203B41FA5}">
                      <a16:colId xmlns:a16="http://schemas.microsoft.com/office/drawing/2014/main" xmlns="" val="3723087399"/>
                    </a:ext>
                  </a:extLst>
                </a:gridCol>
                <a:gridCol w="540000">
                  <a:extLst>
                    <a:ext uri="{9D8B030D-6E8A-4147-A177-3AD203B41FA5}">
                      <a16:colId xmlns:a16="http://schemas.microsoft.com/office/drawing/2014/main" xmlns="" val="3516991048"/>
                    </a:ext>
                  </a:extLst>
                </a:gridCol>
                <a:gridCol w="540000">
                  <a:extLst>
                    <a:ext uri="{9D8B030D-6E8A-4147-A177-3AD203B41FA5}">
                      <a16:colId xmlns:a16="http://schemas.microsoft.com/office/drawing/2014/main" xmlns="" val="1005104114"/>
                    </a:ext>
                  </a:extLst>
                </a:gridCol>
              </a:tblGrid>
              <a:tr h="396852">
                <a:tc>
                  <a:txBody>
                    <a:bodyPr/>
                    <a:lstStyle/>
                    <a:p>
                      <a:pPr algn="ctr"/>
                      <a:r>
                        <a:rPr lang="en-CA" sz="1000" u="sng" dirty="0">
                          <a:solidFill>
                            <a:schemeClr val="tx1"/>
                          </a:solidFill>
                          <a:latin typeface="Arial" panose="020B0604020202020204" pitchFamily="34" charset="0"/>
                          <a:cs typeface="Arial" panose="020B0604020202020204"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u="sng"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1914938"/>
                  </a:ext>
                </a:extLst>
              </a:tr>
              <a:tr h="269012">
                <a:tc>
                  <a:txBody>
                    <a:bodyPr/>
                    <a:lstStyle/>
                    <a:p>
                      <a:pPr algn="ctr"/>
                      <a:r>
                        <a:rPr lang="en-CA" sz="1000" dirty="0">
                          <a:solidFill>
                            <a:schemeClr val="tx1"/>
                          </a:solidFill>
                          <a:latin typeface="Arial" panose="020B0604020202020204" pitchFamily="34" charset="0"/>
                          <a:cs typeface="Arial" panose="020B0604020202020204" pitchFamily="34" charset="0"/>
                        </a:rPr>
                        <a:t>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4162920"/>
                  </a:ext>
                </a:extLst>
              </a:tr>
              <a:tr h="256047">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7934878"/>
                  </a:ext>
                </a:extLst>
              </a:tr>
              <a:tr h="248778">
                <a:tc>
                  <a:txBody>
                    <a:bodyPr/>
                    <a:lstStyle/>
                    <a:p>
                      <a:pPr algn="ctr"/>
                      <a:r>
                        <a:rPr lang="en-CA" sz="1000" dirty="0">
                          <a:solidFill>
                            <a:schemeClr val="tx1"/>
                          </a:solidFill>
                          <a:latin typeface="Arial" panose="020B0604020202020204" pitchFamily="34" charset="0"/>
                          <a:cs typeface="Arial" panose="020B060402020202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368510"/>
                  </a:ext>
                </a:extLst>
              </a:tr>
              <a:tr h="0">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975239"/>
                  </a:ext>
                </a:extLst>
              </a:tr>
              <a:tr h="259080">
                <a:tc>
                  <a:txBody>
                    <a:bodyPr/>
                    <a:lstStyle/>
                    <a:p>
                      <a:pPr algn="ctr"/>
                      <a:r>
                        <a:rPr lang="en-CA" sz="1000" dirty="0">
                          <a:solidFill>
                            <a:schemeClr val="tx1"/>
                          </a:solidFill>
                          <a:latin typeface="Arial" panose="020B0604020202020204" pitchFamily="34" charset="0"/>
                          <a:cs typeface="Arial" panose="020B060402020202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8923182"/>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8531337"/>
                  </a:ext>
                </a:extLst>
              </a:tr>
              <a:tr h="0">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87711065"/>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821742"/>
                  </a:ext>
                </a:extLst>
              </a:tr>
              <a:tr h="254999">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66602072"/>
                  </a:ext>
                </a:extLst>
              </a:tr>
              <a:tr h="261257">
                <a:tc>
                  <a:txBody>
                    <a:bodyPr/>
                    <a:lstStyle/>
                    <a:p>
                      <a:pPr algn="ctr"/>
                      <a:r>
                        <a:rPr lang="en-CA" sz="1000" dirty="0">
                          <a:solidFill>
                            <a:schemeClr val="tx1"/>
                          </a:solidFill>
                          <a:latin typeface="Arial" panose="020B0604020202020204" pitchFamily="34" charset="0"/>
                          <a:cs typeface="Arial" panose="020B0604020202020204"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11089372"/>
                  </a:ext>
                </a:extLst>
              </a:tr>
              <a:tr h="223799">
                <a:tc>
                  <a:txBody>
                    <a:bodyPr/>
                    <a:lstStyle/>
                    <a:p>
                      <a:pPr algn="ctr"/>
                      <a:r>
                        <a:rPr lang="en-CA" sz="1000" dirty="0">
                          <a:solidFill>
                            <a:schemeClr val="tx1"/>
                          </a:solidFill>
                          <a:latin typeface="Arial" panose="020B0604020202020204" pitchFamily="34" charset="0"/>
                          <a:cs typeface="Arial" panose="020B060402020202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568624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02938853"/>
                  </a:ext>
                </a:extLst>
              </a:tr>
            </a:tbl>
          </a:graphicData>
        </a:graphic>
      </p:graphicFrame>
      <p:cxnSp>
        <p:nvCxnSpPr>
          <p:cNvPr id="84" name="Straight Arrow Connector 73">
            <a:extLst>
              <a:ext uri="{FF2B5EF4-FFF2-40B4-BE49-F238E27FC236}">
                <a16:creationId xmlns:a16="http://schemas.microsoft.com/office/drawing/2014/main" xmlns="" id="{53055ACD-4561-4DB1-A4B7-63E1F8494724}"/>
              </a:ext>
            </a:extLst>
          </p:cNvPr>
          <p:cNvCxnSpPr>
            <a:cxnSpLocks noChangeShapeType="1"/>
          </p:cNvCxnSpPr>
          <p:nvPr/>
        </p:nvCxnSpPr>
        <p:spPr bwMode="auto">
          <a:xfrm rot="5400000" flipH="1" flipV="1">
            <a:off x="5622431" y="2649494"/>
            <a:ext cx="216000" cy="1588"/>
          </a:xfrm>
          <a:prstGeom prst="straightConnector1">
            <a:avLst/>
          </a:prstGeom>
          <a:noFill/>
          <a:ln w="19050" algn="ctr">
            <a:solidFill>
              <a:srgbClr val="00B050"/>
            </a:solidFill>
            <a:round/>
            <a:headEnd/>
            <a:tailEnd type="arrow" w="med" len="med"/>
          </a:ln>
        </p:spPr>
      </p:cxnSp>
      <p:cxnSp>
        <p:nvCxnSpPr>
          <p:cNvPr id="85" name="Straight Arrow Connector 73">
            <a:extLst>
              <a:ext uri="{FF2B5EF4-FFF2-40B4-BE49-F238E27FC236}">
                <a16:creationId xmlns:a16="http://schemas.microsoft.com/office/drawing/2014/main" xmlns="" id="{83CFA3E6-246C-47D1-B1E6-3CB25CDB21A5}"/>
              </a:ext>
            </a:extLst>
          </p:cNvPr>
          <p:cNvCxnSpPr>
            <a:cxnSpLocks noChangeShapeType="1"/>
          </p:cNvCxnSpPr>
          <p:nvPr/>
        </p:nvCxnSpPr>
        <p:spPr bwMode="auto">
          <a:xfrm rot="5400000" flipH="1" flipV="1">
            <a:off x="5616009" y="3140191"/>
            <a:ext cx="216000" cy="1588"/>
          </a:xfrm>
          <a:prstGeom prst="straightConnector1">
            <a:avLst/>
          </a:prstGeom>
          <a:noFill/>
          <a:ln w="19050" algn="ctr">
            <a:solidFill>
              <a:srgbClr val="00B050"/>
            </a:solidFill>
            <a:round/>
            <a:headEnd/>
            <a:tailEnd type="arrow" w="med" len="med"/>
          </a:ln>
        </p:spPr>
      </p:cxnSp>
      <p:cxnSp>
        <p:nvCxnSpPr>
          <p:cNvPr id="86" name="Straight Arrow Connector 73">
            <a:extLst>
              <a:ext uri="{FF2B5EF4-FFF2-40B4-BE49-F238E27FC236}">
                <a16:creationId xmlns:a16="http://schemas.microsoft.com/office/drawing/2014/main" xmlns="" id="{99B5AACE-A6AA-412F-876D-0FBEF0BE5618}"/>
              </a:ext>
            </a:extLst>
          </p:cNvPr>
          <p:cNvCxnSpPr>
            <a:cxnSpLocks noChangeShapeType="1"/>
          </p:cNvCxnSpPr>
          <p:nvPr/>
        </p:nvCxnSpPr>
        <p:spPr bwMode="auto">
          <a:xfrm rot="5400000" flipH="1" flipV="1">
            <a:off x="5621105" y="3654972"/>
            <a:ext cx="216000" cy="1588"/>
          </a:xfrm>
          <a:prstGeom prst="straightConnector1">
            <a:avLst/>
          </a:prstGeom>
          <a:noFill/>
          <a:ln w="19050" algn="ctr">
            <a:solidFill>
              <a:srgbClr val="00B050"/>
            </a:solidFill>
            <a:round/>
            <a:headEnd/>
            <a:tailEnd type="arrow" w="med" len="med"/>
          </a:ln>
        </p:spPr>
      </p:cxnSp>
      <p:cxnSp>
        <p:nvCxnSpPr>
          <p:cNvPr id="87" name="Straight Arrow Connector 73">
            <a:extLst>
              <a:ext uri="{FF2B5EF4-FFF2-40B4-BE49-F238E27FC236}">
                <a16:creationId xmlns:a16="http://schemas.microsoft.com/office/drawing/2014/main" xmlns="" id="{64C791F9-87CC-4E2D-8C2A-596D0165DAE8}"/>
              </a:ext>
            </a:extLst>
          </p:cNvPr>
          <p:cNvCxnSpPr>
            <a:cxnSpLocks noChangeShapeType="1"/>
          </p:cNvCxnSpPr>
          <p:nvPr/>
        </p:nvCxnSpPr>
        <p:spPr bwMode="auto">
          <a:xfrm rot="5400000" flipH="1" flipV="1">
            <a:off x="5608348" y="5224832"/>
            <a:ext cx="216000" cy="1588"/>
          </a:xfrm>
          <a:prstGeom prst="straightConnector1">
            <a:avLst/>
          </a:prstGeom>
          <a:noFill/>
          <a:ln w="19050" algn="ctr">
            <a:solidFill>
              <a:srgbClr val="00B050"/>
            </a:solidFill>
            <a:round/>
            <a:headEnd/>
            <a:tailEnd type="arrow" w="med" len="med"/>
          </a:ln>
        </p:spPr>
      </p:cxnSp>
      <p:cxnSp>
        <p:nvCxnSpPr>
          <p:cNvPr id="88" name="Straight Arrow Connector 73">
            <a:extLst>
              <a:ext uri="{FF2B5EF4-FFF2-40B4-BE49-F238E27FC236}">
                <a16:creationId xmlns:a16="http://schemas.microsoft.com/office/drawing/2014/main" xmlns="" id="{1ECFBA64-266F-4907-9C00-4AC9B406FE8C}"/>
              </a:ext>
            </a:extLst>
          </p:cNvPr>
          <p:cNvCxnSpPr>
            <a:cxnSpLocks noChangeShapeType="1"/>
          </p:cNvCxnSpPr>
          <p:nvPr/>
        </p:nvCxnSpPr>
        <p:spPr bwMode="auto">
          <a:xfrm rot="5400000" flipH="1" flipV="1">
            <a:off x="5606758" y="4953436"/>
            <a:ext cx="216000" cy="1588"/>
          </a:xfrm>
          <a:prstGeom prst="straightConnector1">
            <a:avLst/>
          </a:prstGeom>
          <a:noFill/>
          <a:ln w="19050" algn="ctr">
            <a:solidFill>
              <a:srgbClr val="00B050"/>
            </a:solidFill>
            <a:round/>
            <a:headEnd/>
            <a:tailEnd type="arrow" w="med" len="med"/>
          </a:ln>
        </p:spPr>
      </p:cxnSp>
      <p:cxnSp>
        <p:nvCxnSpPr>
          <p:cNvPr id="76" name="Straight Arrow Connector 73"/>
          <p:cNvCxnSpPr>
            <a:cxnSpLocks noChangeShapeType="1"/>
          </p:cNvCxnSpPr>
          <p:nvPr/>
        </p:nvCxnSpPr>
        <p:spPr bwMode="auto">
          <a:xfrm rot="16200000" flipH="1">
            <a:off x="6178495" y="3167495"/>
            <a:ext cx="216000" cy="1588"/>
          </a:xfrm>
          <a:prstGeom prst="straightConnector1">
            <a:avLst/>
          </a:prstGeom>
          <a:noFill/>
          <a:ln w="9525" algn="ctr">
            <a:solidFill>
              <a:schemeClr val="tx1"/>
            </a:solidFill>
            <a:round/>
            <a:headEnd/>
            <a:tailEnd type="arrow" w="med" len="med"/>
          </a:ln>
        </p:spPr>
      </p:cxnSp>
      <p:cxnSp>
        <p:nvCxnSpPr>
          <p:cNvPr id="90" name="Straight Arrow Connector 73">
            <a:extLst>
              <a:ext uri="{FF2B5EF4-FFF2-40B4-BE49-F238E27FC236}">
                <a16:creationId xmlns:a16="http://schemas.microsoft.com/office/drawing/2014/main" xmlns="" id="{88750130-8F56-474C-987E-07E065BF4B6B}"/>
              </a:ext>
            </a:extLst>
          </p:cNvPr>
          <p:cNvCxnSpPr>
            <a:cxnSpLocks noChangeShapeType="1"/>
          </p:cNvCxnSpPr>
          <p:nvPr/>
        </p:nvCxnSpPr>
        <p:spPr bwMode="auto">
          <a:xfrm rot="16200000" flipH="1">
            <a:off x="6875825" y="4459725"/>
            <a:ext cx="216000" cy="1588"/>
          </a:xfrm>
          <a:prstGeom prst="straightConnector1">
            <a:avLst/>
          </a:prstGeom>
          <a:noFill/>
          <a:ln w="19050" algn="ctr">
            <a:solidFill>
              <a:srgbClr val="00B050"/>
            </a:solidFill>
            <a:round/>
            <a:headEnd/>
            <a:tailEnd type="arrow" w="med" len="med"/>
          </a:ln>
        </p:spPr>
      </p:cxnSp>
      <p:cxnSp>
        <p:nvCxnSpPr>
          <p:cNvPr id="91" name="Straight Arrow Connector 73">
            <a:extLst>
              <a:ext uri="{FF2B5EF4-FFF2-40B4-BE49-F238E27FC236}">
                <a16:creationId xmlns:a16="http://schemas.microsoft.com/office/drawing/2014/main" xmlns="" id="{78BB430F-80E0-4002-A308-B13C904E485D}"/>
              </a:ext>
            </a:extLst>
          </p:cNvPr>
          <p:cNvCxnSpPr>
            <a:cxnSpLocks noChangeShapeType="1"/>
          </p:cNvCxnSpPr>
          <p:nvPr/>
        </p:nvCxnSpPr>
        <p:spPr bwMode="auto">
          <a:xfrm rot="16200000" flipH="1">
            <a:off x="6884091" y="2882986"/>
            <a:ext cx="216000" cy="1588"/>
          </a:xfrm>
          <a:prstGeom prst="straightConnector1">
            <a:avLst/>
          </a:prstGeom>
          <a:noFill/>
          <a:ln w="19050" algn="ctr">
            <a:solidFill>
              <a:srgbClr val="00B050"/>
            </a:solidFill>
            <a:round/>
            <a:headEnd/>
            <a:tailEnd type="arrow" w="med" len="med"/>
          </a:ln>
        </p:spPr>
      </p:cxnSp>
      <p:cxnSp>
        <p:nvCxnSpPr>
          <p:cNvPr id="92" name="Straight Arrow Connector 91">
            <a:extLst>
              <a:ext uri="{FF2B5EF4-FFF2-40B4-BE49-F238E27FC236}">
                <a16:creationId xmlns:a16="http://schemas.microsoft.com/office/drawing/2014/main" xmlns="" id="{B521A754-2B45-42E6-A54F-AA94A8162AA2}"/>
              </a:ext>
            </a:extLst>
          </p:cNvPr>
          <p:cNvCxnSpPr>
            <a:cxnSpLocks noChangeShapeType="1"/>
          </p:cNvCxnSpPr>
          <p:nvPr/>
        </p:nvCxnSpPr>
        <p:spPr bwMode="auto">
          <a:xfrm rot="5400000" flipH="1" flipV="1">
            <a:off x="7493078" y="4962855"/>
            <a:ext cx="216000" cy="1588"/>
          </a:xfrm>
          <a:prstGeom prst="straightConnector1">
            <a:avLst/>
          </a:prstGeom>
          <a:noFill/>
          <a:ln w="9525" algn="ctr">
            <a:solidFill>
              <a:schemeClr val="tx1"/>
            </a:solidFill>
            <a:prstDash val="dash"/>
            <a:round/>
            <a:headEnd/>
            <a:tailEnd type="arrow" w="med" len="med"/>
          </a:ln>
        </p:spPr>
      </p:cxnSp>
      <p:cxnSp>
        <p:nvCxnSpPr>
          <p:cNvPr id="93" name="Straight Arrow Connector 73">
            <a:extLst>
              <a:ext uri="{FF2B5EF4-FFF2-40B4-BE49-F238E27FC236}">
                <a16:creationId xmlns:a16="http://schemas.microsoft.com/office/drawing/2014/main" xmlns="" id="{1F9D41DE-AD34-4DD4-AC93-DE2B7B21A1C7}"/>
              </a:ext>
            </a:extLst>
          </p:cNvPr>
          <p:cNvCxnSpPr>
            <a:cxnSpLocks noChangeShapeType="1"/>
          </p:cNvCxnSpPr>
          <p:nvPr/>
        </p:nvCxnSpPr>
        <p:spPr bwMode="auto">
          <a:xfrm rot="5400000" flipH="1" flipV="1">
            <a:off x="7577777" y="4445600"/>
            <a:ext cx="216000" cy="1588"/>
          </a:xfrm>
          <a:prstGeom prst="straightConnector1">
            <a:avLst/>
          </a:prstGeom>
          <a:noFill/>
          <a:ln w="9525" algn="ctr">
            <a:solidFill>
              <a:schemeClr val="tx1"/>
            </a:solidFill>
            <a:round/>
            <a:headEnd/>
            <a:tailEnd type="arrow" w="med" len="med"/>
          </a:ln>
        </p:spPr>
      </p:cxnSp>
      <p:cxnSp>
        <p:nvCxnSpPr>
          <p:cNvPr id="94" name="Straight Arrow Connector 73">
            <a:extLst>
              <a:ext uri="{FF2B5EF4-FFF2-40B4-BE49-F238E27FC236}">
                <a16:creationId xmlns:a16="http://schemas.microsoft.com/office/drawing/2014/main" xmlns="" id="{AF8A00D6-81E3-4D11-B884-C804DE44C848}"/>
              </a:ext>
            </a:extLst>
          </p:cNvPr>
          <p:cNvCxnSpPr>
            <a:cxnSpLocks noChangeShapeType="1"/>
          </p:cNvCxnSpPr>
          <p:nvPr/>
        </p:nvCxnSpPr>
        <p:spPr bwMode="auto">
          <a:xfrm rot="5400000" flipH="1" flipV="1">
            <a:off x="7489902" y="2905097"/>
            <a:ext cx="216000" cy="1588"/>
          </a:xfrm>
          <a:prstGeom prst="straightConnector1">
            <a:avLst/>
          </a:prstGeom>
          <a:noFill/>
          <a:ln w="9525" algn="ctr">
            <a:solidFill>
              <a:schemeClr val="tx1"/>
            </a:solidFill>
            <a:round/>
            <a:headEnd/>
            <a:tailEnd type="arrow" w="med" len="med"/>
          </a:ln>
        </p:spPr>
      </p:cxnSp>
      <p:cxnSp>
        <p:nvCxnSpPr>
          <p:cNvPr id="95" name="Straight Arrow Connector 73">
            <a:extLst>
              <a:ext uri="{FF2B5EF4-FFF2-40B4-BE49-F238E27FC236}">
                <a16:creationId xmlns:a16="http://schemas.microsoft.com/office/drawing/2014/main" xmlns="" id="{E65E1112-99FF-4736-8C07-C426B1CEF10F}"/>
              </a:ext>
            </a:extLst>
          </p:cNvPr>
          <p:cNvCxnSpPr>
            <a:cxnSpLocks noChangeShapeType="1"/>
          </p:cNvCxnSpPr>
          <p:nvPr/>
        </p:nvCxnSpPr>
        <p:spPr bwMode="auto">
          <a:xfrm rot="5400000" flipH="1" flipV="1">
            <a:off x="7496297" y="3687627"/>
            <a:ext cx="216000" cy="1588"/>
          </a:xfrm>
          <a:prstGeom prst="straightConnector1">
            <a:avLst/>
          </a:prstGeom>
          <a:noFill/>
          <a:ln w="9525" algn="ctr">
            <a:solidFill>
              <a:schemeClr val="tx1"/>
            </a:solidFill>
            <a:round/>
            <a:headEnd/>
            <a:tailEnd type="arrow" w="med" len="med"/>
          </a:ln>
        </p:spPr>
      </p:cxnSp>
      <p:cxnSp>
        <p:nvCxnSpPr>
          <p:cNvPr id="96" name="Straight Arrow Connector 73">
            <a:extLst>
              <a:ext uri="{FF2B5EF4-FFF2-40B4-BE49-F238E27FC236}">
                <a16:creationId xmlns:a16="http://schemas.microsoft.com/office/drawing/2014/main" xmlns="" id="{0D411E93-2900-4196-B6D2-2A9677869CE9}"/>
              </a:ext>
            </a:extLst>
          </p:cNvPr>
          <p:cNvCxnSpPr>
            <a:cxnSpLocks noChangeShapeType="1"/>
          </p:cNvCxnSpPr>
          <p:nvPr/>
        </p:nvCxnSpPr>
        <p:spPr bwMode="auto">
          <a:xfrm rot="5400000" flipH="1" flipV="1">
            <a:off x="8022091" y="2648300"/>
            <a:ext cx="216000" cy="1588"/>
          </a:xfrm>
          <a:prstGeom prst="straightConnector1">
            <a:avLst/>
          </a:prstGeom>
          <a:noFill/>
          <a:ln w="9525" algn="ctr">
            <a:solidFill>
              <a:schemeClr val="tx1"/>
            </a:solidFill>
            <a:round/>
            <a:headEnd/>
            <a:tailEnd type="arrow" w="med" len="med"/>
          </a:ln>
        </p:spPr>
      </p:cxnSp>
      <p:cxnSp>
        <p:nvCxnSpPr>
          <p:cNvPr id="97" name="Straight Arrow Connector 73">
            <a:extLst>
              <a:ext uri="{FF2B5EF4-FFF2-40B4-BE49-F238E27FC236}">
                <a16:creationId xmlns:a16="http://schemas.microsoft.com/office/drawing/2014/main" xmlns="" id="{77117C03-E646-417F-A544-C4A7F85D7455}"/>
              </a:ext>
            </a:extLst>
          </p:cNvPr>
          <p:cNvCxnSpPr>
            <a:cxnSpLocks noChangeShapeType="1"/>
          </p:cNvCxnSpPr>
          <p:nvPr/>
        </p:nvCxnSpPr>
        <p:spPr bwMode="auto">
          <a:xfrm rot="5400000" flipH="1" flipV="1">
            <a:off x="8028486" y="3948190"/>
            <a:ext cx="216000" cy="1588"/>
          </a:xfrm>
          <a:prstGeom prst="straightConnector1">
            <a:avLst/>
          </a:prstGeom>
          <a:noFill/>
          <a:ln w="9525" algn="ctr">
            <a:solidFill>
              <a:schemeClr val="tx1"/>
            </a:solidFill>
            <a:round/>
            <a:headEnd/>
            <a:tailEnd type="arrow" w="med" len="med"/>
          </a:ln>
        </p:spPr>
      </p:cxnSp>
      <p:cxnSp>
        <p:nvCxnSpPr>
          <p:cNvPr id="98" name="Straight Arrow Connector 97">
            <a:extLst>
              <a:ext uri="{FF2B5EF4-FFF2-40B4-BE49-F238E27FC236}">
                <a16:creationId xmlns:a16="http://schemas.microsoft.com/office/drawing/2014/main" xmlns="" id="{9306F30C-DFB6-4353-8596-68CB964E631B}"/>
              </a:ext>
            </a:extLst>
          </p:cNvPr>
          <p:cNvCxnSpPr>
            <a:cxnSpLocks noChangeShapeType="1"/>
          </p:cNvCxnSpPr>
          <p:nvPr/>
        </p:nvCxnSpPr>
        <p:spPr bwMode="auto">
          <a:xfrm rot="5400000" flipH="1" flipV="1">
            <a:off x="8016647" y="5483687"/>
            <a:ext cx="216000" cy="1588"/>
          </a:xfrm>
          <a:prstGeom prst="straightConnector1">
            <a:avLst/>
          </a:prstGeom>
          <a:noFill/>
          <a:ln w="9525" algn="ctr">
            <a:solidFill>
              <a:schemeClr val="tx1"/>
            </a:solidFill>
            <a:prstDash val="dash"/>
            <a:round/>
            <a:headEnd/>
            <a:tailEnd type="arrow" w="med" len="med"/>
          </a:ln>
        </p:spPr>
      </p:cxnSp>
      <p:sp>
        <p:nvSpPr>
          <p:cNvPr id="111"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298079" y="433769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13" name="TextBox 58">
            <a:extLst>
              <a:ext uri="{FF2B5EF4-FFF2-40B4-BE49-F238E27FC236}">
                <a16:creationId xmlns:a16="http://schemas.microsoft.com/office/drawing/2014/main" xmlns="" id="{4CCB5D44-165C-4C9B-843B-A9B2840D85AC}"/>
              </a:ext>
            </a:extLst>
          </p:cNvPr>
          <p:cNvSpPr txBox="1">
            <a:spLocks noChangeArrowheads="1"/>
          </p:cNvSpPr>
          <p:nvPr/>
        </p:nvSpPr>
        <p:spPr bwMode="auto">
          <a:xfrm>
            <a:off x="5304270" y="4567405"/>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5" name="TextBox 54"/>
          <p:cNvSpPr txBox="1"/>
          <p:nvPr/>
        </p:nvSpPr>
        <p:spPr bwMode="auto">
          <a:xfrm>
            <a:off x="5132142" y="6018201"/>
            <a:ext cx="2820976" cy="230832"/>
          </a:xfrm>
          <a:prstGeom prst="rect">
            <a:avLst/>
          </a:prstGeom>
          <a:noFill/>
          <a:ln w="9525">
            <a:noFill/>
            <a:miter lim="800000"/>
            <a:headEnd/>
            <a:tailEnd/>
          </a:ln>
        </p:spPr>
        <p:txBody>
          <a:bodyPr wrap="square" rtlCol="0">
            <a:spAutoFit/>
          </a:bodyPr>
          <a:lstStyle/>
          <a:p>
            <a:pPr>
              <a:buFontTx/>
              <a:buNone/>
            </a:pPr>
            <a:r>
              <a:rPr lang="en-US" sz="900" dirty="0">
                <a:latin typeface="Arial" pitchFamily="34" charset="0"/>
                <a:cs typeface="Arial" pitchFamily="34" charset="0"/>
              </a:rPr>
              <a:t>*</a:t>
            </a:r>
            <a:r>
              <a:rPr lang="en-CA" sz="900" dirty="0">
                <a:latin typeface="Arial" pitchFamily="34" charset="0"/>
                <a:cs typeface="Arial" pitchFamily="34" charset="0"/>
              </a:rPr>
              <a:t> Revised statement wording for August 2017</a:t>
            </a:r>
          </a:p>
        </p:txBody>
      </p:sp>
      <p:cxnSp>
        <p:nvCxnSpPr>
          <p:cNvPr id="52" name="Straight Arrow Connector 73">
            <a:extLst>
              <a:ext uri="{FF2B5EF4-FFF2-40B4-BE49-F238E27FC236}">
                <a16:creationId xmlns:a16="http://schemas.microsoft.com/office/drawing/2014/main" xmlns="" id="{4BA47118-7062-4E24-82AA-C59657CBC632}"/>
              </a:ext>
            </a:extLst>
          </p:cNvPr>
          <p:cNvCxnSpPr>
            <a:cxnSpLocks noChangeShapeType="1"/>
          </p:cNvCxnSpPr>
          <p:nvPr/>
        </p:nvCxnSpPr>
        <p:spPr bwMode="auto">
          <a:xfrm rot="5400000" flipH="1" flipV="1">
            <a:off x="5491807" y="2650838"/>
            <a:ext cx="216000" cy="1588"/>
          </a:xfrm>
          <a:prstGeom prst="straightConnector1">
            <a:avLst/>
          </a:prstGeom>
          <a:noFill/>
          <a:ln w="9525" algn="ctr">
            <a:solidFill>
              <a:schemeClr val="tx1"/>
            </a:solidFill>
            <a:round/>
            <a:headEnd/>
            <a:tailEnd type="arrow" w="med" len="med"/>
          </a:ln>
        </p:spPr>
      </p:cxnSp>
      <p:cxnSp>
        <p:nvCxnSpPr>
          <p:cNvPr id="57" name="Straight Arrow Connector 73">
            <a:extLst>
              <a:ext uri="{FF2B5EF4-FFF2-40B4-BE49-F238E27FC236}">
                <a16:creationId xmlns:a16="http://schemas.microsoft.com/office/drawing/2014/main" xmlns="" id="{8D720C87-3704-4960-AB65-827EFE63759E}"/>
              </a:ext>
            </a:extLst>
          </p:cNvPr>
          <p:cNvCxnSpPr>
            <a:cxnSpLocks noChangeShapeType="1"/>
          </p:cNvCxnSpPr>
          <p:nvPr/>
        </p:nvCxnSpPr>
        <p:spPr bwMode="auto">
          <a:xfrm rot="5400000" flipH="1" flipV="1">
            <a:off x="5490602" y="3156180"/>
            <a:ext cx="216000" cy="1588"/>
          </a:xfrm>
          <a:prstGeom prst="straightConnector1">
            <a:avLst/>
          </a:prstGeom>
          <a:noFill/>
          <a:ln w="9525" algn="ctr">
            <a:solidFill>
              <a:schemeClr val="tx1"/>
            </a:solidFill>
            <a:round/>
            <a:headEnd/>
            <a:tailEnd type="arrow" w="med" len="med"/>
          </a:ln>
        </p:spPr>
      </p:cxnSp>
      <p:cxnSp>
        <p:nvCxnSpPr>
          <p:cNvPr id="58" name="Straight Arrow Connector 73">
            <a:extLst>
              <a:ext uri="{FF2B5EF4-FFF2-40B4-BE49-F238E27FC236}">
                <a16:creationId xmlns:a16="http://schemas.microsoft.com/office/drawing/2014/main" xmlns="" id="{F9968D16-B529-4FEE-B05D-239EC8B27B48}"/>
              </a:ext>
            </a:extLst>
          </p:cNvPr>
          <p:cNvCxnSpPr>
            <a:cxnSpLocks noChangeShapeType="1"/>
          </p:cNvCxnSpPr>
          <p:nvPr/>
        </p:nvCxnSpPr>
        <p:spPr bwMode="auto">
          <a:xfrm rot="5400000" flipH="1" flipV="1">
            <a:off x="5489198" y="3656443"/>
            <a:ext cx="216000" cy="1588"/>
          </a:xfrm>
          <a:prstGeom prst="straightConnector1">
            <a:avLst/>
          </a:prstGeom>
          <a:noFill/>
          <a:ln w="9525" algn="ctr">
            <a:solidFill>
              <a:schemeClr val="tx1"/>
            </a:solidFill>
            <a:round/>
            <a:headEnd/>
            <a:tailEnd type="arrow" w="med" len="med"/>
          </a:ln>
        </p:spPr>
      </p:cxnSp>
      <p:cxnSp>
        <p:nvCxnSpPr>
          <p:cNvPr id="59" name="Straight Arrow Connector 73">
            <a:extLst>
              <a:ext uri="{FF2B5EF4-FFF2-40B4-BE49-F238E27FC236}">
                <a16:creationId xmlns:a16="http://schemas.microsoft.com/office/drawing/2014/main" xmlns="" id="{86B20F6C-7439-4DC5-B0A5-3477877C9B69}"/>
              </a:ext>
            </a:extLst>
          </p:cNvPr>
          <p:cNvCxnSpPr>
            <a:cxnSpLocks noChangeShapeType="1"/>
          </p:cNvCxnSpPr>
          <p:nvPr/>
        </p:nvCxnSpPr>
        <p:spPr bwMode="auto">
          <a:xfrm rot="5400000" flipH="1" flipV="1">
            <a:off x="5491047" y="3936543"/>
            <a:ext cx="216000" cy="1588"/>
          </a:xfrm>
          <a:prstGeom prst="straightConnector1">
            <a:avLst/>
          </a:prstGeom>
          <a:noFill/>
          <a:ln w="9525" algn="ctr">
            <a:solidFill>
              <a:schemeClr val="tx1"/>
            </a:solidFill>
            <a:round/>
            <a:headEnd/>
            <a:tailEnd type="arrow" w="med" len="med"/>
          </a:ln>
        </p:spPr>
      </p:cxnSp>
      <p:cxnSp>
        <p:nvCxnSpPr>
          <p:cNvPr id="60" name="Straight Arrow Connector 73">
            <a:extLst>
              <a:ext uri="{FF2B5EF4-FFF2-40B4-BE49-F238E27FC236}">
                <a16:creationId xmlns:a16="http://schemas.microsoft.com/office/drawing/2014/main" xmlns="" id="{E91513AE-E69D-4FDE-8580-6EF3CB5E45A3}"/>
              </a:ext>
            </a:extLst>
          </p:cNvPr>
          <p:cNvCxnSpPr>
            <a:cxnSpLocks noChangeShapeType="1"/>
          </p:cNvCxnSpPr>
          <p:nvPr/>
        </p:nvCxnSpPr>
        <p:spPr bwMode="auto">
          <a:xfrm rot="5400000" flipH="1" flipV="1">
            <a:off x="5474236" y="5216226"/>
            <a:ext cx="216000" cy="1588"/>
          </a:xfrm>
          <a:prstGeom prst="straightConnector1">
            <a:avLst/>
          </a:prstGeom>
          <a:noFill/>
          <a:ln w="9525" algn="ctr">
            <a:solidFill>
              <a:schemeClr val="tx1"/>
            </a:solidFill>
            <a:round/>
            <a:headEnd/>
            <a:tailEnd type="arrow" w="med" len="med"/>
          </a:ln>
        </p:spPr>
      </p:cxnSp>
      <p:cxnSp>
        <p:nvCxnSpPr>
          <p:cNvPr id="61" name="Straight Arrow Connector 73">
            <a:extLst>
              <a:ext uri="{FF2B5EF4-FFF2-40B4-BE49-F238E27FC236}">
                <a16:creationId xmlns:a16="http://schemas.microsoft.com/office/drawing/2014/main" xmlns="" id="{52161CF4-9877-4FC9-A4B4-74FC6C6B1779}"/>
              </a:ext>
            </a:extLst>
          </p:cNvPr>
          <p:cNvCxnSpPr>
            <a:cxnSpLocks noChangeShapeType="1"/>
          </p:cNvCxnSpPr>
          <p:nvPr/>
        </p:nvCxnSpPr>
        <p:spPr bwMode="auto">
          <a:xfrm rot="5400000" flipH="1" flipV="1">
            <a:off x="5473810" y="4956080"/>
            <a:ext cx="216000" cy="1588"/>
          </a:xfrm>
          <a:prstGeom prst="straightConnector1">
            <a:avLst/>
          </a:prstGeom>
          <a:noFill/>
          <a:ln w="9525" algn="ctr">
            <a:solidFill>
              <a:schemeClr val="tx1"/>
            </a:solidFill>
            <a:round/>
            <a:headEnd/>
            <a:tailEnd type="arrow" w="med" len="med"/>
          </a:ln>
        </p:spPr>
      </p:cxnSp>
      <p:sp>
        <p:nvSpPr>
          <p:cNvPr id="80" name="TextBox 58">
            <a:extLst>
              <a:ext uri="{FF2B5EF4-FFF2-40B4-BE49-F238E27FC236}">
                <a16:creationId xmlns:a16="http://schemas.microsoft.com/office/drawing/2014/main" xmlns="" id="{4CCB5D44-165C-4C9B-843B-A9B2840D85AC}"/>
              </a:ext>
            </a:extLst>
          </p:cNvPr>
          <p:cNvSpPr txBox="1">
            <a:spLocks noChangeArrowheads="1"/>
          </p:cNvSpPr>
          <p:nvPr/>
        </p:nvSpPr>
        <p:spPr bwMode="auto">
          <a:xfrm>
            <a:off x="5305802" y="2766922"/>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1" name="Content Placeholder 2"/>
          <p:cNvSpPr>
            <a:spLocks noGrp="1"/>
          </p:cNvSpPr>
          <p:nvPr>
            <p:ph idx="1"/>
          </p:nvPr>
        </p:nvSpPr>
        <p:spPr>
          <a:xfrm>
            <a:off x="247313" y="1119689"/>
            <a:ext cx="8621480" cy="392479"/>
          </a:xfrm>
        </p:spPr>
        <p:txBody>
          <a:bodyPr/>
          <a:lstStyle/>
          <a:p>
            <a:r>
              <a:rPr lang="en-CA" sz="1000" dirty="0"/>
              <a:t>Long-term, higher awareness levels achieved during the past 4 years since 2015, compared to earlier years, with all.</a:t>
            </a:r>
          </a:p>
          <a:p>
            <a:r>
              <a:rPr lang="en-CA" sz="1000" dirty="0"/>
              <a:t>Lower awareness of “wear your lifejacket” with New Boaters (33%) than Boaters in total (44%).</a:t>
            </a:r>
          </a:p>
        </p:txBody>
      </p:sp>
      <p:sp>
        <p:nvSpPr>
          <p:cNvPr id="32" name="TextBox 52"/>
          <p:cNvSpPr txBox="1">
            <a:spLocks noChangeArrowheads="1"/>
          </p:cNvSpPr>
          <p:nvPr/>
        </p:nvSpPr>
        <p:spPr bwMode="auto">
          <a:xfrm>
            <a:off x="3303352" y="5169129"/>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47</a:t>
            </a:r>
          </a:p>
        </p:txBody>
      </p:sp>
      <p:sp>
        <p:nvSpPr>
          <p:cNvPr id="46" name="TextBox 39"/>
          <p:cNvSpPr txBox="1">
            <a:spLocks noChangeArrowheads="1"/>
          </p:cNvSpPr>
          <p:nvPr/>
        </p:nvSpPr>
        <p:spPr bwMode="auto">
          <a:xfrm>
            <a:off x="3204127" y="4904089"/>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44</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3048025" y="4621728"/>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39</a:t>
            </a:r>
          </a:p>
        </p:txBody>
      </p:sp>
      <p:sp>
        <p:nvSpPr>
          <p:cNvPr id="48" name="TextBox 41"/>
          <p:cNvSpPr txBox="1">
            <a:spLocks noChangeArrowheads="1"/>
          </p:cNvSpPr>
          <p:nvPr/>
        </p:nvSpPr>
        <p:spPr bwMode="auto">
          <a:xfrm>
            <a:off x="3309627" y="4371504"/>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47</a:t>
            </a:r>
          </a:p>
        </p:txBody>
      </p:sp>
      <p:sp>
        <p:nvSpPr>
          <p:cNvPr id="49" name="TextBox 56"/>
          <p:cNvSpPr txBox="1">
            <a:spLocks noChangeArrowheads="1"/>
          </p:cNvSpPr>
          <p:nvPr/>
        </p:nvSpPr>
        <p:spPr bwMode="auto">
          <a:xfrm>
            <a:off x="3236510" y="5437269"/>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45</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203506" y="3572798"/>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44</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3199399" y="3839127"/>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44</a:t>
            </a:r>
            <a:endParaRPr lang="en-US" sz="1000" dirty="0">
              <a:latin typeface="Arial" pitchFamily="34" charset="0"/>
              <a:cs typeface="Arial" pitchFamily="34" charset="0"/>
            </a:endParaRPr>
          </a:p>
        </p:txBody>
      </p:sp>
      <p:sp>
        <p:nvSpPr>
          <p:cNvPr id="53" name="TextBox 60"/>
          <p:cNvSpPr txBox="1">
            <a:spLocks noChangeArrowheads="1"/>
          </p:cNvSpPr>
          <p:nvPr/>
        </p:nvSpPr>
        <p:spPr bwMode="auto">
          <a:xfrm>
            <a:off x="3586241" y="3044396"/>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57</a:t>
            </a:r>
            <a:endParaRPr lang="en-US" sz="1000" dirty="0">
              <a:latin typeface="Arial" pitchFamily="34" charset="0"/>
              <a:cs typeface="Arial" pitchFamily="34" charset="0"/>
            </a:endParaRPr>
          </a:p>
        </p:txBody>
      </p:sp>
      <p:sp>
        <p:nvSpPr>
          <p:cNvPr id="54" name="TextBox 61"/>
          <p:cNvSpPr txBox="1">
            <a:spLocks noChangeArrowheads="1"/>
          </p:cNvSpPr>
          <p:nvPr/>
        </p:nvSpPr>
        <p:spPr bwMode="auto">
          <a:xfrm>
            <a:off x="3298040" y="2506214"/>
            <a:ext cx="390525"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47</a:t>
            </a:r>
            <a:endParaRPr lang="en-US" sz="1000" dirty="0">
              <a:latin typeface="Arial" pitchFamily="34" charset="0"/>
              <a:cs typeface="Arial" pitchFamily="34" charset="0"/>
            </a:endParaRPr>
          </a:p>
        </p:txBody>
      </p:sp>
      <p:sp>
        <p:nvSpPr>
          <p:cNvPr id="73" name="TextBox 60"/>
          <p:cNvSpPr txBox="1">
            <a:spLocks noChangeArrowheads="1"/>
          </p:cNvSpPr>
          <p:nvPr/>
        </p:nvSpPr>
        <p:spPr bwMode="auto">
          <a:xfrm>
            <a:off x="2887107" y="2777216"/>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34</a:t>
            </a:r>
            <a:endParaRPr lang="en-US" sz="1000" dirty="0">
              <a:latin typeface="Arial" pitchFamily="34" charset="0"/>
              <a:cs typeface="Arial" pitchFamily="34" charset="0"/>
            </a:endParaRPr>
          </a:p>
        </p:txBody>
      </p:sp>
      <p:cxnSp>
        <p:nvCxnSpPr>
          <p:cNvPr id="62" name="Straight Arrow Connector 73">
            <a:extLst>
              <a:ext uri="{FF2B5EF4-FFF2-40B4-BE49-F238E27FC236}">
                <a16:creationId xmlns:a16="http://schemas.microsoft.com/office/drawing/2014/main" xmlns="" id="{133E3C37-79B0-4A56-B516-88C587399386}"/>
              </a:ext>
            </a:extLst>
          </p:cNvPr>
          <p:cNvCxnSpPr>
            <a:cxnSpLocks noChangeShapeType="1"/>
          </p:cNvCxnSpPr>
          <p:nvPr/>
        </p:nvCxnSpPr>
        <p:spPr bwMode="auto">
          <a:xfrm rot="16200000" flipH="1">
            <a:off x="4879380" y="5212676"/>
            <a:ext cx="216000" cy="1588"/>
          </a:xfrm>
          <a:prstGeom prst="straightConnector1">
            <a:avLst/>
          </a:prstGeom>
          <a:noFill/>
          <a:ln w="19050" algn="ctr">
            <a:solidFill>
              <a:srgbClr val="00B050"/>
            </a:solidFill>
            <a:round/>
            <a:headEnd/>
            <a:tailEnd type="arrow" w="med" len="med"/>
          </a:ln>
        </p:spPr>
      </p:cxnSp>
      <p:cxnSp>
        <p:nvCxnSpPr>
          <p:cNvPr id="63" name="Straight Arrow Connector 73">
            <a:extLst>
              <a:ext uri="{FF2B5EF4-FFF2-40B4-BE49-F238E27FC236}">
                <a16:creationId xmlns:a16="http://schemas.microsoft.com/office/drawing/2014/main" xmlns="" id="{8BF5FEFE-CDFD-4205-A153-71635B12F131}"/>
              </a:ext>
            </a:extLst>
          </p:cNvPr>
          <p:cNvCxnSpPr>
            <a:cxnSpLocks noChangeShapeType="1"/>
          </p:cNvCxnSpPr>
          <p:nvPr/>
        </p:nvCxnSpPr>
        <p:spPr bwMode="auto">
          <a:xfrm rot="5400000" flipH="1" flipV="1">
            <a:off x="4755192" y="5218687"/>
            <a:ext cx="216000" cy="1588"/>
          </a:xfrm>
          <a:prstGeom prst="straightConnector1">
            <a:avLst/>
          </a:prstGeom>
          <a:noFill/>
          <a:ln w="9525" algn="ctr">
            <a:solidFill>
              <a:schemeClr val="tx1"/>
            </a:solidFill>
            <a:round/>
            <a:headEnd/>
            <a:tailEnd type="arrow" w="med" len="med"/>
          </a:ln>
        </p:spPr>
      </p:cxnSp>
      <p:cxnSp>
        <p:nvCxnSpPr>
          <p:cNvPr id="66" name="Straight Arrow Connector 73">
            <a:extLst>
              <a:ext uri="{FF2B5EF4-FFF2-40B4-BE49-F238E27FC236}">
                <a16:creationId xmlns:a16="http://schemas.microsoft.com/office/drawing/2014/main" xmlns="" id="{1D0F2DCC-16DE-4388-9BB4-744D24B81038}"/>
              </a:ext>
            </a:extLst>
          </p:cNvPr>
          <p:cNvCxnSpPr>
            <a:cxnSpLocks noChangeShapeType="1"/>
          </p:cNvCxnSpPr>
          <p:nvPr/>
        </p:nvCxnSpPr>
        <p:spPr bwMode="auto">
          <a:xfrm rot="16200000" flipH="1">
            <a:off x="4874803" y="3137558"/>
            <a:ext cx="216000" cy="1588"/>
          </a:xfrm>
          <a:prstGeom prst="straightConnector1">
            <a:avLst/>
          </a:prstGeom>
          <a:noFill/>
          <a:ln w="19050" algn="ctr">
            <a:solidFill>
              <a:srgbClr val="00B050"/>
            </a:solidFill>
            <a:prstDash val="sysDot"/>
            <a:round/>
            <a:headEnd/>
            <a:tailEnd type="arrow" w="med" len="med"/>
          </a:ln>
        </p:spPr>
      </p:cxnSp>
      <p:cxnSp>
        <p:nvCxnSpPr>
          <p:cNvPr id="67" name="Straight Arrow Connector 73">
            <a:extLst>
              <a:ext uri="{FF2B5EF4-FFF2-40B4-BE49-F238E27FC236}">
                <a16:creationId xmlns:a16="http://schemas.microsoft.com/office/drawing/2014/main" xmlns="" id="{719B9140-2183-432C-AD6E-42DCD1710A05}"/>
              </a:ext>
            </a:extLst>
          </p:cNvPr>
          <p:cNvCxnSpPr>
            <a:cxnSpLocks noChangeShapeType="1"/>
          </p:cNvCxnSpPr>
          <p:nvPr/>
        </p:nvCxnSpPr>
        <p:spPr bwMode="auto">
          <a:xfrm rot="5400000" flipH="1" flipV="1">
            <a:off x="4750615" y="3138958"/>
            <a:ext cx="216000" cy="1588"/>
          </a:xfrm>
          <a:prstGeom prst="straightConnector1">
            <a:avLst/>
          </a:prstGeom>
          <a:noFill/>
          <a:ln w="9525" algn="ctr">
            <a:solidFill>
              <a:schemeClr val="tx1"/>
            </a:solidFill>
            <a:round/>
            <a:headEnd/>
            <a:tailEnd type="arrow" w="med" len="med"/>
          </a:ln>
        </p:spPr>
      </p:cxnSp>
      <p:cxnSp>
        <p:nvCxnSpPr>
          <p:cNvPr id="68" name="Straight Arrow Connector 67">
            <a:extLst>
              <a:ext uri="{FF2B5EF4-FFF2-40B4-BE49-F238E27FC236}">
                <a16:creationId xmlns:a16="http://schemas.microsoft.com/office/drawing/2014/main" xmlns="" id="{57E5BBAF-9C10-47CF-B3D3-FB5E7E0A94E2}"/>
              </a:ext>
            </a:extLst>
          </p:cNvPr>
          <p:cNvCxnSpPr>
            <a:cxnSpLocks noChangeShapeType="1"/>
          </p:cNvCxnSpPr>
          <p:nvPr/>
        </p:nvCxnSpPr>
        <p:spPr bwMode="auto">
          <a:xfrm rot="5400000" flipH="1" flipV="1">
            <a:off x="4828422" y="2619004"/>
            <a:ext cx="216000" cy="1588"/>
          </a:xfrm>
          <a:prstGeom prst="straightConnector1">
            <a:avLst/>
          </a:prstGeom>
          <a:noFill/>
          <a:ln w="9525" algn="ctr">
            <a:solidFill>
              <a:schemeClr val="tx1"/>
            </a:solidFill>
            <a:prstDash val="dash"/>
            <a:round/>
            <a:headEnd/>
            <a:tailEnd type="arrow" w="med" len="med"/>
          </a:ln>
        </p:spPr>
      </p:cxnSp>
      <p:cxnSp>
        <p:nvCxnSpPr>
          <p:cNvPr id="69" name="Straight Arrow Connector 73">
            <a:extLst>
              <a:ext uri="{FF2B5EF4-FFF2-40B4-BE49-F238E27FC236}">
                <a16:creationId xmlns:a16="http://schemas.microsoft.com/office/drawing/2014/main" xmlns="" id="{CC82E036-2EF2-459A-BB81-49A83E690D18}"/>
              </a:ext>
            </a:extLst>
          </p:cNvPr>
          <p:cNvCxnSpPr>
            <a:cxnSpLocks noChangeShapeType="1"/>
          </p:cNvCxnSpPr>
          <p:nvPr/>
        </p:nvCxnSpPr>
        <p:spPr bwMode="auto">
          <a:xfrm rot="5400000" flipH="1" flipV="1">
            <a:off x="4776584" y="3671722"/>
            <a:ext cx="216000" cy="1588"/>
          </a:xfrm>
          <a:prstGeom prst="straightConnector1">
            <a:avLst/>
          </a:prstGeom>
          <a:noFill/>
          <a:ln w="9525" algn="ctr">
            <a:solidFill>
              <a:schemeClr val="tx1"/>
            </a:solidFill>
            <a:round/>
            <a:headEnd/>
            <a:tailEnd type="arrow" w="med" len="med"/>
          </a:ln>
        </p:spPr>
      </p:cxnSp>
      <p:cxnSp>
        <p:nvCxnSpPr>
          <p:cNvPr id="70" name="Straight Arrow Connector 73">
            <a:extLst>
              <a:ext uri="{FF2B5EF4-FFF2-40B4-BE49-F238E27FC236}">
                <a16:creationId xmlns:a16="http://schemas.microsoft.com/office/drawing/2014/main" xmlns="" id="{E9E7281B-F3DD-47A2-8272-08C35C981EAA}"/>
              </a:ext>
            </a:extLst>
          </p:cNvPr>
          <p:cNvCxnSpPr>
            <a:cxnSpLocks noChangeShapeType="1"/>
          </p:cNvCxnSpPr>
          <p:nvPr/>
        </p:nvCxnSpPr>
        <p:spPr bwMode="auto">
          <a:xfrm rot="16200000" flipH="1">
            <a:off x="4787159" y="3928652"/>
            <a:ext cx="216000" cy="1588"/>
          </a:xfrm>
          <a:prstGeom prst="straightConnector1">
            <a:avLst/>
          </a:prstGeom>
          <a:noFill/>
          <a:ln w="19050" algn="ctr">
            <a:solidFill>
              <a:srgbClr val="00B050"/>
            </a:solidFill>
            <a:round/>
            <a:headEnd/>
            <a:tailEnd type="arrow" w="med" len="med"/>
          </a:ln>
        </p:spPr>
      </p:cxnSp>
      <p:cxnSp>
        <p:nvCxnSpPr>
          <p:cNvPr id="71" name="Straight Arrow Connector 73">
            <a:extLst>
              <a:ext uri="{FF2B5EF4-FFF2-40B4-BE49-F238E27FC236}">
                <a16:creationId xmlns:a16="http://schemas.microsoft.com/office/drawing/2014/main" xmlns="" id="{CFBB42D6-9F88-4CE9-B390-7C4CCE8F72B4}"/>
              </a:ext>
            </a:extLst>
          </p:cNvPr>
          <p:cNvCxnSpPr>
            <a:cxnSpLocks noChangeShapeType="1"/>
          </p:cNvCxnSpPr>
          <p:nvPr/>
        </p:nvCxnSpPr>
        <p:spPr bwMode="auto">
          <a:xfrm rot="5400000" flipH="1" flipV="1">
            <a:off x="4840522" y="4978882"/>
            <a:ext cx="216000" cy="1588"/>
          </a:xfrm>
          <a:prstGeom prst="straightConnector1">
            <a:avLst/>
          </a:prstGeom>
          <a:noFill/>
          <a:ln w="9525" algn="ctr">
            <a:solidFill>
              <a:schemeClr val="tx1"/>
            </a:solidFill>
            <a:round/>
            <a:headEnd/>
            <a:tailEnd type="arrow" w="med" len="med"/>
          </a:ln>
        </p:spPr>
      </p:cxnSp>
      <p:sp>
        <p:nvSpPr>
          <p:cNvPr id="65" name="TextBox 58">
            <a:extLst>
              <a:ext uri="{FF2B5EF4-FFF2-40B4-BE49-F238E27FC236}">
                <a16:creationId xmlns:a16="http://schemas.microsoft.com/office/drawing/2014/main" xmlns="" id="{4CCB5D44-165C-4C9B-843B-A9B2840D85AC}"/>
              </a:ext>
            </a:extLst>
          </p:cNvPr>
          <p:cNvSpPr txBox="1">
            <a:spLocks noChangeArrowheads="1"/>
          </p:cNvSpPr>
          <p:nvPr/>
        </p:nvSpPr>
        <p:spPr bwMode="auto">
          <a:xfrm>
            <a:off x="4600522" y="276879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2" name="TextBox 58">
            <a:extLst>
              <a:ext uri="{FF2B5EF4-FFF2-40B4-BE49-F238E27FC236}">
                <a16:creationId xmlns:a16="http://schemas.microsoft.com/office/drawing/2014/main" xmlns="" id="{4CCB5D44-165C-4C9B-843B-A9B2840D85AC}"/>
              </a:ext>
            </a:extLst>
          </p:cNvPr>
          <p:cNvSpPr txBox="1">
            <a:spLocks noChangeArrowheads="1"/>
          </p:cNvSpPr>
          <p:nvPr/>
        </p:nvSpPr>
        <p:spPr bwMode="auto">
          <a:xfrm>
            <a:off x="4607639" y="4585615"/>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5" name="Oval 29">
            <a:extLst>
              <a:ext uri="{FF2B5EF4-FFF2-40B4-BE49-F238E27FC236}">
                <a16:creationId xmlns:a16="http://schemas.microsoft.com/office/drawing/2014/main" xmlns="" id="{F872B91B-5FC5-466F-9840-BB463CCEA5EA}"/>
              </a:ext>
            </a:extLst>
          </p:cNvPr>
          <p:cNvSpPr>
            <a:spLocks noChangeArrowheads="1"/>
          </p:cNvSpPr>
          <p:nvPr/>
        </p:nvSpPr>
        <p:spPr bwMode="auto">
          <a:xfrm>
            <a:off x="4582057" y="4869662"/>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78" name="Oval 29">
            <a:extLst>
              <a:ext uri="{FF2B5EF4-FFF2-40B4-BE49-F238E27FC236}">
                <a16:creationId xmlns:a16="http://schemas.microsoft.com/office/drawing/2014/main" xmlns="" id="{F872B91B-5FC5-466F-9840-BB463CCEA5EA}"/>
              </a:ext>
            </a:extLst>
          </p:cNvPr>
          <p:cNvSpPr>
            <a:spLocks noChangeArrowheads="1"/>
          </p:cNvSpPr>
          <p:nvPr/>
        </p:nvSpPr>
        <p:spPr bwMode="auto">
          <a:xfrm>
            <a:off x="4582053" y="2529598"/>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79" name="Oval 29">
            <a:extLst>
              <a:ext uri="{FF2B5EF4-FFF2-40B4-BE49-F238E27FC236}">
                <a16:creationId xmlns:a16="http://schemas.microsoft.com/office/drawing/2014/main" xmlns="" id="{B3AAF246-20C1-420E-9512-039797983764}"/>
              </a:ext>
            </a:extLst>
          </p:cNvPr>
          <p:cNvSpPr>
            <a:spLocks noChangeArrowheads="1"/>
          </p:cNvSpPr>
          <p:nvPr/>
        </p:nvSpPr>
        <p:spPr bwMode="auto">
          <a:xfrm>
            <a:off x="3590367" y="305091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82" name="TextBox 58">
            <a:extLst>
              <a:ext uri="{FF2B5EF4-FFF2-40B4-BE49-F238E27FC236}">
                <a16:creationId xmlns:a16="http://schemas.microsoft.com/office/drawing/2014/main" xmlns="" id="{DC5E2F68-3C94-4DB2-AC93-2E9B6FA529F5}"/>
              </a:ext>
            </a:extLst>
          </p:cNvPr>
          <p:cNvSpPr txBox="1">
            <a:spLocks noChangeArrowheads="1"/>
          </p:cNvSpPr>
          <p:nvPr/>
        </p:nvSpPr>
        <p:spPr bwMode="auto">
          <a:xfrm>
            <a:off x="2912552" y="275851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83" name="Straight Arrow Connector 73">
            <a:extLst>
              <a:ext uri="{FF2B5EF4-FFF2-40B4-BE49-F238E27FC236}">
                <a16:creationId xmlns:a16="http://schemas.microsoft.com/office/drawing/2014/main" xmlns="" id="{06EF592D-4FD2-4266-9E26-47F1E44D32B5}"/>
              </a:ext>
            </a:extLst>
          </p:cNvPr>
          <p:cNvCxnSpPr>
            <a:cxnSpLocks noChangeShapeType="1"/>
          </p:cNvCxnSpPr>
          <p:nvPr/>
        </p:nvCxnSpPr>
        <p:spPr bwMode="auto">
          <a:xfrm rot="16200000" flipH="1">
            <a:off x="3521416" y="5006954"/>
            <a:ext cx="216000" cy="1588"/>
          </a:xfrm>
          <a:prstGeom prst="straightConnector1">
            <a:avLst/>
          </a:prstGeom>
          <a:noFill/>
          <a:ln w="19050" algn="ctr">
            <a:solidFill>
              <a:srgbClr val="00B050"/>
            </a:solidFill>
            <a:round/>
            <a:headEnd/>
            <a:tailEnd type="arrow" w="med" len="med"/>
          </a:ln>
        </p:spPr>
      </p:cxnSp>
      <p:cxnSp>
        <p:nvCxnSpPr>
          <p:cNvPr id="89" name="Straight Arrow Connector 73">
            <a:extLst>
              <a:ext uri="{FF2B5EF4-FFF2-40B4-BE49-F238E27FC236}">
                <a16:creationId xmlns:a16="http://schemas.microsoft.com/office/drawing/2014/main" xmlns="" id="{086AF052-C5C6-4C81-BE0C-FF8DED89ED4B}"/>
              </a:ext>
            </a:extLst>
          </p:cNvPr>
          <p:cNvCxnSpPr>
            <a:cxnSpLocks noChangeShapeType="1"/>
          </p:cNvCxnSpPr>
          <p:nvPr/>
        </p:nvCxnSpPr>
        <p:spPr bwMode="auto">
          <a:xfrm rot="16200000" flipH="1">
            <a:off x="3387304" y="4998348"/>
            <a:ext cx="216000" cy="1588"/>
          </a:xfrm>
          <a:prstGeom prst="straightConnector1">
            <a:avLst/>
          </a:prstGeom>
          <a:noFill/>
          <a:ln w="9525" algn="ctr">
            <a:solidFill>
              <a:schemeClr val="tx1"/>
            </a:solidFill>
            <a:round/>
            <a:headEnd/>
            <a:tailEnd type="arrow" w="med" len="med"/>
          </a:ln>
        </p:spPr>
      </p:cxnSp>
      <p:cxnSp>
        <p:nvCxnSpPr>
          <p:cNvPr id="106" name="Straight Arrow Connector 73">
            <a:extLst>
              <a:ext uri="{FF2B5EF4-FFF2-40B4-BE49-F238E27FC236}">
                <a16:creationId xmlns:a16="http://schemas.microsoft.com/office/drawing/2014/main" xmlns="" id="{86D5B742-56B0-45AB-89D2-51E8C45A5D98}"/>
              </a:ext>
            </a:extLst>
          </p:cNvPr>
          <p:cNvCxnSpPr>
            <a:cxnSpLocks noChangeShapeType="1"/>
          </p:cNvCxnSpPr>
          <p:nvPr/>
        </p:nvCxnSpPr>
        <p:spPr bwMode="auto">
          <a:xfrm rot="16200000" flipH="1">
            <a:off x="3474780" y="2634045"/>
            <a:ext cx="216000" cy="1588"/>
          </a:xfrm>
          <a:prstGeom prst="straightConnector1">
            <a:avLst/>
          </a:prstGeom>
          <a:noFill/>
          <a:ln w="19050" algn="ctr">
            <a:solidFill>
              <a:srgbClr val="00B050"/>
            </a:solidFill>
            <a:prstDash val="sysDot"/>
            <a:round/>
            <a:headEnd/>
            <a:tailEnd type="arrow" w="med" len="med"/>
          </a:ln>
        </p:spPr>
      </p:cxnSp>
      <p:cxnSp>
        <p:nvCxnSpPr>
          <p:cNvPr id="107" name="Straight Arrow Connector 73">
            <a:extLst>
              <a:ext uri="{FF2B5EF4-FFF2-40B4-BE49-F238E27FC236}">
                <a16:creationId xmlns:a16="http://schemas.microsoft.com/office/drawing/2014/main" xmlns="" id="{F0D5AAC7-63F5-4372-839C-8F49FAC7C1E3}"/>
              </a:ext>
            </a:extLst>
          </p:cNvPr>
          <p:cNvCxnSpPr>
            <a:cxnSpLocks noChangeShapeType="1"/>
          </p:cNvCxnSpPr>
          <p:nvPr/>
        </p:nvCxnSpPr>
        <p:spPr bwMode="auto">
          <a:xfrm rot="16200000" flipH="1">
            <a:off x="3511222" y="3690366"/>
            <a:ext cx="216000" cy="1588"/>
          </a:xfrm>
          <a:prstGeom prst="straightConnector1">
            <a:avLst/>
          </a:prstGeom>
          <a:noFill/>
          <a:ln w="19050" algn="ctr">
            <a:solidFill>
              <a:srgbClr val="00B050"/>
            </a:solidFill>
            <a:prstDash val="sysDot"/>
            <a:round/>
            <a:headEnd/>
            <a:tailEnd type="arrow" w="med" len="med"/>
          </a:ln>
        </p:spPr>
      </p:cxnSp>
      <p:cxnSp>
        <p:nvCxnSpPr>
          <p:cNvPr id="108" name="Straight Arrow Connector 73">
            <a:extLst>
              <a:ext uri="{FF2B5EF4-FFF2-40B4-BE49-F238E27FC236}">
                <a16:creationId xmlns:a16="http://schemas.microsoft.com/office/drawing/2014/main" xmlns="" id="{44EECC40-5CD5-42A7-9C98-0F235E65680F}"/>
              </a:ext>
            </a:extLst>
          </p:cNvPr>
          <p:cNvCxnSpPr>
            <a:cxnSpLocks noChangeShapeType="1"/>
          </p:cNvCxnSpPr>
          <p:nvPr/>
        </p:nvCxnSpPr>
        <p:spPr bwMode="auto">
          <a:xfrm rot="16200000" flipH="1">
            <a:off x="3387034" y="3691766"/>
            <a:ext cx="216000" cy="1588"/>
          </a:xfrm>
          <a:prstGeom prst="straightConnector1">
            <a:avLst/>
          </a:prstGeom>
          <a:noFill/>
          <a:ln w="9525" algn="ctr">
            <a:solidFill>
              <a:schemeClr val="tx1"/>
            </a:solidFill>
            <a:round/>
            <a:headEnd/>
            <a:tailEnd type="arrow" w="med" len="med"/>
          </a:ln>
        </p:spPr>
      </p:cxnSp>
      <p:cxnSp>
        <p:nvCxnSpPr>
          <p:cNvPr id="109" name="Straight Arrow Connector 73">
            <a:extLst>
              <a:ext uri="{FF2B5EF4-FFF2-40B4-BE49-F238E27FC236}">
                <a16:creationId xmlns:a16="http://schemas.microsoft.com/office/drawing/2014/main" xmlns="" id="{F6347F40-8112-4F16-81DC-BE7A3DBF4AA8}"/>
              </a:ext>
            </a:extLst>
          </p:cNvPr>
          <p:cNvCxnSpPr>
            <a:cxnSpLocks noChangeShapeType="1"/>
          </p:cNvCxnSpPr>
          <p:nvPr/>
        </p:nvCxnSpPr>
        <p:spPr bwMode="auto">
          <a:xfrm rot="16200000" flipH="1">
            <a:off x="3482367" y="5262015"/>
            <a:ext cx="216000" cy="1588"/>
          </a:xfrm>
          <a:prstGeom prst="straightConnector1">
            <a:avLst/>
          </a:prstGeom>
          <a:noFill/>
          <a:ln w="9525" algn="ctr">
            <a:solidFill>
              <a:schemeClr val="tx1"/>
            </a:solidFill>
            <a:round/>
            <a:headEnd/>
            <a:tailEnd type="arrow" w="med" len="med"/>
          </a:ln>
        </p:spPr>
      </p:cxnSp>
      <p:cxnSp>
        <p:nvCxnSpPr>
          <p:cNvPr id="110" name="Straight Arrow Connector 109">
            <a:extLst>
              <a:ext uri="{FF2B5EF4-FFF2-40B4-BE49-F238E27FC236}">
                <a16:creationId xmlns:a16="http://schemas.microsoft.com/office/drawing/2014/main" xmlns="" id="{71D6822D-896A-4A8A-B04A-D70B7B71F6E8}"/>
              </a:ext>
            </a:extLst>
          </p:cNvPr>
          <p:cNvCxnSpPr>
            <a:cxnSpLocks noChangeShapeType="1"/>
          </p:cNvCxnSpPr>
          <p:nvPr/>
        </p:nvCxnSpPr>
        <p:spPr bwMode="auto">
          <a:xfrm rot="16200000" flipH="1">
            <a:off x="3392868" y="3941511"/>
            <a:ext cx="216000" cy="1588"/>
          </a:xfrm>
          <a:prstGeom prst="straightConnector1">
            <a:avLst/>
          </a:prstGeom>
          <a:noFill/>
          <a:ln w="9525" algn="ctr">
            <a:solidFill>
              <a:schemeClr val="tx1"/>
            </a:solidFill>
            <a:prstDash val="dash"/>
            <a:round/>
            <a:headEnd/>
            <a:tailEnd type="arrow" w="med" len="med"/>
          </a:ln>
        </p:spPr>
      </p:cxnSp>
      <p:cxnSp>
        <p:nvCxnSpPr>
          <p:cNvPr id="112" name="Straight Arrow Connector 111">
            <a:extLst>
              <a:ext uri="{FF2B5EF4-FFF2-40B4-BE49-F238E27FC236}">
                <a16:creationId xmlns:a16="http://schemas.microsoft.com/office/drawing/2014/main" xmlns="" id="{DC64A578-1663-43E6-8B70-E3D404689B58}"/>
              </a:ext>
            </a:extLst>
          </p:cNvPr>
          <p:cNvCxnSpPr>
            <a:cxnSpLocks noChangeShapeType="1"/>
          </p:cNvCxnSpPr>
          <p:nvPr/>
        </p:nvCxnSpPr>
        <p:spPr bwMode="auto">
          <a:xfrm rot="16200000" flipH="1">
            <a:off x="3164183" y="2894756"/>
            <a:ext cx="216000" cy="1588"/>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247318383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Objectives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a:t>
            </a:fld>
            <a:endParaRPr lang="en-US"/>
          </a:p>
        </p:txBody>
      </p:sp>
      <p:sp>
        <p:nvSpPr>
          <p:cNvPr id="5" name="Text Box 5"/>
          <p:cNvSpPr txBox="1">
            <a:spLocks noChangeArrowheads="1"/>
          </p:cNvSpPr>
          <p:nvPr/>
        </p:nvSpPr>
        <p:spPr bwMode="auto">
          <a:xfrm>
            <a:off x="379413" y="1145407"/>
            <a:ext cx="8301037" cy="5309146"/>
          </a:xfrm>
          <a:prstGeom prst="rect">
            <a:avLst/>
          </a:prstGeom>
          <a:noFill/>
          <a:ln w="9525">
            <a:noFill/>
            <a:miter lim="800000"/>
            <a:headEnd/>
            <a:tailEnd/>
          </a:ln>
        </p:spPr>
        <p:txBody>
          <a:bodyPr>
            <a:spAutoFit/>
          </a:bodyPr>
          <a:lstStyle/>
          <a:p>
            <a:pPr marL="342900" indent="-342900">
              <a:spcAft>
                <a:spcPts val="1200"/>
              </a:spcAft>
              <a:buFont typeface="Arial" charset="0"/>
              <a:buAutoNum type="arabicPeriod"/>
            </a:pPr>
            <a:r>
              <a:rPr lang="en-US" sz="1700" b="1" dirty="0">
                <a:solidFill>
                  <a:schemeClr val="tx1"/>
                </a:solidFill>
                <a:latin typeface="Arial" pitchFamily="34" charset="0"/>
                <a:cs typeface="Arial" pitchFamily="34" charset="0"/>
              </a:rPr>
              <a:t>Measure &amp; track awareness of safe boating messages </a:t>
            </a:r>
            <a:r>
              <a:rPr lang="en-US" sz="1700" dirty="0">
                <a:solidFill>
                  <a:schemeClr val="tx1"/>
                </a:solidFill>
                <a:latin typeface="Arial" pitchFamily="34" charset="0"/>
                <a:cs typeface="Arial" pitchFamily="34" charset="0"/>
              </a:rPr>
              <a:t>communicated by the CSBC’s annual boating safety campaign.</a:t>
            </a:r>
          </a:p>
          <a:p>
            <a:pPr marL="800100" lvl="1" indent="-342900">
              <a:spcAft>
                <a:spcPts val="1200"/>
              </a:spcAft>
              <a:buFont typeface="Arial" pitchFamily="34" charset="0"/>
              <a:buChar char="•"/>
            </a:pPr>
            <a:r>
              <a:rPr lang="en-US" sz="1500" dirty="0">
                <a:solidFill>
                  <a:schemeClr val="tx1"/>
                </a:solidFill>
                <a:latin typeface="Arial" pitchFamily="34" charset="0"/>
                <a:cs typeface="Arial" pitchFamily="34" charset="0"/>
              </a:rPr>
              <a:t>Identify how well specific campaign messages are being communicated, in the areas of “Wearing PFDs”, “drinking &amp; boating”, “preparedness”, “cold water” and “boating education”.</a:t>
            </a:r>
          </a:p>
          <a:p>
            <a:pPr marL="800100" lvl="1" indent="-342900">
              <a:spcAft>
                <a:spcPts val="1200"/>
              </a:spcAft>
              <a:buFont typeface="Arial" pitchFamily="34" charset="0"/>
              <a:buChar char="•"/>
            </a:pPr>
            <a:r>
              <a:rPr lang="en-US" sz="1500" dirty="0">
                <a:solidFill>
                  <a:schemeClr val="tx1"/>
                </a:solidFill>
                <a:latin typeface="Arial" pitchFamily="34" charset="0"/>
                <a:cs typeface="Arial" pitchFamily="34" charset="0"/>
              </a:rPr>
              <a:t>Identify who the campaign is reaching and opportunities to improve its reach &amp; impact.</a:t>
            </a:r>
          </a:p>
          <a:p>
            <a:pPr marL="800100" lvl="1" indent="-342900">
              <a:spcAft>
                <a:spcPts val="1200"/>
              </a:spcAft>
              <a:buFont typeface="Arial" pitchFamily="34" charset="0"/>
              <a:buChar char="•"/>
            </a:pPr>
            <a:r>
              <a:rPr lang="en-US" sz="1500" dirty="0">
                <a:latin typeface="Arial" pitchFamily="34" charset="0"/>
                <a:cs typeface="Arial" pitchFamily="34" charset="0"/>
              </a:rPr>
              <a:t>Aided awareness of selected elements of the 2018 campaign – outdoor “Got Time” / “Tired of Waiting” / “Unexpected Happens” Lifejacket poster ads; outdoor “Start Boating this Summer” poster ads; and four boating safety Cards.</a:t>
            </a:r>
            <a:endParaRPr lang="en-US" sz="1500" dirty="0">
              <a:solidFill>
                <a:schemeClr val="tx1"/>
              </a:solidFill>
              <a:latin typeface="Arial" pitchFamily="34" charset="0"/>
              <a:cs typeface="Arial" pitchFamily="34" charset="0"/>
            </a:endParaRPr>
          </a:p>
          <a:p>
            <a:pPr marL="342900" indent="-342900">
              <a:spcAft>
                <a:spcPts val="1200"/>
              </a:spcAft>
              <a:buFont typeface="Arial" charset="0"/>
              <a:buAutoNum type="arabicPeriod"/>
            </a:pPr>
            <a:r>
              <a:rPr lang="en-US" sz="1700" b="1" dirty="0">
                <a:solidFill>
                  <a:schemeClr val="tx1"/>
                </a:solidFill>
                <a:latin typeface="Arial" pitchFamily="34" charset="0"/>
                <a:cs typeface="Arial" pitchFamily="34" charset="0"/>
              </a:rPr>
              <a:t>Measure &amp; track boating safety attitudes and behaviours </a:t>
            </a:r>
            <a:r>
              <a:rPr lang="en-US" sz="1700" dirty="0">
                <a:solidFill>
                  <a:schemeClr val="tx1"/>
                </a:solidFill>
                <a:latin typeface="Arial" pitchFamily="34" charset="0"/>
                <a:cs typeface="Arial" pitchFamily="34" charset="0"/>
              </a:rPr>
              <a:t>among Canadian boaters, and how they have been affected by awareness of the CSBC campaign messages.</a:t>
            </a:r>
          </a:p>
          <a:p>
            <a:pPr marL="342900" indent="-342900">
              <a:spcAft>
                <a:spcPts val="1200"/>
              </a:spcAft>
              <a:buFont typeface="Arial" charset="0"/>
              <a:buAutoNum type="arabicPeriod"/>
            </a:pPr>
            <a:r>
              <a:rPr lang="en-US" sz="1700" b="1" dirty="0">
                <a:latin typeface="Arial" pitchFamily="34" charset="0"/>
                <a:cs typeface="Arial" pitchFamily="34" charset="0"/>
              </a:rPr>
              <a:t>Measure baseline boating safety attitudes toward, and usage of, cannabis while boating, </a:t>
            </a:r>
            <a:r>
              <a:rPr lang="en-US" sz="1700" dirty="0">
                <a:latin typeface="Arial" pitchFamily="34" charset="0"/>
                <a:cs typeface="Arial" pitchFamily="34" charset="0"/>
              </a:rPr>
              <a:t>in advance of the October 2018 legalization of access to recreational cannabis.</a:t>
            </a:r>
          </a:p>
          <a:p>
            <a:pPr marL="742950" lvl="1" indent="-285750">
              <a:spcAft>
                <a:spcPts val="1200"/>
              </a:spcAft>
              <a:buFont typeface="Arial" panose="020B0604020202020204" pitchFamily="34" charset="0"/>
              <a:buChar char="•"/>
            </a:pPr>
            <a:r>
              <a:rPr lang="en-US" sz="1500" dirty="0">
                <a:solidFill>
                  <a:schemeClr val="tx1"/>
                </a:solidFill>
                <a:latin typeface="Arial" pitchFamily="34" charset="0"/>
                <a:cs typeface="Arial" pitchFamily="34" charset="0"/>
              </a:rPr>
              <a:t>Including understanding and reaction to:  a new ‘Boat Sober’ message &amp; logo; and two potential new ‘Boat Sober’ poster ad </a:t>
            </a:r>
            <a:r>
              <a:rPr lang="en-US" sz="1500" dirty="0" smtClean="0">
                <a:solidFill>
                  <a:schemeClr val="tx1"/>
                </a:solidFill>
                <a:latin typeface="Arial" pitchFamily="34" charset="0"/>
                <a:cs typeface="Arial" pitchFamily="34" charset="0"/>
              </a:rPr>
              <a:t> concepts </a:t>
            </a:r>
            <a:r>
              <a:rPr lang="en-US" sz="1500" dirty="0">
                <a:solidFill>
                  <a:schemeClr val="tx1"/>
                </a:solidFill>
                <a:latin typeface="Arial" pitchFamily="34" charset="0"/>
                <a:cs typeface="Arial" pitchFamily="34" charset="0"/>
              </a:rPr>
              <a:t>for 2019.</a:t>
            </a: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40</a:t>
            </a:fld>
            <a:endParaRPr lang="en-US"/>
          </a:p>
        </p:txBody>
      </p:sp>
      <p:sp>
        <p:nvSpPr>
          <p:cNvPr id="5" name="Rectangle 4"/>
          <p:cNvSpPr>
            <a:spLocks noChangeArrowheads="1"/>
          </p:cNvSpPr>
          <p:nvPr/>
        </p:nvSpPr>
        <p:spPr bwMode="auto">
          <a:xfrm>
            <a:off x="1043745" y="2438400"/>
            <a:ext cx="7068879"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196145" y="2590800"/>
            <a:ext cx="6767623"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Sources of Awareness</a:t>
            </a:r>
          </a:p>
          <a:p>
            <a:pPr algn="ctr" eaLnBrk="1" hangingPunct="1">
              <a:spcBef>
                <a:spcPct val="0"/>
              </a:spcBef>
              <a:buFontTx/>
              <a:buNone/>
            </a:pPr>
            <a:r>
              <a:rPr lang="en-US" sz="4400" dirty="0">
                <a:latin typeface="Arial" pitchFamily="34" charset="0"/>
                <a:cs typeface="Arial" pitchFamily="34" charset="0"/>
              </a:rPr>
              <a:t>of Safe Boating Messages</a:t>
            </a:r>
            <a:endParaRPr lang="en-US" sz="4400" dirty="0">
              <a:solidFill>
                <a:schemeClr val="tx1"/>
              </a:solidFill>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1086480611"/>
              </p:ext>
            </p:extLst>
          </p:nvPr>
        </p:nvGraphicFramePr>
        <p:xfrm>
          <a:off x="420688" y="1595438"/>
          <a:ext cx="5781675" cy="4619625"/>
        </p:xfrm>
        <a:graphic>
          <a:graphicData uri="http://schemas.openxmlformats.org/presentationml/2006/ole">
            <mc:AlternateContent xmlns:mc="http://schemas.openxmlformats.org/markup-compatibility/2006">
              <mc:Choice xmlns:v="urn:schemas-microsoft-com:vml" Requires="v">
                <p:oleObj spid="_x0000_s167176" name="Worksheet" r:id="rId4" imgW="3981370" imgH="3143096" progId="Excel.Sheet.8">
                  <p:embed/>
                </p:oleObj>
              </mc:Choice>
              <mc:Fallback>
                <p:oleObj name="Worksheet" r:id="rId4" imgW="3981370" imgH="3143096" progId="Excel.Sheet.8">
                  <p:embed/>
                  <p:pic>
                    <p:nvPicPr>
                      <p:cNvPr id="0" name=""/>
                      <p:cNvPicPr>
                        <a:picLocks noChangeAspect="1" noChangeArrowheads="1"/>
                      </p:cNvPicPr>
                      <p:nvPr/>
                    </p:nvPicPr>
                    <p:blipFill>
                      <a:blip r:embed="rId5"/>
                      <a:srcRect l="3552" b="621"/>
                      <a:stretch>
                        <a:fillRect/>
                      </a:stretch>
                    </p:blipFill>
                    <p:spPr bwMode="auto">
                      <a:xfrm>
                        <a:off x="420688" y="1595438"/>
                        <a:ext cx="5781675" cy="4619625"/>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36914" y="0"/>
            <a:ext cx="7700165" cy="1052736"/>
          </a:xfrm>
        </p:spPr>
        <p:txBody>
          <a:bodyPr>
            <a:noAutofit/>
          </a:bodyPr>
          <a:lstStyle/>
          <a:p>
            <a:r>
              <a:rPr lang="en-CA" sz="1700" dirty="0"/>
              <a:t>Fewer sources of awareness contributing overall in Fall 2018 </a:t>
            </a:r>
            <a:r>
              <a:rPr lang="en-CA" sz="1700" dirty="0" smtClean="0"/>
              <a:t/>
            </a:r>
            <a:br>
              <a:rPr lang="en-CA" sz="1700" dirty="0" smtClean="0"/>
            </a:br>
            <a:r>
              <a:rPr lang="en-CA" sz="1700" dirty="0" smtClean="0"/>
              <a:t>vs</a:t>
            </a:r>
            <a:r>
              <a:rPr lang="en-CA" sz="1700" dirty="0"/>
              <a:t>. Fall 2017 peak, including less contribution from Word of Mouth / Spokespeople, News Coverage and Posters.  However, “All Sources” is in-line with Spring 2018 and earlier years.</a:t>
            </a:r>
            <a:endParaRPr lang="en-US" sz="1700" dirty="0"/>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sp>
        <p:nvSpPr>
          <p:cNvPr id="52" name="TextBox 52"/>
          <p:cNvSpPr txBox="1">
            <a:spLocks noChangeArrowheads="1"/>
          </p:cNvSpPr>
          <p:nvPr/>
        </p:nvSpPr>
        <p:spPr bwMode="auto">
          <a:xfrm>
            <a:off x="3329153" y="4518777"/>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10</a:t>
            </a:r>
          </a:p>
        </p:txBody>
      </p:sp>
      <p:sp>
        <p:nvSpPr>
          <p:cNvPr id="53" name="TextBox 40"/>
          <p:cNvSpPr txBox="1">
            <a:spLocks noChangeArrowheads="1"/>
          </p:cNvSpPr>
          <p:nvPr/>
        </p:nvSpPr>
        <p:spPr bwMode="auto">
          <a:xfrm>
            <a:off x="3236426" y="4829074"/>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54" name="TextBox 56"/>
          <p:cNvSpPr txBox="1">
            <a:spLocks noChangeArrowheads="1"/>
          </p:cNvSpPr>
          <p:nvPr/>
        </p:nvSpPr>
        <p:spPr bwMode="auto">
          <a:xfrm>
            <a:off x="3479717" y="4197560"/>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15</a:t>
            </a:r>
          </a:p>
        </p:txBody>
      </p:sp>
      <p:sp>
        <p:nvSpPr>
          <p:cNvPr id="56" name="TextBox 58"/>
          <p:cNvSpPr txBox="1">
            <a:spLocks noChangeArrowheads="1"/>
          </p:cNvSpPr>
          <p:nvPr/>
        </p:nvSpPr>
        <p:spPr bwMode="auto">
          <a:xfrm>
            <a:off x="3718321" y="3277956"/>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23</a:t>
            </a:r>
          </a:p>
        </p:txBody>
      </p:sp>
      <p:sp>
        <p:nvSpPr>
          <p:cNvPr id="57" name="TextBox 59"/>
          <p:cNvSpPr txBox="1">
            <a:spLocks noChangeArrowheads="1"/>
          </p:cNvSpPr>
          <p:nvPr/>
        </p:nvSpPr>
        <p:spPr bwMode="auto">
          <a:xfrm>
            <a:off x="3605757" y="3575270"/>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19</a:t>
            </a:r>
          </a:p>
        </p:txBody>
      </p:sp>
      <p:sp>
        <p:nvSpPr>
          <p:cNvPr id="58" name="TextBox 62"/>
          <p:cNvSpPr txBox="1">
            <a:spLocks noChangeArrowheads="1"/>
          </p:cNvSpPr>
          <p:nvPr/>
        </p:nvSpPr>
        <p:spPr bwMode="auto">
          <a:xfrm>
            <a:off x="4605341" y="2315238"/>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51</a:t>
            </a:r>
          </a:p>
        </p:txBody>
      </p:sp>
      <p:sp>
        <p:nvSpPr>
          <p:cNvPr id="59" name="TextBox 62"/>
          <p:cNvSpPr txBox="1">
            <a:spLocks noChangeArrowheads="1"/>
          </p:cNvSpPr>
          <p:nvPr/>
        </p:nvSpPr>
        <p:spPr bwMode="auto">
          <a:xfrm>
            <a:off x="5193765" y="202160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70</a:t>
            </a:r>
          </a:p>
        </p:txBody>
      </p:sp>
      <p:sp>
        <p:nvSpPr>
          <p:cNvPr id="60" name="Rectangle 232"/>
          <p:cNvSpPr>
            <a:spLocks noChangeArrowheads="1"/>
          </p:cNvSpPr>
          <p:nvPr/>
        </p:nvSpPr>
        <p:spPr bwMode="auto">
          <a:xfrm>
            <a:off x="1867436" y="134771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445)</a:t>
            </a:r>
            <a:endParaRPr lang="en-US" sz="1100" dirty="0">
              <a:latin typeface="Arial" pitchFamily="34" charset="0"/>
              <a:cs typeface="Arial" pitchFamily="34" charset="0"/>
            </a:endParaRPr>
          </a:p>
        </p:txBody>
      </p:sp>
      <p:sp>
        <p:nvSpPr>
          <p:cNvPr id="61" name="TextBox 52"/>
          <p:cNvSpPr txBox="1">
            <a:spLocks noChangeArrowheads="1"/>
          </p:cNvSpPr>
          <p:nvPr/>
        </p:nvSpPr>
        <p:spPr bwMode="auto">
          <a:xfrm>
            <a:off x="3206025" y="5144714"/>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a:t>
            </a:r>
          </a:p>
        </p:txBody>
      </p:sp>
      <p:sp>
        <p:nvSpPr>
          <p:cNvPr id="19" name="TextBox 57"/>
          <p:cNvSpPr txBox="1">
            <a:spLocks noChangeArrowheads="1"/>
          </p:cNvSpPr>
          <p:nvPr/>
        </p:nvSpPr>
        <p:spPr bwMode="auto">
          <a:xfrm>
            <a:off x="3511759" y="5457257"/>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16</a:t>
            </a:r>
          </a:p>
        </p:txBody>
      </p:sp>
      <p:sp>
        <p:nvSpPr>
          <p:cNvPr id="20" name="TextBox 59"/>
          <p:cNvSpPr txBox="1">
            <a:spLocks noChangeArrowheads="1"/>
          </p:cNvSpPr>
          <p:nvPr/>
        </p:nvSpPr>
        <p:spPr bwMode="auto">
          <a:xfrm>
            <a:off x="3449268" y="5770560"/>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22" name="TextBox 57"/>
          <p:cNvSpPr txBox="1">
            <a:spLocks noChangeArrowheads="1"/>
          </p:cNvSpPr>
          <p:nvPr/>
        </p:nvSpPr>
        <p:spPr bwMode="auto">
          <a:xfrm>
            <a:off x="3753401" y="2965053"/>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24</a:t>
            </a:r>
            <a:endParaRPr lang="en-US" sz="1000" dirty="0">
              <a:latin typeface="Arial" pitchFamily="34" charset="0"/>
              <a:cs typeface="Arial" pitchFamily="34" charset="0"/>
            </a:endParaRPr>
          </a:p>
        </p:txBody>
      </p:sp>
      <p:sp>
        <p:nvSpPr>
          <p:cNvPr id="24" name="TextBox 40"/>
          <p:cNvSpPr txBox="1">
            <a:spLocks noChangeArrowheads="1"/>
          </p:cNvSpPr>
          <p:nvPr/>
        </p:nvSpPr>
        <p:spPr bwMode="auto">
          <a:xfrm>
            <a:off x="3479877" y="3891960"/>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15</a:t>
            </a:r>
            <a:endParaRPr lang="en-US" sz="1000" b="1" dirty="0">
              <a:latin typeface="Arial" pitchFamily="34" charset="0"/>
              <a:cs typeface="Arial" pitchFamily="34" charset="0"/>
            </a:endParaRPr>
          </a:p>
        </p:txBody>
      </p:sp>
      <p:sp>
        <p:nvSpPr>
          <p:cNvPr id="44" name="TextBox 49"/>
          <p:cNvSpPr txBox="1">
            <a:spLocks noChangeArrowheads="1"/>
          </p:cNvSpPr>
          <p:nvPr/>
        </p:nvSpPr>
        <p:spPr bwMode="auto">
          <a:xfrm>
            <a:off x="4914808" y="1795544"/>
            <a:ext cx="879721"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Aug 2018</a:t>
            </a:r>
            <a:endParaRPr lang="en-US" sz="1000" u="sng" dirty="0">
              <a:latin typeface="Arial" pitchFamily="34" charset="0"/>
              <a:cs typeface="Arial" pitchFamily="34" charset="0"/>
            </a:endParaRPr>
          </a:p>
        </p:txBody>
      </p:sp>
      <p:sp>
        <p:nvSpPr>
          <p:cNvPr id="45" name="TextBox 59"/>
          <p:cNvSpPr txBox="1">
            <a:spLocks noChangeArrowheads="1"/>
          </p:cNvSpPr>
          <p:nvPr/>
        </p:nvSpPr>
        <p:spPr bwMode="auto">
          <a:xfrm>
            <a:off x="3844253" y="2634724"/>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27</a:t>
            </a:r>
            <a:endParaRPr lang="en-US" sz="1000" dirty="0">
              <a:latin typeface="Arial" pitchFamily="34" charset="0"/>
              <a:cs typeface="Arial" pitchFamily="34" charset="0"/>
            </a:endParaRPr>
          </a:p>
        </p:txBody>
      </p:sp>
      <p:sp>
        <p:nvSpPr>
          <p:cNvPr id="48" name="TextBox 26"/>
          <p:cNvSpPr txBox="1">
            <a:spLocks noChangeArrowheads="1"/>
          </p:cNvSpPr>
          <p:nvPr/>
        </p:nvSpPr>
        <p:spPr bwMode="auto">
          <a:xfrm>
            <a:off x="93489" y="2022395"/>
            <a:ext cx="2844927" cy="4106850"/>
          </a:xfrm>
          <a:prstGeom prst="rect">
            <a:avLst/>
          </a:prstGeom>
          <a:solidFill>
            <a:schemeClr val="bg1"/>
          </a:solidFill>
          <a:ln w="9525">
            <a:noFill/>
            <a:miter lim="800000"/>
            <a:headEnd/>
            <a:tailEnd/>
          </a:ln>
        </p:spPr>
        <p:txBody>
          <a:bodyPr wrap="square">
            <a:noAutofit/>
          </a:bodyPr>
          <a:lstStyle/>
          <a:p>
            <a:pPr>
              <a:spcBef>
                <a:spcPts val="600"/>
              </a:spcBef>
              <a:spcAft>
                <a:spcPts val="500"/>
              </a:spcAft>
              <a:buFontTx/>
              <a:buNone/>
            </a:pPr>
            <a:r>
              <a:rPr lang="en-CA" sz="1000" dirty="0">
                <a:latin typeface="Arial" pitchFamily="34" charset="0"/>
                <a:cs typeface="Arial" pitchFamily="34" charset="0"/>
              </a:rPr>
              <a:t>All Sources </a:t>
            </a:r>
            <a:r>
              <a:rPr lang="en-CA" sz="1000" b="1" dirty="0">
                <a:latin typeface="Arial" pitchFamily="34" charset="0"/>
                <a:cs typeface="Arial" pitchFamily="34" charset="0"/>
              </a:rPr>
              <a:t>(Net)</a:t>
            </a:r>
            <a:endParaRPr lang="en-US" sz="1000" b="1" dirty="0">
              <a:latin typeface="Arial" pitchFamily="34" charset="0"/>
              <a:cs typeface="Arial" pitchFamily="34" charset="0"/>
            </a:endParaRPr>
          </a:p>
          <a:p>
            <a:pPr>
              <a:spcBef>
                <a:spcPts val="600"/>
              </a:spcBef>
              <a:spcAft>
                <a:spcPts val="500"/>
              </a:spcAft>
              <a:buFontTx/>
              <a:buNone/>
            </a:pPr>
            <a:r>
              <a:rPr lang="en-US" sz="1000" dirty="0">
                <a:latin typeface="Arial" pitchFamily="34" charset="0"/>
                <a:cs typeface="Arial" pitchFamily="34" charset="0"/>
              </a:rPr>
              <a:t>Advertising / PSAs </a:t>
            </a:r>
            <a:r>
              <a:rPr lang="en-US" sz="1000" b="1" dirty="0">
                <a:latin typeface="Arial" pitchFamily="34" charset="0"/>
                <a:cs typeface="Arial" pitchFamily="34" charset="0"/>
              </a:rPr>
              <a:t>(Net)</a:t>
            </a:r>
          </a:p>
          <a:p>
            <a:pPr>
              <a:spcBef>
                <a:spcPts val="600"/>
              </a:spcBef>
              <a:spcAft>
                <a:spcPts val="500"/>
              </a:spcAft>
            </a:pPr>
            <a:r>
              <a:rPr lang="en-US" sz="1000" dirty="0">
                <a:latin typeface="Arial" pitchFamily="34" charset="0"/>
                <a:cs typeface="Arial" pitchFamily="34" charset="0"/>
              </a:rPr>
              <a:t>Word of Mouth &amp; Spokespeople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Online Websites &amp; Social Media </a:t>
            </a:r>
            <a:r>
              <a:rPr lang="en-US" sz="1000" b="1" dirty="0">
                <a:latin typeface="Arial" pitchFamily="34" charset="0"/>
                <a:cs typeface="Arial" pitchFamily="34" charset="0"/>
              </a:rPr>
              <a:t>(Net) </a:t>
            </a:r>
          </a:p>
          <a:p>
            <a:pPr>
              <a:spcBef>
                <a:spcPts val="900"/>
              </a:spcBef>
              <a:spcAft>
                <a:spcPts val="400"/>
              </a:spcAft>
            </a:pPr>
            <a:r>
              <a:rPr lang="en-US" sz="1000" dirty="0">
                <a:latin typeface="Arial" pitchFamily="34" charset="0"/>
                <a:cs typeface="Arial" pitchFamily="34" charset="0"/>
              </a:rPr>
              <a:t>News Coverage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Posters </a:t>
            </a:r>
            <a:r>
              <a:rPr lang="en-US" sz="1000" b="1" dirty="0">
                <a:latin typeface="Arial" pitchFamily="34" charset="0"/>
                <a:cs typeface="Arial" pitchFamily="34" charset="0"/>
              </a:rPr>
              <a:t>(Net)</a:t>
            </a:r>
            <a:endParaRPr lang="en-US" sz="100" b="1" dirty="0">
              <a:latin typeface="Arial" pitchFamily="34" charset="0"/>
              <a:cs typeface="Arial" pitchFamily="34" charset="0"/>
            </a:endParaRPr>
          </a:p>
          <a:p>
            <a:pPr>
              <a:spcBef>
                <a:spcPts val="600"/>
              </a:spcBef>
            </a:pPr>
            <a:r>
              <a:rPr lang="en-US" sz="1000" dirty="0">
                <a:latin typeface="Arial" pitchFamily="34" charset="0"/>
                <a:cs typeface="Arial" pitchFamily="34" charset="0"/>
              </a:rPr>
              <a:t>Training Sessions re boating/water safety </a:t>
            </a:r>
            <a:r>
              <a:rPr lang="en-US" sz="1000" b="1" dirty="0">
                <a:latin typeface="Arial" pitchFamily="34" charset="0"/>
                <a:cs typeface="Arial" pitchFamily="34" charset="0"/>
              </a:rPr>
              <a:t>(Net)</a:t>
            </a:r>
          </a:p>
          <a:p>
            <a:pPr>
              <a:spcBef>
                <a:spcPts val="600"/>
              </a:spcBef>
            </a:pPr>
            <a:r>
              <a:rPr lang="en-US" sz="1000" dirty="0">
                <a:latin typeface="Arial" pitchFamily="34" charset="0"/>
                <a:cs typeface="Arial" pitchFamily="34" charset="0"/>
              </a:rPr>
              <a:t>In a TV program/documentary, </a:t>
            </a:r>
            <a:r>
              <a:rPr lang="en-US" sz="1000" dirty="0" err="1">
                <a:latin typeface="Arial" pitchFamily="34" charset="0"/>
                <a:cs typeface="Arial" pitchFamily="34" charset="0"/>
              </a:rPr>
              <a:t>eg</a:t>
            </a:r>
            <a:r>
              <a:rPr lang="en-US" sz="1000" dirty="0">
                <a:latin typeface="Arial" pitchFamily="34" charset="0"/>
                <a:cs typeface="Arial" pitchFamily="34" charset="0"/>
              </a:rPr>
              <a:t>. “Cold Water Boot Camp”, etc.</a:t>
            </a:r>
          </a:p>
          <a:p>
            <a:pPr>
              <a:spcBef>
                <a:spcPts val="300"/>
              </a:spcBef>
            </a:pPr>
            <a:r>
              <a:rPr lang="en-US" sz="1000" spc="-40" dirty="0">
                <a:latin typeface="Arial" pitchFamily="34" charset="0"/>
                <a:cs typeface="Arial" pitchFamily="34" charset="0"/>
              </a:rPr>
              <a:t>At an event (</a:t>
            </a:r>
            <a:r>
              <a:rPr lang="en-US" sz="1000" spc="-40" dirty="0" err="1">
                <a:latin typeface="Arial" pitchFamily="34" charset="0"/>
                <a:cs typeface="Arial" pitchFamily="34" charset="0"/>
              </a:rPr>
              <a:t>eg.</a:t>
            </a:r>
            <a:r>
              <a:rPr lang="en-US" sz="1000" spc="-40" dirty="0">
                <a:latin typeface="Arial" pitchFamily="34" charset="0"/>
                <a:cs typeface="Arial" pitchFamily="34" charset="0"/>
              </a:rPr>
              <a:t> boat shows, marina events, on-the-water demos, “Ready, Set, Wear It” events, etc.) </a:t>
            </a:r>
          </a:p>
          <a:p>
            <a:pPr>
              <a:spcBef>
                <a:spcPts val="600"/>
              </a:spcBef>
            </a:pPr>
            <a:r>
              <a:rPr lang="en-US" sz="1000" dirty="0">
                <a:latin typeface="Arial" pitchFamily="34" charset="0"/>
                <a:cs typeface="Arial" pitchFamily="34" charset="0"/>
              </a:rPr>
              <a:t>“Boat Notes”</a:t>
            </a:r>
          </a:p>
          <a:p>
            <a:pPr>
              <a:spcBef>
                <a:spcPts val="600"/>
              </a:spcBef>
            </a:pPr>
            <a:r>
              <a:rPr lang="en-US" sz="1000" dirty="0">
                <a:latin typeface="Arial" pitchFamily="34" charset="0"/>
                <a:cs typeface="Arial" pitchFamily="34" charset="0"/>
              </a:rPr>
              <a:t>Cards, brochures or pamphlets re boating/ water safety</a:t>
            </a:r>
          </a:p>
          <a:p>
            <a:pPr>
              <a:spcBef>
                <a:spcPts val="1000"/>
              </a:spcBef>
              <a:buFontTx/>
              <a:buNone/>
            </a:pPr>
            <a:r>
              <a:rPr lang="en-US" sz="1000" dirty="0">
                <a:latin typeface="Arial" pitchFamily="34" charset="0"/>
                <a:cs typeface="Arial" pitchFamily="34" charset="0"/>
              </a:rPr>
              <a:t>None of these</a:t>
            </a:r>
          </a:p>
          <a:p>
            <a:pPr>
              <a:spcBef>
                <a:spcPts val="1200"/>
              </a:spcBef>
              <a:buFontTx/>
              <a:buNone/>
            </a:pPr>
            <a:r>
              <a:rPr lang="en-US" sz="1000" dirty="0">
                <a:latin typeface="Arial" pitchFamily="34" charset="0"/>
                <a:cs typeface="Arial" pitchFamily="34" charset="0"/>
              </a:rPr>
              <a:t>Don’t know / Don’t recall</a:t>
            </a:r>
          </a:p>
          <a:p>
            <a:pPr>
              <a:spcBef>
                <a:spcPts val="1200"/>
              </a:spcBef>
              <a:buFontTx/>
              <a:buNone/>
            </a:pPr>
            <a:r>
              <a:rPr lang="en-US" sz="1000" dirty="0">
                <a:latin typeface="Arial" pitchFamily="34" charset="0"/>
                <a:cs typeface="Arial" pitchFamily="34" charset="0"/>
              </a:rPr>
              <a:t/>
            </a:r>
            <a:br>
              <a:rPr lang="en-US" sz="1000" dirty="0">
                <a:latin typeface="Arial" pitchFamily="34" charset="0"/>
                <a:cs typeface="Arial" pitchFamily="34" charset="0"/>
              </a:rPr>
            </a:br>
            <a:endParaRPr lang="en-US" sz="1000" dirty="0">
              <a:latin typeface="Arial" pitchFamily="34" charset="0"/>
              <a:cs typeface="Arial" pitchFamily="34" charset="0"/>
            </a:endParaRPr>
          </a:p>
        </p:txBody>
      </p:sp>
      <p:cxnSp>
        <p:nvCxnSpPr>
          <p:cNvPr id="17" name="Straight Connector 62"/>
          <p:cNvCxnSpPr>
            <a:cxnSpLocks noChangeShapeType="1"/>
          </p:cNvCxnSpPr>
          <p:nvPr/>
        </p:nvCxnSpPr>
        <p:spPr bwMode="auto">
          <a:xfrm>
            <a:off x="108288" y="3843824"/>
            <a:ext cx="8918601" cy="0"/>
          </a:xfrm>
          <a:prstGeom prst="line">
            <a:avLst/>
          </a:prstGeom>
          <a:noFill/>
          <a:ln w="9525" algn="ctr">
            <a:solidFill>
              <a:schemeClr val="tx1"/>
            </a:solidFill>
            <a:prstDash val="dash"/>
            <a:round/>
            <a:headEnd/>
            <a:tailEnd/>
          </a:ln>
        </p:spPr>
      </p:cxnSp>
      <p:cxnSp>
        <p:nvCxnSpPr>
          <p:cNvPr id="63" name="Straight Arrow Connector 73">
            <a:extLst>
              <a:ext uri="{FF2B5EF4-FFF2-40B4-BE49-F238E27FC236}">
                <a16:creationId xmlns:a16="http://schemas.microsoft.com/office/drawing/2014/main" xmlns="" id="{A82C7E41-4290-47C8-B329-8E0577132F3D}"/>
              </a:ext>
            </a:extLst>
          </p:cNvPr>
          <p:cNvCxnSpPr>
            <a:cxnSpLocks noChangeShapeType="1"/>
          </p:cNvCxnSpPr>
          <p:nvPr/>
        </p:nvCxnSpPr>
        <p:spPr bwMode="auto">
          <a:xfrm rot="16200000" flipH="1">
            <a:off x="5857038" y="3351436"/>
            <a:ext cx="216000" cy="1588"/>
          </a:xfrm>
          <a:prstGeom prst="straightConnector1">
            <a:avLst/>
          </a:prstGeom>
          <a:noFill/>
          <a:ln w="19050" algn="ctr">
            <a:solidFill>
              <a:srgbClr val="00B050"/>
            </a:solidFill>
            <a:prstDash val="solid"/>
            <a:round/>
            <a:headEnd/>
            <a:tailEnd type="arrow" w="med" len="med"/>
          </a:ln>
        </p:spPr>
      </p:cxnSp>
      <p:cxnSp>
        <p:nvCxnSpPr>
          <p:cNvPr id="78" name="Straight Arrow Connector 73">
            <a:extLst>
              <a:ext uri="{FF2B5EF4-FFF2-40B4-BE49-F238E27FC236}">
                <a16:creationId xmlns:a16="http://schemas.microsoft.com/office/drawing/2014/main" xmlns="" id="{8BF334D5-F8E0-41F3-9CA8-56DC7D031266}"/>
              </a:ext>
            </a:extLst>
          </p:cNvPr>
          <p:cNvCxnSpPr>
            <a:cxnSpLocks noChangeShapeType="1"/>
          </p:cNvCxnSpPr>
          <p:nvPr/>
        </p:nvCxnSpPr>
        <p:spPr bwMode="auto">
          <a:xfrm rot="16200000" flipH="1">
            <a:off x="5858221" y="3027073"/>
            <a:ext cx="216000" cy="1588"/>
          </a:xfrm>
          <a:prstGeom prst="straightConnector1">
            <a:avLst/>
          </a:prstGeom>
          <a:noFill/>
          <a:ln w="19050" algn="ctr">
            <a:solidFill>
              <a:srgbClr val="00B050"/>
            </a:solidFill>
            <a:prstDash val="sysDot"/>
            <a:round/>
            <a:headEnd/>
            <a:tailEnd type="arrow" w="med" len="med"/>
          </a:ln>
        </p:spPr>
      </p:cxnSp>
      <p:cxnSp>
        <p:nvCxnSpPr>
          <p:cNvPr id="84" name="Straight Arrow Connector 73">
            <a:extLst>
              <a:ext uri="{FF2B5EF4-FFF2-40B4-BE49-F238E27FC236}">
                <a16:creationId xmlns:a16="http://schemas.microsoft.com/office/drawing/2014/main" xmlns="" id="{06EA7AAD-38D8-41D5-AD00-26DD4E8AE746}"/>
              </a:ext>
            </a:extLst>
          </p:cNvPr>
          <p:cNvCxnSpPr>
            <a:cxnSpLocks noChangeShapeType="1"/>
          </p:cNvCxnSpPr>
          <p:nvPr/>
        </p:nvCxnSpPr>
        <p:spPr bwMode="auto">
          <a:xfrm rot="16200000" flipH="1">
            <a:off x="5851019" y="2716821"/>
            <a:ext cx="216000" cy="1588"/>
          </a:xfrm>
          <a:prstGeom prst="straightConnector1">
            <a:avLst/>
          </a:prstGeom>
          <a:noFill/>
          <a:ln w="19050" algn="ctr">
            <a:solidFill>
              <a:srgbClr val="00B050"/>
            </a:solidFill>
            <a:prstDash val="solid"/>
            <a:round/>
            <a:headEnd/>
            <a:tailEnd type="arrow" w="med" len="med"/>
          </a:ln>
        </p:spPr>
      </p:cxnSp>
      <p:cxnSp>
        <p:nvCxnSpPr>
          <p:cNvPr id="85" name="Straight Arrow Connector 73">
            <a:extLst>
              <a:ext uri="{FF2B5EF4-FFF2-40B4-BE49-F238E27FC236}">
                <a16:creationId xmlns:a16="http://schemas.microsoft.com/office/drawing/2014/main" xmlns="" id="{CE6DD96D-7B30-47A3-8892-56CEC8791085}"/>
              </a:ext>
            </a:extLst>
          </p:cNvPr>
          <p:cNvCxnSpPr>
            <a:cxnSpLocks noChangeShapeType="1"/>
          </p:cNvCxnSpPr>
          <p:nvPr/>
        </p:nvCxnSpPr>
        <p:spPr bwMode="auto">
          <a:xfrm rot="16200000" flipH="1">
            <a:off x="5858221" y="2409387"/>
            <a:ext cx="216000" cy="1588"/>
          </a:xfrm>
          <a:prstGeom prst="straightConnector1">
            <a:avLst/>
          </a:prstGeom>
          <a:noFill/>
          <a:ln w="19050" algn="ctr">
            <a:solidFill>
              <a:srgbClr val="00B050"/>
            </a:solidFill>
            <a:prstDash val="solid"/>
            <a:round/>
            <a:headEnd/>
            <a:tailEnd type="arrow" w="med" len="med"/>
          </a:ln>
        </p:spPr>
      </p:cxnSp>
      <p:cxnSp>
        <p:nvCxnSpPr>
          <p:cNvPr id="87" name="Straight Arrow Connector 73">
            <a:extLst>
              <a:ext uri="{FF2B5EF4-FFF2-40B4-BE49-F238E27FC236}">
                <a16:creationId xmlns:a16="http://schemas.microsoft.com/office/drawing/2014/main" xmlns="" id="{02A381F3-F264-43E6-8E59-CE82691EAC4C}"/>
              </a:ext>
            </a:extLst>
          </p:cNvPr>
          <p:cNvCxnSpPr>
            <a:cxnSpLocks noChangeShapeType="1"/>
          </p:cNvCxnSpPr>
          <p:nvPr/>
        </p:nvCxnSpPr>
        <p:spPr bwMode="auto">
          <a:xfrm rot="5400000">
            <a:off x="5840821" y="3668524"/>
            <a:ext cx="216000" cy="1588"/>
          </a:xfrm>
          <a:prstGeom prst="straightConnector1">
            <a:avLst/>
          </a:prstGeom>
          <a:noFill/>
          <a:ln w="9525" algn="ctr">
            <a:solidFill>
              <a:schemeClr val="tx1"/>
            </a:solidFill>
            <a:prstDash val="dash"/>
            <a:round/>
            <a:headEnd/>
            <a:tailEnd type="arrow" w="med" len="med"/>
          </a:ln>
        </p:spPr>
      </p:cxnSp>
      <p:cxnSp>
        <p:nvCxnSpPr>
          <p:cNvPr id="88" name="Straight Arrow Connector 73">
            <a:extLst>
              <a:ext uri="{FF2B5EF4-FFF2-40B4-BE49-F238E27FC236}">
                <a16:creationId xmlns:a16="http://schemas.microsoft.com/office/drawing/2014/main" xmlns="" id="{043DAA7B-FB77-450C-922D-ED6D9AB6017D}"/>
              </a:ext>
            </a:extLst>
          </p:cNvPr>
          <p:cNvCxnSpPr>
            <a:cxnSpLocks noChangeShapeType="1"/>
          </p:cNvCxnSpPr>
          <p:nvPr/>
        </p:nvCxnSpPr>
        <p:spPr bwMode="auto">
          <a:xfrm rot="16200000" flipH="1">
            <a:off x="5968190" y="3666197"/>
            <a:ext cx="216000" cy="1588"/>
          </a:xfrm>
          <a:prstGeom prst="straightConnector1">
            <a:avLst/>
          </a:prstGeom>
          <a:noFill/>
          <a:ln w="19050" algn="ctr">
            <a:solidFill>
              <a:srgbClr val="00B050"/>
            </a:solidFill>
            <a:prstDash val="solid"/>
            <a:round/>
            <a:headEnd/>
            <a:tailEnd type="arrow" w="med" len="med"/>
          </a:ln>
        </p:spPr>
      </p:cxn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41</a:t>
            </a:fld>
            <a:endParaRPr lang="en-US"/>
          </a:p>
        </p:txBody>
      </p:sp>
      <p:graphicFrame>
        <p:nvGraphicFramePr>
          <p:cNvPr id="69" name="Table 68">
            <a:extLst>
              <a:ext uri="{FF2B5EF4-FFF2-40B4-BE49-F238E27FC236}">
                <a16:creationId xmlns:a16="http://schemas.microsoft.com/office/drawing/2014/main" xmlns="" id="{C2DC60E1-7BC0-4A1B-ACB4-380B52C12D87}"/>
              </a:ext>
            </a:extLst>
          </p:cNvPr>
          <p:cNvGraphicFramePr>
            <a:graphicFrameLocks noGrp="1"/>
          </p:cNvGraphicFramePr>
          <p:nvPr>
            <p:extLst>
              <p:ext uri="{D42A27DB-BD31-4B8C-83A1-F6EECF244321}">
                <p14:modId xmlns:p14="http://schemas.microsoft.com/office/powerpoint/2010/main" val="4034076215"/>
              </p:ext>
            </p:extLst>
          </p:nvPr>
        </p:nvGraphicFramePr>
        <p:xfrm>
          <a:off x="5503829" y="1632318"/>
          <a:ext cx="3489218" cy="4356262"/>
        </p:xfrm>
        <a:graphic>
          <a:graphicData uri="http://schemas.openxmlformats.org/drawingml/2006/table">
            <a:tbl>
              <a:tblPr firstRow="1" bandRow="1">
                <a:tableStyleId>{5C22544A-7EE6-4342-B048-85BDC9FD1C3A}</a:tableStyleId>
              </a:tblPr>
              <a:tblGrid>
                <a:gridCol w="631299">
                  <a:extLst>
                    <a:ext uri="{9D8B030D-6E8A-4147-A177-3AD203B41FA5}">
                      <a16:colId xmlns:a16="http://schemas.microsoft.com/office/drawing/2014/main" xmlns="" val="894046149"/>
                    </a:ext>
                  </a:extLst>
                </a:gridCol>
                <a:gridCol w="631299">
                  <a:extLst>
                    <a:ext uri="{9D8B030D-6E8A-4147-A177-3AD203B41FA5}">
                      <a16:colId xmlns:a16="http://schemas.microsoft.com/office/drawing/2014/main" xmlns="" val="567668867"/>
                    </a:ext>
                  </a:extLst>
                </a:gridCol>
                <a:gridCol w="631299">
                  <a:extLst>
                    <a:ext uri="{9D8B030D-6E8A-4147-A177-3AD203B41FA5}">
                      <a16:colId xmlns:a16="http://schemas.microsoft.com/office/drawing/2014/main" xmlns="" val="321934977"/>
                    </a:ext>
                  </a:extLst>
                </a:gridCol>
                <a:gridCol w="631299">
                  <a:extLst>
                    <a:ext uri="{9D8B030D-6E8A-4147-A177-3AD203B41FA5}">
                      <a16:colId xmlns:a16="http://schemas.microsoft.com/office/drawing/2014/main" xmlns="" val="844419314"/>
                    </a:ext>
                  </a:extLst>
                </a:gridCol>
                <a:gridCol w="468000">
                  <a:extLst>
                    <a:ext uri="{9D8B030D-6E8A-4147-A177-3AD203B41FA5}">
                      <a16:colId xmlns:a16="http://schemas.microsoft.com/office/drawing/2014/main" xmlns="" val="3723087399"/>
                    </a:ext>
                  </a:extLst>
                </a:gridCol>
                <a:gridCol w="496022">
                  <a:extLst>
                    <a:ext uri="{9D8B030D-6E8A-4147-A177-3AD203B41FA5}">
                      <a16:colId xmlns:a16="http://schemas.microsoft.com/office/drawing/2014/main" xmlns="" val="3516991048"/>
                    </a:ext>
                  </a:extLst>
                </a:gridCol>
              </a:tblGrid>
              <a:tr h="396852">
                <a:tc>
                  <a:txBody>
                    <a:bodyPr/>
                    <a:lstStyle/>
                    <a:p>
                      <a:pPr algn="ctr"/>
                      <a:r>
                        <a:rPr lang="en-CA" sz="1000" u="sng" dirty="0">
                          <a:solidFill>
                            <a:schemeClr val="tx1"/>
                          </a:solidFill>
                          <a:latin typeface="Arial" panose="020B0604020202020204" pitchFamily="34" charset="0"/>
                          <a:cs typeface="Arial" panose="020B0604020202020204"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1914938"/>
                  </a:ext>
                </a:extLst>
              </a:tr>
              <a:tr h="269012">
                <a:tc>
                  <a:txBody>
                    <a:bodyPr/>
                    <a:lstStyle/>
                    <a:p>
                      <a:pPr algn="ctr"/>
                      <a:r>
                        <a:rPr lang="en-CA" sz="1000" dirty="0">
                          <a:solidFill>
                            <a:schemeClr val="tx1"/>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4162920"/>
                  </a:ext>
                </a:extLst>
              </a:tr>
              <a:tr h="256047">
                <a:tc>
                  <a:txBody>
                    <a:bodyPr/>
                    <a:lstStyle/>
                    <a:p>
                      <a:pPr algn="ctr"/>
                      <a:r>
                        <a:rPr lang="en-CA" sz="1000" dirty="0">
                          <a:solidFill>
                            <a:schemeClr val="tx1"/>
                          </a:solidFill>
                          <a:latin typeface="Arial" panose="020B0604020202020204" pitchFamily="34" charset="0"/>
                          <a:cs typeface="Arial" panose="020B0604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7934878"/>
                  </a:ext>
                </a:extLst>
              </a:tr>
              <a:tr h="350896">
                <a:tc>
                  <a:txBody>
                    <a:bodyPr/>
                    <a:lstStyle/>
                    <a:p>
                      <a:pPr algn="ctr"/>
                      <a:r>
                        <a:rPr lang="en-CA" sz="1000" dirty="0">
                          <a:solidFill>
                            <a:schemeClr val="tx1"/>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368510"/>
                  </a:ext>
                </a:extLst>
              </a:tr>
              <a:tr h="200025">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975239"/>
                  </a:ext>
                </a:extLst>
              </a:tr>
              <a:tr h="346710">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8923182"/>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8531337"/>
                  </a:ext>
                </a:extLst>
              </a:tr>
              <a:tr h="291835">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87711065"/>
                  </a:ext>
                </a:extLst>
              </a:tr>
              <a:tr h="361950">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821742"/>
                  </a:ext>
                </a:extLst>
              </a:tr>
              <a:tr h="276225">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66602072"/>
                  </a:ext>
                </a:extLst>
              </a:tr>
              <a:tr h="323850">
                <a:tc>
                  <a:txBody>
                    <a:bodyPr/>
                    <a:lstStyle/>
                    <a:p>
                      <a:pPr algn="ctr"/>
                      <a:r>
                        <a:rPr lang="en-CA" sz="1000" dirty="0">
                          <a:solidFill>
                            <a:schemeClr val="tx1"/>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11089372"/>
                  </a:ext>
                </a:extLst>
              </a:tr>
              <a:tr h="342900">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568624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21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02938853"/>
                  </a:ext>
                </a:extLst>
              </a:tr>
              <a:tr h="298715">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20283222"/>
                  </a:ext>
                </a:extLst>
              </a:tr>
            </a:tbl>
          </a:graphicData>
        </a:graphic>
      </p:graphicFrame>
      <p:cxnSp>
        <p:nvCxnSpPr>
          <p:cNvPr id="75" name="Straight Arrow Connector 73"/>
          <p:cNvCxnSpPr>
            <a:cxnSpLocks noChangeShapeType="1"/>
          </p:cNvCxnSpPr>
          <p:nvPr/>
        </p:nvCxnSpPr>
        <p:spPr bwMode="auto">
          <a:xfrm rot="16200000" flipV="1">
            <a:off x="6461982" y="2413534"/>
            <a:ext cx="216000" cy="1588"/>
          </a:xfrm>
          <a:prstGeom prst="straightConnector1">
            <a:avLst/>
          </a:prstGeom>
          <a:noFill/>
          <a:ln w="9525" algn="ctr">
            <a:solidFill>
              <a:schemeClr val="tx1"/>
            </a:solidFill>
            <a:round/>
            <a:headEnd/>
            <a:tailEnd type="arrow" w="med" len="med"/>
          </a:ln>
        </p:spPr>
      </p:cxnSp>
      <p:cxnSp>
        <p:nvCxnSpPr>
          <p:cNvPr id="82" name="Straight Arrow Connector 73">
            <a:extLst>
              <a:ext uri="{FF2B5EF4-FFF2-40B4-BE49-F238E27FC236}">
                <a16:creationId xmlns:a16="http://schemas.microsoft.com/office/drawing/2014/main" xmlns="" id="{A4913187-E9B1-40CF-9F9E-EC7017449BDE}"/>
              </a:ext>
            </a:extLst>
          </p:cNvPr>
          <p:cNvCxnSpPr>
            <a:cxnSpLocks noChangeShapeType="1"/>
          </p:cNvCxnSpPr>
          <p:nvPr/>
        </p:nvCxnSpPr>
        <p:spPr bwMode="auto">
          <a:xfrm rot="16200000" flipV="1">
            <a:off x="6467646" y="3040778"/>
            <a:ext cx="216000" cy="1588"/>
          </a:xfrm>
          <a:prstGeom prst="straightConnector1">
            <a:avLst/>
          </a:prstGeom>
          <a:noFill/>
          <a:ln w="9525" algn="ctr">
            <a:solidFill>
              <a:schemeClr val="tx1"/>
            </a:solidFill>
            <a:round/>
            <a:headEnd/>
            <a:tailEnd type="arrow" w="med" len="med"/>
          </a:ln>
        </p:spPr>
      </p:cxnSp>
      <p:cxnSp>
        <p:nvCxnSpPr>
          <p:cNvPr id="62" name="Straight Arrow Connector 73">
            <a:extLst>
              <a:ext uri="{FF2B5EF4-FFF2-40B4-BE49-F238E27FC236}">
                <a16:creationId xmlns:a16="http://schemas.microsoft.com/office/drawing/2014/main" xmlns="" id="{E4ACB456-49B8-449D-9039-0D43DF17AFA4}"/>
              </a:ext>
            </a:extLst>
          </p:cNvPr>
          <p:cNvCxnSpPr>
            <a:cxnSpLocks noChangeShapeType="1"/>
          </p:cNvCxnSpPr>
          <p:nvPr/>
        </p:nvCxnSpPr>
        <p:spPr bwMode="auto">
          <a:xfrm rot="5400000" flipH="1" flipV="1">
            <a:off x="6594989" y="3032114"/>
            <a:ext cx="216000" cy="1588"/>
          </a:xfrm>
          <a:prstGeom prst="straightConnector1">
            <a:avLst/>
          </a:prstGeom>
          <a:noFill/>
          <a:ln w="19050" algn="ctr">
            <a:solidFill>
              <a:srgbClr val="00B050"/>
            </a:solidFill>
            <a:round/>
            <a:headEnd/>
            <a:tailEnd type="arrow" w="med" len="med"/>
          </a:ln>
        </p:spPr>
      </p:cxnSp>
      <p:cxnSp>
        <p:nvCxnSpPr>
          <p:cNvPr id="64" name="Straight Arrow Connector 73">
            <a:extLst>
              <a:ext uri="{FF2B5EF4-FFF2-40B4-BE49-F238E27FC236}">
                <a16:creationId xmlns:a16="http://schemas.microsoft.com/office/drawing/2014/main" xmlns="" id="{EDD6C01B-ABDA-4209-A38D-35940834B37B}"/>
              </a:ext>
            </a:extLst>
          </p:cNvPr>
          <p:cNvCxnSpPr>
            <a:cxnSpLocks noChangeShapeType="1"/>
          </p:cNvCxnSpPr>
          <p:nvPr/>
        </p:nvCxnSpPr>
        <p:spPr bwMode="auto">
          <a:xfrm rot="5400000" flipH="1" flipV="1">
            <a:off x="6589470" y="2407445"/>
            <a:ext cx="216000" cy="1588"/>
          </a:xfrm>
          <a:prstGeom prst="straightConnector1">
            <a:avLst/>
          </a:prstGeom>
          <a:noFill/>
          <a:ln w="19050" algn="ctr">
            <a:solidFill>
              <a:srgbClr val="00B050"/>
            </a:solidFill>
            <a:round/>
            <a:headEnd/>
            <a:tailEnd type="arrow" w="med" len="med"/>
          </a:ln>
        </p:spPr>
      </p:cxnSp>
      <p:cxnSp>
        <p:nvCxnSpPr>
          <p:cNvPr id="70" name="Straight Arrow Connector 73">
            <a:extLst>
              <a:ext uri="{FF2B5EF4-FFF2-40B4-BE49-F238E27FC236}">
                <a16:creationId xmlns:a16="http://schemas.microsoft.com/office/drawing/2014/main" xmlns="" id="{3A0D2A4E-886C-472C-93F7-C0CB1DEF839D}"/>
              </a:ext>
            </a:extLst>
          </p:cNvPr>
          <p:cNvCxnSpPr>
            <a:cxnSpLocks noChangeShapeType="1"/>
          </p:cNvCxnSpPr>
          <p:nvPr/>
        </p:nvCxnSpPr>
        <p:spPr bwMode="auto">
          <a:xfrm rot="16200000" flipV="1">
            <a:off x="6464732" y="2120775"/>
            <a:ext cx="216000" cy="1588"/>
          </a:xfrm>
          <a:prstGeom prst="straightConnector1">
            <a:avLst/>
          </a:prstGeom>
          <a:noFill/>
          <a:ln w="9525" algn="ctr">
            <a:solidFill>
              <a:schemeClr val="tx1"/>
            </a:solidFill>
            <a:round/>
            <a:headEnd/>
            <a:tailEnd type="arrow" w="med" len="med"/>
          </a:ln>
        </p:spPr>
      </p:cxnSp>
      <p:cxnSp>
        <p:nvCxnSpPr>
          <p:cNvPr id="74" name="Straight Arrow Connector 73">
            <a:extLst>
              <a:ext uri="{FF2B5EF4-FFF2-40B4-BE49-F238E27FC236}">
                <a16:creationId xmlns:a16="http://schemas.microsoft.com/office/drawing/2014/main" xmlns="" id="{C831632C-2AC3-41A4-A3BB-3C6274D3195B}"/>
              </a:ext>
            </a:extLst>
          </p:cNvPr>
          <p:cNvCxnSpPr>
            <a:cxnSpLocks noChangeShapeType="1"/>
          </p:cNvCxnSpPr>
          <p:nvPr/>
        </p:nvCxnSpPr>
        <p:spPr bwMode="auto">
          <a:xfrm rot="5400000" flipH="1" flipV="1">
            <a:off x="6592220" y="2114686"/>
            <a:ext cx="216000" cy="1588"/>
          </a:xfrm>
          <a:prstGeom prst="straightConnector1">
            <a:avLst/>
          </a:prstGeom>
          <a:noFill/>
          <a:ln w="19050" algn="ctr">
            <a:solidFill>
              <a:srgbClr val="00B050"/>
            </a:solidFill>
            <a:round/>
            <a:headEnd/>
            <a:tailEnd type="arrow" w="med" len="med"/>
          </a:ln>
        </p:spPr>
      </p:cxnSp>
      <p:cxnSp>
        <p:nvCxnSpPr>
          <p:cNvPr id="26" name="Straight Arrow Connector 48"/>
          <p:cNvCxnSpPr>
            <a:cxnSpLocks noChangeShapeType="1"/>
          </p:cNvCxnSpPr>
          <p:nvPr/>
        </p:nvCxnSpPr>
        <p:spPr bwMode="auto">
          <a:xfrm rot="16200000" flipH="1">
            <a:off x="8766029" y="3636178"/>
            <a:ext cx="216000" cy="1587"/>
          </a:xfrm>
          <a:prstGeom prst="straightConnector1">
            <a:avLst/>
          </a:prstGeom>
          <a:noFill/>
          <a:ln w="9525" algn="ctr">
            <a:solidFill>
              <a:schemeClr val="tx1"/>
            </a:solidFill>
            <a:prstDash val="solid"/>
            <a:round/>
            <a:headEnd/>
            <a:tailEnd type="arrow" w="med" len="med"/>
          </a:ln>
        </p:spPr>
      </p:cxnSp>
      <p:cxnSp>
        <p:nvCxnSpPr>
          <p:cNvPr id="27" name="Straight Arrow Connector 48"/>
          <p:cNvCxnSpPr>
            <a:cxnSpLocks noChangeShapeType="1"/>
          </p:cNvCxnSpPr>
          <p:nvPr/>
        </p:nvCxnSpPr>
        <p:spPr bwMode="auto">
          <a:xfrm rot="5400000" flipH="1" flipV="1">
            <a:off x="8768019" y="2139198"/>
            <a:ext cx="216000" cy="1587"/>
          </a:xfrm>
          <a:prstGeom prst="straightConnector1">
            <a:avLst/>
          </a:prstGeom>
          <a:noFill/>
          <a:ln w="9525" algn="ctr">
            <a:solidFill>
              <a:schemeClr val="tx1"/>
            </a:solidFill>
            <a:prstDash val="dash"/>
            <a:round/>
            <a:headEnd/>
            <a:tailEnd type="arrow" w="med" len="med"/>
          </a:ln>
        </p:spPr>
      </p:cxnSp>
      <p:cxnSp>
        <p:nvCxnSpPr>
          <p:cNvPr id="28" name="Straight Arrow Connector 48"/>
          <p:cNvCxnSpPr>
            <a:cxnSpLocks noChangeShapeType="1"/>
          </p:cNvCxnSpPr>
          <p:nvPr/>
        </p:nvCxnSpPr>
        <p:spPr bwMode="auto">
          <a:xfrm>
            <a:off x="8849586" y="4190403"/>
            <a:ext cx="1587" cy="216000"/>
          </a:xfrm>
          <a:prstGeom prst="straightConnector1">
            <a:avLst/>
          </a:prstGeom>
          <a:noFill/>
          <a:ln w="9525" algn="ctr">
            <a:solidFill>
              <a:schemeClr val="tx1"/>
            </a:solidFill>
            <a:prstDash val="solid"/>
            <a:round/>
            <a:headEnd/>
            <a:tailEnd type="arrow" w="med" len="med"/>
          </a:ln>
        </p:spPr>
      </p:cxnSp>
      <p:cxnSp>
        <p:nvCxnSpPr>
          <p:cNvPr id="29" name="Straight Arrow Connector 48"/>
          <p:cNvCxnSpPr>
            <a:cxnSpLocks noChangeShapeType="1"/>
          </p:cNvCxnSpPr>
          <p:nvPr/>
        </p:nvCxnSpPr>
        <p:spPr bwMode="auto">
          <a:xfrm>
            <a:off x="8844030" y="4483553"/>
            <a:ext cx="0" cy="216000"/>
          </a:xfrm>
          <a:prstGeom prst="straightConnector1">
            <a:avLst/>
          </a:prstGeom>
          <a:noFill/>
          <a:ln w="9525" algn="ctr">
            <a:solidFill>
              <a:schemeClr val="tx1"/>
            </a:solidFill>
            <a:prstDash val="solid"/>
            <a:round/>
            <a:headEnd/>
            <a:tailEnd type="arrow" w="med" len="med"/>
          </a:ln>
        </p:spPr>
      </p:cxnSp>
      <p:cxnSp>
        <p:nvCxnSpPr>
          <p:cNvPr id="31" name="Straight Arrow Connector 73"/>
          <p:cNvCxnSpPr>
            <a:cxnSpLocks noChangeShapeType="1"/>
          </p:cNvCxnSpPr>
          <p:nvPr/>
        </p:nvCxnSpPr>
        <p:spPr bwMode="auto">
          <a:xfrm rot="5400000">
            <a:off x="8768031" y="5872110"/>
            <a:ext cx="216000" cy="1588"/>
          </a:xfrm>
          <a:prstGeom prst="straightConnector1">
            <a:avLst/>
          </a:prstGeom>
          <a:noFill/>
          <a:ln w="9525" algn="ctr">
            <a:solidFill>
              <a:schemeClr val="tx1"/>
            </a:solidFill>
            <a:round/>
            <a:headEnd/>
            <a:tailEnd type="arrow" w="med" len="med"/>
          </a:ln>
        </p:spPr>
      </p:cxnSp>
      <p:cxnSp>
        <p:nvCxnSpPr>
          <p:cNvPr id="32" name="Straight Arrow Connector 73"/>
          <p:cNvCxnSpPr>
            <a:cxnSpLocks noChangeShapeType="1"/>
          </p:cNvCxnSpPr>
          <p:nvPr/>
        </p:nvCxnSpPr>
        <p:spPr bwMode="auto">
          <a:xfrm rot="5400000">
            <a:off x="8742379" y="5288804"/>
            <a:ext cx="216000" cy="1588"/>
          </a:xfrm>
          <a:prstGeom prst="straightConnector1">
            <a:avLst/>
          </a:prstGeom>
          <a:noFill/>
          <a:ln w="9525" algn="ctr">
            <a:solidFill>
              <a:schemeClr val="tx1"/>
            </a:solidFill>
            <a:round/>
            <a:headEnd/>
            <a:tailEnd type="arrow" w="med" len="med"/>
          </a:ln>
        </p:spPr>
      </p:cxnSp>
      <p:cxnSp>
        <p:nvCxnSpPr>
          <p:cNvPr id="33" name="Straight Arrow Connector 73"/>
          <p:cNvCxnSpPr>
            <a:cxnSpLocks noChangeShapeType="1"/>
          </p:cNvCxnSpPr>
          <p:nvPr/>
        </p:nvCxnSpPr>
        <p:spPr bwMode="auto">
          <a:xfrm rot="5400000">
            <a:off x="8288886" y="5529841"/>
            <a:ext cx="216000" cy="1588"/>
          </a:xfrm>
          <a:prstGeom prst="straightConnector1">
            <a:avLst/>
          </a:prstGeom>
          <a:noFill/>
          <a:ln w="9525" algn="ctr">
            <a:solidFill>
              <a:schemeClr val="tx1"/>
            </a:solidFill>
            <a:round/>
            <a:headEnd/>
            <a:tailEnd type="arrow" w="med" len="med"/>
          </a:ln>
        </p:spPr>
      </p:cxnSp>
      <p:cxnSp>
        <p:nvCxnSpPr>
          <p:cNvPr id="34" name="Straight Arrow Connector 73"/>
          <p:cNvCxnSpPr>
            <a:cxnSpLocks noChangeShapeType="1"/>
          </p:cNvCxnSpPr>
          <p:nvPr/>
        </p:nvCxnSpPr>
        <p:spPr bwMode="auto">
          <a:xfrm rot="5400000">
            <a:off x="8288886" y="5874525"/>
            <a:ext cx="216000" cy="1588"/>
          </a:xfrm>
          <a:prstGeom prst="straightConnector1">
            <a:avLst/>
          </a:prstGeom>
          <a:noFill/>
          <a:ln w="9525" algn="ctr">
            <a:solidFill>
              <a:schemeClr val="tx1"/>
            </a:solidFill>
            <a:round/>
            <a:headEnd/>
            <a:tailEnd type="arrow" w="med" len="med"/>
          </a:ln>
        </p:spPr>
      </p:cxnSp>
      <p:cxnSp>
        <p:nvCxnSpPr>
          <p:cNvPr id="35" name="Straight Arrow Connector 73"/>
          <p:cNvCxnSpPr>
            <a:cxnSpLocks noChangeShapeType="1"/>
          </p:cNvCxnSpPr>
          <p:nvPr/>
        </p:nvCxnSpPr>
        <p:spPr bwMode="auto">
          <a:xfrm rot="16200000" flipV="1">
            <a:off x="8278985" y="4281104"/>
            <a:ext cx="216000" cy="1588"/>
          </a:xfrm>
          <a:prstGeom prst="straightConnector1">
            <a:avLst/>
          </a:prstGeom>
          <a:noFill/>
          <a:ln w="9525" algn="ctr">
            <a:solidFill>
              <a:schemeClr val="tx1"/>
            </a:solidFill>
            <a:round/>
            <a:headEnd/>
            <a:tailEnd type="arrow" w="med" len="med"/>
          </a:ln>
        </p:spPr>
      </p:cxnSp>
      <p:cxnSp>
        <p:nvCxnSpPr>
          <p:cNvPr id="36" name="Straight Arrow Connector 73"/>
          <p:cNvCxnSpPr>
            <a:cxnSpLocks noChangeShapeType="1"/>
          </p:cNvCxnSpPr>
          <p:nvPr/>
        </p:nvCxnSpPr>
        <p:spPr bwMode="auto">
          <a:xfrm rot="16200000" flipV="1">
            <a:off x="8273270" y="3640815"/>
            <a:ext cx="216000" cy="1588"/>
          </a:xfrm>
          <a:prstGeom prst="straightConnector1">
            <a:avLst/>
          </a:prstGeom>
          <a:noFill/>
          <a:ln w="9525" algn="ctr">
            <a:solidFill>
              <a:schemeClr val="tx1"/>
            </a:solidFill>
            <a:round/>
            <a:headEnd/>
            <a:tailEnd type="arrow" w="med" len="med"/>
          </a:ln>
        </p:spPr>
      </p:cxnSp>
      <p:cxnSp>
        <p:nvCxnSpPr>
          <p:cNvPr id="37" name="Straight Arrow Connector 73"/>
          <p:cNvCxnSpPr>
            <a:cxnSpLocks noChangeShapeType="1"/>
          </p:cNvCxnSpPr>
          <p:nvPr/>
        </p:nvCxnSpPr>
        <p:spPr bwMode="auto">
          <a:xfrm rot="16200000" flipV="1">
            <a:off x="8283016" y="3019800"/>
            <a:ext cx="216000" cy="1588"/>
          </a:xfrm>
          <a:prstGeom prst="straightConnector1">
            <a:avLst/>
          </a:prstGeom>
          <a:noFill/>
          <a:ln w="9525" algn="ctr">
            <a:solidFill>
              <a:schemeClr val="tx1"/>
            </a:solidFill>
            <a:round/>
            <a:headEnd/>
            <a:tailEnd type="arrow" w="med" len="med"/>
          </a:ln>
        </p:spPr>
      </p:cxnSp>
      <p:cxnSp>
        <p:nvCxnSpPr>
          <p:cNvPr id="40" name="Straight Arrow Connector 73"/>
          <p:cNvCxnSpPr>
            <a:cxnSpLocks noChangeShapeType="1"/>
          </p:cNvCxnSpPr>
          <p:nvPr/>
        </p:nvCxnSpPr>
        <p:spPr bwMode="auto">
          <a:xfrm rot="16200000" flipV="1">
            <a:off x="8276849" y="2416653"/>
            <a:ext cx="216000" cy="1588"/>
          </a:xfrm>
          <a:prstGeom prst="straightConnector1">
            <a:avLst/>
          </a:prstGeom>
          <a:noFill/>
          <a:ln w="9525" algn="ctr">
            <a:solidFill>
              <a:schemeClr val="tx1"/>
            </a:solidFill>
            <a:round/>
            <a:headEnd/>
            <a:tailEnd type="arrow" w="med" len="med"/>
          </a:ln>
        </p:spPr>
      </p:cxnSp>
      <p:cxnSp>
        <p:nvCxnSpPr>
          <p:cNvPr id="41" name="Straight Arrow Connector 73"/>
          <p:cNvCxnSpPr>
            <a:cxnSpLocks noChangeShapeType="1"/>
          </p:cNvCxnSpPr>
          <p:nvPr/>
        </p:nvCxnSpPr>
        <p:spPr bwMode="auto">
          <a:xfrm rot="16200000" flipV="1">
            <a:off x="8276849" y="2125741"/>
            <a:ext cx="216000" cy="1588"/>
          </a:xfrm>
          <a:prstGeom prst="straightConnector1">
            <a:avLst/>
          </a:prstGeom>
          <a:noFill/>
          <a:ln w="9525" algn="ctr">
            <a:solidFill>
              <a:schemeClr val="tx1"/>
            </a:solidFill>
            <a:round/>
            <a:headEnd/>
            <a:tailEnd type="arrow" w="med" len="med"/>
          </a:ln>
        </p:spPr>
      </p:cxnSp>
      <p:cxnSp>
        <p:nvCxnSpPr>
          <p:cNvPr id="42" name="Straight Arrow Connector 73"/>
          <p:cNvCxnSpPr>
            <a:cxnSpLocks noChangeShapeType="1"/>
          </p:cNvCxnSpPr>
          <p:nvPr/>
        </p:nvCxnSpPr>
        <p:spPr bwMode="auto">
          <a:xfrm rot="16200000" flipV="1">
            <a:off x="8281742" y="4576057"/>
            <a:ext cx="216000" cy="1588"/>
          </a:xfrm>
          <a:prstGeom prst="straightConnector1">
            <a:avLst/>
          </a:prstGeom>
          <a:noFill/>
          <a:ln w="9525" algn="ctr">
            <a:solidFill>
              <a:schemeClr val="tx1"/>
            </a:solidFill>
            <a:round/>
            <a:headEnd/>
            <a:tailEnd type="arrow" w="med" len="med"/>
          </a:ln>
        </p:spPr>
      </p:cxnSp>
      <p:cxnSp>
        <p:nvCxnSpPr>
          <p:cNvPr id="47" name="Straight Arrow Connector 73"/>
          <p:cNvCxnSpPr>
            <a:cxnSpLocks noChangeShapeType="1"/>
          </p:cNvCxnSpPr>
          <p:nvPr/>
        </p:nvCxnSpPr>
        <p:spPr bwMode="auto">
          <a:xfrm rot="5400000">
            <a:off x="7740374" y="3062432"/>
            <a:ext cx="216000" cy="1588"/>
          </a:xfrm>
          <a:prstGeom prst="straightConnector1">
            <a:avLst/>
          </a:prstGeom>
          <a:noFill/>
          <a:ln w="19050" algn="ctr">
            <a:solidFill>
              <a:srgbClr val="00B050"/>
            </a:solidFill>
            <a:round/>
            <a:headEnd/>
            <a:tailEnd type="arrow" w="med" len="med"/>
          </a:ln>
        </p:spPr>
      </p:cxnSp>
      <p:cxnSp>
        <p:nvCxnSpPr>
          <p:cNvPr id="55" name="Straight Arrow Connector 48"/>
          <p:cNvCxnSpPr>
            <a:cxnSpLocks noChangeShapeType="1"/>
          </p:cNvCxnSpPr>
          <p:nvPr/>
        </p:nvCxnSpPr>
        <p:spPr bwMode="auto">
          <a:xfrm rot="16200000" flipH="1">
            <a:off x="7754176" y="2139881"/>
            <a:ext cx="216000" cy="1587"/>
          </a:xfrm>
          <a:prstGeom prst="straightConnector1">
            <a:avLst/>
          </a:prstGeom>
          <a:noFill/>
          <a:ln w="19050" algn="ctr">
            <a:solidFill>
              <a:srgbClr val="00B050"/>
            </a:solidFill>
            <a:prstDash val="sysDot"/>
            <a:round/>
            <a:headEnd/>
            <a:tailEnd type="arrow" w="med" len="med"/>
          </a:ln>
        </p:spPr>
      </p:cxnSp>
      <p:cxnSp>
        <p:nvCxnSpPr>
          <p:cNvPr id="65" name="Straight Arrow Connector 48"/>
          <p:cNvCxnSpPr>
            <a:cxnSpLocks noChangeShapeType="1"/>
          </p:cNvCxnSpPr>
          <p:nvPr/>
        </p:nvCxnSpPr>
        <p:spPr bwMode="auto">
          <a:xfrm>
            <a:off x="7831192" y="4188807"/>
            <a:ext cx="1587" cy="216000"/>
          </a:xfrm>
          <a:prstGeom prst="straightConnector1">
            <a:avLst/>
          </a:prstGeom>
          <a:noFill/>
          <a:ln w="19050" algn="ctr">
            <a:solidFill>
              <a:srgbClr val="00B050"/>
            </a:solidFill>
            <a:prstDash val="solid"/>
            <a:round/>
            <a:headEnd/>
            <a:tailEnd type="arrow" w="med" len="med"/>
          </a:ln>
        </p:spPr>
      </p:cxnSp>
      <p:cxnSp>
        <p:nvCxnSpPr>
          <p:cNvPr id="66" name="Straight Arrow Connector 73">
            <a:extLst>
              <a:ext uri="{FF2B5EF4-FFF2-40B4-BE49-F238E27FC236}">
                <a16:creationId xmlns:a16="http://schemas.microsoft.com/office/drawing/2014/main" xmlns="" id="{05007ED0-8DE4-4ECC-B5EC-74986EBF3C7F}"/>
              </a:ext>
            </a:extLst>
          </p:cNvPr>
          <p:cNvCxnSpPr>
            <a:cxnSpLocks noChangeShapeType="1"/>
          </p:cNvCxnSpPr>
          <p:nvPr/>
        </p:nvCxnSpPr>
        <p:spPr bwMode="auto">
          <a:xfrm rot="5400000">
            <a:off x="7098140" y="3069912"/>
            <a:ext cx="216000" cy="1588"/>
          </a:xfrm>
          <a:prstGeom prst="straightConnector1">
            <a:avLst/>
          </a:prstGeom>
          <a:noFill/>
          <a:ln w="9525" algn="ctr">
            <a:solidFill>
              <a:schemeClr val="tx1"/>
            </a:solidFill>
            <a:round/>
            <a:headEnd/>
            <a:tailEnd type="arrow" w="med" len="med"/>
          </a:ln>
        </p:spPr>
      </p:cxnSp>
      <p:cxnSp>
        <p:nvCxnSpPr>
          <p:cNvPr id="68" name="Straight Arrow Connector 48">
            <a:extLst>
              <a:ext uri="{FF2B5EF4-FFF2-40B4-BE49-F238E27FC236}">
                <a16:creationId xmlns:a16="http://schemas.microsoft.com/office/drawing/2014/main" xmlns="" id="{8C115CE1-7736-4AD9-8E6D-712E58F1E239}"/>
              </a:ext>
            </a:extLst>
          </p:cNvPr>
          <p:cNvCxnSpPr>
            <a:cxnSpLocks noChangeShapeType="1"/>
          </p:cNvCxnSpPr>
          <p:nvPr/>
        </p:nvCxnSpPr>
        <p:spPr bwMode="auto">
          <a:xfrm rot="16200000" flipH="1">
            <a:off x="7113653" y="2132156"/>
            <a:ext cx="216000" cy="1587"/>
          </a:xfrm>
          <a:prstGeom prst="straightConnector1">
            <a:avLst/>
          </a:prstGeom>
          <a:noFill/>
          <a:ln w="9525" algn="ctr">
            <a:solidFill>
              <a:schemeClr val="tx1"/>
            </a:solidFill>
            <a:prstDash val="dash"/>
            <a:round/>
            <a:headEnd/>
            <a:tailEnd type="arrow" w="med" len="med"/>
          </a:ln>
        </p:spPr>
      </p:cxnSp>
      <p:cxnSp>
        <p:nvCxnSpPr>
          <p:cNvPr id="81" name="Straight Arrow Connector 48">
            <a:extLst>
              <a:ext uri="{FF2B5EF4-FFF2-40B4-BE49-F238E27FC236}">
                <a16:creationId xmlns:a16="http://schemas.microsoft.com/office/drawing/2014/main" xmlns="" id="{F729C944-ADBE-457F-8547-64C81CDDF3F6}"/>
              </a:ext>
            </a:extLst>
          </p:cNvPr>
          <p:cNvCxnSpPr>
            <a:cxnSpLocks noChangeShapeType="1"/>
          </p:cNvCxnSpPr>
          <p:nvPr/>
        </p:nvCxnSpPr>
        <p:spPr bwMode="auto">
          <a:xfrm>
            <a:off x="7182196" y="5138261"/>
            <a:ext cx="1587" cy="216000"/>
          </a:xfrm>
          <a:prstGeom prst="straightConnector1">
            <a:avLst/>
          </a:prstGeom>
          <a:noFill/>
          <a:ln w="9525" algn="ctr">
            <a:solidFill>
              <a:schemeClr val="tx1"/>
            </a:solidFill>
            <a:prstDash val="solid"/>
            <a:round/>
            <a:headEnd/>
            <a:tailEnd type="arrow" w="med" len="med"/>
          </a:ln>
        </p:spPr>
      </p:cxnSp>
      <p:cxnSp>
        <p:nvCxnSpPr>
          <p:cNvPr id="86" name="Straight Arrow Connector 73">
            <a:extLst>
              <a:ext uri="{FF2B5EF4-FFF2-40B4-BE49-F238E27FC236}">
                <a16:creationId xmlns:a16="http://schemas.microsoft.com/office/drawing/2014/main" xmlns="" id="{0E4B10A1-ABC2-4609-9188-FBA3BF9B1713}"/>
              </a:ext>
            </a:extLst>
          </p:cNvPr>
          <p:cNvCxnSpPr>
            <a:cxnSpLocks noChangeShapeType="1"/>
          </p:cNvCxnSpPr>
          <p:nvPr/>
        </p:nvCxnSpPr>
        <p:spPr bwMode="auto">
          <a:xfrm rot="16200000" flipH="1">
            <a:off x="5858854" y="2123191"/>
            <a:ext cx="216000" cy="1588"/>
          </a:xfrm>
          <a:prstGeom prst="straightConnector1">
            <a:avLst/>
          </a:prstGeom>
          <a:noFill/>
          <a:ln w="19050" algn="ctr">
            <a:solidFill>
              <a:srgbClr val="00B050"/>
            </a:solidFill>
            <a:prstDash val="solid"/>
            <a:round/>
            <a:headEnd/>
            <a:tailEnd type="arrow" w="med" len="med"/>
          </a:ln>
        </p:spPr>
      </p:cxnSp>
      <p:cxnSp>
        <p:nvCxnSpPr>
          <p:cNvPr id="77" name="Straight Arrow Connector 73">
            <a:extLst>
              <a:ext uri="{FF2B5EF4-FFF2-40B4-BE49-F238E27FC236}">
                <a16:creationId xmlns:a16="http://schemas.microsoft.com/office/drawing/2014/main" xmlns="" id="{3B87A7A3-ABF6-45D6-A4AB-2DFDE101ABED}"/>
              </a:ext>
            </a:extLst>
          </p:cNvPr>
          <p:cNvCxnSpPr>
            <a:cxnSpLocks noChangeShapeType="1"/>
          </p:cNvCxnSpPr>
          <p:nvPr/>
        </p:nvCxnSpPr>
        <p:spPr bwMode="auto">
          <a:xfrm rot="5400000" flipH="1" flipV="1">
            <a:off x="5839760" y="5536776"/>
            <a:ext cx="216000" cy="1588"/>
          </a:xfrm>
          <a:prstGeom prst="straightConnector1">
            <a:avLst/>
          </a:prstGeom>
          <a:noFill/>
          <a:ln w="19050" algn="ctr">
            <a:solidFill>
              <a:srgbClr val="00B050"/>
            </a:solidFill>
            <a:round/>
            <a:headEnd/>
            <a:tailEnd type="arrow" w="med" len="med"/>
          </a:ln>
        </p:spPr>
      </p:cxnSp>
      <p:cxnSp>
        <p:nvCxnSpPr>
          <p:cNvPr id="79" name="Straight Arrow Connector 73">
            <a:extLst>
              <a:ext uri="{FF2B5EF4-FFF2-40B4-BE49-F238E27FC236}">
                <a16:creationId xmlns:a16="http://schemas.microsoft.com/office/drawing/2014/main" xmlns="" id="{7D484029-D25E-41B1-8BB7-FBEB2422D7B8}"/>
              </a:ext>
            </a:extLst>
          </p:cNvPr>
          <p:cNvCxnSpPr>
            <a:cxnSpLocks noChangeShapeType="1"/>
          </p:cNvCxnSpPr>
          <p:nvPr/>
        </p:nvCxnSpPr>
        <p:spPr bwMode="auto">
          <a:xfrm rot="16200000" flipH="1">
            <a:off x="5821478" y="4610924"/>
            <a:ext cx="216000" cy="1588"/>
          </a:xfrm>
          <a:prstGeom prst="straightConnector1">
            <a:avLst/>
          </a:prstGeom>
          <a:noFill/>
          <a:ln w="19050" algn="ctr">
            <a:solidFill>
              <a:srgbClr val="00B050"/>
            </a:solidFill>
            <a:prstDash val="sysDot"/>
            <a:round/>
            <a:headEnd/>
            <a:tailEnd type="arrow" w="med" len="med"/>
          </a:ln>
        </p:spPr>
      </p:cxnSp>
      <p:cxnSp>
        <p:nvCxnSpPr>
          <p:cNvPr id="83" name="Straight Arrow Connector 73">
            <a:extLst>
              <a:ext uri="{FF2B5EF4-FFF2-40B4-BE49-F238E27FC236}">
                <a16:creationId xmlns:a16="http://schemas.microsoft.com/office/drawing/2014/main" xmlns="" id="{993F0502-A20D-451E-A4BC-6E185E8FB373}"/>
              </a:ext>
            </a:extLst>
          </p:cNvPr>
          <p:cNvCxnSpPr>
            <a:cxnSpLocks noChangeShapeType="1"/>
          </p:cNvCxnSpPr>
          <p:nvPr/>
        </p:nvCxnSpPr>
        <p:spPr bwMode="auto">
          <a:xfrm rot="16200000" flipH="1">
            <a:off x="5820684" y="4922557"/>
            <a:ext cx="216000" cy="1588"/>
          </a:xfrm>
          <a:prstGeom prst="straightConnector1">
            <a:avLst/>
          </a:prstGeom>
          <a:noFill/>
          <a:ln w="19050" algn="ctr">
            <a:solidFill>
              <a:srgbClr val="00B050"/>
            </a:solidFill>
            <a:prstDash val="solid"/>
            <a:round/>
            <a:headEnd/>
            <a:tailEnd type="arrow" w="med" len="med"/>
          </a:ln>
        </p:spPr>
      </p:cxnSp>
      <p:cxnSp>
        <p:nvCxnSpPr>
          <p:cNvPr id="89" name="Straight Arrow Connector 73">
            <a:extLst>
              <a:ext uri="{FF2B5EF4-FFF2-40B4-BE49-F238E27FC236}">
                <a16:creationId xmlns:a16="http://schemas.microsoft.com/office/drawing/2014/main" xmlns="" id="{E5D99598-8FE5-4CA3-B3EF-D54A4B818094}"/>
              </a:ext>
            </a:extLst>
          </p:cNvPr>
          <p:cNvCxnSpPr>
            <a:cxnSpLocks noChangeShapeType="1"/>
          </p:cNvCxnSpPr>
          <p:nvPr/>
        </p:nvCxnSpPr>
        <p:spPr bwMode="auto">
          <a:xfrm rot="16200000" flipH="1">
            <a:off x="5837998" y="5832642"/>
            <a:ext cx="216000" cy="1588"/>
          </a:xfrm>
          <a:prstGeom prst="straightConnector1">
            <a:avLst/>
          </a:prstGeom>
          <a:noFill/>
          <a:ln w="9525" algn="ctr">
            <a:solidFill>
              <a:schemeClr val="tx1"/>
            </a:solidFill>
            <a:prstDash val="dash"/>
            <a:round/>
            <a:headEnd/>
            <a:tailEnd type="arrow" w="med" len="med"/>
          </a:ln>
        </p:spPr>
      </p:cxnSp>
      <p:cxnSp>
        <p:nvCxnSpPr>
          <p:cNvPr id="76" name="Straight Arrow Connector 73"/>
          <p:cNvCxnSpPr>
            <a:cxnSpLocks noChangeShapeType="1"/>
          </p:cNvCxnSpPr>
          <p:nvPr/>
        </p:nvCxnSpPr>
        <p:spPr bwMode="auto">
          <a:xfrm rot="5400000">
            <a:off x="6438941" y="5572400"/>
            <a:ext cx="216000" cy="1588"/>
          </a:xfrm>
          <a:prstGeom prst="straightConnector1">
            <a:avLst/>
          </a:prstGeom>
          <a:noFill/>
          <a:ln w="9525" algn="ctr">
            <a:solidFill>
              <a:schemeClr val="tx1"/>
            </a:solidFill>
            <a:round/>
            <a:headEnd/>
            <a:tailEnd type="arrow" w="med" len="med"/>
          </a:ln>
        </p:spPr>
      </p:cxnSp>
      <p:cxnSp>
        <p:nvCxnSpPr>
          <p:cNvPr id="67" name="Straight Arrow Connector 73">
            <a:extLst>
              <a:ext uri="{FF2B5EF4-FFF2-40B4-BE49-F238E27FC236}">
                <a16:creationId xmlns:a16="http://schemas.microsoft.com/office/drawing/2014/main" xmlns="" id="{C3EB5E9B-FFD7-4282-B2EE-323B08A1F91A}"/>
              </a:ext>
            </a:extLst>
          </p:cNvPr>
          <p:cNvCxnSpPr>
            <a:cxnSpLocks noChangeShapeType="1"/>
          </p:cNvCxnSpPr>
          <p:nvPr/>
        </p:nvCxnSpPr>
        <p:spPr bwMode="auto">
          <a:xfrm rot="16200000" flipH="1">
            <a:off x="6562632" y="5572400"/>
            <a:ext cx="216000" cy="1588"/>
          </a:xfrm>
          <a:prstGeom prst="straightConnector1">
            <a:avLst/>
          </a:prstGeom>
          <a:noFill/>
          <a:ln w="19050" algn="ctr">
            <a:solidFill>
              <a:srgbClr val="00B050"/>
            </a:solidFill>
            <a:round/>
            <a:headEnd/>
            <a:tailEnd type="arrow" w="med" len="med"/>
          </a:ln>
        </p:spPr>
      </p:cxnSp>
      <p:cxnSp>
        <p:nvCxnSpPr>
          <p:cNvPr id="71" name="Straight Arrow Connector 73">
            <a:extLst>
              <a:ext uri="{FF2B5EF4-FFF2-40B4-BE49-F238E27FC236}">
                <a16:creationId xmlns:a16="http://schemas.microsoft.com/office/drawing/2014/main" xmlns="" id="{A1C9B76C-F4EE-4A4D-B944-BF8955B6051F}"/>
              </a:ext>
            </a:extLst>
          </p:cNvPr>
          <p:cNvCxnSpPr>
            <a:cxnSpLocks noChangeShapeType="1"/>
          </p:cNvCxnSpPr>
          <p:nvPr/>
        </p:nvCxnSpPr>
        <p:spPr bwMode="auto">
          <a:xfrm rot="16200000" flipH="1">
            <a:off x="3331484" y="5257693"/>
            <a:ext cx="216000" cy="1588"/>
          </a:xfrm>
          <a:prstGeom prst="straightConnector1">
            <a:avLst/>
          </a:prstGeom>
          <a:noFill/>
          <a:ln w="19050" algn="ctr">
            <a:solidFill>
              <a:srgbClr val="00B050"/>
            </a:solidFill>
            <a:prstDash val="sysDot"/>
            <a:round/>
            <a:headEnd/>
            <a:tailEnd type="arrow" w="med" len="med"/>
          </a:ln>
        </p:spPr>
      </p:cxnSp>
      <p:cxnSp>
        <p:nvCxnSpPr>
          <p:cNvPr id="73" name="Straight Arrow Connector 73">
            <a:extLst>
              <a:ext uri="{FF2B5EF4-FFF2-40B4-BE49-F238E27FC236}">
                <a16:creationId xmlns:a16="http://schemas.microsoft.com/office/drawing/2014/main" xmlns="" id="{4F66849B-3B9E-4291-A516-C7D75D6D7F07}"/>
              </a:ext>
            </a:extLst>
          </p:cNvPr>
          <p:cNvCxnSpPr>
            <a:cxnSpLocks noChangeShapeType="1"/>
          </p:cNvCxnSpPr>
          <p:nvPr/>
        </p:nvCxnSpPr>
        <p:spPr bwMode="auto">
          <a:xfrm rot="5400000" flipH="1" flipV="1">
            <a:off x="3941926" y="3054982"/>
            <a:ext cx="216000" cy="1588"/>
          </a:xfrm>
          <a:prstGeom prst="straightConnector1">
            <a:avLst/>
          </a:prstGeom>
          <a:noFill/>
          <a:ln w="19050" algn="ctr">
            <a:solidFill>
              <a:srgbClr val="00B050"/>
            </a:solidFill>
            <a:prstDash val="sysDot"/>
            <a:round/>
            <a:headEnd/>
            <a:tailEnd type="arrow" w="med" len="med"/>
          </a:ln>
        </p:spPr>
      </p:cxnSp>
      <p:cxnSp>
        <p:nvCxnSpPr>
          <p:cNvPr id="80" name="Straight Arrow Connector 73">
            <a:extLst>
              <a:ext uri="{FF2B5EF4-FFF2-40B4-BE49-F238E27FC236}">
                <a16:creationId xmlns:a16="http://schemas.microsoft.com/office/drawing/2014/main" xmlns="" id="{9F54C3DF-C0F4-46FC-854D-D06074066BFC}"/>
              </a:ext>
            </a:extLst>
          </p:cNvPr>
          <p:cNvCxnSpPr>
            <a:cxnSpLocks noChangeShapeType="1"/>
          </p:cNvCxnSpPr>
          <p:nvPr/>
        </p:nvCxnSpPr>
        <p:spPr bwMode="auto">
          <a:xfrm rot="5400000" flipH="1" flipV="1">
            <a:off x="3763257" y="5875739"/>
            <a:ext cx="216000" cy="1588"/>
          </a:xfrm>
          <a:prstGeom prst="straightConnector1">
            <a:avLst/>
          </a:prstGeom>
          <a:noFill/>
          <a:ln w="19050" algn="ctr">
            <a:solidFill>
              <a:srgbClr val="00B050"/>
            </a:solidFill>
            <a:prstDash val="sysDot"/>
            <a:round/>
            <a:headEnd/>
            <a:tailEnd type="arrow" w="med" len="med"/>
          </a:ln>
        </p:spPr>
      </p:cxnSp>
      <p:cxnSp>
        <p:nvCxnSpPr>
          <p:cNvPr id="90" name="Straight Arrow Connector 73">
            <a:extLst>
              <a:ext uri="{FF2B5EF4-FFF2-40B4-BE49-F238E27FC236}">
                <a16:creationId xmlns:a16="http://schemas.microsoft.com/office/drawing/2014/main" xmlns="" id="{AB7D6832-0F54-4A24-B87B-6D20EBBA6CDE}"/>
              </a:ext>
            </a:extLst>
          </p:cNvPr>
          <p:cNvCxnSpPr>
            <a:cxnSpLocks noChangeShapeType="1"/>
          </p:cNvCxnSpPr>
          <p:nvPr/>
        </p:nvCxnSpPr>
        <p:spPr bwMode="auto">
          <a:xfrm rot="5400000" flipH="1" flipV="1">
            <a:off x="3637779" y="5888515"/>
            <a:ext cx="216000" cy="1588"/>
          </a:xfrm>
          <a:prstGeom prst="straightConnector1">
            <a:avLst/>
          </a:prstGeom>
          <a:noFill/>
          <a:ln w="9525" algn="ctr">
            <a:solidFill>
              <a:schemeClr val="tx1"/>
            </a:solidFill>
            <a:prstDash val="dash"/>
            <a:round/>
            <a:headEnd/>
            <a:tailEnd type="arrow" w="med" len="med"/>
          </a:ln>
        </p:spPr>
      </p:cxnSp>
      <p:cxnSp>
        <p:nvCxnSpPr>
          <p:cNvPr id="91" name="Straight Arrow Connector 73">
            <a:extLst>
              <a:ext uri="{FF2B5EF4-FFF2-40B4-BE49-F238E27FC236}">
                <a16:creationId xmlns:a16="http://schemas.microsoft.com/office/drawing/2014/main" xmlns="" id="{F3D9D132-6B2D-4549-9F1F-FDD5E3743741}"/>
              </a:ext>
            </a:extLst>
          </p:cNvPr>
          <p:cNvCxnSpPr>
            <a:cxnSpLocks noChangeShapeType="1"/>
          </p:cNvCxnSpPr>
          <p:nvPr/>
        </p:nvCxnSpPr>
        <p:spPr bwMode="auto">
          <a:xfrm rot="16200000" flipV="1">
            <a:off x="3689504" y="5556468"/>
            <a:ext cx="216000" cy="1588"/>
          </a:xfrm>
          <a:prstGeom prst="straightConnector1">
            <a:avLst/>
          </a:prstGeom>
          <a:noFill/>
          <a:ln w="9525" algn="ctr">
            <a:solidFill>
              <a:schemeClr val="tx1"/>
            </a:solidFill>
            <a:round/>
            <a:headEnd/>
            <a:tailEnd type="arrow" w="med" len="med"/>
          </a:ln>
        </p:spPr>
      </p:cxnSp>
      <p:cxnSp>
        <p:nvCxnSpPr>
          <p:cNvPr id="92" name="Straight Arrow Connector 73">
            <a:extLst>
              <a:ext uri="{FF2B5EF4-FFF2-40B4-BE49-F238E27FC236}">
                <a16:creationId xmlns:a16="http://schemas.microsoft.com/office/drawing/2014/main" xmlns="" id="{DAE31A49-8E69-45A8-ACB3-AD4B0F347D43}"/>
              </a:ext>
            </a:extLst>
          </p:cNvPr>
          <p:cNvCxnSpPr>
            <a:cxnSpLocks noChangeShapeType="1"/>
          </p:cNvCxnSpPr>
          <p:nvPr/>
        </p:nvCxnSpPr>
        <p:spPr bwMode="auto">
          <a:xfrm rot="5400000" flipH="1" flipV="1">
            <a:off x="3357399" y="4936006"/>
            <a:ext cx="216000" cy="1588"/>
          </a:xfrm>
          <a:prstGeom prst="straightConnector1">
            <a:avLst/>
          </a:prstGeom>
          <a:noFill/>
          <a:ln w="19050" algn="ctr">
            <a:solidFill>
              <a:srgbClr val="00B050"/>
            </a:solidFill>
            <a:round/>
            <a:headEnd/>
            <a:tailEnd type="arrow" w="med" len="med"/>
          </a:ln>
        </p:spPr>
      </p:cxnSp>
      <p:cxnSp>
        <p:nvCxnSpPr>
          <p:cNvPr id="93" name="Straight Arrow Connector 73">
            <a:extLst>
              <a:ext uri="{FF2B5EF4-FFF2-40B4-BE49-F238E27FC236}">
                <a16:creationId xmlns:a16="http://schemas.microsoft.com/office/drawing/2014/main" xmlns="" id="{72910540-E1FD-4DC1-AD0B-2371A9F41687}"/>
              </a:ext>
            </a:extLst>
          </p:cNvPr>
          <p:cNvCxnSpPr>
            <a:cxnSpLocks noChangeShapeType="1"/>
          </p:cNvCxnSpPr>
          <p:nvPr/>
        </p:nvCxnSpPr>
        <p:spPr bwMode="auto">
          <a:xfrm rot="16200000" flipH="1">
            <a:off x="3799506" y="3680944"/>
            <a:ext cx="216000" cy="1588"/>
          </a:xfrm>
          <a:prstGeom prst="straightConnector1">
            <a:avLst/>
          </a:prstGeom>
          <a:noFill/>
          <a:ln w="9525" algn="ctr">
            <a:solidFill>
              <a:schemeClr val="tx1"/>
            </a:solidFill>
            <a:prstDash val="dash"/>
            <a:round/>
            <a:headEnd/>
            <a:tailEnd type="arrow" w="med" len="med"/>
          </a:ln>
        </p:spPr>
      </p:cxnSp>
      <p:cxnSp>
        <p:nvCxnSpPr>
          <p:cNvPr id="94" name="Straight Arrow Connector 73">
            <a:extLst>
              <a:ext uri="{FF2B5EF4-FFF2-40B4-BE49-F238E27FC236}">
                <a16:creationId xmlns:a16="http://schemas.microsoft.com/office/drawing/2014/main" xmlns="" id="{66013723-A035-4B07-9A11-898775408D20}"/>
              </a:ext>
            </a:extLst>
          </p:cNvPr>
          <p:cNvCxnSpPr>
            <a:cxnSpLocks noChangeShapeType="1"/>
          </p:cNvCxnSpPr>
          <p:nvPr/>
        </p:nvCxnSpPr>
        <p:spPr bwMode="auto">
          <a:xfrm rot="16200000" flipH="1">
            <a:off x="3914450" y="3382012"/>
            <a:ext cx="216000" cy="1588"/>
          </a:xfrm>
          <a:prstGeom prst="straightConnector1">
            <a:avLst/>
          </a:prstGeom>
          <a:noFill/>
          <a:ln w="9525" algn="ctr">
            <a:solidFill>
              <a:schemeClr val="tx1"/>
            </a:solidFill>
            <a:prstDash val="dash"/>
            <a:round/>
            <a:headEnd/>
            <a:tailEnd type="arrow" w="med" len="med"/>
          </a:ln>
        </p:spPr>
      </p:cxnSp>
      <p:cxnSp>
        <p:nvCxnSpPr>
          <p:cNvPr id="95" name="Straight Arrow Connector 73">
            <a:extLst>
              <a:ext uri="{FF2B5EF4-FFF2-40B4-BE49-F238E27FC236}">
                <a16:creationId xmlns:a16="http://schemas.microsoft.com/office/drawing/2014/main" xmlns="" id="{610DBA93-BA4B-40A5-8182-597887E957BD}"/>
              </a:ext>
            </a:extLst>
          </p:cNvPr>
          <p:cNvCxnSpPr>
            <a:cxnSpLocks noChangeShapeType="1"/>
          </p:cNvCxnSpPr>
          <p:nvPr/>
        </p:nvCxnSpPr>
        <p:spPr bwMode="auto">
          <a:xfrm rot="16200000" flipH="1">
            <a:off x="4026096" y="2738221"/>
            <a:ext cx="216000" cy="1588"/>
          </a:xfrm>
          <a:prstGeom prst="straightConnector1">
            <a:avLst/>
          </a:prstGeom>
          <a:noFill/>
          <a:ln w="9525" algn="ctr">
            <a:solidFill>
              <a:schemeClr val="tx1"/>
            </a:solidFill>
            <a:prstDash val="dash"/>
            <a:round/>
            <a:headEnd/>
            <a:tailEnd type="arrow" w="med" len="med"/>
          </a:ln>
        </p:spPr>
      </p:cxnSp>
      <p:cxnSp>
        <p:nvCxnSpPr>
          <p:cNvPr id="96" name="Straight Arrow Connector 48">
            <a:extLst>
              <a:ext uri="{FF2B5EF4-FFF2-40B4-BE49-F238E27FC236}">
                <a16:creationId xmlns:a16="http://schemas.microsoft.com/office/drawing/2014/main" xmlns="" id="{1E386861-96F9-4BB9-A4CE-23F9777BC5A1}"/>
              </a:ext>
            </a:extLst>
          </p:cNvPr>
          <p:cNvCxnSpPr>
            <a:cxnSpLocks noChangeShapeType="1"/>
          </p:cNvCxnSpPr>
          <p:nvPr/>
        </p:nvCxnSpPr>
        <p:spPr bwMode="auto">
          <a:xfrm>
            <a:off x="5490362" y="2005023"/>
            <a:ext cx="1587" cy="216000"/>
          </a:xfrm>
          <a:prstGeom prst="straightConnector1">
            <a:avLst/>
          </a:prstGeom>
          <a:noFill/>
          <a:ln w="9525" algn="ctr">
            <a:solidFill>
              <a:schemeClr val="tx1"/>
            </a:solidFill>
            <a:prstDash val="solid"/>
            <a:round/>
            <a:headEnd/>
            <a:tailEnd type="arrow" w="med" len="med"/>
          </a:ln>
        </p:spPr>
      </p:cxnSp>
      <p:cxnSp>
        <p:nvCxnSpPr>
          <p:cNvPr id="97" name="Straight Arrow Connector 73">
            <a:extLst>
              <a:ext uri="{FF2B5EF4-FFF2-40B4-BE49-F238E27FC236}">
                <a16:creationId xmlns:a16="http://schemas.microsoft.com/office/drawing/2014/main" xmlns="" id="{4F66849B-3B9E-4291-A516-C7D75D6D7F07}"/>
              </a:ext>
            </a:extLst>
          </p:cNvPr>
          <p:cNvCxnSpPr>
            <a:cxnSpLocks noChangeShapeType="1"/>
          </p:cNvCxnSpPr>
          <p:nvPr/>
        </p:nvCxnSpPr>
        <p:spPr bwMode="auto">
          <a:xfrm rot="5400000" flipH="1" flipV="1">
            <a:off x="4848669" y="2444856"/>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1619784778"/>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073" y="0"/>
            <a:ext cx="7494952" cy="1052736"/>
          </a:xfrm>
        </p:spPr>
        <p:txBody>
          <a:bodyPr>
            <a:normAutofit/>
          </a:bodyPr>
          <a:lstStyle/>
          <a:p>
            <a:r>
              <a:rPr lang="en-CA" sz="1800" dirty="0"/>
              <a:t>With boaters 35-54 and 55+ </a:t>
            </a:r>
            <a:r>
              <a:rPr lang="en-CA" sz="1800" dirty="0" err="1"/>
              <a:t>yrs</a:t>
            </a:r>
            <a:r>
              <a:rPr lang="en-CA" sz="1800" dirty="0"/>
              <a:t>, lower awareness of many top sources vs. year ago Fall 2017 peak.</a:t>
            </a:r>
            <a:endParaRPr lang="en-US" sz="18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42</a:t>
            </a:fld>
            <a:endParaRPr lang="en-US" dirty="0"/>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29" name="Table 28"/>
          <p:cNvGraphicFramePr>
            <a:graphicFrameLocks noGrp="1"/>
          </p:cNvGraphicFramePr>
          <p:nvPr>
            <p:extLst>
              <p:ext uri="{D42A27DB-BD31-4B8C-83A1-F6EECF244321}">
                <p14:modId xmlns:p14="http://schemas.microsoft.com/office/powerpoint/2010/main" val="1549076036"/>
              </p:ext>
            </p:extLst>
          </p:nvPr>
        </p:nvGraphicFramePr>
        <p:xfrm>
          <a:off x="6559165" y="1288043"/>
          <a:ext cx="2227848" cy="4680746"/>
        </p:xfrm>
        <a:graphic>
          <a:graphicData uri="http://schemas.openxmlformats.org/drawingml/2006/table">
            <a:tbl>
              <a:tblPr>
                <a:tableStyleId>{5C22544A-7EE6-4342-B048-85BDC9FD1C3A}</a:tableStyleId>
              </a:tblPr>
              <a:tblGrid>
                <a:gridCol w="752654">
                  <a:extLst>
                    <a:ext uri="{9D8B030D-6E8A-4147-A177-3AD203B41FA5}">
                      <a16:colId xmlns:a16="http://schemas.microsoft.com/office/drawing/2014/main" xmlns="" val="20000"/>
                    </a:ext>
                  </a:extLst>
                </a:gridCol>
                <a:gridCol w="751963">
                  <a:extLst>
                    <a:ext uri="{9D8B030D-6E8A-4147-A177-3AD203B41FA5}">
                      <a16:colId xmlns:a16="http://schemas.microsoft.com/office/drawing/2014/main" xmlns="" val="20001"/>
                    </a:ext>
                  </a:extLst>
                </a:gridCol>
                <a:gridCol w="723231">
                  <a:extLst>
                    <a:ext uri="{9D8B030D-6E8A-4147-A177-3AD203B41FA5}">
                      <a16:colId xmlns:a16="http://schemas.microsoft.com/office/drawing/2014/main" xmlns="" val="20002"/>
                    </a:ext>
                  </a:extLst>
                </a:gridCol>
              </a:tblGrid>
              <a:tr h="236291">
                <a:tc gridSpan="3">
                  <a:txBody>
                    <a:bodyPr/>
                    <a:lstStyle/>
                    <a:p>
                      <a:pPr algn="ctr"/>
                      <a:r>
                        <a:rPr lang="en-CA" sz="1000" b="1" u="none" dirty="0">
                          <a:latin typeface="Arial" panose="020B0604020202020204" pitchFamily="34" charset="0"/>
                          <a:cs typeface="Arial" panose="020B0604020202020204" pitchFamily="34" charset="0"/>
                        </a:rPr>
                        <a:t>By Age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900" b="1" u="none"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CA" sz="900" b="1" u="none"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26114">
                <a:tc>
                  <a:txBody>
                    <a:bodyPr/>
                    <a:lstStyle/>
                    <a:p>
                      <a:pPr algn="ctr"/>
                      <a:r>
                        <a:rPr lang="en-CA" sz="800" b="1" u="none" dirty="0">
                          <a:latin typeface="Arial" panose="020B0604020202020204" pitchFamily="34" charset="0"/>
                          <a:cs typeface="Arial" panose="020B0604020202020204" pitchFamily="34" charset="0"/>
                        </a:rPr>
                        <a:t>18-34</a:t>
                      </a:r>
                      <a:br>
                        <a:rPr lang="en-CA" sz="800" b="1" u="none" dirty="0">
                          <a:latin typeface="Arial" panose="020B0604020202020204" pitchFamily="34" charset="0"/>
                          <a:cs typeface="Arial" panose="020B0604020202020204" pitchFamily="34" charset="0"/>
                        </a:rPr>
                      </a:br>
                      <a:r>
                        <a:rPr lang="en-CA" sz="800" b="1" u="none" dirty="0">
                          <a:latin typeface="Arial" panose="020B0604020202020204" pitchFamily="34" charset="0"/>
                          <a:cs typeface="Arial" panose="020B0604020202020204" pitchFamily="34" charset="0"/>
                        </a:rPr>
                        <a:t>(158)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sz="800" b="1" u="none" dirty="0">
                          <a:latin typeface="Arial" panose="020B0604020202020204" pitchFamily="34" charset="0"/>
                          <a:cs typeface="Arial" panose="020B0604020202020204" pitchFamily="34" charset="0"/>
                        </a:rPr>
                        <a:t>35-54</a:t>
                      </a:r>
                      <a:br>
                        <a:rPr lang="en-CA" sz="800" b="1" u="none" dirty="0">
                          <a:latin typeface="Arial" panose="020B0604020202020204" pitchFamily="34" charset="0"/>
                          <a:cs typeface="Arial" panose="020B0604020202020204" pitchFamily="34" charset="0"/>
                        </a:rPr>
                      </a:br>
                      <a:r>
                        <a:rPr lang="en-CA" sz="800" b="1" u="none" dirty="0">
                          <a:latin typeface="Arial" panose="020B0604020202020204" pitchFamily="34" charset="0"/>
                          <a:cs typeface="Arial" panose="020B0604020202020204" pitchFamily="34" charset="0"/>
                        </a:rPr>
                        <a:t>(185)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sz="800" b="1" u="none" dirty="0">
                          <a:latin typeface="Arial" panose="020B0604020202020204" pitchFamily="34" charset="0"/>
                          <a:cs typeface="Arial" panose="020B0604020202020204" pitchFamily="34" charset="0"/>
                        </a:rPr>
                        <a:t>55+</a:t>
                      </a:r>
                      <a:br>
                        <a:rPr lang="en-CA" sz="800" b="1" u="none" dirty="0">
                          <a:latin typeface="Arial" panose="020B0604020202020204" pitchFamily="34" charset="0"/>
                          <a:cs typeface="Arial" panose="020B0604020202020204" pitchFamily="34" charset="0"/>
                        </a:rPr>
                      </a:br>
                      <a:r>
                        <a:rPr lang="en-CA" sz="800" b="1" u="none" dirty="0">
                          <a:latin typeface="Arial" panose="020B0604020202020204" pitchFamily="34" charset="0"/>
                          <a:cs typeface="Arial" panose="020B0604020202020204" pitchFamily="34" charset="0"/>
                        </a:rPr>
                        <a:t>(102)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2576">
                <a:tc>
                  <a:txBody>
                    <a:bodyPr/>
                    <a:lstStyle/>
                    <a:p>
                      <a:pPr algn="ctr"/>
                      <a:r>
                        <a:rPr lang="en-CA" sz="1000" b="0" dirty="0">
                          <a:latin typeface="Arial" panose="020B0604020202020204" pitchFamily="34" charset="0"/>
                          <a:cs typeface="Arial" panose="020B0604020202020204" pitchFamily="34" charset="0"/>
                        </a:rPr>
                        <a:t>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25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17655">
                <a:tc>
                  <a:txBody>
                    <a:bodyPr/>
                    <a:lstStyle/>
                    <a:p>
                      <a:pPr algn="ctr"/>
                      <a:r>
                        <a:rPr lang="en-CA" sz="1000" b="0" dirty="0">
                          <a:latin typeface="Arial" panose="020B0604020202020204" pitchFamily="34" charset="0"/>
                          <a:cs typeface="Arial" panose="020B0604020202020204" pitchFamily="34" charset="0"/>
                        </a:rPr>
                        <a:t>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00935">
                <a:tc>
                  <a:txBody>
                    <a:bodyPr/>
                    <a:lstStyle/>
                    <a:p>
                      <a:pPr algn="ctr"/>
                      <a:r>
                        <a:rPr lang="en-CA" sz="1000" b="0" dirty="0">
                          <a:latin typeface="Arial" panose="020B0604020202020204" pitchFamily="34" charset="0"/>
                          <a:cs typeface="Arial" panose="020B0604020202020204" pitchFamily="34" charset="0"/>
                        </a:rPr>
                        <a:t>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67498">
                <a:tc>
                  <a:txBody>
                    <a:bodyPr/>
                    <a:lstStyle/>
                    <a:p>
                      <a:pPr algn="ctr">
                        <a:spcBef>
                          <a:spcPts val="600"/>
                        </a:spcBef>
                      </a:pPr>
                      <a:r>
                        <a:rPr lang="en-CA" sz="1000" b="0" dirty="0">
                          <a:latin typeface="Arial" panose="020B0604020202020204" pitchFamily="34" charset="0"/>
                          <a:cs typeface="Arial" panose="020B0604020202020204" pitchFamily="34" charset="0"/>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CA" sz="1000" b="0" dirty="0">
                          <a:latin typeface="Arial" panose="020B0604020202020204" pitchFamily="34" charset="0"/>
                          <a:cs typeface="Arial" panose="020B0604020202020204"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CA" sz="1000" b="0" dirty="0">
                          <a:latin typeface="Arial" panose="020B0604020202020204" pitchFamily="34" charset="0"/>
                          <a:cs typeface="Arial" panose="020B0604020202020204" pitchFamily="34" charset="0"/>
                        </a:rPr>
                        <a:t>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17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84216">
                <a:tc>
                  <a:txBody>
                    <a:bodyPr/>
                    <a:lstStyle/>
                    <a:p>
                      <a:pPr algn="ctr"/>
                      <a:r>
                        <a:rPr lang="en-CA" sz="1000" b="0" dirty="0">
                          <a:latin typeface="Arial" panose="020B0604020202020204" pitchFamily="34" charset="0"/>
                          <a:cs typeface="Arial" panose="020B0604020202020204" pitchFamily="34" charset="0"/>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09295">
                <a:tc>
                  <a:txBody>
                    <a:bodyPr/>
                    <a:lstStyle/>
                    <a:p>
                      <a:pPr algn="ctr"/>
                      <a:r>
                        <a:rPr lang="en-CA" sz="1000" b="0" dirty="0">
                          <a:latin typeface="Arial" panose="020B0604020202020204" pitchFamily="34" charset="0"/>
                          <a:cs typeface="Arial" panose="020B0604020202020204" pitchFamily="34" charset="0"/>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26013">
                <a:tc>
                  <a:txBody>
                    <a:bodyPr/>
                    <a:lstStyle/>
                    <a:p>
                      <a:pPr algn="ctr"/>
                      <a:r>
                        <a:rPr lang="en-CA" sz="1000" b="0" dirty="0">
                          <a:latin typeface="Arial" panose="020B0604020202020204" pitchFamily="34" charset="0"/>
                          <a:cs typeface="Arial" panose="020B06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26013">
                <a:tc>
                  <a:txBody>
                    <a:bodyPr/>
                    <a:lstStyle/>
                    <a:p>
                      <a:pPr algn="ctr"/>
                      <a:r>
                        <a:rPr lang="en-CA" sz="1000" b="0" dirty="0">
                          <a:latin typeface="Arial" panose="020B0604020202020204" pitchFamily="34" charset="0"/>
                          <a:cs typeface="Arial" panose="020B0604020202020204"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39944">
                <a:tc>
                  <a:txBody>
                    <a:bodyPr/>
                    <a:lstStyle/>
                    <a:p>
                      <a:pPr algn="ctr"/>
                      <a:r>
                        <a:rPr lang="en-CA" sz="1000" b="0" dirty="0">
                          <a:latin typeface="Arial" panose="020B0604020202020204" pitchFamily="34" charset="0"/>
                          <a:cs typeface="Arial" panose="020B0604020202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92576">
                <a:tc>
                  <a:txBody>
                    <a:bodyPr/>
                    <a:lstStyle/>
                    <a:p>
                      <a:pPr algn="ctr">
                        <a:spcBef>
                          <a:spcPts val="600"/>
                        </a:spcBef>
                      </a:pPr>
                      <a:r>
                        <a:rPr lang="en-CA" sz="1000" b="0" dirty="0">
                          <a:latin typeface="Arial" panose="020B0604020202020204" pitchFamily="34" charset="0"/>
                          <a:cs typeface="Arial" panose="020B0604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CA" sz="1000" b="0" dirty="0">
                          <a:latin typeface="Arial" panose="020B0604020202020204" pitchFamily="34" charset="0"/>
                          <a:cs typeface="Arial" panose="020B060402020202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CA" sz="1000" b="0" dirty="0">
                          <a:latin typeface="Arial" panose="020B0604020202020204" pitchFamily="34" charset="0"/>
                          <a:cs typeface="Arial" panose="020B0604020202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36291">
                <a:tc>
                  <a:txBody>
                    <a:bodyPr/>
                    <a:lstStyle/>
                    <a:p>
                      <a:pPr algn="ctr"/>
                      <a:r>
                        <a:rPr lang="en-CA" sz="1000" b="0" dirty="0">
                          <a:latin typeface="Arial" panose="020B0604020202020204" pitchFamily="34" charset="0"/>
                          <a:cs typeface="Arial" panose="020B0604020202020204"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sp>
        <p:nvSpPr>
          <p:cNvPr id="86"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523285" y="542341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graphicFrame>
        <p:nvGraphicFramePr>
          <p:cNvPr id="82" name="Object 4">
            <a:extLst>
              <a:ext uri="{FF2B5EF4-FFF2-40B4-BE49-F238E27FC236}">
                <a16:creationId xmlns:a16="http://schemas.microsoft.com/office/drawing/2014/main" xmlns="" id="{652F1AAA-8CBA-4905-914F-32CB272D9EC8}"/>
              </a:ext>
            </a:extLst>
          </p:cNvPr>
          <p:cNvGraphicFramePr>
            <a:graphicFrameLocks noChangeAspect="1"/>
          </p:cNvGraphicFramePr>
          <p:nvPr>
            <p:extLst>
              <p:ext uri="{D42A27DB-BD31-4B8C-83A1-F6EECF244321}">
                <p14:modId xmlns:p14="http://schemas.microsoft.com/office/powerpoint/2010/main" val="3638011218"/>
              </p:ext>
            </p:extLst>
          </p:nvPr>
        </p:nvGraphicFramePr>
        <p:xfrm>
          <a:off x="824742" y="1595438"/>
          <a:ext cx="5781675" cy="4619625"/>
        </p:xfrm>
        <a:graphic>
          <a:graphicData uri="http://schemas.openxmlformats.org/presentationml/2006/ole">
            <mc:AlternateContent xmlns:mc="http://schemas.openxmlformats.org/markup-compatibility/2006">
              <mc:Choice xmlns:v="urn:schemas-microsoft-com:vml" Requires="v">
                <p:oleObj spid="_x0000_s182353" name="Worksheet" r:id="rId4" imgW="3981370" imgH="3143096" progId="Excel.Sheet.8">
                  <p:embed/>
                </p:oleObj>
              </mc:Choice>
              <mc:Fallback>
                <p:oleObj name="Worksheet" r:id="rId4" imgW="3981370" imgH="3143096" progId="Excel.Sheet.8">
                  <p:embed/>
                  <p:pic>
                    <p:nvPicPr>
                      <p:cNvPr id="50" name="Object 4"/>
                      <p:cNvPicPr>
                        <a:picLocks noChangeAspect="1" noChangeArrowheads="1"/>
                      </p:cNvPicPr>
                      <p:nvPr/>
                    </p:nvPicPr>
                    <p:blipFill>
                      <a:blip r:embed="rId5"/>
                      <a:srcRect l="3552" b="621"/>
                      <a:stretch>
                        <a:fillRect/>
                      </a:stretch>
                    </p:blipFill>
                    <p:spPr bwMode="auto">
                      <a:xfrm>
                        <a:off x="824742" y="1595438"/>
                        <a:ext cx="5781675" cy="4619625"/>
                      </a:xfrm>
                      <a:prstGeom prst="rect">
                        <a:avLst/>
                      </a:prstGeom>
                      <a:noFill/>
                      <a:ln>
                        <a:noFill/>
                      </a:ln>
                      <a:effectLst/>
                      <a:extLst/>
                    </p:spPr>
                  </p:pic>
                </p:oleObj>
              </mc:Fallback>
            </mc:AlternateContent>
          </a:graphicData>
        </a:graphic>
      </p:graphicFrame>
      <p:sp>
        <p:nvSpPr>
          <p:cNvPr id="88" name="TextBox 52">
            <a:extLst>
              <a:ext uri="{FF2B5EF4-FFF2-40B4-BE49-F238E27FC236}">
                <a16:creationId xmlns:a16="http://schemas.microsoft.com/office/drawing/2014/main" xmlns="" id="{39D245B8-C92C-4E1E-91F4-7F04AE93971C}"/>
              </a:ext>
            </a:extLst>
          </p:cNvPr>
          <p:cNvSpPr txBox="1">
            <a:spLocks noChangeArrowheads="1"/>
          </p:cNvSpPr>
          <p:nvPr/>
        </p:nvSpPr>
        <p:spPr bwMode="auto">
          <a:xfrm>
            <a:off x="3733207" y="4518777"/>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10</a:t>
            </a:r>
          </a:p>
        </p:txBody>
      </p:sp>
      <p:sp>
        <p:nvSpPr>
          <p:cNvPr id="89" name="TextBox 40">
            <a:extLst>
              <a:ext uri="{FF2B5EF4-FFF2-40B4-BE49-F238E27FC236}">
                <a16:creationId xmlns:a16="http://schemas.microsoft.com/office/drawing/2014/main" xmlns="" id="{9D0DDFA7-747C-451F-9945-B4ED33E1F9BC}"/>
              </a:ext>
            </a:extLst>
          </p:cNvPr>
          <p:cNvSpPr txBox="1">
            <a:spLocks noChangeArrowheads="1"/>
          </p:cNvSpPr>
          <p:nvPr/>
        </p:nvSpPr>
        <p:spPr bwMode="auto">
          <a:xfrm>
            <a:off x="3640480" y="4829074"/>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90" name="TextBox 56">
            <a:extLst>
              <a:ext uri="{FF2B5EF4-FFF2-40B4-BE49-F238E27FC236}">
                <a16:creationId xmlns:a16="http://schemas.microsoft.com/office/drawing/2014/main" xmlns="" id="{68062ECC-5937-4731-820E-8C839F1EE957}"/>
              </a:ext>
            </a:extLst>
          </p:cNvPr>
          <p:cNvSpPr txBox="1">
            <a:spLocks noChangeArrowheads="1"/>
          </p:cNvSpPr>
          <p:nvPr/>
        </p:nvSpPr>
        <p:spPr bwMode="auto">
          <a:xfrm>
            <a:off x="3883771" y="4197560"/>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15</a:t>
            </a:r>
          </a:p>
        </p:txBody>
      </p:sp>
      <p:sp>
        <p:nvSpPr>
          <p:cNvPr id="91" name="TextBox 58">
            <a:extLst>
              <a:ext uri="{FF2B5EF4-FFF2-40B4-BE49-F238E27FC236}">
                <a16:creationId xmlns:a16="http://schemas.microsoft.com/office/drawing/2014/main" xmlns="" id="{A47C9DD8-9A88-4D86-8624-321D053A0B53}"/>
              </a:ext>
            </a:extLst>
          </p:cNvPr>
          <p:cNvSpPr txBox="1">
            <a:spLocks noChangeArrowheads="1"/>
          </p:cNvSpPr>
          <p:nvPr/>
        </p:nvSpPr>
        <p:spPr bwMode="auto">
          <a:xfrm>
            <a:off x="4122375" y="3277956"/>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23</a:t>
            </a:r>
          </a:p>
        </p:txBody>
      </p:sp>
      <p:sp>
        <p:nvSpPr>
          <p:cNvPr id="92" name="TextBox 59">
            <a:extLst>
              <a:ext uri="{FF2B5EF4-FFF2-40B4-BE49-F238E27FC236}">
                <a16:creationId xmlns:a16="http://schemas.microsoft.com/office/drawing/2014/main" xmlns="" id="{0AC01C6F-0F79-43D9-A65C-2C42A5CADB08}"/>
              </a:ext>
            </a:extLst>
          </p:cNvPr>
          <p:cNvSpPr txBox="1">
            <a:spLocks noChangeArrowheads="1"/>
          </p:cNvSpPr>
          <p:nvPr/>
        </p:nvSpPr>
        <p:spPr bwMode="auto">
          <a:xfrm>
            <a:off x="4009811" y="3575270"/>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19</a:t>
            </a:r>
          </a:p>
        </p:txBody>
      </p:sp>
      <p:sp>
        <p:nvSpPr>
          <p:cNvPr id="96" name="TextBox 52">
            <a:extLst>
              <a:ext uri="{FF2B5EF4-FFF2-40B4-BE49-F238E27FC236}">
                <a16:creationId xmlns:a16="http://schemas.microsoft.com/office/drawing/2014/main" xmlns="" id="{F32E5348-5A59-48D6-B3A3-0078B5A3B87F}"/>
              </a:ext>
            </a:extLst>
          </p:cNvPr>
          <p:cNvSpPr txBox="1">
            <a:spLocks noChangeArrowheads="1"/>
          </p:cNvSpPr>
          <p:nvPr/>
        </p:nvSpPr>
        <p:spPr bwMode="auto">
          <a:xfrm>
            <a:off x="3610079" y="5144714"/>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a:t>
            </a:r>
          </a:p>
        </p:txBody>
      </p:sp>
      <p:sp>
        <p:nvSpPr>
          <p:cNvPr id="97" name="TextBox 57">
            <a:extLst>
              <a:ext uri="{FF2B5EF4-FFF2-40B4-BE49-F238E27FC236}">
                <a16:creationId xmlns:a16="http://schemas.microsoft.com/office/drawing/2014/main" xmlns="" id="{39641926-B68E-49B5-8F7F-7671C3304CF4}"/>
              </a:ext>
            </a:extLst>
          </p:cNvPr>
          <p:cNvSpPr txBox="1">
            <a:spLocks noChangeArrowheads="1"/>
          </p:cNvSpPr>
          <p:nvPr/>
        </p:nvSpPr>
        <p:spPr bwMode="auto">
          <a:xfrm>
            <a:off x="3915813" y="5457257"/>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16</a:t>
            </a:r>
          </a:p>
        </p:txBody>
      </p:sp>
      <p:sp>
        <p:nvSpPr>
          <p:cNvPr id="100" name="TextBox 59">
            <a:extLst>
              <a:ext uri="{FF2B5EF4-FFF2-40B4-BE49-F238E27FC236}">
                <a16:creationId xmlns:a16="http://schemas.microsoft.com/office/drawing/2014/main" xmlns="" id="{F5BCA825-D61E-4AFF-87F5-B8740E252C38}"/>
              </a:ext>
            </a:extLst>
          </p:cNvPr>
          <p:cNvSpPr txBox="1">
            <a:spLocks noChangeArrowheads="1"/>
          </p:cNvSpPr>
          <p:nvPr/>
        </p:nvSpPr>
        <p:spPr bwMode="auto">
          <a:xfrm>
            <a:off x="3853322" y="5770560"/>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102" name="TextBox 57">
            <a:extLst>
              <a:ext uri="{FF2B5EF4-FFF2-40B4-BE49-F238E27FC236}">
                <a16:creationId xmlns:a16="http://schemas.microsoft.com/office/drawing/2014/main" xmlns="" id="{298A6796-7E8A-4B8B-A6A3-38204CC71475}"/>
              </a:ext>
            </a:extLst>
          </p:cNvPr>
          <p:cNvSpPr txBox="1">
            <a:spLocks noChangeArrowheads="1"/>
          </p:cNvSpPr>
          <p:nvPr/>
        </p:nvSpPr>
        <p:spPr bwMode="auto">
          <a:xfrm>
            <a:off x="4157455" y="2965053"/>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24</a:t>
            </a:r>
            <a:endParaRPr lang="en-US" sz="1000" dirty="0">
              <a:latin typeface="Arial" pitchFamily="34" charset="0"/>
              <a:cs typeface="Arial" pitchFamily="34" charset="0"/>
            </a:endParaRPr>
          </a:p>
        </p:txBody>
      </p:sp>
      <p:sp>
        <p:nvSpPr>
          <p:cNvPr id="127" name="TextBox 40">
            <a:extLst>
              <a:ext uri="{FF2B5EF4-FFF2-40B4-BE49-F238E27FC236}">
                <a16:creationId xmlns:a16="http://schemas.microsoft.com/office/drawing/2014/main" xmlns="" id="{C1C0B541-E0AA-4BA0-988A-D9191C91B030}"/>
              </a:ext>
            </a:extLst>
          </p:cNvPr>
          <p:cNvSpPr txBox="1">
            <a:spLocks noChangeArrowheads="1"/>
          </p:cNvSpPr>
          <p:nvPr/>
        </p:nvSpPr>
        <p:spPr bwMode="auto">
          <a:xfrm>
            <a:off x="3883931" y="3891960"/>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15</a:t>
            </a:r>
            <a:endParaRPr lang="en-US" sz="1000" b="1" dirty="0">
              <a:latin typeface="Arial" pitchFamily="34" charset="0"/>
              <a:cs typeface="Arial" pitchFamily="34" charset="0"/>
            </a:endParaRPr>
          </a:p>
        </p:txBody>
      </p:sp>
      <p:sp>
        <p:nvSpPr>
          <p:cNvPr id="129" name="TextBox 26">
            <a:extLst>
              <a:ext uri="{FF2B5EF4-FFF2-40B4-BE49-F238E27FC236}">
                <a16:creationId xmlns:a16="http://schemas.microsoft.com/office/drawing/2014/main" xmlns="" id="{A955FED1-C7AC-426A-B307-EF3D5F3760CC}"/>
              </a:ext>
            </a:extLst>
          </p:cNvPr>
          <p:cNvSpPr txBox="1">
            <a:spLocks noChangeArrowheads="1"/>
          </p:cNvSpPr>
          <p:nvPr/>
        </p:nvSpPr>
        <p:spPr bwMode="auto">
          <a:xfrm>
            <a:off x="497543" y="2022395"/>
            <a:ext cx="2844927" cy="4106850"/>
          </a:xfrm>
          <a:prstGeom prst="rect">
            <a:avLst/>
          </a:prstGeom>
          <a:solidFill>
            <a:schemeClr val="bg1"/>
          </a:solidFill>
          <a:ln w="9525">
            <a:noFill/>
            <a:miter lim="800000"/>
            <a:headEnd/>
            <a:tailEnd/>
          </a:ln>
        </p:spPr>
        <p:txBody>
          <a:bodyPr wrap="square">
            <a:noAutofit/>
          </a:bodyPr>
          <a:lstStyle/>
          <a:p>
            <a:pPr>
              <a:spcBef>
                <a:spcPts val="600"/>
              </a:spcBef>
              <a:spcAft>
                <a:spcPts val="500"/>
              </a:spcAft>
              <a:buFontTx/>
              <a:buNone/>
            </a:pPr>
            <a:r>
              <a:rPr lang="en-CA" sz="1000" dirty="0">
                <a:latin typeface="Arial" pitchFamily="34" charset="0"/>
                <a:cs typeface="Arial" pitchFamily="34" charset="0"/>
              </a:rPr>
              <a:t>All Sources </a:t>
            </a:r>
            <a:r>
              <a:rPr lang="en-CA" sz="1000" b="1" dirty="0">
                <a:latin typeface="Arial" pitchFamily="34" charset="0"/>
                <a:cs typeface="Arial" pitchFamily="34" charset="0"/>
              </a:rPr>
              <a:t>(Net)</a:t>
            </a:r>
            <a:endParaRPr lang="en-US" sz="1000" b="1" dirty="0">
              <a:latin typeface="Arial" pitchFamily="34" charset="0"/>
              <a:cs typeface="Arial" pitchFamily="34" charset="0"/>
            </a:endParaRPr>
          </a:p>
          <a:p>
            <a:pPr>
              <a:spcBef>
                <a:spcPts val="600"/>
              </a:spcBef>
              <a:spcAft>
                <a:spcPts val="500"/>
              </a:spcAft>
              <a:buFontTx/>
              <a:buNone/>
            </a:pPr>
            <a:r>
              <a:rPr lang="en-US" sz="1000" dirty="0">
                <a:latin typeface="Arial" pitchFamily="34" charset="0"/>
                <a:cs typeface="Arial" pitchFamily="34" charset="0"/>
              </a:rPr>
              <a:t>Advertising / PSAs </a:t>
            </a:r>
            <a:r>
              <a:rPr lang="en-US" sz="1000" b="1" dirty="0">
                <a:latin typeface="Arial" pitchFamily="34" charset="0"/>
                <a:cs typeface="Arial" pitchFamily="34" charset="0"/>
              </a:rPr>
              <a:t>(Net)</a:t>
            </a:r>
          </a:p>
          <a:p>
            <a:pPr>
              <a:spcBef>
                <a:spcPts val="600"/>
              </a:spcBef>
              <a:spcAft>
                <a:spcPts val="500"/>
              </a:spcAft>
            </a:pPr>
            <a:r>
              <a:rPr lang="en-US" sz="1000" dirty="0">
                <a:latin typeface="Arial" pitchFamily="34" charset="0"/>
                <a:cs typeface="Arial" pitchFamily="34" charset="0"/>
              </a:rPr>
              <a:t>Word of Mouth &amp; Spokespeople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Online Websites &amp; Social Media </a:t>
            </a:r>
            <a:r>
              <a:rPr lang="en-US" sz="1000" b="1" dirty="0">
                <a:latin typeface="Arial" pitchFamily="34" charset="0"/>
                <a:cs typeface="Arial" pitchFamily="34" charset="0"/>
              </a:rPr>
              <a:t>(Net) </a:t>
            </a:r>
          </a:p>
          <a:p>
            <a:pPr>
              <a:spcBef>
                <a:spcPts val="900"/>
              </a:spcBef>
              <a:spcAft>
                <a:spcPts val="400"/>
              </a:spcAft>
            </a:pPr>
            <a:r>
              <a:rPr lang="en-US" sz="1000" dirty="0">
                <a:latin typeface="Arial" pitchFamily="34" charset="0"/>
                <a:cs typeface="Arial" pitchFamily="34" charset="0"/>
              </a:rPr>
              <a:t>News Coverage  </a:t>
            </a:r>
            <a:r>
              <a:rPr lang="en-US" sz="1000" b="1" dirty="0">
                <a:latin typeface="Arial" pitchFamily="34" charset="0"/>
                <a:cs typeface="Arial" pitchFamily="34" charset="0"/>
              </a:rPr>
              <a:t>(Net)</a:t>
            </a:r>
          </a:p>
          <a:p>
            <a:pPr>
              <a:spcBef>
                <a:spcPts val="900"/>
              </a:spcBef>
              <a:spcAft>
                <a:spcPts val="400"/>
              </a:spcAft>
            </a:pPr>
            <a:r>
              <a:rPr lang="en-US" sz="1000" dirty="0">
                <a:latin typeface="Arial" pitchFamily="34" charset="0"/>
                <a:cs typeface="Arial" pitchFamily="34" charset="0"/>
              </a:rPr>
              <a:t>Posters </a:t>
            </a:r>
            <a:r>
              <a:rPr lang="en-US" sz="1000" b="1" dirty="0">
                <a:latin typeface="Arial" pitchFamily="34" charset="0"/>
                <a:cs typeface="Arial" pitchFamily="34" charset="0"/>
              </a:rPr>
              <a:t>(Net)</a:t>
            </a:r>
            <a:endParaRPr lang="en-US" sz="100" b="1" dirty="0">
              <a:latin typeface="Arial" pitchFamily="34" charset="0"/>
              <a:cs typeface="Arial" pitchFamily="34" charset="0"/>
            </a:endParaRPr>
          </a:p>
          <a:p>
            <a:pPr>
              <a:spcBef>
                <a:spcPts val="600"/>
              </a:spcBef>
            </a:pPr>
            <a:r>
              <a:rPr lang="en-US" sz="1000" dirty="0">
                <a:latin typeface="Arial" pitchFamily="34" charset="0"/>
                <a:cs typeface="Arial" pitchFamily="34" charset="0"/>
              </a:rPr>
              <a:t>Training Sessions re boating/water safety </a:t>
            </a:r>
            <a:r>
              <a:rPr lang="en-US" sz="1000" b="1" dirty="0">
                <a:latin typeface="Arial" pitchFamily="34" charset="0"/>
                <a:cs typeface="Arial" pitchFamily="34" charset="0"/>
              </a:rPr>
              <a:t>(Net)</a:t>
            </a:r>
          </a:p>
          <a:p>
            <a:pPr>
              <a:spcBef>
                <a:spcPts val="600"/>
              </a:spcBef>
            </a:pPr>
            <a:r>
              <a:rPr lang="en-US" sz="1000" dirty="0">
                <a:latin typeface="Arial" pitchFamily="34" charset="0"/>
                <a:cs typeface="Arial" pitchFamily="34" charset="0"/>
              </a:rPr>
              <a:t>In a TV program/documentary, </a:t>
            </a:r>
            <a:r>
              <a:rPr lang="en-US" sz="1000" dirty="0" err="1">
                <a:latin typeface="Arial" pitchFamily="34" charset="0"/>
                <a:cs typeface="Arial" pitchFamily="34" charset="0"/>
              </a:rPr>
              <a:t>eg</a:t>
            </a:r>
            <a:r>
              <a:rPr lang="en-US" sz="1000" dirty="0">
                <a:latin typeface="Arial" pitchFamily="34" charset="0"/>
                <a:cs typeface="Arial" pitchFamily="34" charset="0"/>
              </a:rPr>
              <a:t>. “Cold Water Boot Camp”, etc.</a:t>
            </a:r>
          </a:p>
          <a:p>
            <a:pPr>
              <a:spcBef>
                <a:spcPts val="300"/>
              </a:spcBef>
            </a:pPr>
            <a:r>
              <a:rPr lang="en-US" sz="1000" spc="-40" dirty="0">
                <a:latin typeface="Arial" pitchFamily="34" charset="0"/>
                <a:cs typeface="Arial" pitchFamily="34" charset="0"/>
              </a:rPr>
              <a:t>At an event (</a:t>
            </a:r>
            <a:r>
              <a:rPr lang="en-US" sz="1000" spc="-40" dirty="0" err="1">
                <a:latin typeface="Arial" pitchFamily="34" charset="0"/>
                <a:cs typeface="Arial" pitchFamily="34" charset="0"/>
              </a:rPr>
              <a:t>eg.</a:t>
            </a:r>
            <a:r>
              <a:rPr lang="en-US" sz="1000" spc="-40" dirty="0">
                <a:latin typeface="Arial" pitchFamily="34" charset="0"/>
                <a:cs typeface="Arial" pitchFamily="34" charset="0"/>
              </a:rPr>
              <a:t> boat shows, marina events, on-the-water demos, “Ready, Set, Wear It” events, etc.) </a:t>
            </a:r>
          </a:p>
          <a:p>
            <a:pPr>
              <a:spcBef>
                <a:spcPts val="600"/>
              </a:spcBef>
            </a:pPr>
            <a:r>
              <a:rPr lang="en-US" sz="1000" dirty="0">
                <a:latin typeface="Arial" pitchFamily="34" charset="0"/>
                <a:cs typeface="Arial" pitchFamily="34" charset="0"/>
              </a:rPr>
              <a:t>“Boat Notes”</a:t>
            </a:r>
          </a:p>
          <a:p>
            <a:pPr>
              <a:spcBef>
                <a:spcPts val="600"/>
              </a:spcBef>
            </a:pPr>
            <a:r>
              <a:rPr lang="en-US" sz="1000" dirty="0">
                <a:latin typeface="Arial" pitchFamily="34" charset="0"/>
                <a:cs typeface="Arial" pitchFamily="34" charset="0"/>
              </a:rPr>
              <a:t>Cards, brochures or pamphlets re boating/ water safety</a:t>
            </a:r>
          </a:p>
          <a:p>
            <a:pPr>
              <a:spcBef>
                <a:spcPts val="1000"/>
              </a:spcBef>
              <a:buFontTx/>
              <a:buNone/>
            </a:pPr>
            <a:r>
              <a:rPr lang="en-US" sz="1000" dirty="0">
                <a:latin typeface="Arial" pitchFamily="34" charset="0"/>
                <a:cs typeface="Arial" pitchFamily="34" charset="0"/>
              </a:rPr>
              <a:t>None of these</a:t>
            </a:r>
          </a:p>
          <a:p>
            <a:pPr>
              <a:spcBef>
                <a:spcPts val="1200"/>
              </a:spcBef>
              <a:buFontTx/>
              <a:buNone/>
            </a:pPr>
            <a:r>
              <a:rPr lang="en-US" sz="1000" dirty="0">
                <a:latin typeface="Arial" pitchFamily="34" charset="0"/>
                <a:cs typeface="Arial" pitchFamily="34" charset="0"/>
              </a:rPr>
              <a:t>Don’t know / Don’t recall</a:t>
            </a:r>
          </a:p>
          <a:p>
            <a:pPr>
              <a:spcBef>
                <a:spcPts val="1200"/>
              </a:spcBef>
              <a:buFontTx/>
              <a:buNone/>
            </a:pPr>
            <a:r>
              <a:rPr lang="en-US" sz="1000" dirty="0">
                <a:latin typeface="Arial" pitchFamily="34" charset="0"/>
                <a:cs typeface="Arial" pitchFamily="34" charset="0"/>
              </a:rPr>
              <a:t/>
            </a:r>
            <a:br>
              <a:rPr lang="en-US" sz="1000" dirty="0">
                <a:latin typeface="Arial" pitchFamily="34" charset="0"/>
                <a:cs typeface="Arial" pitchFamily="34" charset="0"/>
              </a:rPr>
            </a:br>
            <a:endParaRPr lang="en-US" sz="1000" dirty="0">
              <a:latin typeface="Arial" pitchFamily="34" charset="0"/>
              <a:cs typeface="Arial" pitchFamily="34" charset="0"/>
            </a:endParaRPr>
          </a:p>
        </p:txBody>
      </p:sp>
      <p:cxnSp>
        <p:nvCxnSpPr>
          <p:cNvPr id="130" name="Straight Arrow Connector 73">
            <a:extLst>
              <a:ext uri="{FF2B5EF4-FFF2-40B4-BE49-F238E27FC236}">
                <a16:creationId xmlns:a16="http://schemas.microsoft.com/office/drawing/2014/main" xmlns="" id="{8BE0C84B-4962-4980-AC37-5B83041A71B2}"/>
              </a:ext>
            </a:extLst>
          </p:cNvPr>
          <p:cNvCxnSpPr>
            <a:cxnSpLocks noChangeShapeType="1"/>
          </p:cNvCxnSpPr>
          <p:nvPr/>
        </p:nvCxnSpPr>
        <p:spPr bwMode="auto">
          <a:xfrm rot="16200000" flipH="1">
            <a:off x="3735538" y="5257693"/>
            <a:ext cx="216000" cy="1588"/>
          </a:xfrm>
          <a:prstGeom prst="straightConnector1">
            <a:avLst/>
          </a:prstGeom>
          <a:noFill/>
          <a:ln w="19050" algn="ctr">
            <a:solidFill>
              <a:srgbClr val="00B050"/>
            </a:solidFill>
            <a:prstDash val="sysDot"/>
            <a:round/>
            <a:headEnd/>
            <a:tailEnd type="arrow" w="med" len="med"/>
          </a:ln>
        </p:spPr>
      </p:cxnSp>
      <p:cxnSp>
        <p:nvCxnSpPr>
          <p:cNvPr id="132" name="Straight Arrow Connector 73">
            <a:extLst>
              <a:ext uri="{FF2B5EF4-FFF2-40B4-BE49-F238E27FC236}">
                <a16:creationId xmlns:a16="http://schemas.microsoft.com/office/drawing/2014/main" xmlns="" id="{D0F2E365-B0FF-4398-B920-47C79BF0FF28}"/>
              </a:ext>
            </a:extLst>
          </p:cNvPr>
          <p:cNvCxnSpPr>
            <a:cxnSpLocks noChangeShapeType="1"/>
          </p:cNvCxnSpPr>
          <p:nvPr/>
        </p:nvCxnSpPr>
        <p:spPr bwMode="auto">
          <a:xfrm rot="5400000" flipH="1" flipV="1">
            <a:off x="4345980" y="3054982"/>
            <a:ext cx="216000" cy="1588"/>
          </a:xfrm>
          <a:prstGeom prst="straightConnector1">
            <a:avLst/>
          </a:prstGeom>
          <a:noFill/>
          <a:ln w="19050" algn="ctr">
            <a:solidFill>
              <a:srgbClr val="00B050"/>
            </a:solidFill>
            <a:prstDash val="sysDot"/>
            <a:round/>
            <a:headEnd/>
            <a:tailEnd type="arrow" w="med" len="med"/>
          </a:ln>
        </p:spPr>
      </p:cxnSp>
      <p:cxnSp>
        <p:nvCxnSpPr>
          <p:cNvPr id="133" name="Straight Arrow Connector 73">
            <a:extLst>
              <a:ext uri="{FF2B5EF4-FFF2-40B4-BE49-F238E27FC236}">
                <a16:creationId xmlns:a16="http://schemas.microsoft.com/office/drawing/2014/main" xmlns="" id="{F0B8083B-810A-4884-82F7-1A7EC3A4A192}"/>
              </a:ext>
            </a:extLst>
          </p:cNvPr>
          <p:cNvCxnSpPr>
            <a:cxnSpLocks noChangeShapeType="1"/>
          </p:cNvCxnSpPr>
          <p:nvPr/>
        </p:nvCxnSpPr>
        <p:spPr bwMode="auto">
          <a:xfrm rot="5400000" flipH="1" flipV="1">
            <a:off x="4167311" y="5875739"/>
            <a:ext cx="216000" cy="1588"/>
          </a:xfrm>
          <a:prstGeom prst="straightConnector1">
            <a:avLst/>
          </a:prstGeom>
          <a:noFill/>
          <a:ln w="19050" algn="ctr">
            <a:solidFill>
              <a:srgbClr val="00B050"/>
            </a:solidFill>
            <a:prstDash val="sysDot"/>
            <a:round/>
            <a:headEnd/>
            <a:tailEnd type="arrow" w="med" len="med"/>
          </a:ln>
        </p:spPr>
      </p:cxnSp>
      <p:cxnSp>
        <p:nvCxnSpPr>
          <p:cNvPr id="134" name="Straight Arrow Connector 73">
            <a:extLst>
              <a:ext uri="{FF2B5EF4-FFF2-40B4-BE49-F238E27FC236}">
                <a16:creationId xmlns:a16="http://schemas.microsoft.com/office/drawing/2014/main" xmlns="" id="{7E3970EE-1B37-48E8-815E-71B41C4CC612}"/>
              </a:ext>
            </a:extLst>
          </p:cNvPr>
          <p:cNvCxnSpPr>
            <a:cxnSpLocks noChangeShapeType="1"/>
          </p:cNvCxnSpPr>
          <p:nvPr/>
        </p:nvCxnSpPr>
        <p:spPr bwMode="auto">
          <a:xfrm rot="5400000" flipH="1" flipV="1">
            <a:off x="4041833" y="5888515"/>
            <a:ext cx="216000" cy="1588"/>
          </a:xfrm>
          <a:prstGeom prst="straightConnector1">
            <a:avLst/>
          </a:prstGeom>
          <a:noFill/>
          <a:ln w="9525" algn="ctr">
            <a:solidFill>
              <a:schemeClr val="tx1"/>
            </a:solidFill>
            <a:prstDash val="dash"/>
            <a:round/>
            <a:headEnd/>
            <a:tailEnd type="arrow" w="med" len="med"/>
          </a:ln>
        </p:spPr>
      </p:cxnSp>
      <p:cxnSp>
        <p:nvCxnSpPr>
          <p:cNvPr id="135" name="Straight Arrow Connector 73">
            <a:extLst>
              <a:ext uri="{FF2B5EF4-FFF2-40B4-BE49-F238E27FC236}">
                <a16:creationId xmlns:a16="http://schemas.microsoft.com/office/drawing/2014/main" xmlns="" id="{CE56AD02-6532-484A-BBE6-EB23E96710C0}"/>
              </a:ext>
            </a:extLst>
          </p:cNvPr>
          <p:cNvCxnSpPr>
            <a:cxnSpLocks noChangeShapeType="1"/>
          </p:cNvCxnSpPr>
          <p:nvPr/>
        </p:nvCxnSpPr>
        <p:spPr bwMode="auto">
          <a:xfrm rot="16200000" flipV="1">
            <a:off x="4093558" y="5556468"/>
            <a:ext cx="216000" cy="1588"/>
          </a:xfrm>
          <a:prstGeom prst="straightConnector1">
            <a:avLst/>
          </a:prstGeom>
          <a:noFill/>
          <a:ln w="9525" algn="ctr">
            <a:solidFill>
              <a:schemeClr val="tx1"/>
            </a:solidFill>
            <a:round/>
            <a:headEnd/>
            <a:tailEnd type="arrow" w="med" len="med"/>
          </a:ln>
        </p:spPr>
      </p:cxnSp>
      <p:cxnSp>
        <p:nvCxnSpPr>
          <p:cNvPr id="136" name="Straight Arrow Connector 73">
            <a:extLst>
              <a:ext uri="{FF2B5EF4-FFF2-40B4-BE49-F238E27FC236}">
                <a16:creationId xmlns:a16="http://schemas.microsoft.com/office/drawing/2014/main" xmlns="" id="{9A00B9A1-ABD5-4AE0-B819-381C207074F5}"/>
              </a:ext>
            </a:extLst>
          </p:cNvPr>
          <p:cNvCxnSpPr>
            <a:cxnSpLocks noChangeShapeType="1"/>
          </p:cNvCxnSpPr>
          <p:nvPr/>
        </p:nvCxnSpPr>
        <p:spPr bwMode="auto">
          <a:xfrm rot="5400000" flipH="1" flipV="1">
            <a:off x="3761453" y="4936006"/>
            <a:ext cx="216000" cy="1588"/>
          </a:xfrm>
          <a:prstGeom prst="straightConnector1">
            <a:avLst/>
          </a:prstGeom>
          <a:noFill/>
          <a:ln w="19050" algn="ctr">
            <a:solidFill>
              <a:srgbClr val="00B050"/>
            </a:solidFill>
            <a:round/>
            <a:headEnd/>
            <a:tailEnd type="arrow" w="med" len="med"/>
          </a:ln>
        </p:spPr>
      </p:cxnSp>
      <p:cxnSp>
        <p:nvCxnSpPr>
          <p:cNvPr id="137" name="Straight Arrow Connector 73">
            <a:extLst>
              <a:ext uri="{FF2B5EF4-FFF2-40B4-BE49-F238E27FC236}">
                <a16:creationId xmlns:a16="http://schemas.microsoft.com/office/drawing/2014/main" xmlns="" id="{06F2CC5F-C408-42BA-924A-2371F5BF37D3}"/>
              </a:ext>
            </a:extLst>
          </p:cNvPr>
          <p:cNvCxnSpPr>
            <a:cxnSpLocks noChangeShapeType="1"/>
          </p:cNvCxnSpPr>
          <p:nvPr/>
        </p:nvCxnSpPr>
        <p:spPr bwMode="auto">
          <a:xfrm rot="16200000" flipH="1">
            <a:off x="4203560" y="3680944"/>
            <a:ext cx="216000" cy="1588"/>
          </a:xfrm>
          <a:prstGeom prst="straightConnector1">
            <a:avLst/>
          </a:prstGeom>
          <a:noFill/>
          <a:ln w="9525" algn="ctr">
            <a:solidFill>
              <a:schemeClr val="tx1"/>
            </a:solidFill>
            <a:prstDash val="dash"/>
            <a:round/>
            <a:headEnd/>
            <a:tailEnd type="arrow" w="med" len="med"/>
          </a:ln>
        </p:spPr>
      </p:cxnSp>
      <p:cxnSp>
        <p:nvCxnSpPr>
          <p:cNvPr id="138" name="Straight Arrow Connector 73">
            <a:extLst>
              <a:ext uri="{FF2B5EF4-FFF2-40B4-BE49-F238E27FC236}">
                <a16:creationId xmlns:a16="http://schemas.microsoft.com/office/drawing/2014/main" xmlns="" id="{0AB7F0EC-0D80-4ABF-A05E-C5BD3CB079B1}"/>
              </a:ext>
            </a:extLst>
          </p:cNvPr>
          <p:cNvCxnSpPr>
            <a:cxnSpLocks noChangeShapeType="1"/>
          </p:cNvCxnSpPr>
          <p:nvPr/>
        </p:nvCxnSpPr>
        <p:spPr bwMode="auto">
          <a:xfrm rot="16200000" flipH="1">
            <a:off x="4318504" y="3382012"/>
            <a:ext cx="216000" cy="1588"/>
          </a:xfrm>
          <a:prstGeom prst="straightConnector1">
            <a:avLst/>
          </a:prstGeom>
          <a:noFill/>
          <a:ln w="9525" algn="ctr">
            <a:solidFill>
              <a:schemeClr val="tx1"/>
            </a:solidFill>
            <a:prstDash val="dash"/>
            <a:round/>
            <a:headEnd/>
            <a:tailEnd type="arrow" w="med" len="med"/>
          </a:ln>
        </p:spPr>
      </p:cxnSp>
      <p:sp>
        <p:nvSpPr>
          <p:cNvPr id="60" name="Rectangle 232"/>
          <p:cNvSpPr>
            <a:spLocks noChangeArrowheads="1"/>
          </p:cNvSpPr>
          <p:nvPr/>
        </p:nvSpPr>
        <p:spPr bwMode="auto">
          <a:xfrm>
            <a:off x="1468073" y="1418507"/>
            <a:ext cx="4532556"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 – Aug 2018 </a:t>
            </a:r>
            <a:br>
              <a:rPr lang="en-US" sz="1100" b="1" dirty="0">
                <a:latin typeface="Arial" pitchFamily="34" charset="0"/>
                <a:cs typeface="Arial" pitchFamily="34" charset="0"/>
              </a:rPr>
            </a:br>
            <a:r>
              <a:rPr lang="en-US" sz="1100" b="1" dirty="0">
                <a:latin typeface="Arial" pitchFamily="34" charset="0"/>
                <a:cs typeface="Arial" pitchFamily="34" charset="0"/>
              </a:rPr>
              <a:t>% of total boaters (n = 445)</a:t>
            </a:r>
            <a:endParaRPr lang="en-US" sz="1100" dirty="0">
              <a:latin typeface="Arial" pitchFamily="34" charset="0"/>
              <a:cs typeface="Arial" pitchFamily="34" charset="0"/>
            </a:endParaRPr>
          </a:p>
        </p:txBody>
      </p:sp>
      <p:sp>
        <p:nvSpPr>
          <p:cNvPr id="52" name="TextBox 49"/>
          <p:cNvSpPr txBox="1">
            <a:spLocks noChangeArrowheads="1"/>
          </p:cNvSpPr>
          <p:nvPr/>
        </p:nvSpPr>
        <p:spPr bwMode="auto">
          <a:xfrm>
            <a:off x="5151356" y="1628243"/>
            <a:ext cx="879721" cy="369332"/>
          </a:xfrm>
          <a:prstGeom prst="rect">
            <a:avLst/>
          </a:prstGeom>
          <a:noFill/>
          <a:ln w="9525">
            <a:noFill/>
            <a:miter lim="800000"/>
            <a:headEnd/>
            <a:tailEnd/>
          </a:ln>
        </p:spPr>
        <p:txBody>
          <a:bodyPr wrap="square">
            <a:spAutoFit/>
          </a:bodyPr>
          <a:lstStyle/>
          <a:p>
            <a:pPr algn="ctr">
              <a:buFontTx/>
              <a:buNone/>
            </a:pPr>
            <a:r>
              <a:rPr lang="en-US" sz="900" b="1" dirty="0">
                <a:latin typeface="Arial" pitchFamily="34" charset="0"/>
                <a:cs typeface="Arial" pitchFamily="34" charset="0"/>
                <a:sym typeface="Symbol" pitchFamily="18" charset="2"/>
              </a:rPr>
              <a:t>Total</a:t>
            </a:r>
          </a:p>
          <a:p>
            <a:pPr algn="ctr">
              <a:buFontTx/>
              <a:buNone/>
            </a:pPr>
            <a:r>
              <a:rPr lang="en-US" sz="900" b="1" u="sng" dirty="0">
                <a:latin typeface="Arial" pitchFamily="34" charset="0"/>
                <a:cs typeface="Arial" pitchFamily="34" charset="0"/>
                <a:sym typeface="Symbol" pitchFamily="18" charset="2"/>
              </a:rPr>
              <a:t>Boaters</a:t>
            </a:r>
            <a:endParaRPr lang="en-US" sz="900" u="sng" dirty="0">
              <a:latin typeface="Arial" pitchFamily="34" charset="0"/>
              <a:cs typeface="Arial" pitchFamily="34" charset="0"/>
            </a:endParaRPr>
          </a:p>
        </p:txBody>
      </p:sp>
      <p:sp>
        <p:nvSpPr>
          <p:cNvPr id="93" name="TextBox 62">
            <a:extLst>
              <a:ext uri="{FF2B5EF4-FFF2-40B4-BE49-F238E27FC236}">
                <a16:creationId xmlns:a16="http://schemas.microsoft.com/office/drawing/2014/main" xmlns="" id="{80D8878A-8443-49B1-8DF0-1EA367CA06DD}"/>
              </a:ext>
            </a:extLst>
          </p:cNvPr>
          <p:cNvSpPr txBox="1">
            <a:spLocks noChangeArrowheads="1"/>
          </p:cNvSpPr>
          <p:nvPr/>
        </p:nvSpPr>
        <p:spPr bwMode="auto">
          <a:xfrm>
            <a:off x="5009395" y="2315238"/>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51</a:t>
            </a:r>
          </a:p>
        </p:txBody>
      </p:sp>
      <p:sp>
        <p:nvSpPr>
          <p:cNvPr id="94" name="TextBox 62">
            <a:extLst>
              <a:ext uri="{FF2B5EF4-FFF2-40B4-BE49-F238E27FC236}">
                <a16:creationId xmlns:a16="http://schemas.microsoft.com/office/drawing/2014/main" xmlns="" id="{F78D7DAE-A352-44D3-8AD2-7EE950BC731A}"/>
              </a:ext>
            </a:extLst>
          </p:cNvPr>
          <p:cNvSpPr txBox="1">
            <a:spLocks noChangeArrowheads="1"/>
          </p:cNvSpPr>
          <p:nvPr/>
        </p:nvSpPr>
        <p:spPr bwMode="auto">
          <a:xfrm>
            <a:off x="5597819" y="202160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70</a:t>
            </a:r>
          </a:p>
        </p:txBody>
      </p:sp>
      <p:sp>
        <p:nvSpPr>
          <p:cNvPr id="128" name="TextBox 59">
            <a:extLst>
              <a:ext uri="{FF2B5EF4-FFF2-40B4-BE49-F238E27FC236}">
                <a16:creationId xmlns:a16="http://schemas.microsoft.com/office/drawing/2014/main" xmlns="" id="{F32BE02B-6E9D-497B-8E9A-5872705D1D60}"/>
              </a:ext>
            </a:extLst>
          </p:cNvPr>
          <p:cNvSpPr txBox="1">
            <a:spLocks noChangeArrowheads="1"/>
          </p:cNvSpPr>
          <p:nvPr/>
        </p:nvSpPr>
        <p:spPr bwMode="auto">
          <a:xfrm>
            <a:off x="4248307" y="2634724"/>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27</a:t>
            </a:r>
            <a:endParaRPr lang="en-US" sz="1000" dirty="0">
              <a:latin typeface="Arial" pitchFamily="34" charset="0"/>
              <a:cs typeface="Arial" pitchFamily="34" charset="0"/>
            </a:endParaRPr>
          </a:p>
        </p:txBody>
      </p:sp>
      <p:cxnSp>
        <p:nvCxnSpPr>
          <p:cNvPr id="139" name="Straight Arrow Connector 73">
            <a:extLst>
              <a:ext uri="{FF2B5EF4-FFF2-40B4-BE49-F238E27FC236}">
                <a16:creationId xmlns:a16="http://schemas.microsoft.com/office/drawing/2014/main" xmlns="" id="{02D372C4-662C-429E-82C8-84568EAF7FA5}"/>
              </a:ext>
            </a:extLst>
          </p:cNvPr>
          <p:cNvCxnSpPr>
            <a:cxnSpLocks noChangeShapeType="1"/>
          </p:cNvCxnSpPr>
          <p:nvPr/>
        </p:nvCxnSpPr>
        <p:spPr bwMode="auto">
          <a:xfrm rot="16200000" flipH="1">
            <a:off x="4430150" y="2738221"/>
            <a:ext cx="216000" cy="1588"/>
          </a:xfrm>
          <a:prstGeom prst="straightConnector1">
            <a:avLst/>
          </a:prstGeom>
          <a:noFill/>
          <a:ln w="9525" algn="ctr">
            <a:solidFill>
              <a:schemeClr val="tx1"/>
            </a:solidFill>
            <a:prstDash val="dash"/>
            <a:round/>
            <a:headEnd/>
            <a:tailEnd type="arrow" w="med" len="med"/>
          </a:ln>
        </p:spPr>
      </p:cxnSp>
      <p:cxnSp>
        <p:nvCxnSpPr>
          <p:cNvPr id="140" name="Straight Arrow Connector 48">
            <a:extLst>
              <a:ext uri="{FF2B5EF4-FFF2-40B4-BE49-F238E27FC236}">
                <a16:creationId xmlns:a16="http://schemas.microsoft.com/office/drawing/2014/main" xmlns="" id="{D623C255-217A-49FA-A91C-7D68F3C9E610}"/>
              </a:ext>
            </a:extLst>
          </p:cNvPr>
          <p:cNvCxnSpPr>
            <a:cxnSpLocks noChangeShapeType="1"/>
          </p:cNvCxnSpPr>
          <p:nvPr/>
        </p:nvCxnSpPr>
        <p:spPr bwMode="auto">
          <a:xfrm>
            <a:off x="5894416" y="2005023"/>
            <a:ext cx="1587" cy="216000"/>
          </a:xfrm>
          <a:prstGeom prst="straightConnector1">
            <a:avLst/>
          </a:prstGeom>
          <a:noFill/>
          <a:ln w="9525" algn="ctr">
            <a:solidFill>
              <a:schemeClr val="tx1"/>
            </a:solidFill>
            <a:prstDash val="solid"/>
            <a:round/>
            <a:headEnd/>
            <a:tailEnd type="arrow" w="med" len="med"/>
          </a:ln>
        </p:spPr>
      </p:cxnSp>
      <p:cxnSp>
        <p:nvCxnSpPr>
          <p:cNvPr id="40" name="Straight Connector 62"/>
          <p:cNvCxnSpPr>
            <a:cxnSpLocks noChangeShapeType="1"/>
          </p:cNvCxnSpPr>
          <p:nvPr/>
        </p:nvCxnSpPr>
        <p:spPr bwMode="auto">
          <a:xfrm>
            <a:off x="91987" y="3826384"/>
            <a:ext cx="8726435" cy="0"/>
          </a:xfrm>
          <a:prstGeom prst="line">
            <a:avLst/>
          </a:prstGeom>
          <a:noFill/>
          <a:ln w="9525" algn="ctr">
            <a:solidFill>
              <a:schemeClr val="tx1"/>
            </a:solidFill>
            <a:prstDash val="dash"/>
            <a:round/>
            <a:headEnd/>
            <a:tailEnd/>
          </a:ln>
        </p:spPr>
      </p:cxnSp>
      <p:cxnSp>
        <p:nvCxnSpPr>
          <p:cNvPr id="141" name="Straight Arrow Connector 73">
            <a:extLst>
              <a:ext uri="{FF2B5EF4-FFF2-40B4-BE49-F238E27FC236}">
                <a16:creationId xmlns:a16="http://schemas.microsoft.com/office/drawing/2014/main" xmlns="" id="{3E4138DB-E0F5-4098-8C16-89D089F96F99}"/>
              </a:ext>
            </a:extLst>
          </p:cNvPr>
          <p:cNvCxnSpPr>
            <a:cxnSpLocks noChangeShapeType="1"/>
          </p:cNvCxnSpPr>
          <p:nvPr/>
        </p:nvCxnSpPr>
        <p:spPr bwMode="auto">
          <a:xfrm rot="16200000" flipH="1">
            <a:off x="8416368" y="4888129"/>
            <a:ext cx="216000" cy="1588"/>
          </a:xfrm>
          <a:prstGeom prst="straightConnector1">
            <a:avLst/>
          </a:prstGeom>
          <a:noFill/>
          <a:ln w="9525" algn="ctr">
            <a:solidFill>
              <a:schemeClr val="tx1"/>
            </a:solidFill>
            <a:prstDash val="dash"/>
            <a:round/>
            <a:headEnd/>
            <a:tailEnd type="arrow" w="med" len="med"/>
          </a:ln>
        </p:spPr>
      </p:cxnSp>
      <p:cxnSp>
        <p:nvCxnSpPr>
          <p:cNvPr id="142" name="Straight Arrow Connector 73">
            <a:extLst>
              <a:ext uri="{FF2B5EF4-FFF2-40B4-BE49-F238E27FC236}">
                <a16:creationId xmlns:a16="http://schemas.microsoft.com/office/drawing/2014/main" xmlns="" id="{20B8A4FB-294A-4339-8FD7-D08D229C622B}"/>
              </a:ext>
            </a:extLst>
          </p:cNvPr>
          <p:cNvCxnSpPr>
            <a:cxnSpLocks noChangeShapeType="1"/>
          </p:cNvCxnSpPr>
          <p:nvPr/>
        </p:nvCxnSpPr>
        <p:spPr bwMode="auto">
          <a:xfrm rot="16200000" flipH="1">
            <a:off x="8416368" y="5222773"/>
            <a:ext cx="216000" cy="1588"/>
          </a:xfrm>
          <a:prstGeom prst="straightConnector1">
            <a:avLst/>
          </a:prstGeom>
          <a:noFill/>
          <a:ln w="9525" algn="ctr">
            <a:solidFill>
              <a:schemeClr val="tx1"/>
            </a:solidFill>
            <a:prstDash val="dash"/>
            <a:round/>
            <a:headEnd/>
            <a:tailEnd type="arrow" w="med" len="med"/>
          </a:ln>
        </p:spPr>
      </p:cxnSp>
      <p:cxnSp>
        <p:nvCxnSpPr>
          <p:cNvPr id="143" name="Straight Arrow Connector 73">
            <a:extLst>
              <a:ext uri="{FF2B5EF4-FFF2-40B4-BE49-F238E27FC236}">
                <a16:creationId xmlns:a16="http://schemas.microsoft.com/office/drawing/2014/main" xmlns="" id="{BD95CA4E-95EC-498B-B4EE-03A6606EE453}"/>
              </a:ext>
            </a:extLst>
          </p:cNvPr>
          <p:cNvCxnSpPr>
            <a:cxnSpLocks noChangeShapeType="1"/>
          </p:cNvCxnSpPr>
          <p:nvPr/>
        </p:nvCxnSpPr>
        <p:spPr bwMode="auto">
          <a:xfrm rot="16200000" flipH="1">
            <a:off x="8458900" y="3101122"/>
            <a:ext cx="216000" cy="1588"/>
          </a:xfrm>
          <a:prstGeom prst="straightConnector1">
            <a:avLst/>
          </a:prstGeom>
          <a:noFill/>
          <a:ln w="9525" algn="ctr">
            <a:solidFill>
              <a:schemeClr val="tx1"/>
            </a:solidFill>
            <a:prstDash val="dash"/>
            <a:round/>
            <a:headEnd/>
            <a:tailEnd type="arrow" w="med" len="med"/>
          </a:ln>
        </p:spPr>
      </p:cxnSp>
      <p:cxnSp>
        <p:nvCxnSpPr>
          <p:cNvPr id="144" name="Straight Arrow Connector 73">
            <a:extLst>
              <a:ext uri="{FF2B5EF4-FFF2-40B4-BE49-F238E27FC236}">
                <a16:creationId xmlns:a16="http://schemas.microsoft.com/office/drawing/2014/main" xmlns="" id="{56B6EDD9-E26B-41E4-921F-EAD11447C95D}"/>
              </a:ext>
            </a:extLst>
          </p:cNvPr>
          <p:cNvCxnSpPr>
            <a:cxnSpLocks noChangeShapeType="1"/>
          </p:cNvCxnSpPr>
          <p:nvPr/>
        </p:nvCxnSpPr>
        <p:spPr bwMode="auto">
          <a:xfrm rot="16200000" flipH="1">
            <a:off x="7718295" y="2758564"/>
            <a:ext cx="216000" cy="1588"/>
          </a:xfrm>
          <a:prstGeom prst="straightConnector1">
            <a:avLst/>
          </a:prstGeom>
          <a:noFill/>
          <a:ln w="9525" algn="ctr">
            <a:solidFill>
              <a:schemeClr val="tx1"/>
            </a:solidFill>
            <a:prstDash val="dash"/>
            <a:round/>
            <a:headEnd/>
            <a:tailEnd type="arrow" w="med" len="med"/>
          </a:ln>
        </p:spPr>
      </p:cxnSp>
      <p:cxnSp>
        <p:nvCxnSpPr>
          <p:cNvPr id="145" name="Straight Arrow Connector 73">
            <a:extLst>
              <a:ext uri="{FF2B5EF4-FFF2-40B4-BE49-F238E27FC236}">
                <a16:creationId xmlns:a16="http://schemas.microsoft.com/office/drawing/2014/main" xmlns="" id="{73C53195-AA46-478A-B1B1-2CFF6F48E8F8}"/>
              </a:ext>
            </a:extLst>
          </p:cNvPr>
          <p:cNvCxnSpPr>
            <a:cxnSpLocks noChangeShapeType="1"/>
          </p:cNvCxnSpPr>
          <p:nvPr/>
        </p:nvCxnSpPr>
        <p:spPr bwMode="auto">
          <a:xfrm rot="16200000" flipH="1">
            <a:off x="7716707" y="3374021"/>
            <a:ext cx="216000" cy="1588"/>
          </a:xfrm>
          <a:prstGeom prst="straightConnector1">
            <a:avLst/>
          </a:prstGeom>
          <a:noFill/>
          <a:ln w="9525" algn="ctr">
            <a:solidFill>
              <a:schemeClr val="tx1"/>
            </a:solidFill>
            <a:prstDash val="dash"/>
            <a:round/>
            <a:headEnd/>
            <a:tailEnd type="arrow" w="med" len="med"/>
          </a:ln>
        </p:spPr>
      </p:cxnSp>
      <p:cxnSp>
        <p:nvCxnSpPr>
          <p:cNvPr id="146" name="Straight Arrow Connector 73">
            <a:extLst>
              <a:ext uri="{FF2B5EF4-FFF2-40B4-BE49-F238E27FC236}">
                <a16:creationId xmlns:a16="http://schemas.microsoft.com/office/drawing/2014/main" xmlns="" id="{29AF6B71-87C2-471B-A47B-443031072DCA}"/>
              </a:ext>
            </a:extLst>
          </p:cNvPr>
          <p:cNvCxnSpPr>
            <a:cxnSpLocks noChangeShapeType="1"/>
          </p:cNvCxnSpPr>
          <p:nvPr/>
        </p:nvCxnSpPr>
        <p:spPr bwMode="auto">
          <a:xfrm rot="16200000" flipH="1">
            <a:off x="7707706" y="4564418"/>
            <a:ext cx="216000" cy="1588"/>
          </a:xfrm>
          <a:prstGeom prst="straightConnector1">
            <a:avLst/>
          </a:prstGeom>
          <a:noFill/>
          <a:ln w="9525" algn="ctr">
            <a:solidFill>
              <a:schemeClr val="tx1"/>
            </a:solidFill>
            <a:prstDash val="dash"/>
            <a:round/>
            <a:headEnd/>
            <a:tailEnd type="arrow" w="med" len="med"/>
          </a:ln>
        </p:spPr>
      </p:cxnSp>
      <p:cxnSp>
        <p:nvCxnSpPr>
          <p:cNvPr id="147" name="Straight Arrow Connector 48">
            <a:extLst>
              <a:ext uri="{FF2B5EF4-FFF2-40B4-BE49-F238E27FC236}">
                <a16:creationId xmlns:a16="http://schemas.microsoft.com/office/drawing/2014/main" xmlns="" id="{C5F45D80-7F12-4318-A47D-410257E3D67C}"/>
              </a:ext>
            </a:extLst>
          </p:cNvPr>
          <p:cNvCxnSpPr>
            <a:cxnSpLocks noChangeShapeType="1"/>
          </p:cNvCxnSpPr>
          <p:nvPr/>
        </p:nvCxnSpPr>
        <p:spPr bwMode="auto">
          <a:xfrm>
            <a:off x="7829350" y="2060788"/>
            <a:ext cx="1587" cy="216000"/>
          </a:xfrm>
          <a:prstGeom prst="straightConnector1">
            <a:avLst/>
          </a:prstGeom>
          <a:noFill/>
          <a:ln w="9525" algn="ctr">
            <a:solidFill>
              <a:schemeClr val="tx1"/>
            </a:solidFill>
            <a:prstDash val="solid"/>
            <a:round/>
            <a:headEnd/>
            <a:tailEnd type="arrow" w="med" len="med"/>
          </a:ln>
        </p:spPr>
      </p:cxnSp>
      <p:cxnSp>
        <p:nvCxnSpPr>
          <p:cNvPr id="148" name="Straight Arrow Connector 48">
            <a:extLst>
              <a:ext uri="{FF2B5EF4-FFF2-40B4-BE49-F238E27FC236}">
                <a16:creationId xmlns:a16="http://schemas.microsoft.com/office/drawing/2014/main" xmlns="" id="{36B669B2-D798-4C39-8EF3-A63AC1D616F6}"/>
              </a:ext>
            </a:extLst>
          </p:cNvPr>
          <p:cNvCxnSpPr>
            <a:cxnSpLocks noChangeShapeType="1"/>
          </p:cNvCxnSpPr>
          <p:nvPr/>
        </p:nvCxnSpPr>
        <p:spPr bwMode="auto">
          <a:xfrm>
            <a:off x="7822545" y="2340608"/>
            <a:ext cx="1587" cy="216000"/>
          </a:xfrm>
          <a:prstGeom prst="straightConnector1">
            <a:avLst/>
          </a:prstGeom>
          <a:noFill/>
          <a:ln w="9525" algn="ctr">
            <a:solidFill>
              <a:schemeClr val="tx1"/>
            </a:solidFill>
            <a:prstDash val="solid"/>
            <a:round/>
            <a:headEnd/>
            <a:tailEnd type="arrow" w="med" len="med"/>
          </a:ln>
        </p:spPr>
      </p:cxnSp>
      <p:cxnSp>
        <p:nvCxnSpPr>
          <p:cNvPr id="149" name="Straight Arrow Connector 48">
            <a:extLst>
              <a:ext uri="{FF2B5EF4-FFF2-40B4-BE49-F238E27FC236}">
                <a16:creationId xmlns:a16="http://schemas.microsoft.com/office/drawing/2014/main" xmlns="" id="{CD1D63C1-798B-4772-BB26-81018B452A0E}"/>
              </a:ext>
            </a:extLst>
          </p:cNvPr>
          <p:cNvCxnSpPr>
            <a:cxnSpLocks noChangeShapeType="1"/>
          </p:cNvCxnSpPr>
          <p:nvPr/>
        </p:nvCxnSpPr>
        <p:spPr bwMode="auto">
          <a:xfrm>
            <a:off x="8566900" y="2053185"/>
            <a:ext cx="1587" cy="216000"/>
          </a:xfrm>
          <a:prstGeom prst="straightConnector1">
            <a:avLst/>
          </a:prstGeom>
          <a:noFill/>
          <a:ln w="9525" algn="ctr">
            <a:solidFill>
              <a:schemeClr val="tx1"/>
            </a:solidFill>
            <a:prstDash val="solid"/>
            <a:round/>
            <a:headEnd/>
            <a:tailEnd type="arrow" w="med" len="med"/>
          </a:ln>
        </p:spPr>
      </p:cxnSp>
      <p:cxnSp>
        <p:nvCxnSpPr>
          <p:cNvPr id="150" name="Straight Arrow Connector 48">
            <a:extLst>
              <a:ext uri="{FF2B5EF4-FFF2-40B4-BE49-F238E27FC236}">
                <a16:creationId xmlns:a16="http://schemas.microsoft.com/office/drawing/2014/main" xmlns="" id="{7F67D40C-1256-46DA-BF30-D68E3625872B}"/>
              </a:ext>
            </a:extLst>
          </p:cNvPr>
          <p:cNvCxnSpPr>
            <a:cxnSpLocks noChangeShapeType="1"/>
          </p:cNvCxnSpPr>
          <p:nvPr/>
        </p:nvCxnSpPr>
        <p:spPr bwMode="auto">
          <a:xfrm>
            <a:off x="8570061" y="3511285"/>
            <a:ext cx="1587" cy="216000"/>
          </a:xfrm>
          <a:prstGeom prst="straightConnector1">
            <a:avLst/>
          </a:prstGeom>
          <a:noFill/>
          <a:ln w="9525" algn="ctr">
            <a:solidFill>
              <a:schemeClr val="tx1"/>
            </a:solidFill>
            <a:prstDash val="solid"/>
            <a:round/>
            <a:headEnd/>
            <a:tailEnd type="arrow" w="med" len="med"/>
          </a:ln>
        </p:spPr>
      </p:cxnSp>
      <p:cxnSp>
        <p:nvCxnSpPr>
          <p:cNvPr id="151" name="Straight Arrow Connector 48">
            <a:extLst>
              <a:ext uri="{FF2B5EF4-FFF2-40B4-BE49-F238E27FC236}">
                <a16:creationId xmlns:a16="http://schemas.microsoft.com/office/drawing/2014/main" xmlns="" id="{1ECA4C76-8F90-49DF-A42A-0DC39EA27D74}"/>
              </a:ext>
            </a:extLst>
          </p:cNvPr>
          <p:cNvCxnSpPr>
            <a:cxnSpLocks noChangeShapeType="1"/>
          </p:cNvCxnSpPr>
          <p:nvPr/>
        </p:nvCxnSpPr>
        <p:spPr bwMode="auto">
          <a:xfrm flipV="1">
            <a:off x="8553886" y="5709755"/>
            <a:ext cx="1587" cy="216000"/>
          </a:xfrm>
          <a:prstGeom prst="straightConnector1">
            <a:avLst/>
          </a:prstGeom>
          <a:noFill/>
          <a:ln w="9525" algn="ctr">
            <a:solidFill>
              <a:schemeClr val="tx1"/>
            </a:solidFill>
            <a:prstDash val="solid"/>
            <a:round/>
            <a:headEnd/>
            <a:tailEnd type="arrow" w="med" len="med"/>
          </a:ln>
        </p:spPr>
      </p:cxnSp>
      <p:cxnSp>
        <p:nvCxnSpPr>
          <p:cNvPr id="152" name="Straight Arrow Connector 48">
            <a:extLst>
              <a:ext uri="{FF2B5EF4-FFF2-40B4-BE49-F238E27FC236}">
                <a16:creationId xmlns:a16="http://schemas.microsoft.com/office/drawing/2014/main" xmlns="" id="{A6186B52-CBC7-45CD-85D1-0DD6DAA336B2}"/>
              </a:ext>
            </a:extLst>
          </p:cNvPr>
          <p:cNvCxnSpPr>
            <a:cxnSpLocks noChangeShapeType="1"/>
          </p:cNvCxnSpPr>
          <p:nvPr/>
        </p:nvCxnSpPr>
        <p:spPr bwMode="auto">
          <a:xfrm flipV="1">
            <a:off x="7899931" y="5413324"/>
            <a:ext cx="1587" cy="216000"/>
          </a:xfrm>
          <a:prstGeom prst="straightConnector1">
            <a:avLst/>
          </a:prstGeom>
          <a:noFill/>
          <a:ln w="9525" algn="ctr">
            <a:solidFill>
              <a:schemeClr val="tx1"/>
            </a:solidFill>
            <a:prstDash val="solid"/>
            <a:round/>
            <a:headEnd/>
            <a:tailEnd type="arrow" w="med" len="med"/>
          </a:ln>
        </p:spPr>
      </p:cxnSp>
      <p:cxnSp>
        <p:nvCxnSpPr>
          <p:cNvPr id="153" name="Straight Arrow Connector 48">
            <a:extLst>
              <a:ext uri="{FF2B5EF4-FFF2-40B4-BE49-F238E27FC236}">
                <a16:creationId xmlns:a16="http://schemas.microsoft.com/office/drawing/2014/main" xmlns="" id="{54A77C25-64F6-4060-AC16-BC59D6A748A4}"/>
              </a:ext>
            </a:extLst>
          </p:cNvPr>
          <p:cNvCxnSpPr>
            <a:cxnSpLocks noChangeShapeType="1"/>
          </p:cNvCxnSpPr>
          <p:nvPr/>
        </p:nvCxnSpPr>
        <p:spPr bwMode="auto">
          <a:xfrm flipV="1">
            <a:off x="7804658" y="4752315"/>
            <a:ext cx="1587" cy="216000"/>
          </a:xfrm>
          <a:prstGeom prst="straightConnector1">
            <a:avLst/>
          </a:prstGeom>
          <a:noFill/>
          <a:ln w="9525" algn="ctr">
            <a:solidFill>
              <a:schemeClr val="tx1"/>
            </a:solidFill>
            <a:prstDash val="solid"/>
            <a:round/>
            <a:headEnd/>
            <a:tailEnd type="arrow" w="med" len="med"/>
          </a:ln>
        </p:spPr>
      </p:cxnSp>
      <p:cxnSp>
        <p:nvCxnSpPr>
          <p:cNvPr id="154" name="Straight Arrow Connector 48">
            <a:extLst>
              <a:ext uri="{FF2B5EF4-FFF2-40B4-BE49-F238E27FC236}">
                <a16:creationId xmlns:a16="http://schemas.microsoft.com/office/drawing/2014/main" xmlns="" id="{CE555C4F-0A25-41FB-B821-C3B5D2B1D6FC}"/>
              </a:ext>
            </a:extLst>
          </p:cNvPr>
          <p:cNvCxnSpPr>
            <a:cxnSpLocks noChangeShapeType="1"/>
          </p:cNvCxnSpPr>
          <p:nvPr/>
        </p:nvCxnSpPr>
        <p:spPr bwMode="auto">
          <a:xfrm>
            <a:off x="7071585" y="5098276"/>
            <a:ext cx="1587" cy="216000"/>
          </a:xfrm>
          <a:prstGeom prst="straightConnector1">
            <a:avLst/>
          </a:prstGeom>
          <a:noFill/>
          <a:ln w="9525" algn="ctr">
            <a:solidFill>
              <a:schemeClr val="tx1"/>
            </a:solidFill>
            <a:prstDash val="solid"/>
            <a:round/>
            <a:headEnd/>
            <a:tailEnd type="arrow" w="med" len="med"/>
          </a:ln>
        </p:spPr>
      </p:cxnSp>
      <p:cxnSp>
        <p:nvCxnSpPr>
          <p:cNvPr id="50" name="Straight Arrow Connector 73">
            <a:extLst>
              <a:ext uri="{FF2B5EF4-FFF2-40B4-BE49-F238E27FC236}">
                <a16:creationId xmlns:a16="http://schemas.microsoft.com/office/drawing/2014/main" xmlns="" id="{4F66849B-3B9E-4291-A516-C7D75D6D7F07}"/>
              </a:ext>
            </a:extLst>
          </p:cNvPr>
          <p:cNvCxnSpPr>
            <a:cxnSpLocks noChangeShapeType="1"/>
          </p:cNvCxnSpPr>
          <p:nvPr/>
        </p:nvCxnSpPr>
        <p:spPr bwMode="auto">
          <a:xfrm rot="5400000" flipH="1" flipV="1">
            <a:off x="5252130" y="2426077"/>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23329231"/>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7710" cy="1052736"/>
          </a:xfrm>
        </p:spPr>
        <p:txBody>
          <a:bodyPr>
            <a:normAutofit fontScale="90000"/>
          </a:bodyPr>
          <a:lstStyle/>
          <a:p>
            <a:r>
              <a:rPr lang="en-CA" dirty="0"/>
              <a:t>Advertising awareness higher in Fall 2018 vs. Fall 2017 for Outdoor advertising; lower for Internet / website ads and Magazine ads. Net, overall Ad awareness in-line with Fall 2017 peak.</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43</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50" name="Object 4"/>
          <p:cNvGraphicFramePr>
            <a:graphicFrameLocks noChangeAspect="1"/>
          </p:cNvGraphicFramePr>
          <p:nvPr>
            <p:extLst>
              <p:ext uri="{D42A27DB-BD31-4B8C-83A1-F6EECF244321}">
                <p14:modId xmlns:p14="http://schemas.microsoft.com/office/powerpoint/2010/main" val="4142449535"/>
              </p:ext>
            </p:extLst>
          </p:nvPr>
        </p:nvGraphicFramePr>
        <p:xfrm>
          <a:off x="1085850" y="1955799"/>
          <a:ext cx="5772150" cy="4262875"/>
        </p:xfrm>
        <a:graphic>
          <a:graphicData uri="http://schemas.openxmlformats.org/presentationml/2006/ole">
            <mc:AlternateContent xmlns:mc="http://schemas.openxmlformats.org/markup-compatibility/2006">
              <mc:Choice xmlns:v="urn:schemas-microsoft-com:vml" Requires="v">
                <p:oleObj spid="_x0000_s184395" name="Worksheet" r:id="rId4" imgW="3981370" imgH="2019171" progId="Excel.Sheet.8">
                  <p:embed/>
                </p:oleObj>
              </mc:Choice>
              <mc:Fallback>
                <p:oleObj name="Worksheet" r:id="rId4" imgW="3981370" imgH="2019171" progId="Excel.Sheet.8">
                  <p:embed/>
                  <p:pic>
                    <p:nvPicPr>
                      <p:cNvPr id="0" name=""/>
                      <p:cNvPicPr>
                        <a:picLocks noChangeAspect="1" noChangeArrowheads="1"/>
                      </p:cNvPicPr>
                      <p:nvPr/>
                    </p:nvPicPr>
                    <p:blipFill>
                      <a:blip r:embed="rId5"/>
                      <a:srcRect l="3552" b="621"/>
                      <a:stretch>
                        <a:fillRect/>
                      </a:stretch>
                    </p:blipFill>
                    <p:spPr bwMode="auto">
                      <a:xfrm>
                        <a:off x="1085850" y="1955799"/>
                        <a:ext cx="5772150" cy="4262875"/>
                      </a:xfrm>
                      <a:prstGeom prst="rect">
                        <a:avLst/>
                      </a:prstGeom>
                      <a:noFill/>
                      <a:ln>
                        <a:noFill/>
                      </a:ln>
                      <a:effectLst/>
                      <a:extLst/>
                    </p:spPr>
                  </p:pic>
                </p:oleObj>
              </mc:Fallback>
            </mc:AlternateContent>
          </a:graphicData>
        </a:graphic>
      </p:graphicFrame>
      <p:sp>
        <p:nvSpPr>
          <p:cNvPr id="51" name="TextBox 26"/>
          <p:cNvSpPr txBox="1">
            <a:spLocks noChangeArrowheads="1"/>
          </p:cNvSpPr>
          <p:nvPr/>
        </p:nvSpPr>
        <p:spPr bwMode="auto">
          <a:xfrm>
            <a:off x="337846" y="2360970"/>
            <a:ext cx="2334668" cy="3861593"/>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Advertising / PSAs (Net)</a:t>
            </a:r>
            <a:endParaRPr lang="en-US" sz="1200" b="1" dirty="0">
              <a:latin typeface="Arial" pitchFamily="34" charset="0"/>
              <a:cs typeface="Arial" pitchFamily="34" charset="0"/>
            </a:endParaRPr>
          </a:p>
          <a:p>
            <a:pPr marL="171450" indent="-171450">
              <a:spcBef>
                <a:spcPts val="1800"/>
              </a:spcBef>
              <a:buFontTx/>
              <a:buChar char="-"/>
            </a:pPr>
            <a:r>
              <a:rPr lang="en-US" sz="1100" dirty="0">
                <a:latin typeface="Arial" pitchFamily="34" charset="0"/>
                <a:cs typeface="Arial" pitchFamily="34" charset="0"/>
              </a:rPr>
              <a:t>TV ads/PSAs</a:t>
            </a:r>
          </a:p>
          <a:p>
            <a:pPr marL="171450" indent="-171450">
              <a:spcBef>
                <a:spcPts val="1500"/>
              </a:spcBef>
              <a:buFontTx/>
              <a:buChar char="-"/>
            </a:pPr>
            <a:r>
              <a:rPr lang="en-US" sz="1100" dirty="0">
                <a:latin typeface="Arial" pitchFamily="34" charset="0"/>
                <a:cs typeface="Arial" pitchFamily="34" charset="0"/>
              </a:rPr>
              <a:t>Radio ads/PSAs</a:t>
            </a:r>
          </a:p>
          <a:p>
            <a:pPr marL="171450" indent="-171450">
              <a:spcBef>
                <a:spcPts val="1600"/>
              </a:spcBef>
              <a:buFontTx/>
              <a:buChar char="-"/>
            </a:pPr>
            <a:r>
              <a:rPr lang="en-US" sz="1100" dirty="0">
                <a:latin typeface="Arial" pitchFamily="34" charset="0"/>
                <a:cs typeface="Arial" pitchFamily="34" charset="0"/>
              </a:rPr>
              <a:t>Ads on internet/websites</a:t>
            </a:r>
          </a:p>
          <a:p>
            <a:pPr marL="171450" indent="-171450">
              <a:spcBef>
                <a:spcPts val="1400"/>
              </a:spcBef>
              <a:buFontTx/>
              <a:buChar char="-"/>
            </a:pPr>
            <a:r>
              <a:rPr lang="en-US" sz="1100" dirty="0">
                <a:latin typeface="Arial" pitchFamily="34" charset="0"/>
                <a:cs typeface="Arial" pitchFamily="34" charset="0"/>
              </a:rPr>
              <a:t>Magazine ads</a:t>
            </a:r>
          </a:p>
          <a:p>
            <a:pPr marL="171450" indent="-171450">
              <a:spcBef>
                <a:spcPts val="1500"/>
              </a:spcBef>
              <a:buFontTx/>
              <a:buChar char="-"/>
            </a:pPr>
            <a:r>
              <a:rPr lang="en-US" sz="1100" dirty="0">
                <a:latin typeface="Arial" pitchFamily="34" charset="0"/>
                <a:cs typeface="Arial" pitchFamily="34" charset="0"/>
              </a:rPr>
              <a:t>Newspaper ads</a:t>
            </a:r>
          </a:p>
          <a:p>
            <a:pPr marL="171450" indent="-171450">
              <a:spcBef>
                <a:spcPts val="1800"/>
              </a:spcBef>
              <a:buFontTx/>
              <a:buChar char="-"/>
            </a:pPr>
            <a:r>
              <a:rPr lang="en-US" sz="1100" dirty="0">
                <a:latin typeface="Arial" pitchFamily="34" charset="0"/>
                <a:cs typeface="Arial" pitchFamily="34" charset="0"/>
              </a:rPr>
              <a:t>Outdoor (Net)</a:t>
            </a:r>
          </a:p>
          <a:p>
            <a:pPr marL="360363" lvl="1" indent="-171450">
              <a:spcBef>
                <a:spcPts val="1400"/>
              </a:spcBef>
              <a:buFontTx/>
              <a:buChar char="-"/>
            </a:pPr>
            <a:r>
              <a:rPr lang="en-US" sz="1100" dirty="0">
                <a:latin typeface="Arial" pitchFamily="34" charset="0"/>
                <a:cs typeface="Arial" pitchFamily="34" charset="0"/>
              </a:rPr>
              <a:t>Large outdoor billboards</a:t>
            </a:r>
          </a:p>
          <a:p>
            <a:pPr marL="360363" lvl="1" indent="-171450">
              <a:spcBef>
                <a:spcPts val="800"/>
              </a:spcBef>
              <a:buFontTx/>
              <a:buChar char="-"/>
            </a:pPr>
            <a:r>
              <a:rPr lang="en-US" sz="1100" dirty="0">
                <a:latin typeface="Arial" pitchFamily="34" charset="0"/>
                <a:cs typeface="Arial" pitchFamily="34" charset="0"/>
              </a:rPr>
              <a:t>Paths/pkg lots, malls, transit shelters, bus stops</a:t>
            </a:r>
          </a:p>
          <a:p>
            <a:pPr marL="360363" lvl="1" indent="-171450">
              <a:spcBef>
                <a:spcPts val="1200"/>
              </a:spcBef>
              <a:buFontTx/>
              <a:buChar char="-"/>
            </a:pPr>
            <a:r>
              <a:rPr lang="en-US" sz="1100" dirty="0">
                <a:latin typeface="Arial" pitchFamily="34" charset="0"/>
                <a:cs typeface="Arial" pitchFamily="34" charset="0"/>
              </a:rPr>
              <a:t>In buses/subways/streetcars</a:t>
            </a:r>
          </a:p>
        </p:txBody>
      </p:sp>
      <p:sp>
        <p:nvSpPr>
          <p:cNvPr id="54" name="TextBox 56"/>
          <p:cNvSpPr txBox="1">
            <a:spLocks noChangeArrowheads="1"/>
          </p:cNvSpPr>
          <p:nvPr/>
        </p:nvSpPr>
        <p:spPr bwMode="auto">
          <a:xfrm>
            <a:off x="3043320" y="4246594"/>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55" name="TextBox 57"/>
          <p:cNvSpPr txBox="1">
            <a:spLocks noChangeArrowheads="1"/>
          </p:cNvSpPr>
          <p:nvPr/>
        </p:nvSpPr>
        <p:spPr bwMode="auto">
          <a:xfrm>
            <a:off x="3027056" y="3506433"/>
            <a:ext cx="392113"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56" name="TextBox 58"/>
          <p:cNvSpPr txBox="1">
            <a:spLocks noChangeArrowheads="1"/>
          </p:cNvSpPr>
          <p:nvPr/>
        </p:nvSpPr>
        <p:spPr bwMode="auto">
          <a:xfrm>
            <a:off x="3037681" y="3870969"/>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57" name="TextBox 59"/>
          <p:cNvSpPr txBox="1">
            <a:spLocks noChangeArrowheads="1"/>
          </p:cNvSpPr>
          <p:nvPr/>
        </p:nvSpPr>
        <p:spPr bwMode="auto">
          <a:xfrm>
            <a:off x="3509281" y="3133227"/>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20</a:t>
            </a:r>
          </a:p>
        </p:txBody>
      </p:sp>
      <p:sp>
        <p:nvSpPr>
          <p:cNvPr id="58" name="TextBox 62"/>
          <p:cNvSpPr txBox="1">
            <a:spLocks noChangeArrowheads="1"/>
          </p:cNvSpPr>
          <p:nvPr/>
        </p:nvSpPr>
        <p:spPr bwMode="auto">
          <a:xfrm>
            <a:off x="3979201" y="2769535"/>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32</a:t>
            </a:r>
            <a:endParaRPr lang="en-US" sz="1000" dirty="0">
              <a:latin typeface="Arial" pitchFamily="34" charset="0"/>
              <a:cs typeface="Arial" pitchFamily="34" charset="0"/>
            </a:endParaRPr>
          </a:p>
        </p:txBody>
      </p:sp>
      <p:sp>
        <p:nvSpPr>
          <p:cNvPr id="59" name="TextBox 62"/>
          <p:cNvSpPr txBox="1">
            <a:spLocks noChangeArrowheads="1"/>
          </p:cNvSpPr>
          <p:nvPr/>
        </p:nvSpPr>
        <p:spPr bwMode="auto">
          <a:xfrm>
            <a:off x="4699591" y="2398048"/>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51</a:t>
            </a:r>
            <a:endParaRPr lang="en-US" sz="1000" dirty="0">
              <a:latin typeface="Arial" pitchFamily="34" charset="0"/>
              <a:cs typeface="Arial" pitchFamily="34" charset="0"/>
            </a:endParaRPr>
          </a:p>
        </p:txBody>
      </p:sp>
      <p:sp>
        <p:nvSpPr>
          <p:cNvPr id="60" name="Rectangle 232"/>
          <p:cNvSpPr>
            <a:spLocks noChangeArrowheads="1"/>
          </p:cNvSpPr>
          <p:nvPr/>
        </p:nvSpPr>
        <p:spPr bwMode="auto">
          <a:xfrm>
            <a:off x="2056338" y="1606640"/>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445)</a:t>
            </a:r>
            <a:endParaRPr lang="en-US" sz="1100" dirty="0">
              <a:latin typeface="Arial" pitchFamily="34" charset="0"/>
              <a:cs typeface="Arial" pitchFamily="34" charset="0"/>
            </a:endParaRPr>
          </a:p>
        </p:txBody>
      </p:sp>
      <p:sp>
        <p:nvSpPr>
          <p:cNvPr id="18" name="TextBox 56"/>
          <p:cNvSpPr txBox="1">
            <a:spLocks noChangeArrowheads="1"/>
          </p:cNvSpPr>
          <p:nvPr/>
        </p:nvSpPr>
        <p:spPr bwMode="auto">
          <a:xfrm>
            <a:off x="3262806" y="4607398"/>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13</a:t>
            </a:r>
          </a:p>
        </p:txBody>
      </p:sp>
      <p:cxnSp>
        <p:nvCxnSpPr>
          <p:cNvPr id="16" name="Straight Connector 62"/>
          <p:cNvCxnSpPr>
            <a:cxnSpLocks noChangeShapeType="1"/>
          </p:cNvCxnSpPr>
          <p:nvPr/>
        </p:nvCxnSpPr>
        <p:spPr bwMode="auto">
          <a:xfrm>
            <a:off x="310788" y="3429924"/>
            <a:ext cx="8495367" cy="0"/>
          </a:xfrm>
          <a:prstGeom prst="line">
            <a:avLst/>
          </a:prstGeom>
          <a:noFill/>
          <a:ln w="9525" algn="ctr">
            <a:solidFill>
              <a:schemeClr val="tx1"/>
            </a:solidFill>
            <a:prstDash val="dash"/>
            <a:round/>
            <a:headEnd/>
            <a:tailEnd/>
          </a:ln>
        </p:spPr>
      </p:cxnSp>
      <p:sp>
        <p:nvSpPr>
          <p:cNvPr id="20" name="TextBox 49"/>
          <p:cNvSpPr txBox="1">
            <a:spLocks noChangeArrowheads="1"/>
          </p:cNvSpPr>
          <p:nvPr/>
        </p:nvSpPr>
        <p:spPr bwMode="auto">
          <a:xfrm>
            <a:off x="4239733" y="2049767"/>
            <a:ext cx="969635"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b="1" u="sng" dirty="0">
              <a:latin typeface="Arial" pitchFamily="34" charset="0"/>
              <a:cs typeface="Arial" pitchFamily="34" charset="0"/>
            </a:endParaRPr>
          </a:p>
        </p:txBody>
      </p:sp>
      <p:sp>
        <p:nvSpPr>
          <p:cNvPr id="38" name="TextBox 56">
            <a:extLst>
              <a:ext uri="{FF2B5EF4-FFF2-40B4-BE49-F238E27FC236}">
                <a16:creationId xmlns:a16="http://schemas.microsoft.com/office/drawing/2014/main" xmlns="" id="{2FCB6C6F-DDB1-4B5F-96FD-9F6337E59644}"/>
              </a:ext>
            </a:extLst>
          </p:cNvPr>
          <p:cNvSpPr txBox="1">
            <a:spLocks noChangeArrowheads="1"/>
          </p:cNvSpPr>
          <p:nvPr/>
        </p:nvSpPr>
        <p:spPr bwMode="auto">
          <a:xfrm>
            <a:off x="2969228" y="4981183"/>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a:t>
            </a:r>
          </a:p>
        </p:txBody>
      </p:sp>
      <p:sp>
        <p:nvSpPr>
          <p:cNvPr id="41" name="TextBox 56">
            <a:extLst>
              <a:ext uri="{FF2B5EF4-FFF2-40B4-BE49-F238E27FC236}">
                <a16:creationId xmlns:a16="http://schemas.microsoft.com/office/drawing/2014/main" xmlns="" id="{B7DFF010-8E5D-4D39-8F41-41F3ECA31D75}"/>
              </a:ext>
            </a:extLst>
          </p:cNvPr>
          <p:cNvSpPr txBox="1">
            <a:spLocks noChangeArrowheads="1"/>
          </p:cNvSpPr>
          <p:nvPr/>
        </p:nvSpPr>
        <p:spPr bwMode="auto">
          <a:xfrm>
            <a:off x="3081571" y="5343985"/>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a:t>
            </a:r>
          </a:p>
        </p:txBody>
      </p:sp>
      <p:sp>
        <p:nvSpPr>
          <p:cNvPr id="42" name="TextBox 56">
            <a:extLst>
              <a:ext uri="{FF2B5EF4-FFF2-40B4-BE49-F238E27FC236}">
                <a16:creationId xmlns:a16="http://schemas.microsoft.com/office/drawing/2014/main" xmlns="" id="{38D5E0A0-F69C-4D85-B2F5-999CCDD9A4C7}"/>
              </a:ext>
            </a:extLst>
          </p:cNvPr>
          <p:cNvSpPr txBox="1">
            <a:spLocks noChangeArrowheads="1"/>
          </p:cNvSpPr>
          <p:nvPr/>
        </p:nvSpPr>
        <p:spPr bwMode="auto">
          <a:xfrm>
            <a:off x="2923342" y="571899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a:t>
            </a:r>
          </a:p>
        </p:txBody>
      </p:sp>
      <p:graphicFrame>
        <p:nvGraphicFramePr>
          <p:cNvPr id="35" name="Table 34">
            <a:extLst>
              <a:ext uri="{FF2B5EF4-FFF2-40B4-BE49-F238E27FC236}">
                <a16:creationId xmlns:a16="http://schemas.microsoft.com/office/drawing/2014/main" xmlns="" id="{A759C05A-7087-4156-955C-4D625EED3139}"/>
              </a:ext>
            </a:extLst>
          </p:cNvPr>
          <p:cNvGraphicFramePr>
            <a:graphicFrameLocks noGrp="1"/>
          </p:cNvGraphicFramePr>
          <p:nvPr>
            <p:extLst>
              <p:ext uri="{D42A27DB-BD31-4B8C-83A1-F6EECF244321}">
                <p14:modId xmlns:p14="http://schemas.microsoft.com/office/powerpoint/2010/main" val="1659547652"/>
              </p:ext>
            </p:extLst>
          </p:nvPr>
        </p:nvGraphicFramePr>
        <p:xfrm>
          <a:off x="5256713" y="1886179"/>
          <a:ext cx="3590224" cy="4047896"/>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xmlns="" val="894046149"/>
                    </a:ext>
                  </a:extLst>
                </a:gridCol>
                <a:gridCol w="612000">
                  <a:extLst>
                    <a:ext uri="{9D8B030D-6E8A-4147-A177-3AD203B41FA5}">
                      <a16:colId xmlns:a16="http://schemas.microsoft.com/office/drawing/2014/main" xmlns="" val="567668867"/>
                    </a:ext>
                  </a:extLst>
                </a:gridCol>
                <a:gridCol w="612000">
                  <a:extLst>
                    <a:ext uri="{9D8B030D-6E8A-4147-A177-3AD203B41FA5}">
                      <a16:colId xmlns:a16="http://schemas.microsoft.com/office/drawing/2014/main" xmlns="" val="321934977"/>
                    </a:ext>
                  </a:extLst>
                </a:gridCol>
                <a:gridCol w="674224">
                  <a:extLst>
                    <a:ext uri="{9D8B030D-6E8A-4147-A177-3AD203B41FA5}">
                      <a16:colId xmlns:a16="http://schemas.microsoft.com/office/drawing/2014/main" xmlns="" val="844419314"/>
                    </a:ext>
                  </a:extLst>
                </a:gridCol>
                <a:gridCol w="540000">
                  <a:extLst>
                    <a:ext uri="{9D8B030D-6E8A-4147-A177-3AD203B41FA5}">
                      <a16:colId xmlns:a16="http://schemas.microsoft.com/office/drawing/2014/main" xmlns="" val="3723087399"/>
                    </a:ext>
                  </a:extLst>
                </a:gridCol>
                <a:gridCol w="540000">
                  <a:extLst>
                    <a:ext uri="{9D8B030D-6E8A-4147-A177-3AD203B41FA5}">
                      <a16:colId xmlns:a16="http://schemas.microsoft.com/office/drawing/2014/main" xmlns="" val="3516991048"/>
                    </a:ext>
                  </a:extLst>
                </a:gridCol>
              </a:tblGrid>
              <a:tr h="396852">
                <a:tc>
                  <a:txBody>
                    <a:bodyPr/>
                    <a:lstStyle/>
                    <a:p>
                      <a:pPr algn="ctr"/>
                      <a:r>
                        <a:rPr lang="en-CA" sz="1100" u="sng" dirty="0">
                          <a:solidFill>
                            <a:schemeClr val="tx1"/>
                          </a:solidFill>
                          <a:latin typeface="Arial" panose="020B0604020202020204" pitchFamily="34" charset="0"/>
                          <a:cs typeface="Arial" panose="020B0604020202020204"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1914938"/>
                  </a:ext>
                </a:extLst>
              </a:tr>
              <a:tr h="316001">
                <a:tc>
                  <a:txBody>
                    <a:bodyPr/>
                    <a:lstStyle/>
                    <a:p>
                      <a:pPr algn="ctr"/>
                      <a:r>
                        <a:rPr lang="en-CA" sz="1000" b="0" dirty="0">
                          <a:solidFill>
                            <a:schemeClr val="tx1"/>
                          </a:solidFill>
                          <a:latin typeface="Arial" panose="020B0604020202020204" pitchFamily="34" charset="0"/>
                          <a:cs typeface="Arial" panose="020B0604020202020204" pitchFamily="34" charset="0"/>
                        </a:rPr>
                        <a:t>45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55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4162920"/>
                  </a:ext>
                </a:extLst>
              </a:tr>
              <a:tr h="371475">
                <a:tc>
                  <a:txBody>
                    <a:bodyPr/>
                    <a:lstStyle/>
                    <a:p>
                      <a:pPr algn="ctr"/>
                      <a:r>
                        <a:rPr lang="en-CA" sz="1000" b="0" dirty="0">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7934878"/>
                  </a:ext>
                </a:extLst>
              </a:tr>
              <a:tr h="390525">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368510"/>
                  </a:ext>
                </a:extLst>
              </a:tr>
              <a:tr h="371475">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975239"/>
                  </a:ext>
                </a:extLst>
              </a:tr>
              <a:tr h="333375">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8923182"/>
                  </a:ext>
                </a:extLst>
              </a:tr>
              <a:tr h="409575">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8531337"/>
                  </a:ext>
                </a:extLst>
              </a:tr>
              <a:tr h="323850">
                <a:tc>
                  <a:txBody>
                    <a:bodyPr/>
                    <a:lstStyle/>
                    <a:p>
                      <a:pPr algn="ct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87711065"/>
                  </a:ext>
                </a:extLst>
              </a:tr>
              <a:tr h="390525">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821742"/>
                  </a:ext>
                </a:extLst>
              </a:tr>
              <a:tr h="361950">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66602072"/>
                  </a:ext>
                </a:extLst>
              </a:tr>
              <a:tr h="352425">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11089372"/>
                  </a:ext>
                </a:extLst>
              </a:tr>
            </a:tbl>
          </a:graphicData>
        </a:graphic>
      </p:graphicFrame>
      <p:cxnSp>
        <p:nvCxnSpPr>
          <p:cNvPr id="21" name="Straight Arrow Connector 73"/>
          <p:cNvCxnSpPr>
            <a:cxnSpLocks noChangeShapeType="1"/>
          </p:cNvCxnSpPr>
          <p:nvPr/>
        </p:nvCxnSpPr>
        <p:spPr bwMode="auto">
          <a:xfrm rot="5400000">
            <a:off x="8621521" y="2858156"/>
            <a:ext cx="216000" cy="1588"/>
          </a:xfrm>
          <a:prstGeom prst="straightConnector1">
            <a:avLst/>
          </a:prstGeom>
          <a:noFill/>
          <a:ln w="9525" algn="ctr">
            <a:solidFill>
              <a:schemeClr val="tx1"/>
            </a:solidFill>
            <a:round/>
            <a:headEnd/>
            <a:tailEnd type="arrow" w="med" len="med"/>
          </a:ln>
        </p:spPr>
      </p:cxnSp>
      <p:cxnSp>
        <p:nvCxnSpPr>
          <p:cNvPr id="22" name="Straight Arrow Connector 73"/>
          <p:cNvCxnSpPr>
            <a:cxnSpLocks noChangeShapeType="1"/>
          </p:cNvCxnSpPr>
          <p:nvPr/>
        </p:nvCxnSpPr>
        <p:spPr bwMode="auto">
          <a:xfrm rot="16200000" flipV="1">
            <a:off x="8072370" y="2858806"/>
            <a:ext cx="216000" cy="1588"/>
          </a:xfrm>
          <a:prstGeom prst="straightConnector1">
            <a:avLst/>
          </a:prstGeom>
          <a:noFill/>
          <a:ln w="9525" algn="ctr">
            <a:solidFill>
              <a:schemeClr val="tx1"/>
            </a:solidFill>
            <a:round/>
            <a:headEnd/>
            <a:tailEnd type="arrow" w="med" len="med"/>
          </a:ln>
        </p:spPr>
      </p:cxnSp>
      <p:cxnSp>
        <p:nvCxnSpPr>
          <p:cNvPr id="25" name="Straight Arrow Connector 73"/>
          <p:cNvCxnSpPr>
            <a:cxnSpLocks noChangeShapeType="1"/>
          </p:cNvCxnSpPr>
          <p:nvPr/>
        </p:nvCxnSpPr>
        <p:spPr bwMode="auto">
          <a:xfrm rot="16200000" flipV="1">
            <a:off x="8075546" y="3229472"/>
            <a:ext cx="216000" cy="1588"/>
          </a:xfrm>
          <a:prstGeom prst="straightConnector1">
            <a:avLst/>
          </a:prstGeom>
          <a:noFill/>
          <a:ln w="9525" algn="ctr">
            <a:solidFill>
              <a:schemeClr val="tx1"/>
            </a:solidFill>
            <a:round/>
            <a:headEnd/>
            <a:tailEnd type="arrow" w="med" len="med"/>
          </a:ln>
        </p:spPr>
      </p:cxnSp>
      <p:cxnSp>
        <p:nvCxnSpPr>
          <p:cNvPr id="26" name="Straight Arrow Connector 73"/>
          <p:cNvCxnSpPr>
            <a:cxnSpLocks noChangeShapeType="1"/>
          </p:cNvCxnSpPr>
          <p:nvPr/>
        </p:nvCxnSpPr>
        <p:spPr bwMode="auto">
          <a:xfrm rot="16200000" flipV="1">
            <a:off x="8073958" y="2490323"/>
            <a:ext cx="216000" cy="1588"/>
          </a:xfrm>
          <a:prstGeom prst="straightConnector1">
            <a:avLst/>
          </a:prstGeom>
          <a:noFill/>
          <a:ln w="9525" algn="ctr">
            <a:solidFill>
              <a:schemeClr val="tx1"/>
            </a:solidFill>
            <a:round/>
            <a:headEnd/>
            <a:tailEnd type="arrow" w="med" len="med"/>
          </a:ln>
        </p:spPr>
      </p:cxnSp>
      <p:cxnSp>
        <p:nvCxnSpPr>
          <p:cNvPr id="37" name="Straight Arrow Connector 73">
            <a:extLst>
              <a:ext uri="{FF2B5EF4-FFF2-40B4-BE49-F238E27FC236}">
                <a16:creationId xmlns:a16="http://schemas.microsoft.com/office/drawing/2014/main" xmlns="" id="{398172EF-AAC6-47C0-B988-05B2026FBC7E}"/>
              </a:ext>
            </a:extLst>
          </p:cNvPr>
          <p:cNvCxnSpPr>
            <a:cxnSpLocks noChangeShapeType="1"/>
          </p:cNvCxnSpPr>
          <p:nvPr/>
        </p:nvCxnSpPr>
        <p:spPr bwMode="auto">
          <a:xfrm rot="16200000" flipV="1">
            <a:off x="8082523" y="3609177"/>
            <a:ext cx="216000" cy="1588"/>
          </a:xfrm>
          <a:prstGeom prst="straightConnector1">
            <a:avLst/>
          </a:prstGeom>
          <a:noFill/>
          <a:ln w="9525" algn="ctr">
            <a:solidFill>
              <a:schemeClr val="tx1"/>
            </a:solidFill>
            <a:round/>
            <a:headEnd/>
            <a:tailEnd type="arrow" w="med" len="med"/>
          </a:ln>
        </p:spPr>
      </p:cxnSp>
      <p:cxnSp>
        <p:nvCxnSpPr>
          <p:cNvPr id="39" name="Straight Arrow Connector 73">
            <a:extLst>
              <a:ext uri="{FF2B5EF4-FFF2-40B4-BE49-F238E27FC236}">
                <a16:creationId xmlns:a16="http://schemas.microsoft.com/office/drawing/2014/main" xmlns="" id="{3CE573D6-33AB-4BC6-A4B1-A611FFC1CE51}"/>
              </a:ext>
            </a:extLst>
          </p:cNvPr>
          <p:cNvCxnSpPr>
            <a:cxnSpLocks noChangeShapeType="1"/>
          </p:cNvCxnSpPr>
          <p:nvPr/>
        </p:nvCxnSpPr>
        <p:spPr bwMode="auto">
          <a:xfrm rot="16200000" flipV="1">
            <a:off x="6335924" y="2488138"/>
            <a:ext cx="216000" cy="1588"/>
          </a:xfrm>
          <a:prstGeom prst="straightConnector1">
            <a:avLst/>
          </a:prstGeom>
          <a:noFill/>
          <a:ln w="19050" algn="ctr">
            <a:solidFill>
              <a:srgbClr val="00B050"/>
            </a:solidFill>
            <a:round/>
            <a:headEnd/>
            <a:tailEnd type="arrow" w="med" len="med"/>
          </a:ln>
        </p:spPr>
      </p:cxnSp>
      <p:cxnSp>
        <p:nvCxnSpPr>
          <p:cNvPr id="40" name="Straight Arrow Connector 73">
            <a:extLst>
              <a:ext uri="{FF2B5EF4-FFF2-40B4-BE49-F238E27FC236}">
                <a16:creationId xmlns:a16="http://schemas.microsoft.com/office/drawing/2014/main" xmlns="" id="{40325477-B3A7-46BF-A79E-44B02BAB68BA}"/>
              </a:ext>
            </a:extLst>
          </p:cNvPr>
          <p:cNvCxnSpPr>
            <a:cxnSpLocks noChangeShapeType="1"/>
          </p:cNvCxnSpPr>
          <p:nvPr/>
        </p:nvCxnSpPr>
        <p:spPr bwMode="auto">
          <a:xfrm rot="16200000" flipV="1">
            <a:off x="6336403" y="3219938"/>
            <a:ext cx="216000" cy="1588"/>
          </a:xfrm>
          <a:prstGeom prst="straightConnector1">
            <a:avLst/>
          </a:prstGeom>
          <a:noFill/>
          <a:ln w="19050" algn="ctr">
            <a:solidFill>
              <a:srgbClr val="00B050"/>
            </a:solidFill>
            <a:prstDash val="sysDot"/>
            <a:round/>
            <a:headEnd/>
            <a:tailEnd type="arrow" w="med" len="med"/>
          </a:ln>
        </p:spPr>
      </p:cxnSp>
      <p:cxnSp>
        <p:nvCxnSpPr>
          <p:cNvPr id="33" name="Straight Arrow Connector 73">
            <a:extLst>
              <a:ext uri="{FF2B5EF4-FFF2-40B4-BE49-F238E27FC236}">
                <a16:creationId xmlns:a16="http://schemas.microsoft.com/office/drawing/2014/main" xmlns="" id="{418BD358-5210-42FC-B6B1-C4333B23DBE7}"/>
              </a:ext>
            </a:extLst>
          </p:cNvPr>
          <p:cNvCxnSpPr>
            <a:cxnSpLocks noChangeShapeType="1"/>
          </p:cNvCxnSpPr>
          <p:nvPr/>
        </p:nvCxnSpPr>
        <p:spPr bwMode="auto">
          <a:xfrm rot="5400000" flipH="1" flipV="1">
            <a:off x="6220921" y="3227767"/>
            <a:ext cx="216000" cy="1588"/>
          </a:xfrm>
          <a:prstGeom prst="straightConnector1">
            <a:avLst/>
          </a:prstGeom>
          <a:noFill/>
          <a:ln w="9525" algn="ctr">
            <a:solidFill>
              <a:schemeClr val="tx1"/>
            </a:solidFill>
            <a:round/>
            <a:headEnd/>
            <a:tailEnd type="arrow" w="med" len="med"/>
          </a:ln>
        </p:spPr>
      </p:cxnSp>
      <p:cxnSp>
        <p:nvCxnSpPr>
          <p:cNvPr id="34" name="Straight Arrow Connector 73">
            <a:extLst>
              <a:ext uri="{FF2B5EF4-FFF2-40B4-BE49-F238E27FC236}">
                <a16:creationId xmlns:a16="http://schemas.microsoft.com/office/drawing/2014/main" xmlns="" id="{E4CA40D1-CCCE-4955-90DB-C1F177E1F546}"/>
              </a:ext>
            </a:extLst>
          </p:cNvPr>
          <p:cNvCxnSpPr>
            <a:cxnSpLocks noChangeShapeType="1"/>
          </p:cNvCxnSpPr>
          <p:nvPr/>
        </p:nvCxnSpPr>
        <p:spPr bwMode="auto">
          <a:xfrm rot="5400000" flipH="1" flipV="1">
            <a:off x="6217318" y="2493164"/>
            <a:ext cx="216000" cy="1588"/>
          </a:xfrm>
          <a:prstGeom prst="straightConnector1">
            <a:avLst/>
          </a:prstGeom>
          <a:noFill/>
          <a:ln w="9525" algn="ctr">
            <a:solidFill>
              <a:schemeClr val="tx1"/>
            </a:solidFill>
            <a:round/>
            <a:headEnd/>
            <a:tailEnd type="arrow" w="med" len="med"/>
          </a:ln>
        </p:spPr>
      </p:cxnSp>
      <p:cxnSp>
        <p:nvCxnSpPr>
          <p:cNvPr id="27" name="Straight Arrow Connector 73"/>
          <p:cNvCxnSpPr>
            <a:cxnSpLocks noChangeShapeType="1"/>
          </p:cNvCxnSpPr>
          <p:nvPr/>
        </p:nvCxnSpPr>
        <p:spPr bwMode="auto">
          <a:xfrm rot="5400000">
            <a:off x="6807087" y="4696963"/>
            <a:ext cx="216000" cy="1588"/>
          </a:xfrm>
          <a:prstGeom prst="straightConnector1">
            <a:avLst/>
          </a:prstGeom>
          <a:noFill/>
          <a:ln w="9525" algn="ctr">
            <a:solidFill>
              <a:schemeClr val="tx1"/>
            </a:solidFill>
            <a:round/>
            <a:headEnd/>
            <a:tailEnd type="arrow" w="med" len="med"/>
          </a:ln>
        </p:spPr>
      </p:cxnSp>
      <p:cxnSp>
        <p:nvCxnSpPr>
          <p:cNvPr id="28" name="Straight Arrow Connector 73"/>
          <p:cNvCxnSpPr>
            <a:cxnSpLocks noChangeShapeType="1"/>
          </p:cNvCxnSpPr>
          <p:nvPr/>
        </p:nvCxnSpPr>
        <p:spPr bwMode="auto">
          <a:xfrm rot="5400000">
            <a:off x="6829544" y="3636309"/>
            <a:ext cx="216000" cy="1588"/>
          </a:xfrm>
          <a:prstGeom prst="straightConnector1">
            <a:avLst/>
          </a:prstGeom>
          <a:noFill/>
          <a:ln w="9525" algn="ctr">
            <a:solidFill>
              <a:schemeClr val="tx1"/>
            </a:solidFill>
            <a:round/>
            <a:headEnd/>
            <a:tailEnd type="arrow" w="med" len="med"/>
          </a:ln>
        </p:spPr>
      </p:cxnSp>
      <p:cxnSp>
        <p:nvCxnSpPr>
          <p:cNvPr id="29" name="Straight Arrow Connector 73"/>
          <p:cNvCxnSpPr>
            <a:cxnSpLocks noChangeShapeType="1"/>
          </p:cNvCxnSpPr>
          <p:nvPr/>
        </p:nvCxnSpPr>
        <p:spPr bwMode="auto">
          <a:xfrm rot="5400000">
            <a:off x="7465993" y="3264497"/>
            <a:ext cx="216000" cy="1588"/>
          </a:xfrm>
          <a:prstGeom prst="straightConnector1">
            <a:avLst/>
          </a:prstGeom>
          <a:noFill/>
          <a:ln w="19050" algn="ctr">
            <a:solidFill>
              <a:srgbClr val="00B050"/>
            </a:solidFill>
            <a:round/>
            <a:headEnd/>
            <a:tailEnd type="arrow" w="med" len="med"/>
          </a:ln>
        </p:spPr>
      </p:cxnSp>
      <p:cxnSp>
        <p:nvCxnSpPr>
          <p:cNvPr id="30" name="Straight Arrow Connector 73"/>
          <p:cNvCxnSpPr>
            <a:cxnSpLocks noChangeShapeType="1"/>
          </p:cNvCxnSpPr>
          <p:nvPr/>
        </p:nvCxnSpPr>
        <p:spPr bwMode="auto">
          <a:xfrm rot="5400000">
            <a:off x="7462472" y="3626385"/>
            <a:ext cx="216000" cy="1588"/>
          </a:xfrm>
          <a:prstGeom prst="straightConnector1">
            <a:avLst/>
          </a:prstGeom>
          <a:noFill/>
          <a:ln w="19050" algn="ctr">
            <a:solidFill>
              <a:srgbClr val="00B050"/>
            </a:solidFill>
            <a:round/>
            <a:headEnd/>
            <a:tailEnd type="arrow" w="med" len="med"/>
          </a:ln>
        </p:spPr>
      </p:cxnSp>
      <p:cxnSp>
        <p:nvCxnSpPr>
          <p:cNvPr id="43" name="Straight Arrow Connector 73">
            <a:extLst>
              <a:ext uri="{FF2B5EF4-FFF2-40B4-BE49-F238E27FC236}">
                <a16:creationId xmlns:a16="http://schemas.microsoft.com/office/drawing/2014/main" xmlns="" id="{92724B5C-C44E-4F5A-8123-24393F9C0395}"/>
              </a:ext>
            </a:extLst>
          </p:cNvPr>
          <p:cNvCxnSpPr>
            <a:cxnSpLocks noChangeShapeType="1"/>
          </p:cNvCxnSpPr>
          <p:nvPr/>
        </p:nvCxnSpPr>
        <p:spPr bwMode="auto">
          <a:xfrm rot="16200000" flipV="1">
            <a:off x="5606878" y="4684191"/>
            <a:ext cx="216000" cy="1588"/>
          </a:xfrm>
          <a:prstGeom prst="straightConnector1">
            <a:avLst/>
          </a:prstGeom>
          <a:noFill/>
          <a:ln w="9525" algn="ctr">
            <a:solidFill>
              <a:schemeClr val="tx1"/>
            </a:solidFill>
            <a:round/>
            <a:headEnd/>
            <a:tailEnd type="arrow" w="med" len="med"/>
          </a:ln>
        </p:spPr>
      </p:cxnSp>
      <p:cxnSp>
        <p:nvCxnSpPr>
          <p:cNvPr id="44" name="Straight Arrow Connector 73">
            <a:extLst>
              <a:ext uri="{FF2B5EF4-FFF2-40B4-BE49-F238E27FC236}">
                <a16:creationId xmlns:a16="http://schemas.microsoft.com/office/drawing/2014/main" xmlns="" id="{613BCC9E-759A-458A-A864-737B5AFE7F6D}"/>
              </a:ext>
            </a:extLst>
          </p:cNvPr>
          <p:cNvCxnSpPr>
            <a:cxnSpLocks noChangeShapeType="1"/>
          </p:cNvCxnSpPr>
          <p:nvPr/>
        </p:nvCxnSpPr>
        <p:spPr bwMode="auto">
          <a:xfrm rot="16200000" flipH="1">
            <a:off x="5605208" y="3959568"/>
            <a:ext cx="216000" cy="1588"/>
          </a:xfrm>
          <a:prstGeom prst="straightConnector1">
            <a:avLst/>
          </a:prstGeom>
          <a:noFill/>
          <a:ln w="19050" algn="ctr">
            <a:solidFill>
              <a:srgbClr val="00B050"/>
            </a:solidFill>
            <a:prstDash val="sysDot"/>
            <a:round/>
            <a:headEnd/>
            <a:tailEnd type="arrow" w="med" len="med"/>
          </a:ln>
        </p:spPr>
      </p:cxnSp>
      <p:cxnSp>
        <p:nvCxnSpPr>
          <p:cNvPr id="45" name="Straight Arrow Connector 73">
            <a:extLst>
              <a:ext uri="{FF2B5EF4-FFF2-40B4-BE49-F238E27FC236}">
                <a16:creationId xmlns:a16="http://schemas.microsoft.com/office/drawing/2014/main" xmlns="" id="{08F64C15-AE76-44B0-B316-E20A999738C9}"/>
              </a:ext>
            </a:extLst>
          </p:cNvPr>
          <p:cNvCxnSpPr>
            <a:cxnSpLocks noChangeShapeType="1"/>
          </p:cNvCxnSpPr>
          <p:nvPr/>
        </p:nvCxnSpPr>
        <p:spPr bwMode="auto">
          <a:xfrm rot="16200000" flipH="1">
            <a:off x="5598021" y="3244928"/>
            <a:ext cx="216000" cy="1588"/>
          </a:xfrm>
          <a:prstGeom prst="straightConnector1">
            <a:avLst/>
          </a:prstGeom>
          <a:noFill/>
          <a:ln w="19050" algn="ctr">
            <a:solidFill>
              <a:srgbClr val="00B050"/>
            </a:solidFill>
            <a:round/>
            <a:headEnd/>
            <a:tailEnd type="arrow" w="med" len="med"/>
          </a:ln>
        </p:spPr>
      </p:cxnSp>
      <p:cxnSp>
        <p:nvCxnSpPr>
          <p:cNvPr id="46" name="Straight Arrow Connector 73">
            <a:extLst>
              <a:ext uri="{FF2B5EF4-FFF2-40B4-BE49-F238E27FC236}">
                <a16:creationId xmlns:a16="http://schemas.microsoft.com/office/drawing/2014/main" xmlns="" id="{834C4588-A18B-46B3-9F2A-60F071D7DA8F}"/>
              </a:ext>
            </a:extLst>
          </p:cNvPr>
          <p:cNvCxnSpPr>
            <a:cxnSpLocks noChangeShapeType="1"/>
          </p:cNvCxnSpPr>
          <p:nvPr/>
        </p:nvCxnSpPr>
        <p:spPr bwMode="auto">
          <a:xfrm rot="16200000" flipH="1">
            <a:off x="5607492" y="2498365"/>
            <a:ext cx="216000" cy="1588"/>
          </a:xfrm>
          <a:prstGeom prst="straightConnector1">
            <a:avLst/>
          </a:prstGeom>
          <a:noFill/>
          <a:ln w="19050" algn="ctr">
            <a:solidFill>
              <a:srgbClr val="00B050"/>
            </a:solidFill>
            <a:round/>
            <a:headEnd/>
            <a:tailEnd type="arrow" w="med" len="med"/>
          </a:ln>
        </p:spPr>
      </p:cxnSp>
      <p:cxnSp>
        <p:nvCxnSpPr>
          <p:cNvPr id="47" name="Straight Arrow Connector 73">
            <a:extLst>
              <a:ext uri="{FF2B5EF4-FFF2-40B4-BE49-F238E27FC236}">
                <a16:creationId xmlns:a16="http://schemas.microsoft.com/office/drawing/2014/main" xmlns="" id="{88AC35C8-249F-4381-850C-55799300D1B0}"/>
              </a:ext>
            </a:extLst>
          </p:cNvPr>
          <p:cNvCxnSpPr>
            <a:cxnSpLocks noChangeShapeType="1"/>
          </p:cNvCxnSpPr>
          <p:nvPr/>
        </p:nvCxnSpPr>
        <p:spPr bwMode="auto">
          <a:xfrm rot="16200000" flipH="1">
            <a:off x="5604444" y="2831932"/>
            <a:ext cx="216000" cy="1588"/>
          </a:xfrm>
          <a:prstGeom prst="straightConnector1">
            <a:avLst/>
          </a:prstGeom>
          <a:noFill/>
          <a:ln w="19050" algn="ctr">
            <a:solidFill>
              <a:srgbClr val="00B050"/>
            </a:solidFill>
            <a:prstDash val="sysDot"/>
            <a:round/>
            <a:headEnd/>
            <a:tailEnd type="arrow" w="med" len="med"/>
          </a:ln>
        </p:spPr>
      </p:cxnSp>
      <p:sp>
        <p:nvSpPr>
          <p:cNvPr id="48" name="Text Box 170">
            <a:extLst>
              <a:ext uri="{FF2B5EF4-FFF2-40B4-BE49-F238E27FC236}">
                <a16:creationId xmlns:a16="http://schemas.microsoft.com/office/drawing/2014/main" xmlns="" id="{E9D90051-EB4D-4A2A-B74B-90575E56C5AC}"/>
              </a:ext>
            </a:extLst>
          </p:cNvPr>
          <p:cNvSpPr txBox="1">
            <a:spLocks noChangeArrowheads="1"/>
          </p:cNvSpPr>
          <p:nvPr/>
        </p:nvSpPr>
        <p:spPr bwMode="auto">
          <a:xfrm>
            <a:off x="181154" y="1075692"/>
            <a:ext cx="8877121" cy="415498"/>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050" dirty="0">
                <a:latin typeface="Arial" pitchFamily="34" charset="0"/>
                <a:cs typeface="Arial" pitchFamily="34" charset="0"/>
              </a:rPr>
              <a:t>With </a:t>
            </a:r>
            <a:r>
              <a:rPr lang="en-US" sz="1050" b="1" dirty="0">
                <a:latin typeface="Arial" pitchFamily="34" charset="0"/>
                <a:cs typeface="Arial" pitchFamily="34" charset="0"/>
              </a:rPr>
              <a:t>New Boaters</a:t>
            </a:r>
            <a:r>
              <a:rPr lang="en-US" sz="1050" dirty="0">
                <a:latin typeface="Arial" pitchFamily="34" charset="0"/>
                <a:cs typeface="Arial" pitchFamily="34" charset="0"/>
              </a:rPr>
              <a:t>, lower Fall 2018 </a:t>
            </a:r>
            <a:r>
              <a:rPr lang="en-US" sz="1050" dirty="0" smtClean="0">
                <a:latin typeface="Arial" pitchFamily="34" charset="0"/>
                <a:cs typeface="Arial" pitchFamily="34" charset="0"/>
              </a:rPr>
              <a:t>net ad sources </a:t>
            </a:r>
            <a:r>
              <a:rPr lang="en-US" sz="1050" dirty="0">
                <a:latin typeface="Arial" pitchFamily="34" charset="0"/>
                <a:cs typeface="Arial" pitchFamily="34" charset="0"/>
              </a:rPr>
              <a:t>awareness (42%) than Total Boaters (51%), which  traces to lower New Boater awareness of most ad sources:  TV ads (15%), Radio ads (13%), Internet ads (4%) and Magazine ads (4%). Equal to Total Boaters for Outdoor ads at 13%.</a:t>
            </a:r>
          </a:p>
        </p:txBody>
      </p:sp>
      <p:cxnSp>
        <p:nvCxnSpPr>
          <p:cNvPr id="52" name="Straight Arrow Connector 73">
            <a:extLst>
              <a:ext uri="{FF2B5EF4-FFF2-40B4-BE49-F238E27FC236}">
                <a16:creationId xmlns:a16="http://schemas.microsoft.com/office/drawing/2014/main" xmlns="" id="{BB486D3D-E8AB-43A6-BFFC-08D151AD0972}"/>
              </a:ext>
            </a:extLst>
          </p:cNvPr>
          <p:cNvCxnSpPr>
            <a:cxnSpLocks noChangeShapeType="1"/>
          </p:cNvCxnSpPr>
          <p:nvPr/>
        </p:nvCxnSpPr>
        <p:spPr bwMode="auto">
          <a:xfrm rot="16200000" flipV="1">
            <a:off x="3458651" y="4697815"/>
            <a:ext cx="216000" cy="1588"/>
          </a:xfrm>
          <a:prstGeom prst="straightConnector1">
            <a:avLst/>
          </a:prstGeom>
          <a:noFill/>
          <a:ln w="9525" algn="ctr">
            <a:solidFill>
              <a:schemeClr val="tx1"/>
            </a:solidFill>
            <a:round/>
            <a:headEnd/>
            <a:tailEnd type="arrow" w="med" len="med"/>
          </a:ln>
        </p:spPr>
      </p:cxnSp>
      <p:cxnSp>
        <p:nvCxnSpPr>
          <p:cNvPr id="53" name="Straight Arrow Connector 73">
            <a:extLst>
              <a:ext uri="{FF2B5EF4-FFF2-40B4-BE49-F238E27FC236}">
                <a16:creationId xmlns:a16="http://schemas.microsoft.com/office/drawing/2014/main" xmlns="" id="{D89E2518-0198-4177-B792-E24A63D2F622}"/>
              </a:ext>
            </a:extLst>
          </p:cNvPr>
          <p:cNvCxnSpPr>
            <a:cxnSpLocks noChangeShapeType="1"/>
          </p:cNvCxnSpPr>
          <p:nvPr/>
        </p:nvCxnSpPr>
        <p:spPr bwMode="auto">
          <a:xfrm rot="16200000" flipV="1">
            <a:off x="3709124" y="3225462"/>
            <a:ext cx="216000" cy="1588"/>
          </a:xfrm>
          <a:prstGeom prst="straightConnector1">
            <a:avLst/>
          </a:prstGeom>
          <a:noFill/>
          <a:ln w="19050" algn="ctr">
            <a:solidFill>
              <a:srgbClr val="00B050"/>
            </a:solidFill>
            <a:round/>
            <a:headEnd/>
            <a:tailEnd type="arrow" w="med" len="med"/>
          </a:ln>
        </p:spPr>
      </p:cxnSp>
      <p:cxnSp>
        <p:nvCxnSpPr>
          <p:cNvPr id="62" name="Straight Arrow Connector 73">
            <a:extLst>
              <a:ext uri="{FF2B5EF4-FFF2-40B4-BE49-F238E27FC236}">
                <a16:creationId xmlns:a16="http://schemas.microsoft.com/office/drawing/2014/main" xmlns="" id="{35263687-5731-4755-BB56-D2EA8D1921AD}"/>
              </a:ext>
            </a:extLst>
          </p:cNvPr>
          <p:cNvCxnSpPr>
            <a:cxnSpLocks noChangeShapeType="1"/>
          </p:cNvCxnSpPr>
          <p:nvPr/>
        </p:nvCxnSpPr>
        <p:spPr bwMode="auto">
          <a:xfrm rot="16200000" flipH="1">
            <a:off x="3247926" y="3643860"/>
            <a:ext cx="216000" cy="1588"/>
          </a:xfrm>
          <a:prstGeom prst="straightConnector1">
            <a:avLst/>
          </a:prstGeom>
          <a:noFill/>
          <a:ln w="19050" algn="ctr">
            <a:solidFill>
              <a:srgbClr val="00B050"/>
            </a:solidFill>
            <a:prstDash val="sysDot"/>
            <a:round/>
            <a:headEnd/>
            <a:tailEnd type="arrow" w="med" len="med"/>
          </a:ln>
        </p:spPr>
      </p:cxnSp>
      <p:cxnSp>
        <p:nvCxnSpPr>
          <p:cNvPr id="63" name="Straight Arrow Connector 73">
            <a:extLst>
              <a:ext uri="{FF2B5EF4-FFF2-40B4-BE49-F238E27FC236}">
                <a16:creationId xmlns:a16="http://schemas.microsoft.com/office/drawing/2014/main" xmlns="" id="{766CA307-7884-4ED4-A12D-CA7AFA3F9F79}"/>
              </a:ext>
            </a:extLst>
          </p:cNvPr>
          <p:cNvCxnSpPr>
            <a:cxnSpLocks noChangeShapeType="1"/>
          </p:cNvCxnSpPr>
          <p:nvPr/>
        </p:nvCxnSpPr>
        <p:spPr bwMode="auto">
          <a:xfrm rot="5400000">
            <a:off x="3161844" y="3999975"/>
            <a:ext cx="216000" cy="1588"/>
          </a:xfrm>
          <a:prstGeom prst="straightConnector1">
            <a:avLst/>
          </a:prstGeom>
          <a:noFill/>
          <a:ln w="9525" algn="ctr">
            <a:solidFill>
              <a:schemeClr val="tx1"/>
            </a:solidFill>
            <a:round/>
            <a:headEnd/>
            <a:tailEnd type="arrow" w="med" len="med"/>
          </a:ln>
        </p:spPr>
      </p:cxnSp>
      <p:cxnSp>
        <p:nvCxnSpPr>
          <p:cNvPr id="64" name="Straight Arrow Connector 73">
            <a:extLst>
              <a:ext uri="{FF2B5EF4-FFF2-40B4-BE49-F238E27FC236}">
                <a16:creationId xmlns:a16="http://schemas.microsoft.com/office/drawing/2014/main" xmlns="" id="{97D07B2A-5F85-43B3-BE44-DA6FBA9E5EF8}"/>
              </a:ext>
            </a:extLst>
          </p:cNvPr>
          <p:cNvCxnSpPr>
            <a:cxnSpLocks noChangeShapeType="1"/>
          </p:cNvCxnSpPr>
          <p:nvPr/>
        </p:nvCxnSpPr>
        <p:spPr bwMode="auto">
          <a:xfrm rot="16200000" flipH="1">
            <a:off x="3127835" y="3637550"/>
            <a:ext cx="216000" cy="1588"/>
          </a:xfrm>
          <a:prstGeom prst="straightConnector1">
            <a:avLst/>
          </a:prstGeom>
          <a:noFill/>
          <a:ln w="9525" algn="ctr">
            <a:solidFill>
              <a:schemeClr val="tx1"/>
            </a:solidFill>
            <a:prstDash val="dash"/>
            <a:round/>
            <a:headEnd/>
            <a:tailEnd type="arrow" w="med" len="med"/>
          </a:ln>
        </p:spPr>
      </p:cxnSp>
      <p:cxnSp>
        <p:nvCxnSpPr>
          <p:cNvPr id="49" name="Straight Arrow Connector 73">
            <a:extLst>
              <a:ext uri="{FF2B5EF4-FFF2-40B4-BE49-F238E27FC236}">
                <a16:creationId xmlns:a16="http://schemas.microsoft.com/office/drawing/2014/main" xmlns="" id="{4F66849B-3B9E-4291-A516-C7D75D6D7F07}"/>
              </a:ext>
            </a:extLst>
          </p:cNvPr>
          <p:cNvCxnSpPr>
            <a:cxnSpLocks noChangeShapeType="1"/>
          </p:cNvCxnSpPr>
          <p:nvPr/>
        </p:nvCxnSpPr>
        <p:spPr bwMode="auto">
          <a:xfrm rot="5400000" flipH="1" flipV="1">
            <a:off x="4918133" y="2501365"/>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2706416727"/>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6767568" cy="1052736"/>
          </a:xfrm>
        </p:spPr>
        <p:txBody>
          <a:bodyPr>
            <a:normAutofit/>
          </a:bodyPr>
          <a:lstStyle/>
          <a:p>
            <a:r>
              <a:rPr lang="en-CA" dirty="0"/>
              <a:t>Overall Online awareness unchanged in Fall 2018 vs. Fall 2017, although increases for some online sources since Spring 2018.</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44</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50" name="Object 4"/>
          <p:cNvGraphicFramePr>
            <a:graphicFrameLocks noChangeAspect="1"/>
          </p:cNvGraphicFramePr>
          <p:nvPr>
            <p:extLst>
              <p:ext uri="{D42A27DB-BD31-4B8C-83A1-F6EECF244321}">
                <p14:modId xmlns:p14="http://schemas.microsoft.com/office/powerpoint/2010/main" val="536843196"/>
              </p:ext>
            </p:extLst>
          </p:nvPr>
        </p:nvGraphicFramePr>
        <p:xfrm>
          <a:off x="2450770" y="2519363"/>
          <a:ext cx="5526087" cy="3525837"/>
        </p:xfrm>
        <a:graphic>
          <a:graphicData uri="http://schemas.openxmlformats.org/presentationml/2006/ole">
            <mc:AlternateContent xmlns:mc="http://schemas.openxmlformats.org/markup-compatibility/2006">
              <mc:Choice xmlns:v="urn:schemas-microsoft-com:vml" Requires="v">
                <p:oleObj spid="_x0000_s185414" name="Worksheet" r:id="rId4" imgW="4819773" imgH="2371571" progId="Excel.Sheet.8">
                  <p:embed/>
                </p:oleObj>
              </mc:Choice>
              <mc:Fallback>
                <p:oleObj name="Worksheet" r:id="rId4" imgW="4819773" imgH="2371571" progId="Excel.Sheet.8">
                  <p:embed/>
                  <p:pic>
                    <p:nvPicPr>
                      <p:cNvPr id="0" name=""/>
                      <p:cNvPicPr>
                        <a:picLocks noChangeAspect="1" noChangeArrowheads="1"/>
                      </p:cNvPicPr>
                      <p:nvPr/>
                    </p:nvPicPr>
                    <p:blipFill>
                      <a:blip r:embed="rId5"/>
                      <a:srcRect l="3552" b="621"/>
                      <a:stretch>
                        <a:fillRect/>
                      </a:stretch>
                    </p:blipFill>
                    <p:spPr bwMode="auto">
                      <a:xfrm>
                        <a:off x="2450770" y="2519363"/>
                        <a:ext cx="5526087" cy="3525837"/>
                      </a:xfrm>
                      <a:prstGeom prst="rect">
                        <a:avLst/>
                      </a:prstGeom>
                      <a:noFill/>
                      <a:ln>
                        <a:noFill/>
                      </a:ln>
                      <a:effectLst/>
                      <a:extLst/>
                    </p:spPr>
                  </p:pic>
                </p:oleObj>
              </mc:Fallback>
            </mc:AlternateContent>
          </a:graphicData>
        </a:graphic>
      </p:graphicFrame>
      <p:sp>
        <p:nvSpPr>
          <p:cNvPr id="51" name="TextBox 26"/>
          <p:cNvSpPr txBox="1">
            <a:spLocks noChangeArrowheads="1"/>
          </p:cNvSpPr>
          <p:nvPr/>
        </p:nvSpPr>
        <p:spPr bwMode="auto">
          <a:xfrm>
            <a:off x="302531" y="2983704"/>
            <a:ext cx="3144134" cy="2875670"/>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Online Websites &amp; Social Media (Net)</a:t>
            </a:r>
            <a:endParaRPr lang="en-US" sz="1200" b="1" dirty="0">
              <a:latin typeface="Arial" pitchFamily="34" charset="0"/>
              <a:cs typeface="Arial" pitchFamily="34" charset="0"/>
            </a:endParaRPr>
          </a:p>
          <a:p>
            <a:pPr marL="171450" indent="-171450">
              <a:spcBef>
                <a:spcPts val="1200"/>
              </a:spcBef>
              <a:buFontTx/>
              <a:buChar char="-"/>
            </a:pPr>
            <a:r>
              <a:rPr lang="en-US" sz="1200" dirty="0">
                <a:latin typeface="Arial" pitchFamily="34" charset="0"/>
                <a:cs typeface="Arial" pitchFamily="34" charset="0"/>
              </a:rPr>
              <a:t>Social media (Facebook, Twitter, YouTube, etc.), other websites, etc.</a:t>
            </a:r>
          </a:p>
          <a:p>
            <a:pPr marL="171450" indent="-171450">
              <a:spcBef>
                <a:spcPts val="1800"/>
              </a:spcBef>
              <a:buFontTx/>
              <a:buChar char="-"/>
            </a:pPr>
            <a:r>
              <a:rPr lang="en-US" sz="1200" dirty="0">
                <a:latin typeface="Arial" pitchFamily="34" charset="0"/>
                <a:cs typeface="Arial" pitchFamily="34" charset="0"/>
              </a:rPr>
              <a:t>SmartBoater.ca website</a:t>
            </a:r>
          </a:p>
          <a:p>
            <a:pPr marL="171450" indent="-171450">
              <a:spcBef>
                <a:spcPts val="3000"/>
              </a:spcBef>
              <a:buFontTx/>
              <a:buChar char="-"/>
            </a:pPr>
            <a:r>
              <a:rPr lang="en-US" sz="1200" dirty="0">
                <a:latin typeface="Arial" pitchFamily="34" charset="0"/>
                <a:cs typeface="Arial" pitchFamily="34" charset="0"/>
              </a:rPr>
              <a:t>StartBoating.ca website</a:t>
            </a:r>
          </a:p>
          <a:p>
            <a:pPr marL="171450" indent="-171450">
              <a:spcBef>
                <a:spcPts val="2400"/>
              </a:spcBef>
              <a:buFontTx/>
              <a:buChar char="-"/>
            </a:pPr>
            <a:r>
              <a:rPr lang="en-US" sz="1200" dirty="0">
                <a:latin typeface="Arial" pitchFamily="34" charset="0"/>
                <a:cs typeface="Arial" pitchFamily="34" charset="0"/>
              </a:rPr>
              <a:t>CSBC.ca / </a:t>
            </a:r>
            <a:r>
              <a:rPr lang="en-US" sz="1200" dirty="0" err="1">
                <a:latin typeface="Arial" pitchFamily="34" charset="0"/>
                <a:cs typeface="Arial" pitchFamily="34" charset="0"/>
              </a:rPr>
              <a:t>Cdn</a:t>
            </a:r>
            <a:r>
              <a:rPr lang="en-US" sz="1200" dirty="0">
                <a:latin typeface="Arial" pitchFamily="34" charset="0"/>
                <a:cs typeface="Arial" pitchFamily="34" charset="0"/>
              </a:rPr>
              <a:t> Safe </a:t>
            </a:r>
            <a:r>
              <a:rPr lang="en-US" sz="1200" dirty="0" err="1">
                <a:latin typeface="Arial" pitchFamily="34" charset="0"/>
                <a:cs typeface="Arial" pitchFamily="34" charset="0"/>
              </a:rPr>
              <a:t>Btg</a:t>
            </a:r>
            <a:r>
              <a:rPr lang="en-US" sz="1200" dirty="0">
                <a:latin typeface="Arial" pitchFamily="34" charset="0"/>
                <a:cs typeface="Arial" pitchFamily="34" charset="0"/>
              </a:rPr>
              <a:t> Council website</a:t>
            </a:r>
          </a:p>
          <a:p>
            <a:pPr marL="171450" indent="-171450">
              <a:spcBef>
                <a:spcPts val="3000"/>
              </a:spcBef>
              <a:buFontTx/>
              <a:buChar char="-"/>
            </a:pPr>
            <a:r>
              <a:rPr lang="en-US" sz="1200" dirty="0">
                <a:latin typeface="Arial" pitchFamily="34" charset="0"/>
                <a:cs typeface="Arial" pitchFamily="34" charset="0"/>
              </a:rPr>
              <a:t>Other boating or water safety websites</a:t>
            </a:r>
          </a:p>
        </p:txBody>
      </p:sp>
      <p:sp>
        <p:nvSpPr>
          <p:cNvPr id="55" name="TextBox 57"/>
          <p:cNvSpPr txBox="1">
            <a:spLocks noChangeArrowheads="1"/>
          </p:cNvSpPr>
          <p:nvPr/>
        </p:nvSpPr>
        <p:spPr bwMode="auto">
          <a:xfrm>
            <a:off x="3739908" y="5541752"/>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a:t>
            </a:r>
            <a:endParaRPr lang="en-US" sz="1000" dirty="0">
              <a:latin typeface="Arial" pitchFamily="34" charset="0"/>
              <a:cs typeface="Arial" pitchFamily="34" charset="0"/>
            </a:endParaRPr>
          </a:p>
        </p:txBody>
      </p:sp>
      <p:sp>
        <p:nvSpPr>
          <p:cNvPr id="57" name="TextBox 59"/>
          <p:cNvSpPr txBox="1">
            <a:spLocks noChangeArrowheads="1"/>
          </p:cNvSpPr>
          <p:nvPr/>
        </p:nvSpPr>
        <p:spPr bwMode="auto">
          <a:xfrm>
            <a:off x="3781416" y="4009623"/>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58" name="TextBox 62"/>
          <p:cNvSpPr txBox="1">
            <a:spLocks noChangeArrowheads="1"/>
          </p:cNvSpPr>
          <p:nvPr/>
        </p:nvSpPr>
        <p:spPr bwMode="auto">
          <a:xfrm>
            <a:off x="4079685" y="3483511"/>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p>
        </p:txBody>
      </p:sp>
      <p:sp>
        <p:nvSpPr>
          <p:cNvPr id="59" name="TextBox 62"/>
          <p:cNvSpPr txBox="1">
            <a:spLocks noChangeArrowheads="1"/>
          </p:cNvSpPr>
          <p:nvPr/>
        </p:nvSpPr>
        <p:spPr bwMode="auto">
          <a:xfrm>
            <a:off x="4534222" y="296210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24</a:t>
            </a:r>
          </a:p>
        </p:txBody>
      </p:sp>
      <p:sp>
        <p:nvSpPr>
          <p:cNvPr id="60" name="Rectangle 232"/>
          <p:cNvSpPr>
            <a:spLocks noChangeArrowheads="1"/>
          </p:cNvSpPr>
          <p:nvPr/>
        </p:nvSpPr>
        <p:spPr bwMode="auto">
          <a:xfrm>
            <a:off x="2056338" y="198435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445)</a:t>
            </a:r>
            <a:endParaRPr lang="en-US" sz="1100" dirty="0">
              <a:latin typeface="Arial" pitchFamily="34" charset="0"/>
              <a:cs typeface="Arial" pitchFamily="34" charset="0"/>
            </a:endParaRPr>
          </a:p>
        </p:txBody>
      </p:sp>
      <p:sp>
        <p:nvSpPr>
          <p:cNvPr id="14" name="TextBox 49"/>
          <p:cNvSpPr txBox="1">
            <a:spLocks noChangeArrowheads="1"/>
          </p:cNvSpPr>
          <p:nvPr/>
        </p:nvSpPr>
        <p:spPr bwMode="auto">
          <a:xfrm>
            <a:off x="4291420" y="2557294"/>
            <a:ext cx="873279" cy="26035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b="1" u="sng" dirty="0">
              <a:latin typeface="Arial" pitchFamily="34" charset="0"/>
              <a:cs typeface="Arial" pitchFamily="34" charset="0"/>
            </a:endParaRPr>
          </a:p>
        </p:txBody>
      </p:sp>
      <p:sp>
        <p:nvSpPr>
          <p:cNvPr id="31" name="TextBox 57">
            <a:extLst>
              <a:ext uri="{FF2B5EF4-FFF2-40B4-BE49-F238E27FC236}">
                <a16:creationId xmlns:a16="http://schemas.microsoft.com/office/drawing/2014/main" xmlns="" id="{D9B34F0A-1CFE-4159-934E-7DB60EF624A9}"/>
              </a:ext>
            </a:extLst>
          </p:cNvPr>
          <p:cNvSpPr txBox="1">
            <a:spLocks noChangeArrowheads="1"/>
          </p:cNvSpPr>
          <p:nvPr/>
        </p:nvSpPr>
        <p:spPr bwMode="auto">
          <a:xfrm>
            <a:off x="3656340" y="4512483"/>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a:t>
            </a:r>
          </a:p>
        </p:txBody>
      </p:sp>
      <p:graphicFrame>
        <p:nvGraphicFramePr>
          <p:cNvPr id="38" name="Table 37">
            <a:extLst>
              <a:ext uri="{FF2B5EF4-FFF2-40B4-BE49-F238E27FC236}">
                <a16:creationId xmlns:a16="http://schemas.microsoft.com/office/drawing/2014/main" xmlns="" id="{06E6D0CD-4EA3-484C-A34C-9E8753E8A0D9}"/>
              </a:ext>
            </a:extLst>
          </p:cNvPr>
          <p:cNvGraphicFramePr>
            <a:graphicFrameLocks noGrp="1"/>
          </p:cNvGraphicFramePr>
          <p:nvPr>
            <p:extLst>
              <p:ext uri="{D42A27DB-BD31-4B8C-83A1-F6EECF244321}">
                <p14:modId xmlns:p14="http://schemas.microsoft.com/office/powerpoint/2010/main" val="3785233827"/>
              </p:ext>
            </p:extLst>
          </p:nvPr>
        </p:nvGraphicFramePr>
        <p:xfrm>
          <a:off x="5251246" y="2398368"/>
          <a:ext cx="3590224" cy="3407009"/>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xmlns="" val="894046149"/>
                    </a:ext>
                  </a:extLst>
                </a:gridCol>
                <a:gridCol w="612000">
                  <a:extLst>
                    <a:ext uri="{9D8B030D-6E8A-4147-A177-3AD203B41FA5}">
                      <a16:colId xmlns:a16="http://schemas.microsoft.com/office/drawing/2014/main" xmlns="" val="567668867"/>
                    </a:ext>
                  </a:extLst>
                </a:gridCol>
                <a:gridCol w="612000">
                  <a:extLst>
                    <a:ext uri="{9D8B030D-6E8A-4147-A177-3AD203B41FA5}">
                      <a16:colId xmlns:a16="http://schemas.microsoft.com/office/drawing/2014/main" xmlns="" val="321934977"/>
                    </a:ext>
                  </a:extLst>
                </a:gridCol>
                <a:gridCol w="674224">
                  <a:extLst>
                    <a:ext uri="{9D8B030D-6E8A-4147-A177-3AD203B41FA5}">
                      <a16:colId xmlns:a16="http://schemas.microsoft.com/office/drawing/2014/main" xmlns="" val="844419314"/>
                    </a:ext>
                  </a:extLst>
                </a:gridCol>
                <a:gridCol w="540000">
                  <a:extLst>
                    <a:ext uri="{9D8B030D-6E8A-4147-A177-3AD203B41FA5}">
                      <a16:colId xmlns:a16="http://schemas.microsoft.com/office/drawing/2014/main" xmlns="" val="3723087399"/>
                    </a:ext>
                  </a:extLst>
                </a:gridCol>
                <a:gridCol w="540000">
                  <a:extLst>
                    <a:ext uri="{9D8B030D-6E8A-4147-A177-3AD203B41FA5}">
                      <a16:colId xmlns:a16="http://schemas.microsoft.com/office/drawing/2014/main" xmlns="" val="3516991048"/>
                    </a:ext>
                  </a:extLst>
                </a:gridCol>
              </a:tblGrid>
              <a:tr h="396852">
                <a:tc>
                  <a:txBody>
                    <a:bodyPr/>
                    <a:lstStyle/>
                    <a:p>
                      <a:pPr algn="ctr"/>
                      <a:r>
                        <a:rPr lang="en-CA" sz="1100" u="sng" dirty="0">
                          <a:solidFill>
                            <a:schemeClr val="tx1"/>
                          </a:solidFill>
                          <a:latin typeface="Arial" panose="020B0604020202020204" pitchFamily="34" charset="0"/>
                          <a:cs typeface="Arial" panose="020B0604020202020204"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1914938"/>
                  </a:ext>
                </a:extLst>
              </a:tr>
              <a:tr h="396577">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4162920"/>
                  </a:ext>
                </a:extLst>
              </a:tr>
              <a:tr h="520995">
                <a:tc>
                  <a:txBody>
                    <a:bodyPr/>
                    <a:lstStyle/>
                    <a:p>
                      <a:pPr algn="ctr"/>
                      <a:r>
                        <a:rPr lang="en-CA" sz="1000" b="0" dirty="0">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7934878"/>
                  </a:ext>
                </a:extLst>
              </a:tr>
              <a:tr h="489098">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368510"/>
                  </a:ext>
                </a:extLst>
              </a:tr>
              <a:tr h="542261">
                <a:tc>
                  <a:txBody>
                    <a:bodyPr/>
                    <a:lstStyle/>
                    <a:p>
                      <a:pPr algn="ctr"/>
                      <a:r>
                        <a:rPr lang="en-CA" sz="1000" b="0" dirty="0">
                          <a:solidFill>
                            <a:schemeClr val="tx1"/>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975239"/>
                  </a:ext>
                </a:extLst>
              </a:tr>
              <a:tr h="499730">
                <a:tc>
                  <a:txBody>
                    <a:bodyPr/>
                    <a:lstStyle/>
                    <a:p>
                      <a:pPr algn="ctr"/>
                      <a:r>
                        <a:rPr lang="en-CA" sz="1000" b="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72365342"/>
                  </a:ext>
                </a:extLst>
              </a:tr>
              <a:tr h="531628">
                <a:tc>
                  <a:txBody>
                    <a:bodyPr/>
                    <a:lstStyle/>
                    <a:p>
                      <a:pPr algn="ctr"/>
                      <a:r>
                        <a:rPr lang="en-CA" sz="1000" b="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8531337"/>
                  </a:ext>
                </a:extLst>
              </a:tr>
            </a:tbl>
          </a:graphicData>
        </a:graphic>
      </p:graphicFrame>
      <p:cxnSp>
        <p:nvCxnSpPr>
          <p:cNvPr id="15" name="Straight Arrow Connector 73"/>
          <p:cNvCxnSpPr>
            <a:cxnSpLocks noChangeShapeType="1"/>
          </p:cNvCxnSpPr>
          <p:nvPr/>
        </p:nvCxnSpPr>
        <p:spPr bwMode="auto">
          <a:xfrm rot="5400000">
            <a:off x="8591915" y="4076926"/>
            <a:ext cx="216000" cy="1588"/>
          </a:xfrm>
          <a:prstGeom prst="straightConnector1">
            <a:avLst/>
          </a:prstGeom>
          <a:noFill/>
          <a:ln w="9525" algn="ctr">
            <a:solidFill>
              <a:schemeClr val="tx1"/>
            </a:solidFill>
            <a:round/>
            <a:headEnd/>
            <a:tailEnd type="arrow" w="med" len="med"/>
          </a:ln>
        </p:spPr>
      </p:cxnSp>
      <p:cxnSp>
        <p:nvCxnSpPr>
          <p:cNvPr id="24" name="Straight Arrow Connector 73"/>
          <p:cNvCxnSpPr>
            <a:cxnSpLocks noChangeShapeType="1"/>
          </p:cNvCxnSpPr>
          <p:nvPr/>
        </p:nvCxnSpPr>
        <p:spPr bwMode="auto">
          <a:xfrm rot="5400000">
            <a:off x="6806028" y="3144270"/>
            <a:ext cx="216000" cy="1588"/>
          </a:xfrm>
          <a:prstGeom prst="straightConnector1">
            <a:avLst/>
          </a:prstGeom>
          <a:noFill/>
          <a:ln w="9525" algn="ctr">
            <a:solidFill>
              <a:schemeClr val="tx1"/>
            </a:solidFill>
            <a:round/>
            <a:headEnd/>
            <a:tailEnd type="arrow" w="med" len="med"/>
          </a:ln>
        </p:spPr>
      </p:cxnSp>
      <p:cxnSp>
        <p:nvCxnSpPr>
          <p:cNvPr id="25" name="Straight Arrow Connector 73"/>
          <p:cNvCxnSpPr>
            <a:cxnSpLocks noChangeShapeType="1"/>
          </p:cNvCxnSpPr>
          <p:nvPr/>
        </p:nvCxnSpPr>
        <p:spPr bwMode="auto">
          <a:xfrm rot="5400000">
            <a:off x="6804358" y="3626992"/>
            <a:ext cx="216000" cy="1588"/>
          </a:xfrm>
          <a:prstGeom prst="straightConnector1">
            <a:avLst/>
          </a:prstGeom>
          <a:noFill/>
          <a:ln w="9525" algn="ctr">
            <a:solidFill>
              <a:schemeClr val="tx1"/>
            </a:solidFill>
            <a:round/>
            <a:headEnd/>
            <a:tailEnd type="arrow" w="med" len="med"/>
          </a:ln>
        </p:spPr>
      </p:cxnSp>
      <p:cxnSp>
        <p:nvCxnSpPr>
          <p:cNvPr id="17" name="Straight Arrow Connector 73"/>
          <p:cNvCxnSpPr>
            <a:cxnSpLocks noChangeShapeType="1"/>
          </p:cNvCxnSpPr>
          <p:nvPr/>
        </p:nvCxnSpPr>
        <p:spPr bwMode="auto">
          <a:xfrm rot="16200000" flipV="1">
            <a:off x="8045702" y="3597860"/>
            <a:ext cx="216000" cy="1588"/>
          </a:xfrm>
          <a:prstGeom prst="straightConnector1">
            <a:avLst/>
          </a:prstGeom>
          <a:noFill/>
          <a:ln w="9525" algn="ctr">
            <a:solidFill>
              <a:schemeClr val="tx1"/>
            </a:solidFill>
            <a:round/>
            <a:headEnd/>
            <a:tailEnd type="arrow" w="med" len="med"/>
          </a:ln>
        </p:spPr>
      </p:cxnSp>
      <p:cxnSp>
        <p:nvCxnSpPr>
          <p:cNvPr id="18" name="Straight Arrow Connector 73"/>
          <p:cNvCxnSpPr>
            <a:cxnSpLocks noChangeShapeType="1"/>
          </p:cNvCxnSpPr>
          <p:nvPr/>
        </p:nvCxnSpPr>
        <p:spPr bwMode="auto">
          <a:xfrm rot="16200000" flipV="1">
            <a:off x="8047290" y="3094375"/>
            <a:ext cx="216000" cy="1588"/>
          </a:xfrm>
          <a:prstGeom prst="straightConnector1">
            <a:avLst/>
          </a:prstGeom>
          <a:noFill/>
          <a:ln w="9525" algn="ctr">
            <a:solidFill>
              <a:schemeClr val="tx1"/>
            </a:solidFill>
            <a:round/>
            <a:headEnd/>
            <a:tailEnd type="arrow" w="med" len="med"/>
          </a:ln>
        </p:spPr>
      </p:cxnSp>
      <p:cxnSp>
        <p:nvCxnSpPr>
          <p:cNvPr id="20" name="Straight Arrow Connector 73"/>
          <p:cNvCxnSpPr>
            <a:cxnSpLocks noChangeShapeType="1"/>
          </p:cNvCxnSpPr>
          <p:nvPr/>
        </p:nvCxnSpPr>
        <p:spPr bwMode="auto">
          <a:xfrm rot="16200000" flipV="1">
            <a:off x="8062193" y="4060952"/>
            <a:ext cx="216000" cy="1588"/>
          </a:xfrm>
          <a:prstGeom prst="straightConnector1">
            <a:avLst/>
          </a:prstGeom>
          <a:noFill/>
          <a:ln w="9525" algn="ctr">
            <a:solidFill>
              <a:schemeClr val="tx1"/>
            </a:solidFill>
            <a:round/>
            <a:headEnd/>
            <a:tailEnd type="arrow" w="med" len="med"/>
          </a:ln>
        </p:spPr>
      </p:cxnSp>
      <p:cxnSp>
        <p:nvCxnSpPr>
          <p:cNvPr id="21" name="Straight Arrow Connector 73"/>
          <p:cNvCxnSpPr>
            <a:cxnSpLocks noChangeShapeType="1"/>
          </p:cNvCxnSpPr>
          <p:nvPr/>
        </p:nvCxnSpPr>
        <p:spPr bwMode="auto">
          <a:xfrm rot="16200000" flipV="1">
            <a:off x="8043505" y="5650067"/>
            <a:ext cx="216000" cy="1588"/>
          </a:xfrm>
          <a:prstGeom prst="straightConnector1">
            <a:avLst/>
          </a:prstGeom>
          <a:noFill/>
          <a:ln w="9525" algn="ctr">
            <a:solidFill>
              <a:schemeClr val="tx1"/>
            </a:solidFill>
            <a:round/>
            <a:headEnd/>
            <a:tailEnd type="arrow" w="med" len="med"/>
          </a:ln>
        </p:spPr>
      </p:cxnSp>
      <p:cxnSp>
        <p:nvCxnSpPr>
          <p:cNvPr id="30" name="Straight Arrow Connector 73"/>
          <p:cNvCxnSpPr>
            <a:cxnSpLocks noChangeShapeType="1"/>
          </p:cNvCxnSpPr>
          <p:nvPr/>
        </p:nvCxnSpPr>
        <p:spPr bwMode="auto">
          <a:xfrm rot="5400000">
            <a:off x="7460531" y="3143738"/>
            <a:ext cx="216000" cy="1588"/>
          </a:xfrm>
          <a:prstGeom prst="straightConnector1">
            <a:avLst/>
          </a:prstGeom>
          <a:noFill/>
          <a:ln w="19050" algn="ctr">
            <a:solidFill>
              <a:srgbClr val="00B050"/>
            </a:solidFill>
            <a:round/>
            <a:headEnd/>
            <a:tailEnd type="arrow" w="med" len="med"/>
          </a:ln>
        </p:spPr>
      </p:cxnSp>
      <p:cxnSp>
        <p:nvCxnSpPr>
          <p:cNvPr id="32" name="Straight Arrow Connector 73"/>
          <p:cNvCxnSpPr>
            <a:cxnSpLocks noChangeShapeType="1"/>
          </p:cNvCxnSpPr>
          <p:nvPr/>
        </p:nvCxnSpPr>
        <p:spPr bwMode="auto">
          <a:xfrm rot="5400000">
            <a:off x="7454470" y="3641795"/>
            <a:ext cx="216000" cy="1588"/>
          </a:xfrm>
          <a:prstGeom prst="straightConnector1">
            <a:avLst/>
          </a:prstGeom>
          <a:noFill/>
          <a:ln w="19050" algn="ctr">
            <a:solidFill>
              <a:srgbClr val="00B050"/>
            </a:solidFill>
            <a:round/>
            <a:headEnd/>
            <a:tailEnd type="arrow" w="med" len="med"/>
          </a:ln>
        </p:spPr>
      </p:cxnSp>
      <p:cxnSp>
        <p:nvCxnSpPr>
          <p:cNvPr id="34" name="Straight Arrow Connector 73">
            <a:extLst>
              <a:ext uri="{FF2B5EF4-FFF2-40B4-BE49-F238E27FC236}">
                <a16:creationId xmlns:a16="http://schemas.microsoft.com/office/drawing/2014/main" xmlns="" id="{4382D164-89FC-4358-A3D2-8222F65315B9}"/>
              </a:ext>
            </a:extLst>
          </p:cNvPr>
          <p:cNvCxnSpPr>
            <a:cxnSpLocks noChangeShapeType="1"/>
          </p:cNvCxnSpPr>
          <p:nvPr/>
        </p:nvCxnSpPr>
        <p:spPr bwMode="auto">
          <a:xfrm rot="16200000" flipV="1">
            <a:off x="6194242" y="3105081"/>
            <a:ext cx="216000" cy="1588"/>
          </a:xfrm>
          <a:prstGeom prst="straightConnector1">
            <a:avLst/>
          </a:prstGeom>
          <a:noFill/>
          <a:ln w="9525" algn="ctr">
            <a:solidFill>
              <a:schemeClr val="tx1"/>
            </a:solidFill>
            <a:round/>
            <a:headEnd/>
            <a:tailEnd type="arrow" w="med" len="med"/>
          </a:ln>
        </p:spPr>
      </p:cxnSp>
      <p:cxnSp>
        <p:nvCxnSpPr>
          <p:cNvPr id="35" name="Straight Arrow Connector 73">
            <a:extLst>
              <a:ext uri="{FF2B5EF4-FFF2-40B4-BE49-F238E27FC236}">
                <a16:creationId xmlns:a16="http://schemas.microsoft.com/office/drawing/2014/main" xmlns="" id="{15E05C6A-5812-4ACE-8AA9-99BBE70815D4}"/>
              </a:ext>
            </a:extLst>
          </p:cNvPr>
          <p:cNvCxnSpPr>
            <a:cxnSpLocks noChangeShapeType="1"/>
          </p:cNvCxnSpPr>
          <p:nvPr/>
        </p:nvCxnSpPr>
        <p:spPr bwMode="auto">
          <a:xfrm rot="16200000" flipV="1">
            <a:off x="6185956" y="3618394"/>
            <a:ext cx="216000" cy="1588"/>
          </a:xfrm>
          <a:prstGeom prst="straightConnector1">
            <a:avLst/>
          </a:prstGeom>
          <a:noFill/>
          <a:ln w="9525" algn="ctr">
            <a:solidFill>
              <a:schemeClr val="tx1"/>
            </a:solidFill>
            <a:round/>
            <a:headEnd/>
            <a:tailEnd type="arrow" w="med" len="med"/>
          </a:ln>
        </p:spPr>
      </p:cxnSp>
      <p:cxnSp>
        <p:nvCxnSpPr>
          <p:cNvPr id="36" name="Straight Arrow Connector 73">
            <a:extLst>
              <a:ext uri="{FF2B5EF4-FFF2-40B4-BE49-F238E27FC236}">
                <a16:creationId xmlns:a16="http://schemas.microsoft.com/office/drawing/2014/main" xmlns="" id="{B9D58D7A-28B7-42DB-B80D-354E10FE3E6E}"/>
              </a:ext>
            </a:extLst>
          </p:cNvPr>
          <p:cNvCxnSpPr>
            <a:cxnSpLocks noChangeShapeType="1"/>
          </p:cNvCxnSpPr>
          <p:nvPr/>
        </p:nvCxnSpPr>
        <p:spPr bwMode="auto">
          <a:xfrm rot="5400000" flipH="1" flipV="1">
            <a:off x="6309844" y="3615319"/>
            <a:ext cx="216000" cy="1588"/>
          </a:xfrm>
          <a:prstGeom prst="straightConnector1">
            <a:avLst/>
          </a:prstGeom>
          <a:noFill/>
          <a:ln w="19050" algn="ctr">
            <a:solidFill>
              <a:srgbClr val="00B050"/>
            </a:solidFill>
            <a:round/>
            <a:headEnd/>
            <a:tailEnd type="arrow" w="med" len="med"/>
          </a:ln>
        </p:spPr>
      </p:cxnSp>
      <p:cxnSp>
        <p:nvCxnSpPr>
          <p:cNvPr id="37" name="Straight Arrow Connector 73">
            <a:extLst>
              <a:ext uri="{FF2B5EF4-FFF2-40B4-BE49-F238E27FC236}">
                <a16:creationId xmlns:a16="http://schemas.microsoft.com/office/drawing/2014/main" xmlns="" id="{B9981EFD-03CE-4175-BEC2-BC361CD8B04F}"/>
              </a:ext>
            </a:extLst>
          </p:cNvPr>
          <p:cNvCxnSpPr>
            <a:cxnSpLocks noChangeShapeType="1"/>
          </p:cNvCxnSpPr>
          <p:nvPr/>
        </p:nvCxnSpPr>
        <p:spPr bwMode="auto">
          <a:xfrm rot="5400000" flipH="1" flipV="1">
            <a:off x="6316645" y="3099626"/>
            <a:ext cx="216000" cy="1588"/>
          </a:xfrm>
          <a:prstGeom prst="straightConnector1">
            <a:avLst/>
          </a:prstGeom>
          <a:noFill/>
          <a:ln w="19050" algn="ctr">
            <a:solidFill>
              <a:srgbClr val="00B050"/>
            </a:solidFill>
            <a:round/>
            <a:headEnd/>
            <a:tailEnd type="arrow" w="med" len="med"/>
          </a:ln>
        </p:spPr>
      </p:cxnSp>
      <p:cxnSp>
        <p:nvCxnSpPr>
          <p:cNvPr id="39" name="Straight Arrow Connector 73">
            <a:extLst>
              <a:ext uri="{FF2B5EF4-FFF2-40B4-BE49-F238E27FC236}">
                <a16:creationId xmlns:a16="http://schemas.microsoft.com/office/drawing/2014/main" xmlns="" id="{E268D52B-1842-42FA-9BCE-5C647E1FB8FE}"/>
              </a:ext>
            </a:extLst>
          </p:cNvPr>
          <p:cNvCxnSpPr>
            <a:cxnSpLocks noChangeShapeType="1"/>
          </p:cNvCxnSpPr>
          <p:nvPr/>
        </p:nvCxnSpPr>
        <p:spPr bwMode="auto">
          <a:xfrm rot="5400000">
            <a:off x="5605267" y="3616427"/>
            <a:ext cx="216000" cy="1588"/>
          </a:xfrm>
          <a:prstGeom prst="straightConnector1">
            <a:avLst/>
          </a:prstGeom>
          <a:noFill/>
          <a:ln w="19050" algn="ctr">
            <a:solidFill>
              <a:srgbClr val="00B050"/>
            </a:solidFill>
            <a:round/>
            <a:headEnd/>
            <a:tailEnd type="arrow" w="med" len="med"/>
          </a:ln>
        </p:spPr>
      </p:cxnSp>
      <p:cxnSp>
        <p:nvCxnSpPr>
          <p:cNvPr id="40" name="Straight Arrow Connector 73">
            <a:extLst>
              <a:ext uri="{FF2B5EF4-FFF2-40B4-BE49-F238E27FC236}">
                <a16:creationId xmlns:a16="http://schemas.microsoft.com/office/drawing/2014/main" xmlns="" id="{DC139F2E-8407-4263-84A4-35517FF348B9}"/>
              </a:ext>
            </a:extLst>
          </p:cNvPr>
          <p:cNvCxnSpPr>
            <a:cxnSpLocks noChangeShapeType="1"/>
          </p:cNvCxnSpPr>
          <p:nvPr/>
        </p:nvCxnSpPr>
        <p:spPr bwMode="auto">
          <a:xfrm rot="5400000">
            <a:off x="5613693" y="3132207"/>
            <a:ext cx="216000" cy="1588"/>
          </a:xfrm>
          <a:prstGeom prst="straightConnector1">
            <a:avLst/>
          </a:prstGeom>
          <a:noFill/>
          <a:ln w="19050" algn="ctr">
            <a:solidFill>
              <a:srgbClr val="00B050"/>
            </a:solidFill>
            <a:round/>
            <a:headEnd/>
            <a:tailEnd type="arrow" w="med" len="med"/>
          </a:ln>
        </p:spPr>
      </p:cxnSp>
      <p:cxnSp>
        <p:nvCxnSpPr>
          <p:cNvPr id="41" name="Straight Arrow Connector 73">
            <a:extLst>
              <a:ext uri="{FF2B5EF4-FFF2-40B4-BE49-F238E27FC236}">
                <a16:creationId xmlns:a16="http://schemas.microsoft.com/office/drawing/2014/main" xmlns="" id="{DB50B2F1-4DD7-4212-9888-0DF3683B2520}"/>
              </a:ext>
            </a:extLst>
          </p:cNvPr>
          <p:cNvCxnSpPr>
            <a:cxnSpLocks noChangeShapeType="1"/>
          </p:cNvCxnSpPr>
          <p:nvPr/>
        </p:nvCxnSpPr>
        <p:spPr bwMode="auto">
          <a:xfrm rot="5400000">
            <a:off x="5570229" y="4634721"/>
            <a:ext cx="216000" cy="1588"/>
          </a:xfrm>
          <a:prstGeom prst="straightConnector1">
            <a:avLst/>
          </a:prstGeom>
          <a:noFill/>
          <a:ln w="19050" algn="ctr">
            <a:solidFill>
              <a:srgbClr val="00B050"/>
            </a:solidFill>
            <a:prstDash val="sysDot"/>
            <a:round/>
            <a:headEnd/>
            <a:tailEnd type="arrow" w="med" len="med"/>
          </a:ln>
        </p:spPr>
      </p:cxnSp>
      <p:cxnSp>
        <p:nvCxnSpPr>
          <p:cNvPr id="42" name="Straight Arrow Connector 73">
            <a:extLst>
              <a:ext uri="{FF2B5EF4-FFF2-40B4-BE49-F238E27FC236}">
                <a16:creationId xmlns:a16="http://schemas.microsoft.com/office/drawing/2014/main" xmlns="" id="{8F5F891A-D2DA-4F0D-980F-480ACAA26CC7}"/>
              </a:ext>
            </a:extLst>
          </p:cNvPr>
          <p:cNvCxnSpPr>
            <a:cxnSpLocks noChangeShapeType="1"/>
          </p:cNvCxnSpPr>
          <p:nvPr/>
        </p:nvCxnSpPr>
        <p:spPr bwMode="auto">
          <a:xfrm rot="5400000">
            <a:off x="5573282" y="5653065"/>
            <a:ext cx="216000" cy="1588"/>
          </a:xfrm>
          <a:prstGeom prst="straightConnector1">
            <a:avLst/>
          </a:prstGeom>
          <a:noFill/>
          <a:ln w="9525" algn="ctr">
            <a:solidFill>
              <a:schemeClr val="tx1"/>
            </a:solidFill>
            <a:prstDash val="dash"/>
            <a:round/>
            <a:headEnd/>
            <a:tailEnd type="arrow" w="med" len="med"/>
          </a:ln>
        </p:spPr>
      </p:cxnSp>
      <p:cxnSp>
        <p:nvCxnSpPr>
          <p:cNvPr id="43" name="Straight Arrow Connector 73">
            <a:extLst>
              <a:ext uri="{FF2B5EF4-FFF2-40B4-BE49-F238E27FC236}">
                <a16:creationId xmlns:a16="http://schemas.microsoft.com/office/drawing/2014/main" xmlns="" id="{99D4FD72-BA63-4C6E-A6DC-F39A4331E95B}"/>
              </a:ext>
            </a:extLst>
          </p:cNvPr>
          <p:cNvCxnSpPr>
            <a:cxnSpLocks noChangeShapeType="1"/>
          </p:cNvCxnSpPr>
          <p:nvPr/>
        </p:nvCxnSpPr>
        <p:spPr bwMode="auto">
          <a:xfrm rot="5400000">
            <a:off x="5555626" y="4114105"/>
            <a:ext cx="216000" cy="1588"/>
          </a:xfrm>
          <a:prstGeom prst="straightConnector1">
            <a:avLst/>
          </a:prstGeom>
          <a:noFill/>
          <a:ln w="9525" algn="ctr">
            <a:solidFill>
              <a:schemeClr val="tx1"/>
            </a:solidFill>
            <a:round/>
            <a:headEnd/>
            <a:tailEnd type="arrow" w="med" len="med"/>
          </a:ln>
        </p:spPr>
      </p:cxnSp>
      <p:sp>
        <p:nvSpPr>
          <p:cNvPr id="33" name="Text Box 170">
            <a:extLst>
              <a:ext uri="{FF2B5EF4-FFF2-40B4-BE49-F238E27FC236}">
                <a16:creationId xmlns:a16="http://schemas.microsoft.com/office/drawing/2014/main" xmlns="" id="{E9D90051-EB4D-4A2A-B74B-90575E56C5AC}"/>
              </a:ext>
            </a:extLst>
          </p:cNvPr>
          <p:cNvSpPr txBox="1">
            <a:spLocks noChangeArrowheads="1"/>
          </p:cNvSpPr>
          <p:nvPr/>
        </p:nvSpPr>
        <p:spPr bwMode="auto">
          <a:xfrm>
            <a:off x="446567" y="1101570"/>
            <a:ext cx="8391176" cy="430887"/>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For New Boaters, similar awareness sourced from StartBoating.ca website (5%) as for total Boaters (4%).  Less awareness generated via social media with New Boaters (9%) than with total Boaters (14%).</a:t>
            </a:r>
          </a:p>
        </p:txBody>
      </p:sp>
      <p:sp>
        <p:nvSpPr>
          <p:cNvPr id="45" name="TextBox 57">
            <a:extLst>
              <a:ext uri="{FF2B5EF4-FFF2-40B4-BE49-F238E27FC236}">
                <a16:creationId xmlns:a16="http://schemas.microsoft.com/office/drawing/2014/main" xmlns="" id="{B5BC8CB2-38CD-4FBB-9378-D74D71E93050}"/>
              </a:ext>
            </a:extLst>
          </p:cNvPr>
          <p:cNvSpPr txBox="1">
            <a:spLocks noChangeArrowheads="1"/>
          </p:cNvSpPr>
          <p:nvPr/>
        </p:nvSpPr>
        <p:spPr bwMode="auto">
          <a:xfrm>
            <a:off x="3739678" y="5022146"/>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a:t>
            </a:r>
            <a:endParaRPr lang="en-US" sz="1000" dirty="0">
              <a:latin typeface="Arial" pitchFamily="34" charset="0"/>
              <a:cs typeface="Arial" pitchFamily="34" charset="0"/>
            </a:endParaRPr>
          </a:p>
        </p:txBody>
      </p:sp>
      <p:cxnSp>
        <p:nvCxnSpPr>
          <p:cNvPr id="46" name="Straight Arrow Connector 73">
            <a:extLst>
              <a:ext uri="{FF2B5EF4-FFF2-40B4-BE49-F238E27FC236}">
                <a16:creationId xmlns:a16="http://schemas.microsoft.com/office/drawing/2014/main" xmlns="" id="{2FB45364-70C2-4F77-8830-1E18841C102C}"/>
              </a:ext>
            </a:extLst>
          </p:cNvPr>
          <p:cNvCxnSpPr>
            <a:cxnSpLocks noChangeShapeType="1"/>
          </p:cNvCxnSpPr>
          <p:nvPr/>
        </p:nvCxnSpPr>
        <p:spPr bwMode="auto">
          <a:xfrm rot="5400000" flipH="1" flipV="1">
            <a:off x="4750022" y="3054982"/>
            <a:ext cx="216000" cy="1588"/>
          </a:xfrm>
          <a:prstGeom prst="straightConnector1">
            <a:avLst/>
          </a:prstGeom>
          <a:noFill/>
          <a:ln w="19050" algn="ctr">
            <a:solidFill>
              <a:srgbClr val="00B050"/>
            </a:solidFill>
            <a:prstDash val="sysDot"/>
            <a:round/>
            <a:headEnd/>
            <a:tailEnd type="arrow" w="med" len="med"/>
          </a:ln>
        </p:spPr>
      </p:cxnSp>
      <p:cxnSp>
        <p:nvCxnSpPr>
          <p:cNvPr id="47" name="Straight Arrow Connector 73">
            <a:extLst>
              <a:ext uri="{FF2B5EF4-FFF2-40B4-BE49-F238E27FC236}">
                <a16:creationId xmlns:a16="http://schemas.microsoft.com/office/drawing/2014/main" xmlns="" id="{6ACEDBE5-70B0-4F68-9858-8A7F6038CE60}"/>
              </a:ext>
            </a:extLst>
          </p:cNvPr>
          <p:cNvCxnSpPr>
            <a:cxnSpLocks noChangeShapeType="1"/>
          </p:cNvCxnSpPr>
          <p:nvPr/>
        </p:nvCxnSpPr>
        <p:spPr bwMode="auto">
          <a:xfrm rot="5400000" flipH="1" flipV="1">
            <a:off x="3997186" y="5641819"/>
            <a:ext cx="216000" cy="1588"/>
          </a:xfrm>
          <a:prstGeom prst="straightConnector1">
            <a:avLst/>
          </a:prstGeom>
          <a:noFill/>
          <a:ln w="19050" algn="ctr">
            <a:solidFill>
              <a:srgbClr val="00B050"/>
            </a:solidFill>
            <a:prstDash val="sysDot"/>
            <a:round/>
            <a:headEnd/>
            <a:tailEnd type="arrow" w="med" len="med"/>
          </a:ln>
        </p:spPr>
      </p:cxnSp>
      <p:cxnSp>
        <p:nvCxnSpPr>
          <p:cNvPr id="48" name="Straight Arrow Connector 73">
            <a:extLst>
              <a:ext uri="{FF2B5EF4-FFF2-40B4-BE49-F238E27FC236}">
                <a16:creationId xmlns:a16="http://schemas.microsoft.com/office/drawing/2014/main" xmlns="" id="{262BBE53-498F-4EFD-8D6A-9864853C7E67}"/>
              </a:ext>
            </a:extLst>
          </p:cNvPr>
          <p:cNvCxnSpPr>
            <a:cxnSpLocks noChangeShapeType="1"/>
          </p:cNvCxnSpPr>
          <p:nvPr/>
        </p:nvCxnSpPr>
        <p:spPr bwMode="auto">
          <a:xfrm rot="5400000" flipH="1" flipV="1">
            <a:off x="3871708" y="5654595"/>
            <a:ext cx="216000" cy="1588"/>
          </a:xfrm>
          <a:prstGeom prst="straightConnector1">
            <a:avLst/>
          </a:prstGeom>
          <a:noFill/>
          <a:ln w="9525" algn="ctr">
            <a:solidFill>
              <a:schemeClr val="tx1"/>
            </a:solidFill>
            <a:prstDash val="dash"/>
            <a:round/>
            <a:headEnd/>
            <a:tailEnd type="arrow" w="med" len="med"/>
          </a:ln>
        </p:spPr>
      </p:cxnSp>
      <p:cxnSp>
        <p:nvCxnSpPr>
          <p:cNvPr id="49" name="Straight Arrow Connector 73">
            <a:extLst>
              <a:ext uri="{FF2B5EF4-FFF2-40B4-BE49-F238E27FC236}">
                <a16:creationId xmlns:a16="http://schemas.microsoft.com/office/drawing/2014/main" xmlns="" id="{D96EA66F-A0D0-4CE9-B338-E3F7E25BD169}"/>
              </a:ext>
            </a:extLst>
          </p:cNvPr>
          <p:cNvCxnSpPr>
            <a:cxnSpLocks noChangeShapeType="1"/>
          </p:cNvCxnSpPr>
          <p:nvPr/>
        </p:nvCxnSpPr>
        <p:spPr bwMode="auto">
          <a:xfrm rot="5400000" flipH="1" flipV="1">
            <a:off x="4296368" y="3568895"/>
            <a:ext cx="216000" cy="1588"/>
          </a:xfrm>
          <a:prstGeom prst="straightConnector1">
            <a:avLst/>
          </a:prstGeom>
          <a:noFill/>
          <a:ln w="19050" algn="ctr">
            <a:solidFill>
              <a:srgbClr val="00B050"/>
            </a:solidFill>
            <a:prstDash val="sysDot"/>
            <a:round/>
            <a:headEnd/>
            <a:tailEnd type="arrow" w="med" len="med"/>
          </a:ln>
        </p:spPr>
      </p:cxnSp>
      <p:cxnSp>
        <p:nvCxnSpPr>
          <p:cNvPr id="52" name="Straight Arrow Connector 73">
            <a:extLst>
              <a:ext uri="{FF2B5EF4-FFF2-40B4-BE49-F238E27FC236}">
                <a16:creationId xmlns:a16="http://schemas.microsoft.com/office/drawing/2014/main" xmlns="" id="{15A36FE3-E153-48B6-9B37-A4AD4D9AF4BF}"/>
              </a:ext>
            </a:extLst>
          </p:cNvPr>
          <p:cNvCxnSpPr>
            <a:cxnSpLocks noChangeShapeType="1"/>
          </p:cNvCxnSpPr>
          <p:nvPr/>
        </p:nvCxnSpPr>
        <p:spPr bwMode="auto">
          <a:xfrm rot="5400000" flipH="1" flipV="1">
            <a:off x="3874607" y="5124791"/>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2247926620"/>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2090733517"/>
              </p:ext>
            </p:extLst>
          </p:nvPr>
        </p:nvGraphicFramePr>
        <p:xfrm>
          <a:off x="1314152" y="2336800"/>
          <a:ext cx="6615113" cy="3659963"/>
        </p:xfrm>
        <a:graphic>
          <a:graphicData uri="http://schemas.openxmlformats.org/presentationml/2006/ole">
            <mc:AlternateContent xmlns:mc="http://schemas.openxmlformats.org/markup-compatibility/2006">
              <mc:Choice xmlns:v="urn:schemas-microsoft-com:vml" Requires="v">
                <p:oleObj spid="_x0000_s186437" name="Worksheet" r:id="rId4" imgW="4819773" imgH="1590662" progId="Excel.Sheet.8">
                  <p:embed/>
                </p:oleObj>
              </mc:Choice>
              <mc:Fallback>
                <p:oleObj name="Worksheet" r:id="rId4" imgW="4819773" imgH="1590662" progId="Excel.Sheet.8">
                  <p:embed/>
                  <p:pic>
                    <p:nvPicPr>
                      <p:cNvPr id="0" name=""/>
                      <p:cNvPicPr>
                        <a:picLocks noChangeAspect="1" noChangeArrowheads="1"/>
                      </p:cNvPicPr>
                      <p:nvPr/>
                    </p:nvPicPr>
                    <p:blipFill>
                      <a:blip r:embed="rId5"/>
                      <a:srcRect l="3552" b="621"/>
                      <a:stretch>
                        <a:fillRect/>
                      </a:stretch>
                    </p:blipFill>
                    <p:spPr bwMode="auto">
                      <a:xfrm>
                        <a:off x="1314152" y="2336800"/>
                        <a:ext cx="6615113" cy="3659963"/>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13166" y="0"/>
            <a:ext cx="7730834" cy="1052736"/>
          </a:xfrm>
        </p:spPr>
        <p:txBody>
          <a:bodyPr>
            <a:normAutofit/>
          </a:bodyPr>
          <a:lstStyle/>
          <a:p>
            <a:r>
              <a:rPr lang="en-CA" dirty="0"/>
              <a:t>Less News Coverage in Fall 2018 vs. Fall 2017, including less TV / Radio / Newspapers, and slightly less community newspapers / magazines coverage.</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45</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sp>
        <p:nvSpPr>
          <p:cNvPr id="51" name="TextBox 26"/>
          <p:cNvSpPr txBox="1">
            <a:spLocks noChangeArrowheads="1"/>
          </p:cNvSpPr>
          <p:nvPr/>
        </p:nvSpPr>
        <p:spPr bwMode="auto">
          <a:xfrm>
            <a:off x="701748" y="2762157"/>
            <a:ext cx="2530549" cy="3155755"/>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News Coverage (Net)</a:t>
            </a:r>
            <a:endParaRPr lang="en-US" sz="1200" b="1" dirty="0">
              <a:latin typeface="Arial" pitchFamily="34" charset="0"/>
              <a:cs typeface="Arial" pitchFamily="34" charset="0"/>
            </a:endParaRPr>
          </a:p>
          <a:p>
            <a:pPr marL="171450" indent="-171450">
              <a:spcBef>
                <a:spcPts val="800"/>
              </a:spcBef>
              <a:buFontTx/>
              <a:buChar char="-"/>
            </a:pPr>
            <a:r>
              <a:rPr lang="en-US" sz="1200" dirty="0">
                <a:latin typeface="Arial" pitchFamily="34" charset="0"/>
                <a:cs typeface="Arial" pitchFamily="34" charset="0"/>
              </a:rPr>
              <a:t>News coverage including TV, radio or newspaper</a:t>
            </a:r>
          </a:p>
          <a:p>
            <a:pPr marL="171450" indent="-171450">
              <a:spcBef>
                <a:spcPts val="800"/>
              </a:spcBef>
              <a:buFontTx/>
              <a:buChar char="-"/>
            </a:pPr>
            <a:r>
              <a:rPr lang="en-US" sz="1200" dirty="0">
                <a:latin typeface="Arial" pitchFamily="34" charset="0"/>
                <a:cs typeface="Arial" pitchFamily="34" charset="0"/>
              </a:rPr>
              <a:t>Daily &amp; community newspapers, magazine print articles</a:t>
            </a:r>
          </a:p>
          <a:p>
            <a:pPr marL="171450" indent="-171450">
              <a:spcBef>
                <a:spcPts val="800"/>
              </a:spcBef>
              <a:buFontTx/>
              <a:buChar char="-"/>
            </a:pPr>
            <a:r>
              <a:rPr lang="en-US" sz="1200" dirty="0">
                <a:latin typeface="Arial" pitchFamily="34" charset="0"/>
                <a:cs typeface="Arial" pitchFamily="34" charset="0"/>
              </a:rPr>
              <a:t>Online e-newspapers, </a:t>
            </a:r>
            <a:br>
              <a:rPr lang="en-US" sz="1200" dirty="0">
                <a:latin typeface="Arial" pitchFamily="34" charset="0"/>
                <a:cs typeface="Arial" pitchFamily="34" charset="0"/>
              </a:rPr>
            </a:br>
            <a:r>
              <a:rPr lang="en-US" sz="1200" dirty="0">
                <a:latin typeface="Arial" pitchFamily="34" charset="0"/>
                <a:cs typeface="Arial" pitchFamily="34" charset="0"/>
              </a:rPr>
              <a:t>e-magazines or e-newsletters</a:t>
            </a:r>
          </a:p>
          <a:p>
            <a:pPr>
              <a:spcBef>
                <a:spcPts val="1800"/>
              </a:spcBef>
              <a:buFontTx/>
              <a:buNone/>
            </a:pPr>
            <a:r>
              <a:rPr lang="en-CA" sz="1200" b="1" dirty="0">
                <a:latin typeface="Arial" pitchFamily="34" charset="0"/>
                <a:cs typeface="Arial" pitchFamily="34" charset="0"/>
              </a:rPr>
              <a:t>Posters (Net)</a:t>
            </a:r>
            <a:endParaRPr lang="en-US" sz="1200" b="1" dirty="0">
              <a:latin typeface="Arial" pitchFamily="34" charset="0"/>
              <a:cs typeface="Arial" pitchFamily="34" charset="0"/>
            </a:endParaRPr>
          </a:p>
          <a:p>
            <a:pPr marL="171450" indent="-171450">
              <a:spcBef>
                <a:spcPts val="1800"/>
              </a:spcBef>
              <a:buFontTx/>
              <a:buChar char="-"/>
            </a:pPr>
            <a:r>
              <a:rPr lang="en-US" sz="1200" dirty="0">
                <a:latin typeface="Arial" pitchFamily="34" charset="0"/>
                <a:cs typeface="Arial" pitchFamily="34" charset="0"/>
              </a:rPr>
              <a:t>Posters at marinas</a:t>
            </a:r>
          </a:p>
          <a:p>
            <a:pPr marL="171450" indent="-171450">
              <a:spcBef>
                <a:spcPts val="2400"/>
              </a:spcBef>
              <a:buFontTx/>
              <a:buChar char="-"/>
            </a:pPr>
            <a:r>
              <a:rPr lang="en-US" sz="1200" dirty="0">
                <a:latin typeface="Arial" pitchFamily="34" charset="0"/>
                <a:cs typeface="Arial" pitchFamily="34" charset="0"/>
              </a:rPr>
              <a:t>Posters at retail stores</a:t>
            </a:r>
          </a:p>
          <a:p>
            <a:pPr marL="171450" indent="-171450">
              <a:spcBef>
                <a:spcPts val="1800"/>
              </a:spcBef>
              <a:buFontTx/>
              <a:buChar char="-"/>
            </a:pPr>
            <a:endParaRPr lang="en-US" sz="1200" dirty="0">
              <a:latin typeface="Arial" pitchFamily="34" charset="0"/>
              <a:cs typeface="Arial" pitchFamily="34" charset="0"/>
            </a:endParaRPr>
          </a:p>
        </p:txBody>
      </p:sp>
      <p:sp>
        <p:nvSpPr>
          <p:cNvPr id="54" name="TextBox 56"/>
          <p:cNvSpPr txBox="1">
            <a:spLocks noChangeArrowheads="1"/>
          </p:cNvSpPr>
          <p:nvPr/>
        </p:nvSpPr>
        <p:spPr bwMode="auto">
          <a:xfrm>
            <a:off x="3638658" y="5483273"/>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a:t>
            </a:r>
          </a:p>
        </p:txBody>
      </p:sp>
      <p:sp>
        <p:nvSpPr>
          <p:cNvPr id="55" name="TextBox 57"/>
          <p:cNvSpPr txBox="1">
            <a:spLocks noChangeArrowheads="1"/>
          </p:cNvSpPr>
          <p:nvPr/>
        </p:nvSpPr>
        <p:spPr bwMode="auto">
          <a:xfrm>
            <a:off x="4087308" y="4596844"/>
            <a:ext cx="392113"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19</a:t>
            </a:r>
            <a:endParaRPr lang="en-US" sz="1000" dirty="0">
              <a:latin typeface="Arial" pitchFamily="34" charset="0"/>
              <a:cs typeface="Arial" pitchFamily="34" charset="0"/>
            </a:endParaRPr>
          </a:p>
        </p:txBody>
      </p:sp>
      <p:sp>
        <p:nvSpPr>
          <p:cNvPr id="56" name="TextBox 58"/>
          <p:cNvSpPr txBox="1">
            <a:spLocks noChangeArrowheads="1"/>
          </p:cNvSpPr>
          <p:nvPr/>
        </p:nvSpPr>
        <p:spPr bwMode="auto">
          <a:xfrm>
            <a:off x="3861299" y="5037243"/>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57" name="TextBox 59"/>
          <p:cNvSpPr txBox="1">
            <a:spLocks noChangeArrowheads="1"/>
          </p:cNvSpPr>
          <p:nvPr/>
        </p:nvSpPr>
        <p:spPr bwMode="auto">
          <a:xfrm>
            <a:off x="3704113" y="3678372"/>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10</a:t>
            </a:r>
          </a:p>
        </p:txBody>
      </p:sp>
      <p:sp>
        <p:nvSpPr>
          <p:cNvPr id="58" name="TextBox 62"/>
          <p:cNvSpPr txBox="1">
            <a:spLocks noChangeArrowheads="1"/>
          </p:cNvSpPr>
          <p:nvPr/>
        </p:nvSpPr>
        <p:spPr bwMode="auto">
          <a:xfrm>
            <a:off x="3864802" y="3233186"/>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59" name="TextBox 62"/>
          <p:cNvSpPr txBox="1">
            <a:spLocks noChangeArrowheads="1"/>
          </p:cNvSpPr>
          <p:nvPr/>
        </p:nvSpPr>
        <p:spPr bwMode="auto">
          <a:xfrm>
            <a:off x="4253388" y="2792311"/>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23</a:t>
            </a:r>
            <a:endParaRPr lang="en-US" sz="1000" dirty="0">
              <a:latin typeface="Arial" pitchFamily="34" charset="0"/>
              <a:cs typeface="Arial" pitchFamily="34" charset="0"/>
            </a:endParaRPr>
          </a:p>
        </p:txBody>
      </p:sp>
      <p:sp>
        <p:nvSpPr>
          <p:cNvPr id="60" name="Rectangle 232"/>
          <p:cNvSpPr>
            <a:spLocks noChangeArrowheads="1"/>
          </p:cNvSpPr>
          <p:nvPr/>
        </p:nvSpPr>
        <p:spPr bwMode="auto">
          <a:xfrm>
            <a:off x="2056338" y="174625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445)</a:t>
            </a:r>
            <a:endParaRPr lang="en-US" sz="1100" dirty="0">
              <a:latin typeface="Arial" pitchFamily="34" charset="0"/>
              <a:cs typeface="Arial" pitchFamily="34" charset="0"/>
            </a:endParaRPr>
          </a:p>
        </p:txBody>
      </p:sp>
      <p:cxnSp>
        <p:nvCxnSpPr>
          <p:cNvPr id="16" name="Straight Connector 62"/>
          <p:cNvCxnSpPr>
            <a:cxnSpLocks noChangeShapeType="1"/>
          </p:cNvCxnSpPr>
          <p:nvPr/>
        </p:nvCxnSpPr>
        <p:spPr bwMode="auto">
          <a:xfrm>
            <a:off x="716119" y="4462384"/>
            <a:ext cx="8121624" cy="0"/>
          </a:xfrm>
          <a:prstGeom prst="line">
            <a:avLst/>
          </a:prstGeom>
          <a:noFill/>
          <a:ln w="9525" algn="ctr">
            <a:solidFill>
              <a:schemeClr val="tx1"/>
            </a:solidFill>
            <a:prstDash val="dash"/>
            <a:round/>
            <a:headEnd/>
            <a:tailEnd/>
          </a:ln>
        </p:spPr>
      </p:cxnSp>
      <p:sp>
        <p:nvSpPr>
          <p:cNvPr id="18" name="TextBox 49"/>
          <p:cNvSpPr txBox="1">
            <a:spLocks noChangeArrowheads="1"/>
          </p:cNvSpPr>
          <p:nvPr/>
        </p:nvSpPr>
        <p:spPr bwMode="auto">
          <a:xfrm>
            <a:off x="4191240" y="2352750"/>
            <a:ext cx="837494"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b="1" u="sng" dirty="0">
              <a:latin typeface="Arial" pitchFamily="34" charset="0"/>
              <a:cs typeface="Arial" pitchFamily="34" charset="0"/>
            </a:endParaRPr>
          </a:p>
        </p:txBody>
      </p:sp>
      <p:sp>
        <p:nvSpPr>
          <p:cNvPr id="42" name="TextBox 56">
            <a:extLst>
              <a:ext uri="{FF2B5EF4-FFF2-40B4-BE49-F238E27FC236}">
                <a16:creationId xmlns:a16="http://schemas.microsoft.com/office/drawing/2014/main" xmlns="" id="{226950AC-6ED9-402F-90C9-7A36FFA6FCE3}"/>
              </a:ext>
            </a:extLst>
          </p:cNvPr>
          <p:cNvSpPr txBox="1">
            <a:spLocks noChangeArrowheads="1"/>
          </p:cNvSpPr>
          <p:nvPr/>
        </p:nvSpPr>
        <p:spPr bwMode="auto">
          <a:xfrm>
            <a:off x="3561308" y="4134938"/>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graphicFrame>
        <p:nvGraphicFramePr>
          <p:cNvPr id="37" name="Table 36">
            <a:extLst>
              <a:ext uri="{FF2B5EF4-FFF2-40B4-BE49-F238E27FC236}">
                <a16:creationId xmlns:a16="http://schemas.microsoft.com/office/drawing/2014/main" xmlns="" id="{C8FBA215-AADA-45E1-912A-CAE21D62C1E6}"/>
              </a:ext>
            </a:extLst>
          </p:cNvPr>
          <p:cNvGraphicFramePr>
            <a:graphicFrameLocks noGrp="1"/>
          </p:cNvGraphicFramePr>
          <p:nvPr>
            <p:extLst>
              <p:ext uri="{D42A27DB-BD31-4B8C-83A1-F6EECF244321}">
                <p14:modId xmlns:p14="http://schemas.microsoft.com/office/powerpoint/2010/main" val="595542754"/>
              </p:ext>
            </p:extLst>
          </p:nvPr>
        </p:nvGraphicFramePr>
        <p:xfrm>
          <a:off x="4976487" y="2171689"/>
          <a:ext cx="3590224" cy="3552836"/>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xmlns="" val="894046149"/>
                    </a:ext>
                  </a:extLst>
                </a:gridCol>
                <a:gridCol w="612000">
                  <a:extLst>
                    <a:ext uri="{9D8B030D-6E8A-4147-A177-3AD203B41FA5}">
                      <a16:colId xmlns:a16="http://schemas.microsoft.com/office/drawing/2014/main" xmlns="" val="567668867"/>
                    </a:ext>
                  </a:extLst>
                </a:gridCol>
                <a:gridCol w="612000">
                  <a:extLst>
                    <a:ext uri="{9D8B030D-6E8A-4147-A177-3AD203B41FA5}">
                      <a16:colId xmlns:a16="http://schemas.microsoft.com/office/drawing/2014/main" xmlns="" val="321934977"/>
                    </a:ext>
                  </a:extLst>
                </a:gridCol>
                <a:gridCol w="674224">
                  <a:extLst>
                    <a:ext uri="{9D8B030D-6E8A-4147-A177-3AD203B41FA5}">
                      <a16:colId xmlns:a16="http://schemas.microsoft.com/office/drawing/2014/main" xmlns="" val="844419314"/>
                    </a:ext>
                  </a:extLst>
                </a:gridCol>
                <a:gridCol w="540000">
                  <a:extLst>
                    <a:ext uri="{9D8B030D-6E8A-4147-A177-3AD203B41FA5}">
                      <a16:colId xmlns:a16="http://schemas.microsoft.com/office/drawing/2014/main" xmlns="" val="3723087399"/>
                    </a:ext>
                  </a:extLst>
                </a:gridCol>
                <a:gridCol w="540000">
                  <a:extLst>
                    <a:ext uri="{9D8B030D-6E8A-4147-A177-3AD203B41FA5}">
                      <a16:colId xmlns:a16="http://schemas.microsoft.com/office/drawing/2014/main" xmlns="" val="3516991048"/>
                    </a:ext>
                  </a:extLst>
                </a:gridCol>
              </a:tblGrid>
              <a:tr h="396852">
                <a:tc>
                  <a:txBody>
                    <a:bodyPr/>
                    <a:lstStyle/>
                    <a:p>
                      <a:pPr algn="ctr"/>
                      <a:r>
                        <a:rPr lang="en-CA" sz="1100" u="sng" dirty="0">
                          <a:solidFill>
                            <a:schemeClr val="tx1"/>
                          </a:solidFill>
                          <a:latin typeface="Arial" panose="020B0604020202020204" pitchFamily="34" charset="0"/>
                          <a:cs typeface="Arial" panose="020B0604020202020204"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1914938"/>
                  </a:ext>
                </a:extLst>
              </a:tr>
              <a:tr h="468641">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4162920"/>
                  </a:ext>
                </a:extLst>
              </a:tr>
              <a:tr h="371475">
                <a:tc>
                  <a:txBody>
                    <a:bodyPr/>
                    <a:lstStyle/>
                    <a:p>
                      <a:pPr algn="ctr"/>
                      <a:r>
                        <a:rPr lang="en-CA" sz="1000" b="0" dirty="0">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7934878"/>
                  </a:ext>
                </a:extLst>
              </a:tr>
              <a:tr h="476250">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368510"/>
                  </a:ext>
                </a:extLst>
              </a:tr>
              <a:tr h="476250">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b="0" dirty="0">
                          <a:solidFill>
                            <a:schemeClr val="tx1"/>
                          </a:solidFill>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975239"/>
                  </a:ext>
                </a:extLst>
              </a:tr>
              <a:tr h="466725">
                <a:tc>
                  <a:txBody>
                    <a:bodyPr/>
                    <a:lstStyle/>
                    <a:p>
                      <a:pPr algn="ctr"/>
                      <a:r>
                        <a:rPr lang="en-CA" sz="1000" b="0" dirty="0">
                          <a:solidFill>
                            <a:schemeClr val="tx1"/>
                          </a:solidFill>
                          <a:latin typeface="Arial" panose="020B0604020202020204" pitchFamily="34" charset="0"/>
                          <a:cs typeface="Arial" panose="020B0604020202020204" pitchFamily="34" charset="0"/>
                        </a:rPr>
                        <a:t>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8531337"/>
                  </a:ext>
                </a:extLst>
              </a:tr>
              <a:tr h="476250">
                <a:tc>
                  <a:txBody>
                    <a:bodyPr/>
                    <a:lstStyle/>
                    <a:p>
                      <a:pPr algn="ctr"/>
                      <a:r>
                        <a:rPr lang="en-CA" sz="1000" b="0" dirty="0">
                          <a:solidFill>
                            <a:schemeClr val="tx1"/>
                          </a:solidFill>
                          <a:latin typeface="Arial" panose="020B0604020202020204" pitchFamily="34" charset="0"/>
                          <a:cs typeface="Arial" panose="020B0604020202020204" pitchFamily="34" charset="0"/>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87711065"/>
                  </a:ext>
                </a:extLst>
              </a:tr>
              <a:tr h="390525">
                <a:tc>
                  <a:txBody>
                    <a:bodyPr/>
                    <a:lstStyle/>
                    <a:p>
                      <a:pPr algn="ctr"/>
                      <a:r>
                        <a:rPr lang="en-CA" sz="1000" b="0" dirty="0">
                          <a:solidFill>
                            <a:schemeClr val="tx1"/>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0" dirty="0">
                          <a:solidFill>
                            <a:schemeClr val="tx1"/>
                          </a:solidFill>
                          <a:latin typeface="Arial" panose="020B0604020202020204" pitchFamily="34" charset="0"/>
                          <a:cs typeface="Arial" panose="020B0604020202020204" pitchFamily="34" charset="0"/>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821742"/>
                  </a:ext>
                </a:extLst>
              </a:tr>
            </a:tbl>
          </a:graphicData>
        </a:graphic>
      </p:graphicFrame>
      <p:cxnSp>
        <p:nvCxnSpPr>
          <p:cNvPr id="20" name="Straight Arrow Connector 73"/>
          <p:cNvCxnSpPr>
            <a:cxnSpLocks noChangeShapeType="1"/>
          </p:cNvCxnSpPr>
          <p:nvPr/>
        </p:nvCxnSpPr>
        <p:spPr bwMode="auto">
          <a:xfrm rot="5400000">
            <a:off x="8348925" y="5581371"/>
            <a:ext cx="216000" cy="1588"/>
          </a:xfrm>
          <a:prstGeom prst="straightConnector1">
            <a:avLst/>
          </a:prstGeom>
          <a:noFill/>
          <a:ln w="9525" algn="ctr">
            <a:solidFill>
              <a:schemeClr val="tx1"/>
            </a:solidFill>
            <a:round/>
            <a:headEnd/>
            <a:tailEnd type="arrow" w="med" len="med"/>
          </a:ln>
        </p:spPr>
      </p:cxnSp>
      <p:cxnSp>
        <p:nvCxnSpPr>
          <p:cNvPr id="21" name="Straight Arrow Connector 73"/>
          <p:cNvCxnSpPr>
            <a:cxnSpLocks noChangeShapeType="1"/>
          </p:cNvCxnSpPr>
          <p:nvPr/>
        </p:nvCxnSpPr>
        <p:spPr bwMode="auto">
          <a:xfrm rot="5400000">
            <a:off x="8352387" y="5194329"/>
            <a:ext cx="216000" cy="1588"/>
          </a:xfrm>
          <a:prstGeom prst="straightConnector1">
            <a:avLst/>
          </a:prstGeom>
          <a:noFill/>
          <a:ln w="9525" algn="ctr">
            <a:solidFill>
              <a:schemeClr val="tx1"/>
            </a:solidFill>
            <a:round/>
            <a:headEnd/>
            <a:tailEnd type="arrow" w="med" len="med"/>
          </a:ln>
        </p:spPr>
      </p:cxnSp>
      <p:cxnSp>
        <p:nvCxnSpPr>
          <p:cNvPr id="22" name="Straight Arrow Connector 73"/>
          <p:cNvCxnSpPr>
            <a:cxnSpLocks noChangeShapeType="1"/>
          </p:cNvCxnSpPr>
          <p:nvPr/>
        </p:nvCxnSpPr>
        <p:spPr bwMode="auto">
          <a:xfrm rot="5400000">
            <a:off x="8358714" y="4723826"/>
            <a:ext cx="216000" cy="1588"/>
          </a:xfrm>
          <a:prstGeom prst="straightConnector1">
            <a:avLst/>
          </a:prstGeom>
          <a:noFill/>
          <a:ln w="9525" algn="ctr">
            <a:solidFill>
              <a:schemeClr val="tx1"/>
            </a:solidFill>
            <a:round/>
            <a:headEnd/>
            <a:tailEnd type="arrow" w="med" len="med"/>
          </a:ln>
        </p:spPr>
      </p:cxnSp>
      <p:cxnSp>
        <p:nvCxnSpPr>
          <p:cNvPr id="26" name="Straight Arrow Connector 73"/>
          <p:cNvCxnSpPr>
            <a:cxnSpLocks noChangeShapeType="1"/>
          </p:cNvCxnSpPr>
          <p:nvPr/>
        </p:nvCxnSpPr>
        <p:spPr bwMode="auto">
          <a:xfrm rot="16200000" flipV="1">
            <a:off x="7791592" y="5561034"/>
            <a:ext cx="216000" cy="1588"/>
          </a:xfrm>
          <a:prstGeom prst="straightConnector1">
            <a:avLst/>
          </a:prstGeom>
          <a:noFill/>
          <a:ln w="9525" algn="ctr">
            <a:solidFill>
              <a:schemeClr val="tx1"/>
            </a:solidFill>
            <a:round/>
            <a:headEnd/>
            <a:tailEnd type="arrow" w="med" len="med"/>
          </a:ln>
        </p:spPr>
      </p:cxnSp>
      <p:cxnSp>
        <p:nvCxnSpPr>
          <p:cNvPr id="27" name="Straight Arrow Connector 73"/>
          <p:cNvCxnSpPr>
            <a:cxnSpLocks noChangeShapeType="1"/>
          </p:cNvCxnSpPr>
          <p:nvPr/>
        </p:nvCxnSpPr>
        <p:spPr bwMode="auto">
          <a:xfrm rot="16200000" flipV="1">
            <a:off x="7799529" y="5166988"/>
            <a:ext cx="216000" cy="1588"/>
          </a:xfrm>
          <a:prstGeom prst="straightConnector1">
            <a:avLst/>
          </a:prstGeom>
          <a:noFill/>
          <a:ln w="9525" algn="ctr">
            <a:solidFill>
              <a:schemeClr val="tx1"/>
            </a:solidFill>
            <a:round/>
            <a:headEnd/>
            <a:tailEnd type="arrow" w="med" len="med"/>
          </a:ln>
        </p:spPr>
      </p:cxnSp>
      <p:cxnSp>
        <p:nvCxnSpPr>
          <p:cNvPr id="28" name="Straight Arrow Connector 73"/>
          <p:cNvCxnSpPr>
            <a:cxnSpLocks noChangeShapeType="1"/>
          </p:cNvCxnSpPr>
          <p:nvPr/>
        </p:nvCxnSpPr>
        <p:spPr bwMode="auto">
          <a:xfrm rot="16200000" flipV="1">
            <a:off x="7797941" y="4705745"/>
            <a:ext cx="216000" cy="1588"/>
          </a:xfrm>
          <a:prstGeom prst="straightConnector1">
            <a:avLst/>
          </a:prstGeom>
          <a:noFill/>
          <a:ln w="9525" algn="ctr">
            <a:solidFill>
              <a:schemeClr val="tx1"/>
            </a:solidFill>
            <a:round/>
            <a:headEnd/>
            <a:tailEnd type="arrow" w="med" len="med"/>
          </a:ln>
        </p:spPr>
      </p:cxnSp>
      <p:cxnSp>
        <p:nvCxnSpPr>
          <p:cNvPr id="47" name="Straight Arrow Connector 73"/>
          <p:cNvCxnSpPr>
            <a:cxnSpLocks noChangeShapeType="1"/>
          </p:cNvCxnSpPr>
          <p:nvPr/>
        </p:nvCxnSpPr>
        <p:spPr bwMode="auto">
          <a:xfrm rot="5400000">
            <a:off x="7192341" y="3320649"/>
            <a:ext cx="216000" cy="1588"/>
          </a:xfrm>
          <a:prstGeom prst="straightConnector1">
            <a:avLst/>
          </a:prstGeom>
          <a:noFill/>
          <a:ln w="19050" algn="ctr">
            <a:solidFill>
              <a:srgbClr val="00B050"/>
            </a:solidFill>
            <a:round/>
            <a:headEnd/>
            <a:tailEnd type="arrow" w="med" len="med"/>
          </a:ln>
        </p:spPr>
      </p:cxnSp>
      <p:cxnSp>
        <p:nvCxnSpPr>
          <p:cNvPr id="35" name="Straight Arrow Connector 73"/>
          <p:cNvCxnSpPr>
            <a:cxnSpLocks noChangeShapeType="1"/>
          </p:cNvCxnSpPr>
          <p:nvPr/>
        </p:nvCxnSpPr>
        <p:spPr bwMode="auto">
          <a:xfrm rot="16200000" flipV="1">
            <a:off x="7177317" y="5162288"/>
            <a:ext cx="216000" cy="1588"/>
          </a:xfrm>
          <a:prstGeom prst="straightConnector1">
            <a:avLst/>
          </a:prstGeom>
          <a:noFill/>
          <a:ln w="19050" algn="ctr">
            <a:solidFill>
              <a:srgbClr val="00B050"/>
            </a:solidFill>
            <a:prstDash val="sysDot"/>
            <a:round/>
            <a:headEnd/>
            <a:tailEnd type="arrow" w="med" len="med"/>
          </a:ln>
        </p:spPr>
      </p:cxnSp>
      <p:cxnSp>
        <p:nvCxnSpPr>
          <p:cNvPr id="36" name="Straight Arrow Connector 73"/>
          <p:cNvCxnSpPr>
            <a:cxnSpLocks noChangeShapeType="1"/>
          </p:cNvCxnSpPr>
          <p:nvPr/>
        </p:nvCxnSpPr>
        <p:spPr bwMode="auto">
          <a:xfrm rot="5400000">
            <a:off x="7183523" y="5573650"/>
            <a:ext cx="216000" cy="1588"/>
          </a:xfrm>
          <a:prstGeom prst="straightConnector1">
            <a:avLst/>
          </a:prstGeom>
          <a:noFill/>
          <a:ln w="19050" algn="ctr">
            <a:solidFill>
              <a:srgbClr val="00B050"/>
            </a:solidFill>
            <a:prstDash val="sysDot"/>
            <a:round/>
            <a:headEnd/>
            <a:tailEnd type="arrow" w="med" len="med"/>
          </a:ln>
        </p:spPr>
      </p:cxnSp>
      <p:cxnSp>
        <p:nvCxnSpPr>
          <p:cNvPr id="34" name="Straight Arrow Connector 73"/>
          <p:cNvCxnSpPr>
            <a:cxnSpLocks noChangeShapeType="1"/>
          </p:cNvCxnSpPr>
          <p:nvPr/>
        </p:nvCxnSpPr>
        <p:spPr bwMode="auto">
          <a:xfrm rot="5400000">
            <a:off x="6545766" y="3315378"/>
            <a:ext cx="216000" cy="1588"/>
          </a:xfrm>
          <a:prstGeom prst="straightConnector1">
            <a:avLst/>
          </a:prstGeom>
          <a:noFill/>
          <a:ln w="9525" algn="ctr">
            <a:solidFill>
              <a:schemeClr val="tx1"/>
            </a:solidFill>
            <a:round/>
            <a:headEnd/>
            <a:tailEnd type="arrow" w="med" len="med"/>
          </a:ln>
        </p:spPr>
      </p:cxnSp>
      <p:cxnSp>
        <p:nvCxnSpPr>
          <p:cNvPr id="33" name="Straight Arrow Connector 73"/>
          <p:cNvCxnSpPr>
            <a:cxnSpLocks noChangeShapeType="1"/>
          </p:cNvCxnSpPr>
          <p:nvPr/>
        </p:nvCxnSpPr>
        <p:spPr bwMode="auto">
          <a:xfrm rot="16200000" flipV="1">
            <a:off x="5926671" y="3276099"/>
            <a:ext cx="216000" cy="1588"/>
          </a:xfrm>
          <a:prstGeom prst="straightConnector1">
            <a:avLst/>
          </a:prstGeom>
          <a:noFill/>
          <a:ln w="19050" algn="ctr">
            <a:solidFill>
              <a:srgbClr val="00B050"/>
            </a:solidFill>
            <a:prstDash val="sysDot"/>
            <a:round/>
            <a:headEnd/>
            <a:tailEnd type="arrow" w="med" len="med"/>
          </a:ln>
        </p:spPr>
      </p:cxnSp>
      <p:cxnSp>
        <p:nvCxnSpPr>
          <p:cNvPr id="38" name="Straight Arrow Connector 73">
            <a:extLst>
              <a:ext uri="{FF2B5EF4-FFF2-40B4-BE49-F238E27FC236}">
                <a16:creationId xmlns:a16="http://schemas.microsoft.com/office/drawing/2014/main" xmlns="" id="{41589FE7-2A49-446B-B54C-28EB69FA99D6}"/>
              </a:ext>
            </a:extLst>
          </p:cNvPr>
          <p:cNvCxnSpPr>
            <a:cxnSpLocks noChangeShapeType="1"/>
          </p:cNvCxnSpPr>
          <p:nvPr/>
        </p:nvCxnSpPr>
        <p:spPr bwMode="auto">
          <a:xfrm rot="5400000">
            <a:off x="5432119" y="5608982"/>
            <a:ext cx="216000" cy="1588"/>
          </a:xfrm>
          <a:prstGeom prst="straightConnector1">
            <a:avLst/>
          </a:prstGeom>
          <a:noFill/>
          <a:ln w="19050" algn="ctr">
            <a:solidFill>
              <a:srgbClr val="00B050"/>
            </a:solidFill>
            <a:prstDash val="sysDot"/>
            <a:round/>
            <a:headEnd/>
            <a:tailEnd type="arrow" w="med" len="med"/>
          </a:ln>
        </p:spPr>
      </p:cxnSp>
      <p:cxnSp>
        <p:nvCxnSpPr>
          <p:cNvPr id="39" name="Straight Arrow Connector 73">
            <a:extLst>
              <a:ext uri="{FF2B5EF4-FFF2-40B4-BE49-F238E27FC236}">
                <a16:creationId xmlns:a16="http://schemas.microsoft.com/office/drawing/2014/main" xmlns="" id="{D841BB7F-7A21-49E9-8868-6C2212CF675F}"/>
              </a:ext>
            </a:extLst>
          </p:cNvPr>
          <p:cNvCxnSpPr>
            <a:cxnSpLocks noChangeShapeType="1"/>
          </p:cNvCxnSpPr>
          <p:nvPr/>
        </p:nvCxnSpPr>
        <p:spPr bwMode="auto">
          <a:xfrm rot="5400000">
            <a:off x="5299627" y="5598278"/>
            <a:ext cx="216000" cy="1588"/>
          </a:xfrm>
          <a:prstGeom prst="straightConnector1">
            <a:avLst/>
          </a:prstGeom>
          <a:noFill/>
          <a:ln w="9525" algn="ctr">
            <a:solidFill>
              <a:schemeClr val="tx1"/>
            </a:solidFill>
            <a:prstDash val="dash"/>
            <a:round/>
            <a:headEnd/>
            <a:tailEnd type="arrow" w="med" len="med"/>
          </a:ln>
        </p:spPr>
      </p:cxnSp>
      <p:cxnSp>
        <p:nvCxnSpPr>
          <p:cNvPr id="43" name="Straight Arrow Connector 73">
            <a:extLst>
              <a:ext uri="{FF2B5EF4-FFF2-40B4-BE49-F238E27FC236}">
                <a16:creationId xmlns:a16="http://schemas.microsoft.com/office/drawing/2014/main" xmlns="" id="{0C20EB58-2964-4EF7-B964-BAFA2703093C}"/>
              </a:ext>
            </a:extLst>
          </p:cNvPr>
          <p:cNvCxnSpPr>
            <a:cxnSpLocks noChangeShapeType="1"/>
          </p:cNvCxnSpPr>
          <p:nvPr/>
        </p:nvCxnSpPr>
        <p:spPr bwMode="auto">
          <a:xfrm rot="5400000">
            <a:off x="5449715" y="4722866"/>
            <a:ext cx="216000" cy="1588"/>
          </a:xfrm>
          <a:prstGeom prst="straightConnector1">
            <a:avLst/>
          </a:prstGeom>
          <a:noFill/>
          <a:ln w="19050" algn="ctr">
            <a:solidFill>
              <a:srgbClr val="00B050"/>
            </a:solidFill>
            <a:prstDash val="solid"/>
            <a:round/>
            <a:headEnd/>
            <a:tailEnd type="arrow" w="med" len="med"/>
          </a:ln>
        </p:spPr>
      </p:cxnSp>
      <p:cxnSp>
        <p:nvCxnSpPr>
          <p:cNvPr id="44" name="Straight Arrow Connector 73">
            <a:extLst>
              <a:ext uri="{FF2B5EF4-FFF2-40B4-BE49-F238E27FC236}">
                <a16:creationId xmlns:a16="http://schemas.microsoft.com/office/drawing/2014/main" xmlns="" id="{932CED06-1C44-415B-8EC2-06AB5018792E}"/>
              </a:ext>
            </a:extLst>
          </p:cNvPr>
          <p:cNvCxnSpPr>
            <a:cxnSpLocks noChangeShapeType="1"/>
          </p:cNvCxnSpPr>
          <p:nvPr/>
        </p:nvCxnSpPr>
        <p:spPr bwMode="auto">
          <a:xfrm rot="5400000">
            <a:off x="5317223" y="4712162"/>
            <a:ext cx="216000" cy="1588"/>
          </a:xfrm>
          <a:prstGeom prst="straightConnector1">
            <a:avLst/>
          </a:prstGeom>
          <a:noFill/>
          <a:ln w="9525" algn="ctr">
            <a:solidFill>
              <a:schemeClr val="tx1"/>
            </a:solidFill>
            <a:prstDash val="dash"/>
            <a:round/>
            <a:headEnd/>
            <a:tailEnd type="arrow" w="med" len="med"/>
          </a:ln>
        </p:spPr>
      </p:cxnSp>
      <p:cxnSp>
        <p:nvCxnSpPr>
          <p:cNvPr id="45" name="Straight Arrow Connector 73">
            <a:extLst>
              <a:ext uri="{FF2B5EF4-FFF2-40B4-BE49-F238E27FC236}">
                <a16:creationId xmlns:a16="http://schemas.microsoft.com/office/drawing/2014/main" xmlns="" id="{C973BB20-6FF2-4CC2-8006-69A981928242}"/>
              </a:ext>
            </a:extLst>
          </p:cNvPr>
          <p:cNvCxnSpPr>
            <a:cxnSpLocks noChangeShapeType="1"/>
          </p:cNvCxnSpPr>
          <p:nvPr/>
        </p:nvCxnSpPr>
        <p:spPr bwMode="auto">
          <a:xfrm rot="5400000">
            <a:off x="5322791" y="5202785"/>
            <a:ext cx="216000" cy="1588"/>
          </a:xfrm>
          <a:prstGeom prst="straightConnector1">
            <a:avLst/>
          </a:prstGeom>
          <a:noFill/>
          <a:ln w="19050" algn="ctr">
            <a:solidFill>
              <a:srgbClr val="00B050"/>
            </a:solidFill>
            <a:prstDash val="solid"/>
            <a:round/>
            <a:headEnd/>
            <a:tailEnd type="arrow" w="med" len="med"/>
          </a:ln>
        </p:spPr>
      </p:cxnSp>
      <p:cxnSp>
        <p:nvCxnSpPr>
          <p:cNvPr id="46" name="Straight Arrow Connector 73">
            <a:extLst>
              <a:ext uri="{FF2B5EF4-FFF2-40B4-BE49-F238E27FC236}">
                <a16:creationId xmlns:a16="http://schemas.microsoft.com/office/drawing/2014/main" xmlns="" id="{663898CC-6950-4D97-B786-F0ACE1BAB56F}"/>
              </a:ext>
            </a:extLst>
          </p:cNvPr>
          <p:cNvCxnSpPr>
            <a:cxnSpLocks noChangeShapeType="1"/>
          </p:cNvCxnSpPr>
          <p:nvPr/>
        </p:nvCxnSpPr>
        <p:spPr bwMode="auto">
          <a:xfrm rot="5400000">
            <a:off x="5299336" y="3799428"/>
            <a:ext cx="216000" cy="1588"/>
          </a:xfrm>
          <a:prstGeom prst="straightConnector1">
            <a:avLst/>
          </a:prstGeom>
          <a:noFill/>
          <a:ln w="19050" algn="ctr">
            <a:solidFill>
              <a:srgbClr val="00B050"/>
            </a:solidFill>
            <a:prstDash val="solid"/>
            <a:round/>
            <a:headEnd/>
            <a:tailEnd type="arrow" w="med" len="med"/>
          </a:ln>
        </p:spPr>
      </p:cxnSp>
      <p:cxnSp>
        <p:nvCxnSpPr>
          <p:cNvPr id="48" name="Straight Arrow Connector 73">
            <a:extLst>
              <a:ext uri="{FF2B5EF4-FFF2-40B4-BE49-F238E27FC236}">
                <a16:creationId xmlns:a16="http://schemas.microsoft.com/office/drawing/2014/main" xmlns="" id="{DF29EC25-03FC-4D66-91A7-6BB036CC3897}"/>
              </a:ext>
            </a:extLst>
          </p:cNvPr>
          <p:cNvCxnSpPr>
            <a:cxnSpLocks noChangeShapeType="1"/>
          </p:cNvCxnSpPr>
          <p:nvPr/>
        </p:nvCxnSpPr>
        <p:spPr bwMode="auto">
          <a:xfrm rot="5400000">
            <a:off x="5321267" y="2933052"/>
            <a:ext cx="216000" cy="1588"/>
          </a:xfrm>
          <a:prstGeom prst="straightConnector1">
            <a:avLst/>
          </a:prstGeom>
          <a:noFill/>
          <a:ln w="19050" algn="ctr">
            <a:solidFill>
              <a:srgbClr val="00B050"/>
            </a:solidFill>
            <a:prstDash val="solid"/>
            <a:round/>
            <a:headEnd/>
            <a:tailEnd type="arrow" w="med" len="med"/>
          </a:ln>
        </p:spPr>
      </p:cxnSp>
      <p:sp>
        <p:nvSpPr>
          <p:cNvPr id="49" name="Text Box 170">
            <a:extLst>
              <a:ext uri="{FF2B5EF4-FFF2-40B4-BE49-F238E27FC236}">
                <a16:creationId xmlns:a16="http://schemas.microsoft.com/office/drawing/2014/main" xmlns="" id="{E9D90051-EB4D-4A2A-B74B-90575E56C5AC}"/>
              </a:ext>
            </a:extLst>
          </p:cNvPr>
          <p:cNvSpPr txBox="1">
            <a:spLocks noChangeArrowheads="1"/>
          </p:cNvSpPr>
          <p:nvPr/>
        </p:nvSpPr>
        <p:spPr bwMode="auto">
          <a:xfrm>
            <a:off x="446567" y="1136074"/>
            <a:ext cx="8391176" cy="26161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Somewhat less awareness sourced from Posters in Fall 2018 vs. Fall 2017, tracing to less marina posters.</a:t>
            </a:r>
          </a:p>
        </p:txBody>
      </p:sp>
      <p:cxnSp>
        <p:nvCxnSpPr>
          <p:cNvPr id="40" name="Straight Arrow Connector 73">
            <a:extLst>
              <a:ext uri="{FF2B5EF4-FFF2-40B4-BE49-F238E27FC236}">
                <a16:creationId xmlns:a16="http://schemas.microsoft.com/office/drawing/2014/main" xmlns="" id="{663898CC-6950-4D97-B786-F0ACE1BAB56F}"/>
              </a:ext>
            </a:extLst>
          </p:cNvPr>
          <p:cNvCxnSpPr>
            <a:cxnSpLocks noChangeShapeType="1"/>
          </p:cNvCxnSpPr>
          <p:nvPr/>
        </p:nvCxnSpPr>
        <p:spPr bwMode="auto">
          <a:xfrm rot="5400000">
            <a:off x="5333925" y="3327608"/>
            <a:ext cx="216000" cy="1588"/>
          </a:xfrm>
          <a:prstGeom prst="straightConnector1">
            <a:avLst/>
          </a:prstGeom>
          <a:noFill/>
          <a:ln w="19050" algn="ctr">
            <a:solidFill>
              <a:srgbClr val="00B050"/>
            </a:solidFill>
            <a:prstDash val="solid"/>
            <a:round/>
            <a:headEnd/>
            <a:tailEnd type="arrow" w="med" len="med"/>
          </a:ln>
        </p:spPr>
      </p:cxnSp>
      <p:cxnSp>
        <p:nvCxnSpPr>
          <p:cNvPr id="41" name="Straight Arrow Connector 73">
            <a:extLst>
              <a:ext uri="{FF2B5EF4-FFF2-40B4-BE49-F238E27FC236}">
                <a16:creationId xmlns:a16="http://schemas.microsoft.com/office/drawing/2014/main" xmlns="" id="{40338AB6-B235-4EB8-8F40-F157297E95F7}"/>
              </a:ext>
            </a:extLst>
          </p:cNvPr>
          <p:cNvCxnSpPr>
            <a:cxnSpLocks noChangeShapeType="1"/>
          </p:cNvCxnSpPr>
          <p:nvPr/>
        </p:nvCxnSpPr>
        <p:spPr bwMode="auto">
          <a:xfrm rot="16200000" flipV="1">
            <a:off x="3767700" y="5586075"/>
            <a:ext cx="216000" cy="1588"/>
          </a:xfrm>
          <a:prstGeom prst="straightConnector1">
            <a:avLst/>
          </a:prstGeom>
          <a:noFill/>
          <a:ln w="19050" algn="ctr">
            <a:solidFill>
              <a:srgbClr val="00B050"/>
            </a:solidFill>
            <a:prstDash val="sysDot"/>
            <a:round/>
            <a:headEnd/>
            <a:tailEnd type="arrow" w="med" len="med"/>
          </a:ln>
        </p:spPr>
      </p:cxnSp>
      <p:cxnSp>
        <p:nvCxnSpPr>
          <p:cNvPr id="52" name="Straight Arrow Connector 73">
            <a:extLst>
              <a:ext uri="{FF2B5EF4-FFF2-40B4-BE49-F238E27FC236}">
                <a16:creationId xmlns:a16="http://schemas.microsoft.com/office/drawing/2014/main" xmlns="" id="{365E80AA-1815-4A29-B27E-16DE1D7577C0}"/>
              </a:ext>
            </a:extLst>
          </p:cNvPr>
          <p:cNvCxnSpPr>
            <a:cxnSpLocks noChangeShapeType="1"/>
          </p:cNvCxnSpPr>
          <p:nvPr/>
        </p:nvCxnSpPr>
        <p:spPr bwMode="auto">
          <a:xfrm rot="5400000">
            <a:off x="4059293" y="5135088"/>
            <a:ext cx="216000" cy="1588"/>
          </a:xfrm>
          <a:prstGeom prst="straightConnector1">
            <a:avLst/>
          </a:prstGeom>
          <a:noFill/>
          <a:ln w="9525" algn="ctr">
            <a:solidFill>
              <a:schemeClr val="tx1"/>
            </a:solidFill>
            <a:prstDash val="dash"/>
            <a:round/>
            <a:headEnd/>
            <a:tailEnd type="arrow" w="med" len="med"/>
          </a:ln>
        </p:spPr>
      </p:cxnSp>
      <p:cxnSp>
        <p:nvCxnSpPr>
          <p:cNvPr id="53" name="Straight Arrow Connector 73">
            <a:extLst>
              <a:ext uri="{FF2B5EF4-FFF2-40B4-BE49-F238E27FC236}">
                <a16:creationId xmlns:a16="http://schemas.microsoft.com/office/drawing/2014/main" xmlns="" id="{42759ECD-4DD8-4D78-969B-05892E762681}"/>
              </a:ext>
            </a:extLst>
          </p:cNvPr>
          <p:cNvCxnSpPr>
            <a:cxnSpLocks noChangeShapeType="1"/>
          </p:cNvCxnSpPr>
          <p:nvPr/>
        </p:nvCxnSpPr>
        <p:spPr bwMode="auto">
          <a:xfrm rot="5400000">
            <a:off x="4286319" y="4703501"/>
            <a:ext cx="216000" cy="1588"/>
          </a:xfrm>
          <a:prstGeom prst="straightConnector1">
            <a:avLst/>
          </a:prstGeom>
          <a:noFill/>
          <a:ln w="9525" algn="ctr">
            <a:solidFill>
              <a:schemeClr val="tx1"/>
            </a:solidFill>
            <a:prstDash val="dash"/>
            <a:round/>
            <a:headEnd/>
            <a:tailEnd type="arrow" w="med" len="med"/>
          </a:ln>
        </p:spPr>
      </p:cxnSp>
      <p:cxnSp>
        <p:nvCxnSpPr>
          <p:cNvPr id="61" name="Straight Arrow Connector 73">
            <a:extLst>
              <a:ext uri="{FF2B5EF4-FFF2-40B4-BE49-F238E27FC236}">
                <a16:creationId xmlns:a16="http://schemas.microsoft.com/office/drawing/2014/main" xmlns="" id="{0660992B-6751-4F24-9928-03755FD49EB2}"/>
              </a:ext>
            </a:extLst>
          </p:cNvPr>
          <p:cNvCxnSpPr>
            <a:cxnSpLocks noChangeShapeType="1"/>
          </p:cNvCxnSpPr>
          <p:nvPr/>
        </p:nvCxnSpPr>
        <p:spPr bwMode="auto">
          <a:xfrm rot="5400000">
            <a:off x="3901592" y="3785743"/>
            <a:ext cx="216000" cy="1588"/>
          </a:xfrm>
          <a:prstGeom prst="straightConnector1">
            <a:avLst/>
          </a:prstGeom>
          <a:noFill/>
          <a:ln w="9525" algn="ctr">
            <a:solidFill>
              <a:schemeClr val="tx1"/>
            </a:solidFill>
            <a:prstDash val="dash"/>
            <a:round/>
            <a:headEnd/>
            <a:tailEnd type="arrow" w="med" len="med"/>
          </a:ln>
        </p:spPr>
      </p:cxnSp>
      <p:cxnSp>
        <p:nvCxnSpPr>
          <p:cNvPr id="62" name="Straight Arrow Connector 73">
            <a:extLst>
              <a:ext uri="{FF2B5EF4-FFF2-40B4-BE49-F238E27FC236}">
                <a16:creationId xmlns:a16="http://schemas.microsoft.com/office/drawing/2014/main" xmlns="" id="{9C2159D4-0B35-45DC-ABA5-AFED8808D315}"/>
              </a:ext>
            </a:extLst>
          </p:cNvPr>
          <p:cNvCxnSpPr>
            <a:cxnSpLocks noChangeShapeType="1"/>
          </p:cNvCxnSpPr>
          <p:nvPr/>
        </p:nvCxnSpPr>
        <p:spPr bwMode="auto">
          <a:xfrm rot="5400000">
            <a:off x="4458668" y="2906320"/>
            <a:ext cx="216000" cy="1588"/>
          </a:xfrm>
          <a:prstGeom prst="straightConnector1">
            <a:avLst/>
          </a:prstGeom>
          <a:noFill/>
          <a:ln w="9525" algn="ctr">
            <a:solidFill>
              <a:schemeClr val="tx1"/>
            </a:solidFill>
            <a:prstDash val="dash"/>
            <a:round/>
            <a:headEnd/>
            <a:tailEnd type="arrow" w="med" len="med"/>
          </a:ln>
        </p:spPr>
      </p:cxnSp>
      <p:cxnSp>
        <p:nvCxnSpPr>
          <p:cNvPr id="63" name="Straight Arrow Connector 73">
            <a:extLst>
              <a:ext uri="{FF2B5EF4-FFF2-40B4-BE49-F238E27FC236}">
                <a16:creationId xmlns:a16="http://schemas.microsoft.com/office/drawing/2014/main" xmlns="" id="{F42C70ED-336A-4430-B302-A4A7EB2DE34F}"/>
              </a:ext>
            </a:extLst>
          </p:cNvPr>
          <p:cNvCxnSpPr>
            <a:cxnSpLocks noChangeShapeType="1"/>
          </p:cNvCxnSpPr>
          <p:nvPr/>
        </p:nvCxnSpPr>
        <p:spPr bwMode="auto">
          <a:xfrm rot="5400000">
            <a:off x="4052545" y="3341329"/>
            <a:ext cx="216000" cy="1588"/>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3646575577"/>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853" y="0"/>
            <a:ext cx="7748227" cy="1052736"/>
          </a:xfrm>
        </p:spPr>
        <p:txBody>
          <a:bodyPr>
            <a:normAutofit/>
          </a:bodyPr>
          <a:lstStyle/>
          <a:p>
            <a:r>
              <a:rPr lang="en-CA" dirty="0"/>
              <a:t>Somewhat less awareness generated by Word of Mouth and Spokespeople overall; however more contribution from police.</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46</a:t>
            </a:fld>
            <a:endParaRPr lang="en-US"/>
          </a:p>
        </p:txBody>
      </p:sp>
      <p:sp>
        <p:nvSpPr>
          <p:cNvPr id="8" name="Text Box 1916"/>
          <p:cNvSpPr txBox="1">
            <a:spLocks noChangeArrowheads="1"/>
          </p:cNvSpPr>
          <p:nvPr/>
        </p:nvSpPr>
        <p:spPr bwMode="auto">
          <a:xfrm>
            <a:off x="114300" y="6507163"/>
            <a:ext cx="8343900" cy="350837"/>
          </a:xfrm>
          <a:prstGeom prst="rect">
            <a:avLst/>
          </a:prstGeom>
          <a:noFill/>
          <a:ln w="9525">
            <a:noFill/>
            <a:miter lim="800000"/>
            <a:headEnd/>
            <a:tailEnd/>
          </a:ln>
        </p:spPr>
        <p:txBody>
          <a:bodyPr anchor="ctr" anchorCtr="0">
            <a:noAutofit/>
          </a:bodyPr>
          <a:lstStyle/>
          <a:p>
            <a:pPr>
              <a:buFontTx/>
              <a:buNone/>
            </a:pPr>
            <a:r>
              <a:rPr lang="en-US" sz="900" dirty="0">
                <a:latin typeface="Arial" pitchFamily="34" charset="0"/>
                <a:cs typeface="Arial" pitchFamily="34" charset="0"/>
              </a:rPr>
              <a:t>6. Which of the following are ways you have seen or heard about safe boating messages recently?</a:t>
            </a:r>
          </a:p>
        </p:txBody>
      </p:sp>
      <p:graphicFrame>
        <p:nvGraphicFramePr>
          <p:cNvPr id="50" name="Object 4"/>
          <p:cNvGraphicFramePr>
            <a:graphicFrameLocks noChangeAspect="1"/>
          </p:cNvGraphicFramePr>
          <p:nvPr>
            <p:extLst>
              <p:ext uri="{D42A27DB-BD31-4B8C-83A1-F6EECF244321}">
                <p14:modId xmlns:p14="http://schemas.microsoft.com/office/powerpoint/2010/main" val="1967297491"/>
              </p:ext>
            </p:extLst>
          </p:nvPr>
        </p:nvGraphicFramePr>
        <p:xfrm>
          <a:off x="2085053" y="2519363"/>
          <a:ext cx="6484937" cy="3316287"/>
        </p:xfrm>
        <a:graphic>
          <a:graphicData uri="http://schemas.openxmlformats.org/presentationml/2006/ole">
            <mc:AlternateContent xmlns:mc="http://schemas.openxmlformats.org/markup-compatibility/2006">
              <mc:Choice xmlns:v="urn:schemas-microsoft-com:vml" Requires="v">
                <p:oleObj spid="_x0000_s145120" name="Worksheet" r:id="rId4" imgW="5657828" imgH="3152826" progId="Excel.Sheet.8">
                  <p:embed/>
                </p:oleObj>
              </mc:Choice>
              <mc:Fallback>
                <p:oleObj name="Worksheet" r:id="rId4" imgW="5657828" imgH="3152826" progId="Excel.Sheet.8">
                  <p:embed/>
                  <p:pic>
                    <p:nvPicPr>
                      <p:cNvPr id="50" name="Object 4"/>
                      <p:cNvPicPr>
                        <a:picLocks noChangeAspect="1" noChangeArrowheads="1"/>
                      </p:cNvPicPr>
                      <p:nvPr/>
                    </p:nvPicPr>
                    <p:blipFill>
                      <a:blip r:embed="rId5"/>
                      <a:srcRect l="3552" b="621"/>
                      <a:stretch>
                        <a:fillRect/>
                      </a:stretch>
                    </p:blipFill>
                    <p:spPr bwMode="auto">
                      <a:xfrm>
                        <a:off x="2085053" y="2519363"/>
                        <a:ext cx="6484937" cy="3316287"/>
                      </a:xfrm>
                      <a:prstGeom prst="rect">
                        <a:avLst/>
                      </a:prstGeom>
                      <a:noFill/>
                      <a:ln>
                        <a:noFill/>
                      </a:ln>
                      <a:effectLst/>
                      <a:extLst/>
                    </p:spPr>
                  </p:pic>
                </p:oleObj>
              </mc:Fallback>
            </mc:AlternateContent>
          </a:graphicData>
        </a:graphic>
      </p:graphicFrame>
      <p:sp>
        <p:nvSpPr>
          <p:cNvPr id="51" name="TextBox 26"/>
          <p:cNvSpPr txBox="1">
            <a:spLocks noChangeArrowheads="1"/>
          </p:cNvSpPr>
          <p:nvPr/>
        </p:nvSpPr>
        <p:spPr bwMode="auto">
          <a:xfrm>
            <a:off x="216562" y="3019800"/>
            <a:ext cx="3037590" cy="2617756"/>
          </a:xfrm>
          <a:prstGeom prst="rect">
            <a:avLst/>
          </a:prstGeom>
          <a:solidFill>
            <a:srgbClr val="FFFFFF"/>
          </a:solidFill>
          <a:ln w="9525">
            <a:noFill/>
            <a:miter lim="800000"/>
            <a:headEnd/>
            <a:tailEnd/>
          </a:ln>
        </p:spPr>
        <p:txBody>
          <a:bodyPr wrap="square">
            <a:noAutofit/>
          </a:bodyPr>
          <a:lstStyle/>
          <a:p>
            <a:pPr>
              <a:spcBef>
                <a:spcPts val="1800"/>
              </a:spcBef>
              <a:buFontTx/>
              <a:buNone/>
            </a:pPr>
            <a:r>
              <a:rPr lang="en-CA" sz="1200" b="1" dirty="0">
                <a:latin typeface="Arial" pitchFamily="34" charset="0"/>
                <a:cs typeface="Arial" pitchFamily="34" charset="0"/>
              </a:rPr>
              <a:t>Word of Mouth &amp; Spokespeople (Net)</a:t>
            </a:r>
            <a:endParaRPr lang="en-US" sz="1200" b="1" dirty="0">
              <a:latin typeface="Arial" pitchFamily="34" charset="0"/>
              <a:cs typeface="Arial" pitchFamily="34" charset="0"/>
            </a:endParaRPr>
          </a:p>
          <a:p>
            <a:pPr marL="171450" indent="-171450">
              <a:spcBef>
                <a:spcPts val="4200"/>
              </a:spcBef>
              <a:buFontTx/>
              <a:buChar char="-"/>
            </a:pPr>
            <a:r>
              <a:rPr lang="en-US" sz="1200" dirty="0">
                <a:latin typeface="Arial" pitchFamily="34" charset="0"/>
                <a:cs typeface="Arial" pitchFamily="34" charset="0"/>
              </a:rPr>
              <a:t>Friends/family spoke about it</a:t>
            </a:r>
          </a:p>
          <a:p>
            <a:pPr marL="171450" indent="-171450">
              <a:spcBef>
                <a:spcPts val="4200"/>
              </a:spcBef>
              <a:buFontTx/>
              <a:buChar char="-"/>
            </a:pPr>
            <a:r>
              <a:rPr lang="en-US" sz="1200" dirty="0">
                <a:latin typeface="Arial" pitchFamily="34" charset="0"/>
                <a:cs typeface="Arial" pitchFamily="34" charset="0"/>
              </a:rPr>
              <a:t>Marina/retail store spoke about it</a:t>
            </a:r>
          </a:p>
          <a:p>
            <a:pPr marL="171450" indent="-171450">
              <a:spcBef>
                <a:spcPts val="4200"/>
              </a:spcBef>
              <a:buFontTx/>
              <a:buChar char="-"/>
            </a:pPr>
            <a:r>
              <a:rPr lang="en-US" sz="1200" dirty="0">
                <a:latin typeface="Arial" pitchFamily="34" charset="0"/>
                <a:cs typeface="Arial" pitchFamily="34" charset="0"/>
              </a:rPr>
              <a:t>Police/law enforcement spoke about it</a:t>
            </a:r>
          </a:p>
        </p:txBody>
      </p:sp>
      <p:sp>
        <p:nvSpPr>
          <p:cNvPr id="55" name="TextBox 57"/>
          <p:cNvSpPr txBox="1">
            <a:spLocks noChangeArrowheads="1"/>
          </p:cNvSpPr>
          <p:nvPr/>
        </p:nvSpPr>
        <p:spPr bwMode="auto">
          <a:xfrm>
            <a:off x="3747656" y="5227623"/>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a:t>
            </a:r>
          </a:p>
        </p:txBody>
      </p:sp>
      <p:sp>
        <p:nvSpPr>
          <p:cNvPr id="58" name="TextBox 62"/>
          <p:cNvSpPr txBox="1">
            <a:spLocks noChangeArrowheads="1"/>
          </p:cNvSpPr>
          <p:nvPr/>
        </p:nvSpPr>
        <p:spPr bwMode="auto">
          <a:xfrm>
            <a:off x="4321869" y="377935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20</a:t>
            </a:r>
          </a:p>
        </p:txBody>
      </p:sp>
      <p:sp>
        <p:nvSpPr>
          <p:cNvPr id="59" name="TextBox 62"/>
          <p:cNvSpPr txBox="1">
            <a:spLocks noChangeArrowheads="1"/>
          </p:cNvSpPr>
          <p:nvPr/>
        </p:nvSpPr>
        <p:spPr bwMode="auto">
          <a:xfrm>
            <a:off x="4673217" y="302844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27</a:t>
            </a:r>
          </a:p>
        </p:txBody>
      </p:sp>
      <p:sp>
        <p:nvSpPr>
          <p:cNvPr id="60" name="Rectangle 232"/>
          <p:cNvSpPr>
            <a:spLocks noChangeArrowheads="1"/>
          </p:cNvSpPr>
          <p:nvPr/>
        </p:nvSpPr>
        <p:spPr bwMode="auto">
          <a:xfrm>
            <a:off x="2056338" y="1984356"/>
            <a:ext cx="4368800" cy="457200"/>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Sources of Awareness for Safe Boating Messages</a:t>
            </a:r>
          </a:p>
          <a:p>
            <a:pPr algn="ctr" eaLnBrk="1" hangingPunct="1">
              <a:spcBef>
                <a:spcPct val="0"/>
              </a:spcBef>
              <a:buFontTx/>
              <a:buNone/>
            </a:pPr>
            <a:r>
              <a:rPr lang="en-US" sz="1100" b="1" dirty="0">
                <a:latin typeface="Arial" pitchFamily="34" charset="0"/>
                <a:cs typeface="Arial" pitchFamily="34" charset="0"/>
              </a:rPr>
              <a:t>% of total boaters (n = 445)</a:t>
            </a:r>
            <a:endParaRPr lang="en-US" sz="1100" dirty="0">
              <a:latin typeface="Arial" pitchFamily="34" charset="0"/>
              <a:cs typeface="Arial" pitchFamily="34" charset="0"/>
            </a:endParaRPr>
          </a:p>
        </p:txBody>
      </p:sp>
      <p:sp>
        <p:nvSpPr>
          <p:cNvPr id="14" name="TextBox 49"/>
          <p:cNvSpPr txBox="1">
            <a:spLocks noChangeArrowheads="1"/>
          </p:cNvSpPr>
          <p:nvPr/>
        </p:nvSpPr>
        <p:spPr bwMode="auto">
          <a:xfrm>
            <a:off x="4462870" y="2557294"/>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2018</a:t>
            </a:r>
            <a:endParaRPr lang="en-US" sz="1050" b="1" u="sng" dirty="0">
              <a:latin typeface="Arial" pitchFamily="34" charset="0"/>
              <a:cs typeface="Arial" pitchFamily="34" charset="0"/>
            </a:endParaRPr>
          </a:p>
        </p:txBody>
      </p:sp>
      <p:sp>
        <p:nvSpPr>
          <p:cNvPr id="31" name="TextBox 57">
            <a:extLst>
              <a:ext uri="{FF2B5EF4-FFF2-40B4-BE49-F238E27FC236}">
                <a16:creationId xmlns:a16="http://schemas.microsoft.com/office/drawing/2014/main" xmlns="" id="{D9B34F0A-1CFE-4159-934E-7DB60EF624A9}"/>
              </a:ext>
            </a:extLst>
          </p:cNvPr>
          <p:cNvSpPr txBox="1">
            <a:spLocks noChangeArrowheads="1"/>
          </p:cNvSpPr>
          <p:nvPr/>
        </p:nvSpPr>
        <p:spPr bwMode="auto">
          <a:xfrm>
            <a:off x="3659177" y="4504479"/>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graphicFrame>
        <p:nvGraphicFramePr>
          <p:cNvPr id="36" name="Table 35">
            <a:extLst>
              <a:ext uri="{FF2B5EF4-FFF2-40B4-BE49-F238E27FC236}">
                <a16:creationId xmlns:a16="http://schemas.microsoft.com/office/drawing/2014/main" xmlns="" id="{8A3E93A3-0661-4842-A588-A0DB23623616}"/>
              </a:ext>
            </a:extLst>
          </p:cNvPr>
          <p:cNvGraphicFramePr>
            <a:graphicFrameLocks noGrp="1"/>
          </p:cNvGraphicFramePr>
          <p:nvPr>
            <p:extLst>
              <p:ext uri="{D42A27DB-BD31-4B8C-83A1-F6EECF244321}">
                <p14:modId xmlns:p14="http://schemas.microsoft.com/office/powerpoint/2010/main" val="2910495397"/>
              </p:ext>
            </p:extLst>
          </p:nvPr>
        </p:nvGraphicFramePr>
        <p:xfrm>
          <a:off x="5302747" y="2398011"/>
          <a:ext cx="3024000" cy="3314993"/>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xmlns="" val="568100422"/>
                    </a:ext>
                  </a:extLst>
                </a:gridCol>
                <a:gridCol w="504000">
                  <a:extLst>
                    <a:ext uri="{9D8B030D-6E8A-4147-A177-3AD203B41FA5}">
                      <a16:colId xmlns:a16="http://schemas.microsoft.com/office/drawing/2014/main" xmlns="" val="567668867"/>
                    </a:ext>
                  </a:extLst>
                </a:gridCol>
                <a:gridCol w="504000">
                  <a:extLst>
                    <a:ext uri="{9D8B030D-6E8A-4147-A177-3AD203B41FA5}">
                      <a16:colId xmlns:a16="http://schemas.microsoft.com/office/drawing/2014/main" xmlns="" val="321934977"/>
                    </a:ext>
                  </a:extLst>
                </a:gridCol>
                <a:gridCol w="504000">
                  <a:extLst>
                    <a:ext uri="{9D8B030D-6E8A-4147-A177-3AD203B41FA5}">
                      <a16:colId xmlns:a16="http://schemas.microsoft.com/office/drawing/2014/main" xmlns="" val="844419314"/>
                    </a:ext>
                  </a:extLst>
                </a:gridCol>
                <a:gridCol w="504000">
                  <a:extLst>
                    <a:ext uri="{9D8B030D-6E8A-4147-A177-3AD203B41FA5}">
                      <a16:colId xmlns:a16="http://schemas.microsoft.com/office/drawing/2014/main" xmlns="" val="3723087399"/>
                    </a:ext>
                  </a:extLst>
                </a:gridCol>
                <a:gridCol w="504000">
                  <a:extLst>
                    <a:ext uri="{9D8B030D-6E8A-4147-A177-3AD203B41FA5}">
                      <a16:colId xmlns:a16="http://schemas.microsoft.com/office/drawing/2014/main" xmlns="" val="3516991048"/>
                    </a:ext>
                  </a:extLst>
                </a:gridCol>
              </a:tblGrid>
              <a:tr h="396852">
                <a:tc>
                  <a:txBody>
                    <a:bodyPr/>
                    <a:lstStyle/>
                    <a:p>
                      <a:pPr algn="ctr"/>
                      <a:r>
                        <a:rPr lang="en-CA" sz="1050" u="sng" dirty="0">
                          <a:solidFill>
                            <a:schemeClr val="tx1"/>
                          </a:solidFill>
                          <a:latin typeface="Arial" panose="020B0604020202020204" pitchFamily="34" charset="0"/>
                          <a:cs typeface="Arial" panose="020B0604020202020204" pitchFamily="34" charset="0"/>
                        </a:rPr>
                        <a:t>May 2018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Aug 2017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May 2016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Aug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May 2015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u="sng" dirty="0">
                          <a:solidFill>
                            <a:schemeClr val="tx1"/>
                          </a:solidFill>
                          <a:latin typeface="Arial" panose="020B0604020202020204" pitchFamily="34" charset="0"/>
                          <a:cs typeface="Arial" panose="020B0604020202020204" pitchFamily="34" charset="0"/>
                        </a:rPr>
                        <a:t>2014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21914938"/>
                  </a:ext>
                </a:extLst>
              </a:tr>
              <a:tr h="683160">
                <a:tc>
                  <a:txBody>
                    <a:bodyPr/>
                    <a:lstStyle/>
                    <a:p>
                      <a:pPr algn="ctr"/>
                      <a:r>
                        <a:rPr lang="en-CA" sz="1050" dirty="0">
                          <a:solidFill>
                            <a:schemeClr val="tx1"/>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4162920"/>
                  </a:ext>
                </a:extLst>
              </a:tr>
              <a:tr h="819150">
                <a:tc>
                  <a:txBody>
                    <a:bodyPr/>
                    <a:lstStyle/>
                    <a:p>
                      <a:pPr algn="ctr"/>
                      <a:r>
                        <a:rPr lang="en-CA" sz="1050" dirty="0">
                          <a:solidFill>
                            <a:schemeClr val="tx1"/>
                          </a:solidFill>
                          <a:latin typeface="Arial" panose="020B0604020202020204" pitchFamily="34" charset="0"/>
                          <a:cs typeface="Arial" panose="020B0604020202020204" pitchFamily="34" charset="0"/>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7934878"/>
                  </a:ext>
                </a:extLst>
              </a:tr>
              <a:tr h="686832">
                <a:tc>
                  <a:txBody>
                    <a:bodyPr/>
                    <a:lstStyle/>
                    <a:p>
                      <a:pPr algn="ctr"/>
                      <a:r>
                        <a:rPr lang="en-CA" sz="1050" dirty="0">
                          <a:solidFill>
                            <a:schemeClr val="tx1"/>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368510"/>
                  </a:ext>
                </a:extLst>
              </a:tr>
              <a:tr h="714371">
                <a:tc>
                  <a:txBody>
                    <a:bodyPr/>
                    <a:lstStyle/>
                    <a:p>
                      <a:pPr algn="ctr"/>
                      <a:r>
                        <a:rPr lang="en-CA" sz="1050" dirty="0">
                          <a:solidFill>
                            <a:schemeClr val="tx1"/>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50" dirty="0">
                          <a:solidFill>
                            <a:schemeClr val="tx1"/>
                          </a:solidFill>
                          <a:latin typeface="Arial" panose="020B060402020202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975239"/>
                  </a:ext>
                </a:extLst>
              </a:tr>
            </a:tbl>
          </a:graphicData>
        </a:graphic>
      </p:graphicFrame>
      <p:cxnSp>
        <p:nvCxnSpPr>
          <p:cNvPr id="37" name="Straight Arrow Connector 73">
            <a:extLst>
              <a:ext uri="{FF2B5EF4-FFF2-40B4-BE49-F238E27FC236}">
                <a16:creationId xmlns:a16="http://schemas.microsoft.com/office/drawing/2014/main" xmlns="" id="{CF389B3C-7187-46C5-86E0-3E0EEC0DFFBE}"/>
              </a:ext>
            </a:extLst>
          </p:cNvPr>
          <p:cNvCxnSpPr>
            <a:cxnSpLocks noChangeShapeType="1"/>
          </p:cNvCxnSpPr>
          <p:nvPr/>
        </p:nvCxnSpPr>
        <p:spPr bwMode="auto">
          <a:xfrm rot="16200000" flipV="1">
            <a:off x="7606250" y="3869815"/>
            <a:ext cx="216000" cy="1588"/>
          </a:xfrm>
          <a:prstGeom prst="straightConnector1">
            <a:avLst/>
          </a:prstGeom>
          <a:noFill/>
          <a:ln w="9525" algn="ctr">
            <a:solidFill>
              <a:schemeClr val="tx1"/>
            </a:solidFill>
            <a:round/>
            <a:headEnd/>
            <a:tailEnd type="arrow" w="med" len="med"/>
          </a:ln>
        </p:spPr>
      </p:cxnSp>
      <p:cxnSp>
        <p:nvCxnSpPr>
          <p:cNvPr id="15" name="Straight Arrow Connector 73">
            <a:extLst>
              <a:ext uri="{FF2B5EF4-FFF2-40B4-BE49-F238E27FC236}">
                <a16:creationId xmlns:a16="http://schemas.microsoft.com/office/drawing/2014/main" xmlns="" id="{D75FE8F8-9F1E-4DBF-A3E2-76A3B92D2964}"/>
              </a:ext>
            </a:extLst>
          </p:cNvPr>
          <p:cNvCxnSpPr>
            <a:cxnSpLocks noChangeShapeType="1"/>
          </p:cNvCxnSpPr>
          <p:nvPr/>
        </p:nvCxnSpPr>
        <p:spPr bwMode="auto">
          <a:xfrm rot="5400000">
            <a:off x="5597327" y="3154209"/>
            <a:ext cx="216000" cy="1588"/>
          </a:xfrm>
          <a:prstGeom prst="straightConnector1">
            <a:avLst/>
          </a:prstGeom>
          <a:noFill/>
          <a:ln w="19050" algn="ctr">
            <a:solidFill>
              <a:srgbClr val="00B050"/>
            </a:solidFill>
            <a:round/>
            <a:headEnd/>
            <a:tailEnd type="arrow" w="med" len="med"/>
          </a:ln>
        </p:spPr>
      </p:cxnSp>
      <p:cxnSp>
        <p:nvCxnSpPr>
          <p:cNvPr id="16" name="Straight Arrow Connector 73">
            <a:extLst>
              <a:ext uri="{FF2B5EF4-FFF2-40B4-BE49-F238E27FC236}">
                <a16:creationId xmlns:a16="http://schemas.microsoft.com/office/drawing/2014/main" xmlns="" id="{A3E2B20F-A8BA-408E-A67A-1A13C1D64398}"/>
              </a:ext>
            </a:extLst>
          </p:cNvPr>
          <p:cNvCxnSpPr>
            <a:cxnSpLocks noChangeShapeType="1"/>
          </p:cNvCxnSpPr>
          <p:nvPr/>
        </p:nvCxnSpPr>
        <p:spPr bwMode="auto">
          <a:xfrm rot="5400000">
            <a:off x="5578611" y="4626337"/>
            <a:ext cx="216000" cy="1588"/>
          </a:xfrm>
          <a:prstGeom prst="straightConnector1">
            <a:avLst/>
          </a:prstGeom>
          <a:noFill/>
          <a:ln w="19050" algn="ctr">
            <a:solidFill>
              <a:srgbClr val="00B050"/>
            </a:solidFill>
            <a:prstDash val="sysDot"/>
            <a:round/>
            <a:headEnd/>
            <a:tailEnd type="arrow" w="med" len="med"/>
          </a:ln>
        </p:spPr>
      </p:cxnSp>
      <p:cxnSp>
        <p:nvCxnSpPr>
          <p:cNvPr id="17" name="Straight Arrow Connector 73">
            <a:extLst>
              <a:ext uri="{FF2B5EF4-FFF2-40B4-BE49-F238E27FC236}">
                <a16:creationId xmlns:a16="http://schemas.microsoft.com/office/drawing/2014/main" xmlns="" id="{F6A5A063-202C-4015-BB50-CA65D5AF9F0C}"/>
              </a:ext>
            </a:extLst>
          </p:cNvPr>
          <p:cNvCxnSpPr>
            <a:cxnSpLocks noChangeShapeType="1"/>
          </p:cNvCxnSpPr>
          <p:nvPr/>
        </p:nvCxnSpPr>
        <p:spPr bwMode="auto">
          <a:xfrm rot="5400000">
            <a:off x="4861726" y="3144274"/>
            <a:ext cx="216000" cy="1588"/>
          </a:xfrm>
          <a:prstGeom prst="straightConnector1">
            <a:avLst/>
          </a:prstGeom>
          <a:noFill/>
          <a:ln w="9525" algn="ctr">
            <a:solidFill>
              <a:schemeClr val="tx1"/>
            </a:solidFill>
            <a:prstDash val="dash"/>
            <a:round/>
            <a:headEnd/>
            <a:tailEnd type="arrow" w="med" len="med"/>
          </a:ln>
        </p:spPr>
      </p:cxnSp>
      <p:cxnSp>
        <p:nvCxnSpPr>
          <p:cNvPr id="18" name="Straight Arrow Connector 73">
            <a:extLst>
              <a:ext uri="{FF2B5EF4-FFF2-40B4-BE49-F238E27FC236}">
                <a16:creationId xmlns:a16="http://schemas.microsoft.com/office/drawing/2014/main" xmlns="" id="{9C18566F-BADC-498F-9871-9D70A2025FE4}"/>
              </a:ext>
            </a:extLst>
          </p:cNvPr>
          <p:cNvCxnSpPr>
            <a:cxnSpLocks noChangeShapeType="1"/>
          </p:cNvCxnSpPr>
          <p:nvPr/>
        </p:nvCxnSpPr>
        <p:spPr bwMode="auto">
          <a:xfrm rot="5400000" flipH="1" flipV="1">
            <a:off x="4007819" y="5322834"/>
            <a:ext cx="216000" cy="1588"/>
          </a:xfrm>
          <a:prstGeom prst="straightConnector1">
            <a:avLst/>
          </a:prstGeom>
          <a:noFill/>
          <a:ln w="19050" algn="ctr">
            <a:solidFill>
              <a:srgbClr val="00B050"/>
            </a:solidFill>
            <a:prstDash val="sysDot"/>
            <a:round/>
            <a:headEnd/>
            <a:tailEnd type="arrow" w="med" len="med"/>
          </a:ln>
        </p:spPr>
      </p:cxnSp>
      <p:cxnSp>
        <p:nvCxnSpPr>
          <p:cNvPr id="19" name="Straight Arrow Connector 73">
            <a:extLst>
              <a:ext uri="{FF2B5EF4-FFF2-40B4-BE49-F238E27FC236}">
                <a16:creationId xmlns:a16="http://schemas.microsoft.com/office/drawing/2014/main" xmlns="" id="{7D0132B2-943E-4ADA-B4B6-64D30EA018B5}"/>
              </a:ext>
            </a:extLst>
          </p:cNvPr>
          <p:cNvCxnSpPr>
            <a:cxnSpLocks noChangeShapeType="1"/>
          </p:cNvCxnSpPr>
          <p:nvPr/>
        </p:nvCxnSpPr>
        <p:spPr bwMode="auto">
          <a:xfrm rot="5400000" flipH="1" flipV="1">
            <a:off x="3882341" y="5335610"/>
            <a:ext cx="216000" cy="1588"/>
          </a:xfrm>
          <a:prstGeom prst="straightConnector1">
            <a:avLst/>
          </a:prstGeom>
          <a:noFill/>
          <a:ln w="9525" algn="ctr">
            <a:solidFill>
              <a:schemeClr val="tx1"/>
            </a:solidFill>
            <a:prstDash val="dash"/>
            <a:round/>
            <a:headEnd/>
            <a:tailEnd type="arrow" w="med" len="med"/>
          </a:ln>
        </p:spPr>
      </p:cxnSp>
      <p:sp>
        <p:nvSpPr>
          <p:cNvPr id="20" name="Text Box 170">
            <a:extLst>
              <a:ext uri="{FF2B5EF4-FFF2-40B4-BE49-F238E27FC236}">
                <a16:creationId xmlns:a16="http://schemas.microsoft.com/office/drawing/2014/main" xmlns="" id="{E9D90051-EB4D-4A2A-B74B-90575E56C5AC}"/>
              </a:ext>
            </a:extLst>
          </p:cNvPr>
          <p:cNvSpPr txBox="1">
            <a:spLocks noChangeArrowheads="1"/>
          </p:cNvSpPr>
          <p:nvPr/>
        </p:nvSpPr>
        <p:spPr bwMode="auto">
          <a:xfrm>
            <a:off x="446567" y="1136074"/>
            <a:ext cx="8391176" cy="26161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Police spokespeople contribution to awareness with New Boaters (14%) also strong (vs. 9% with total Boaters).</a:t>
            </a:r>
          </a:p>
        </p:txBody>
      </p:sp>
    </p:spTree>
    <p:extLst>
      <p:ext uri="{BB962C8B-B14F-4D97-AF65-F5344CB8AC3E}">
        <p14:creationId xmlns:p14="http://schemas.microsoft.com/office/powerpoint/2010/main" val="761598424"/>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nvPr>
        </p:nvGraphicFramePr>
        <p:xfrm>
          <a:off x="-1027109" y="2384425"/>
          <a:ext cx="5735638" cy="3541502"/>
        </p:xfrm>
        <a:graphic>
          <a:graphicData uri="http://schemas.openxmlformats.org/presentationml/2006/ole">
            <mc:AlternateContent xmlns:mc="http://schemas.openxmlformats.org/markup-compatibility/2006">
              <mc:Choice xmlns:v="urn:schemas-microsoft-com:vml" Requires="v">
                <p:oleObj spid="_x0000_s193538" name="Worksheet" r:id="rId3" imgW="4810056" imgH="2828925" progId="Excel.Sheet.8">
                  <p:embed/>
                </p:oleObj>
              </mc:Choice>
              <mc:Fallback>
                <p:oleObj name="Worksheet" r:id="rId3" imgW="4810056" imgH="2828925" progId="Excel.Sheet.8">
                  <p:embed/>
                  <p:pic>
                    <p:nvPicPr>
                      <p:cNvPr id="0" name=""/>
                      <p:cNvPicPr>
                        <a:picLocks noChangeAspect="1" noChangeArrowheads="1"/>
                      </p:cNvPicPr>
                      <p:nvPr/>
                    </p:nvPicPr>
                    <p:blipFill>
                      <a:blip r:embed="rId4"/>
                      <a:srcRect l="3552" b="621"/>
                      <a:stretch>
                        <a:fillRect/>
                      </a:stretch>
                    </p:blipFill>
                    <p:spPr bwMode="auto">
                      <a:xfrm>
                        <a:off x="-1027109" y="2384425"/>
                        <a:ext cx="5735638" cy="354150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637427" y="0"/>
            <a:ext cx="7437562" cy="1052736"/>
          </a:xfrm>
        </p:spPr>
        <p:txBody>
          <a:bodyPr>
            <a:noAutofit/>
          </a:bodyPr>
          <a:lstStyle/>
          <a:p>
            <a:r>
              <a:rPr lang="en-CA" sz="1700" dirty="0"/>
              <a:t>In Fall 2018, 28% of boaters say they had seen the CSBC “Got Time”, “Tired of Waiting” &amp;/or “Unexpected Happens” Lifejacket Outdoor poster ads – up from the Fall 2017 &amp; Spring 2018 awareness levels for “Got Time” &amp; “Tired of Waiting”.</a:t>
            </a:r>
            <a:endParaRPr lang="en-US" sz="1700"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47</a:t>
            </a:fld>
            <a:endParaRPr lang="en-US"/>
          </a:p>
        </p:txBody>
      </p:sp>
      <p:sp>
        <p:nvSpPr>
          <p:cNvPr id="8" name="Text Box 1916"/>
          <p:cNvSpPr txBox="1">
            <a:spLocks noChangeArrowheads="1"/>
          </p:cNvSpPr>
          <p:nvPr/>
        </p:nvSpPr>
        <p:spPr bwMode="auto">
          <a:xfrm>
            <a:off x="114300" y="6507163"/>
            <a:ext cx="7298871" cy="350837"/>
          </a:xfrm>
          <a:prstGeom prst="rect">
            <a:avLst/>
          </a:prstGeom>
          <a:noFill/>
          <a:ln w="9525">
            <a:noFill/>
            <a:miter lim="800000"/>
            <a:headEnd/>
            <a:tailEnd/>
          </a:ln>
        </p:spPr>
        <p:txBody>
          <a:bodyPr anchor="ctr" anchorCtr="0">
            <a:noAutofit/>
          </a:bodyPr>
          <a:lstStyle/>
          <a:p>
            <a:pPr>
              <a:buFontTx/>
              <a:buNone/>
            </a:pPr>
            <a:r>
              <a:rPr lang="en-CA" sz="900" dirty="0">
                <a:latin typeface="Arial" pitchFamily="34" charset="0"/>
                <a:cs typeface="Arial" pitchFamily="34" charset="0"/>
              </a:rPr>
              <a:t>9. Below are three posters you may or may not have seen before. You may have seen these posters outdoors on streets/paths/parking lots or at transit shelters/bus stops. </a:t>
            </a:r>
            <a:r>
              <a:rPr lang="en-US" sz="900" dirty="0">
                <a:latin typeface="Arial" pitchFamily="34" charset="0"/>
                <a:cs typeface="Arial" pitchFamily="34" charset="0"/>
              </a:rPr>
              <a:t>Have you seen </a:t>
            </a:r>
            <a:r>
              <a:rPr lang="en-US" sz="900" dirty="0" smtClean="0">
                <a:latin typeface="Arial" pitchFamily="34" charset="0"/>
                <a:cs typeface="Arial" pitchFamily="34" charset="0"/>
              </a:rPr>
              <a:t>any (one or more) of </a:t>
            </a:r>
            <a:r>
              <a:rPr lang="en-US" sz="900" dirty="0">
                <a:latin typeface="Arial" pitchFamily="34" charset="0"/>
                <a:cs typeface="Arial" pitchFamily="34" charset="0"/>
              </a:rPr>
              <a:t>these posters before today?</a:t>
            </a:r>
          </a:p>
        </p:txBody>
      </p:sp>
      <p:sp>
        <p:nvSpPr>
          <p:cNvPr id="51" name="TextBox 26"/>
          <p:cNvSpPr txBox="1">
            <a:spLocks noChangeArrowheads="1"/>
          </p:cNvSpPr>
          <p:nvPr/>
        </p:nvSpPr>
        <p:spPr bwMode="auto">
          <a:xfrm>
            <a:off x="-998417" y="2682712"/>
            <a:ext cx="2483805" cy="3269140"/>
          </a:xfrm>
          <a:prstGeom prst="rect">
            <a:avLst/>
          </a:prstGeom>
          <a:solidFill>
            <a:srgbClr val="FFFFFF"/>
          </a:solidFill>
          <a:ln w="9525">
            <a:noFill/>
            <a:miter lim="800000"/>
            <a:headEnd/>
            <a:tailEnd/>
          </a:ln>
        </p:spPr>
        <p:txBody>
          <a:bodyPr wrap="square">
            <a:noAutofit/>
          </a:bodyPr>
          <a:lstStyle/>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r>
              <a:rPr lang="en-US" sz="1000" dirty="0">
                <a:latin typeface="Arial" pitchFamily="34" charset="0"/>
                <a:cs typeface="Arial" pitchFamily="34" charset="0"/>
              </a:rPr>
              <a:t>Yes, definitely</a:t>
            </a:r>
            <a:endParaRPr lang="en-US" sz="1000" b="1"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r>
              <a:rPr lang="en-US" sz="1000" dirty="0">
                <a:latin typeface="Arial" pitchFamily="34" charset="0"/>
                <a:cs typeface="Arial" pitchFamily="34" charset="0"/>
              </a:rPr>
              <a:t>Yes, probably</a:t>
            </a:r>
            <a:endParaRPr lang="en-US" sz="1000" b="1"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endParaRPr lang="en-US" sz="1000" dirty="0">
              <a:latin typeface="Arial" pitchFamily="34" charset="0"/>
              <a:cs typeface="Arial" pitchFamily="34" charset="0"/>
            </a:endParaRPr>
          </a:p>
          <a:p>
            <a:pPr algn="r">
              <a:spcBef>
                <a:spcPts val="600"/>
              </a:spcBef>
              <a:spcAft>
                <a:spcPts val="600"/>
              </a:spcAft>
              <a:buFontTx/>
              <a:buNone/>
            </a:pPr>
            <a:r>
              <a:rPr lang="en-US" sz="1000" dirty="0">
                <a:latin typeface="Arial" pitchFamily="34" charset="0"/>
                <a:cs typeface="Arial" pitchFamily="34" charset="0"/>
              </a:rPr>
              <a:t>No</a:t>
            </a:r>
            <a:endParaRPr lang="en-US" sz="1000" b="1" dirty="0">
              <a:latin typeface="Arial" pitchFamily="34" charset="0"/>
              <a:cs typeface="Arial" pitchFamily="34" charset="0"/>
            </a:endParaRPr>
          </a:p>
          <a:p>
            <a:pPr algn="r">
              <a:spcBef>
                <a:spcPts val="600"/>
              </a:spcBef>
              <a:spcAft>
                <a:spcPts val="60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en-US" sz="1000" dirty="0">
              <a:latin typeface="Arial" pitchFamily="34" charset="0"/>
              <a:cs typeface="Arial" pitchFamily="34" charset="0"/>
            </a:endParaRPr>
          </a:p>
        </p:txBody>
      </p:sp>
      <p:sp>
        <p:nvSpPr>
          <p:cNvPr id="57" name="TextBox 59"/>
          <p:cNvSpPr txBox="1">
            <a:spLocks noChangeArrowheads="1"/>
          </p:cNvSpPr>
          <p:nvPr/>
        </p:nvSpPr>
        <p:spPr bwMode="auto">
          <a:xfrm>
            <a:off x="1898003" y="3087935"/>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11</a:t>
            </a:r>
          </a:p>
        </p:txBody>
      </p:sp>
      <p:sp>
        <p:nvSpPr>
          <p:cNvPr id="60" name="Rectangle 232"/>
          <p:cNvSpPr>
            <a:spLocks noChangeArrowheads="1"/>
          </p:cNvSpPr>
          <p:nvPr/>
        </p:nvSpPr>
        <p:spPr bwMode="auto">
          <a:xfrm>
            <a:off x="378048" y="2088269"/>
            <a:ext cx="5803262" cy="427063"/>
          </a:xfrm>
          <a:prstGeom prst="rect">
            <a:avLst/>
          </a:prstGeom>
          <a:noFill/>
          <a:ln w="9525">
            <a:noFill/>
            <a:miter lim="800000"/>
            <a:headEnd/>
            <a:tailEnd/>
          </a:ln>
        </p:spPr>
        <p:txBody>
          <a:bodyPr/>
          <a:lstStyle/>
          <a:p>
            <a:pPr algn="ctr" eaLnBrk="1" hangingPunct="1">
              <a:spcBef>
                <a:spcPct val="0"/>
              </a:spcBef>
              <a:buFontTx/>
              <a:buNone/>
            </a:pPr>
            <a:r>
              <a:rPr lang="en-US" sz="1100" b="1" dirty="0">
                <a:latin typeface="Arial" pitchFamily="34" charset="0"/>
                <a:cs typeface="Arial" pitchFamily="34" charset="0"/>
              </a:rPr>
              <a:t>“Got Time”/ “Tired of Waiting” / “Unexpected Happens” Poster Ads Awareness </a:t>
            </a:r>
            <a:br>
              <a:rPr lang="en-US" sz="1100" b="1" dirty="0">
                <a:latin typeface="Arial" pitchFamily="34" charset="0"/>
                <a:cs typeface="Arial" pitchFamily="34" charset="0"/>
              </a:rPr>
            </a:br>
            <a:r>
              <a:rPr lang="en-US" sz="1100" b="1" dirty="0">
                <a:latin typeface="Arial" pitchFamily="34" charset="0"/>
                <a:cs typeface="Arial" pitchFamily="34" charset="0"/>
              </a:rPr>
              <a:t>– % of Total Boaters (n = 445)</a:t>
            </a:r>
            <a:endParaRPr lang="en-US" sz="1100" dirty="0">
              <a:latin typeface="Arial" pitchFamily="34" charset="0"/>
              <a:cs typeface="Arial" pitchFamily="34" charset="0"/>
            </a:endParaRPr>
          </a:p>
        </p:txBody>
      </p:sp>
      <p:sp>
        <p:nvSpPr>
          <p:cNvPr id="55" name="TextBox 59"/>
          <p:cNvSpPr txBox="1">
            <a:spLocks noChangeArrowheads="1"/>
          </p:cNvSpPr>
          <p:nvPr/>
        </p:nvSpPr>
        <p:spPr bwMode="auto">
          <a:xfrm>
            <a:off x="2084829" y="4138001"/>
            <a:ext cx="392113"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17</a:t>
            </a:r>
          </a:p>
        </p:txBody>
      </p:sp>
      <p:sp>
        <p:nvSpPr>
          <p:cNvPr id="63" name="TextBox 59"/>
          <p:cNvSpPr txBox="1">
            <a:spLocks noChangeArrowheads="1"/>
          </p:cNvSpPr>
          <p:nvPr/>
        </p:nvSpPr>
        <p:spPr bwMode="auto">
          <a:xfrm>
            <a:off x="4021476" y="5165389"/>
            <a:ext cx="392113" cy="247650"/>
          </a:xfrm>
          <a:prstGeom prst="rect">
            <a:avLst/>
          </a:prstGeom>
          <a:noFill/>
          <a:ln w="9525">
            <a:noFill/>
            <a:miter lim="800000"/>
            <a:headEnd/>
            <a:tailEnd/>
          </a:ln>
        </p:spPr>
        <p:txBody>
          <a:bodyPr>
            <a:spAutoFit/>
          </a:bodyPr>
          <a:lstStyle/>
          <a:p>
            <a:pPr>
              <a:buFontTx/>
              <a:buNone/>
            </a:pPr>
            <a:r>
              <a:rPr lang="en-CA" sz="1000" b="1" dirty="0" smtClean="0">
                <a:latin typeface="Arial" pitchFamily="34" charset="0"/>
                <a:cs typeface="Arial" pitchFamily="34" charset="0"/>
              </a:rPr>
              <a:t>72</a:t>
            </a:r>
            <a:endParaRPr lang="en-US" sz="1000" dirty="0">
              <a:latin typeface="Arial" pitchFamily="34" charset="0"/>
              <a:cs typeface="Arial" pitchFamily="34" charset="0"/>
            </a:endParaRPr>
          </a:p>
        </p:txBody>
      </p:sp>
      <p:sp>
        <p:nvSpPr>
          <p:cNvPr id="64" name="Right Bracket 63"/>
          <p:cNvSpPr/>
          <p:nvPr/>
        </p:nvSpPr>
        <p:spPr>
          <a:xfrm>
            <a:off x="2815991" y="2989952"/>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2944681" y="3610829"/>
            <a:ext cx="843195" cy="307777"/>
          </a:xfrm>
          <a:prstGeom prst="rect">
            <a:avLst/>
          </a:prstGeom>
          <a:noFill/>
        </p:spPr>
        <p:txBody>
          <a:bodyPr wrap="square" rtlCol="0">
            <a:spAutoFit/>
          </a:bodyPr>
          <a:lstStyle/>
          <a:p>
            <a:r>
              <a:rPr lang="en-US" sz="1400" b="1" dirty="0"/>
              <a:t>28%  Yes</a:t>
            </a:r>
          </a:p>
        </p:txBody>
      </p:sp>
      <p:graphicFrame>
        <p:nvGraphicFramePr>
          <p:cNvPr id="66" name="Table 65"/>
          <p:cNvGraphicFramePr>
            <a:graphicFrameLocks noGrp="1"/>
          </p:cNvGraphicFramePr>
          <p:nvPr>
            <p:extLst/>
          </p:nvPr>
        </p:nvGraphicFramePr>
        <p:xfrm>
          <a:off x="6393801" y="1245846"/>
          <a:ext cx="2404504" cy="5166360"/>
        </p:xfrm>
        <a:graphic>
          <a:graphicData uri="http://schemas.openxmlformats.org/drawingml/2006/table">
            <a:tbl>
              <a:tblPr>
                <a:tableStyleId>{5C22544A-7EE6-4342-B048-85BDC9FD1C3A}</a:tableStyleId>
              </a:tblPr>
              <a:tblGrid>
                <a:gridCol w="1727617">
                  <a:extLst>
                    <a:ext uri="{9D8B030D-6E8A-4147-A177-3AD203B41FA5}">
                      <a16:colId xmlns="" xmlns:a16="http://schemas.microsoft.com/office/drawing/2014/main" val="20000"/>
                    </a:ext>
                  </a:extLst>
                </a:gridCol>
                <a:gridCol w="676887">
                  <a:extLst>
                    <a:ext uri="{9D8B030D-6E8A-4147-A177-3AD203B41FA5}">
                      <a16:colId xmlns="" xmlns:a16="http://schemas.microsoft.com/office/drawing/2014/main" val="20001"/>
                    </a:ext>
                  </a:extLst>
                </a:gridCol>
              </a:tblGrid>
              <a:tr h="455575">
                <a:tc>
                  <a:txBody>
                    <a:bodyPr/>
                    <a:lstStyle/>
                    <a:p>
                      <a:pPr algn="ctr"/>
                      <a:endParaRPr lang="en-CA" sz="700" b="1" u="sng"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u="none" dirty="0">
                          <a:solidFill>
                            <a:schemeClr val="tx1"/>
                          </a:solidFill>
                          <a:latin typeface="Arial" panose="020B0604020202020204" pitchFamily="34" charset="0"/>
                          <a:cs typeface="Arial" panose="020B0604020202020204" pitchFamily="34" charset="0"/>
                        </a:rPr>
                        <a:t>Net: Yes: Definitely</a:t>
                      </a:r>
                      <a:r>
                        <a:rPr lang="en-US" sz="800" b="1" u="none" baseline="0" dirty="0">
                          <a:solidFill>
                            <a:schemeClr val="tx1"/>
                          </a:solidFill>
                          <a:latin typeface="Arial" panose="020B0604020202020204" pitchFamily="34" charset="0"/>
                          <a:cs typeface="Arial" panose="020B0604020202020204" pitchFamily="34" charset="0"/>
                        </a:rPr>
                        <a:t> / probably</a:t>
                      </a:r>
                      <a:endParaRPr lang="en-CA" sz="800" b="1" u="none"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4460">
                <a:tc>
                  <a:txBody>
                    <a:bodyPr/>
                    <a:lstStyle/>
                    <a:p>
                      <a:pPr algn="l"/>
                      <a:r>
                        <a:rPr lang="en-CA" sz="900" b="0" dirty="0">
                          <a:solidFill>
                            <a:schemeClr val="tx1"/>
                          </a:solidFill>
                          <a:latin typeface="Arial" panose="020B0604020202020204" pitchFamily="34" charset="0"/>
                          <a:cs typeface="Arial" panose="020B0604020202020204" pitchFamily="34" charset="0"/>
                        </a:rPr>
                        <a:t>Total Boaters &amp; Interested Non-Boaters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7474834"/>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   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31845335"/>
                  </a:ext>
                </a:extLst>
              </a:tr>
              <a:tr h="227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b="0" dirty="0">
                          <a:solidFill>
                            <a:schemeClr val="tx1"/>
                          </a:solidFill>
                          <a:latin typeface="Arial" panose="020B0604020202020204" pitchFamily="34" charset="0"/>
                          <a:cs typeface="Arial" panose="020B0604020202020204" pitchFamily="34" charset="0"/>
                        </a:rPr>
                        <a:t>   Interested Non-Boaters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74479927"/>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New Boaters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91818590"/>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Born in Canada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55222307"/>
                  </a:ext>
                </a:extLst>
              </a:tr>
              <a:tr h="227788">
                <a:tc>
                  <a:txBody>
                    <a:bodyPr/>
                    <a:lstStyle/>
                    <a:p>
                      <a:pPr algn="l"/>
                      <a:r>
                        <a:rPr lang="en-CA" sz="900" b="0" dirty="0">
                          <a:solidFill>
                            <a:schemeClr val="tx1"/>
                          </a:solidFill>
                          <a:latin typeface="Arial" panose="020B0604020202020204" pitchFamily="34" charset="0"/>
                          <a:cs typeface="Arial" panose="020B0604020202020204" pitchFamily="34" charset="0"/>
                        </a:rPr>
                        <a:t>Not Born in Canada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0" dirty="0">
                          <a:solidFill>
                            <a:schemeClr val="tx1"/>
                          </a:solidFill>
                          <a:latin typeface="Arial" panose="020B0604020202020204" pitchFamily="34" charset="0"/>
                          <a:cs typeface="Arial" panose="020B0604020202020204" pitchFamily="34" charset="0"/>
                        </a:rPr>
                        <a:t>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38068827"/>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English</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23</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French</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18</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Male</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Female</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16</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18</a:t>
                      </a:r>
                      <a:r>
                        <a:rPr lang="en-US" sz="900" b="0" baseline="0" dirty="0">
                          <a:solidFill>
                            <a:schemeClr val="tx1"/>
                          </a:solidFill>
                          <a:latin typeface="Arial" panose="020B0604020202020204" pitchFamily="34" charset="0"/>
                          <a:cs typeface="Arial" panose="020B0604020202020204" pitchFamily="34" charset="0"/>
                        </a:rPr>
                        <a:t> - 34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30</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35 - 54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16</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55+</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14</a:t>
                      </a:r>
                      <a:endParaRPr lang="en-CA"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Fishing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29</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Pleasure</a:t>
                      </a:r>
                      <a:r>
                        <a:rPr lang="en-US" sz="900" b="0" baseline="0" dirty="0">
                          <a:solidFill>
                            <a:schemeClr val="tx1"/>
                          </a:solidFill>
                          <a:latin typeface="Arial" panose="020B0604020202020204" pitchFamily="34" charset="0"/>
                          <a:cs typeface="Arial" panose="020B0604020202020204" pitchFamily="34" charset="0"/>
                        </a:rPr>
                        <a:t> powerboating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31</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Drivers of powerboats</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37</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Passengers</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26</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Ride PWC</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39</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Canoeing</a:t>
                      </a:r>
                      <a:r>
                        <a:rPr lang="en-US" sz="900" b="0" baseline="0" dirty="0">
                          <a:solidFill>
                            <a:schemeClr val="tx1"/>
                          </a:solidFill>
                          <a:latin typeface="Arial" panose="020B0604020202020204" pitchFamily="34" charset="0"/>
                          <a:cs typeface="Arial" panose="020B0604020202020204" pitchFamily="34" charset="0"/>
                        </a:rPr>
                        <a:t> &amp; kayaking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33</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27788">
                <a:tc>
                  <a:txBody>
                    <a:bodyPr/>
                    <a:lstStyle/>
                    <a:p>
                      <a:pPr algn="l"/>
                      <a:r>
                        <a:rPr lang="en-US" sz="900" b="0" dirty="0">
                          <a:solidFill>
                            <a:schemeClr val="tx1"/>
                          </a:solidFill>
                          <a:latin typeface="Arial" panose="020B0604020202020204" pitchFamily="34" charset="0"/>
                          <a:cs typeface="Arial" panose="020B0604020202020204" pitchFamily="34" charset="0"/>
                        </a:rPr>
                        <a:t>Sailing</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0" dirty="0">
                          <a:solidFill>
                            <a:schemeClr val="tx1"/>
                          </a:solidFill>
                          <a:latin typeface="Arial" panose="020B0604020202020204" pitchFamily="34" charset="0"/>
                          <a:cs typeface="Arial" panose="020B0604020202020204" pitchFamily="34" charset="0"/>
                        </a:rPr>
                        <a:t>46</a:t>
                      </a:r>
                      <a:endParaRPr lang="en-CA" sz="9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bl>
          </a:graphicData>
        </a:graphic>
      </p:graphicFrame>
      <p:sp>
        <p:nvSpPr>
          <p:cNvPr id="15" name="Text Box 170"/>
          <p:cNvSpPr txBox="1">
            <a:spLocks noChangeArrowheads="1"/>
          </p:cNvSpPr>
          <p:nvPr/>
        </p:nvSpPr>
        <p:spPr bwMode="auto">
          <a:xfrm>
            <a:off x="446567" y="1101570"/>
            <a:ext cx="5462857" cy="702756"/>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Including almost half of New Boaters (48%).</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Strong awareness across most boating activity sub-groups and 18-34 yrs.</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Much lower awareness (9%) among Interested Non-Boaters.</a:t>
            </a:r>
          </a:p>
        </p:txBody>
      </p:sp>
      <p:sp>
        <p:nvSpPr>
          <p:cNvPr id="28" name="Oval 29">
            <a:extLst>
              <a:ext uri="{FF2B5EF4-FFF2-40B4-BE49-F238E27FC236}">
                <a16:creationId xmlns="" xmlns:a16="http://schemas.microsoft.com/office/drawing/2014/main" id="{D9B0458D-F9D6-4EDE-BA20-D0892A442203}"/>
              </a:ext>
            </a:extLst>
          </p:cNvPr>
          <p:cNvSpPr>
            <a:spLocks noChangeArrowheads="1"/>
          </p:cNvSpPr>
          <p:nvPr/>
        </p:nvSpPr>
        <p:spPr bwMode="auto">
          <a:xfrm>
            <a:off x="8329719" y="2517613"/>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29" name="TextBox 28">
            <a:extLst>
              <a:ext uri="{FF2B5EF4-FFF2-40B4-BE49-F238E27FC236}">
                <a16:creationId xmlns="" xmlns:a16="http://schemas.microsoft.com/office/drawing/2014/main" id="{08DB996B-D640-4646-B276-D229FC209631}"/>
              </a:ext>
            </a:extLst>
          </p:cNvPr>
          <p:cNvSpPr txBox="1">
            <a:spLocks noChangeArrowheads="1"/>
          </p:cNvSpPr>
          <p:nvPr/>
        </p:nvSpPr>
        <p:spPr bwMode="auto">
          <a:xfrm>
            <a:off x="8338761" y="2275956"/>
            <a:ext cx="247053" cy="233462"/>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1" name="TextBox 49">
            <a:extLst>
              <a:ext uri="{FF2B5EF4-FFF2-40B4-BE49-F238E27FC236}">
                <a16:creationId xmlns="" xmlns:a16="http://schemas.microsoft.com/office/drawing/2014/main" id="{12DD485B-63E7-4F55-9724-4016C335A921}"/>
              </a:ext>
            </a:extLst>
          </p:cNvPr>
          <p:cNvSpPr txBox="1">
            <a:spLocks noChangeArrowheads="1"/>
          </p:cNvSpPr>
          <p:nvPr/>
        </p:nvSpPr>
        <p:spPr bwMode="auto">
          <a:xfrm>
            <a:off x="2971337" y="2557293"/>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2018</a:t>
            </a:r>
            <a:endParaRPr lang="en-US" sz="1050" b="1" u="sng" dirty="0">
              <a:latin typeface="Arial" pitchFamily="34" charset="0"/>
              <a:cs typeface="Arial" pitchFamily="34" charset="0"/>
            </a:endParaRPr>
          </a:p>
        </p:txBody>
      </p:sp>
      <p:sp>
        <p:nvSpPr>
          <p:cNvPr id="26" name="TextBox 49">
            <a:extLst>
              <a:ext uri="{FF2B5EF4-FFF2-40B4-BE49-F238E27FC236}">
                <a16:creationId xmlns="" xmlns:a16="http://schemas.microsoft.com/office/drawing/2014/main" id="{6921B684-16C5-46B1-A8B8-2C83F69F9007}"/>
              </a:ext>
            </a:extLst>
          </p:cNvPr>
          <p:cNvSpPr txBox="1">
            <a:spLocks noChangeArrowheads="1"/>
          </p:cNvSpPr>
          <p:nvPr/>
        </p:nvSpPr>
        <p:spPr bwMode="auto">
          <a:xfrm>
            <a:off x="5457284" y="2572437"/>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2017</a:t>
            </a:r>
            <a:endParaRPr lang="en-US" sz="1050" b="1" u="sng" dirty="0">
              <a:latin typeface="Arial" pitchFamily="34" charset="0"/>
              <a:cs typeface="Arial" pitchFamily="34" charset="0"/>
            </a:endParaRPr>
          </a:p>
        </p:txBody>
      </p:sp>
      <p:sp>
        <p:nvSpPr>
          <p:cNvPr id="30" name="TextBox 59">
            <a:extLst>
              <a:ext uri="{FF2B5EF4-FFF2-40B4-BE49-F238E27FC236}">
                <a16:creationId xmlns="" xmlns:a16="http://schemas.microsoft.com/office/drawing/2014/main" id="{9F0C5F87-5AEE-4996-857B-F8D2C10C0BB6}"/>
              </a:ext>
            </a:extLst>
          </p:cNvPr>
          <p:cNvSpPr txBox="1">
            <a:spLocks noChangeArrowheads="1"/>
          </p:cNvSpPr>
          <p:nvPr/>
        </p:nvSpPr>
        <p:spPr bwMode="auto">
          <a:xfrm>
            <a:off x="5482402" y="3087935"/>
            <a:ext cx="392113" cy="247650"/>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12</a:t>
            </a:r>
          </a:p>
        </p:txBody>
      </p:sp>
      <p:sp>
        <p:nvSpPr>
          <p:cNvPr id="32" name="TextBox 59">
            <a:extLst>
              <a:ext uri="{FF2B5EF4-FFF2-40B4-BE49-F238E27FC236}">
                <a16:creationId xmlns="" xmlns:a16="http://schemas.microsoft.com/office/drawing/2014/main" id="{DE539424-6C28-4121-982E-0C18269B3F89}"/>
              </a:ext>
            </a:extLst>
          </p:cNvPr>
          <p:cNvSpPr txBox="1">
            <a:spLocks noChangeArrowheads="1"/>
          </p:cNvSpPr>
          <p:nvPr/>
        </p:nvSpPr>
        <p:spPr bwMode="auto">
          <a:xfrm>
            <a:off x="5495351" y="4130906"/>
            <a:ext cx="392113" cy="247650"/>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12</a:t>
            </a:r>
          </a:p>
        </p:txBody>
      </p:sp>
      <p:sp>
        <p:nvSpPr>
          <p:cNvPr id="33" name="Right Bracket 32">
            <a:extLst>
              <a:ext uri="{FF2B5EF4-FFF2-40B4-BE49-F238E27FC236}">
                <a16:creationId xmlns="" xmlns:a16="http://schemas.microsoft.com/office/drawing/2014/main" id="{8441D91C-06CB-4943-B908-BB8CD2A4D6C4}"/>
              </a:ext>
            </a:extLst>
          </p:cNvPr>
          <p:cNvSpPr/>
          <p:nvPr/>
        </p:nvSpPr>
        <p:spPr>
          <a:xfrm>
            <a:off x="5753032" y="2982857"/>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 xmlns:a16="http://schemas.microsoft.com/office/drawing/2014/main" id="{AC046DE7-5F67-435E-83B7-E791F4A8ED8A}"/>
              </a:ext>
            </a:extLst>
          </p:cNvPr>
          <p:cNvSpPr txBox="1"/>
          <p:nvPr/>
        </p:nvSpPr>
        <p:spPr>
          <a:xfrm>
            <a:off x="5862053" y="3603734"/>
            <a:ext cx="843195" cy="276999"/>
          </a:xfrm>
          <a:prstGeom prst="rect">
            <a:avLst/>
          </a:prstGeom>
          <a:noFill/>
        </p:spPr>
        <p:txBody>
          <a:bodyPr wrap="square" rtlCol="0">
            <a:spAutoFit/>
          </a:bodyPr>
          <a:lstStyle/>
          <a:p>
            <a:r>
              <a:rPr lang="en-US" sz="1200" dirty="0"/>
              <a:t>24% </a:t>
            </a:r>
          </a:p>
        </p:txBody>
      </p:sp>
      <p:sp>
        <p:nvSpPr>
          <p:cNvPr id="36" name="TextBox 59">
            <a:extLst>
              <a:ext uri="{FF2B5EF4-FFF2-40B4-BE49-F238E27FC236}">
                <a16:creationId xmlns="" xmlns:a16="http://schemas.microsoft.com/office/drawing/2014/main" id="{DC45706A-8621-4735-83C3-B3504FAEB539}"/>
              </a:ext>
            </a:extLst>
          </p:cNvPr>
          <p:cNvSpPr txBox="1">
            <a:spLocks noChangeArrowheads="1"/>
          </p:cNvSpPr>
          <p:nvPr/>
        </p:nvSpPr>
        <p:spPr bwMode="auto">
          <a:xfrm>
            <a:off x="5495285" y="5168931"/>
            <a:ext cx="392113" cy="247650"/>
          </a:xfrm>
          <a:prstGeom prst="rect">
            <a:avLst/>
          </a:prstGeom>
          <a:noFill/>
          <a:ln w="9525">
            <a:noFill/>
            <a:miter lim="800000"/>
            <a:headEnd/>
            <a:tailEnd/>
          </a:ln>
        </p:spPr>
        <p:txBody>
          <a:bodyPr>
            <a:spAutoFit/>
          </a:bodyPr>
          <a:lstStyle/>
          <a:p>
            <a:pPr>
              <a:buFontTx/>
              <a:buNone/>
            </a:pPr>
            <a:r>
              <a:rPr lang="en-CA" sz="1000" dirty="0">
                <a:latin typeface="Arial" pitchFamily="34" charset="0"/>
                <a:cs typeface="Arial" pitchFamily="34" charset="0"/>
              </a:rPr>
              <a:t>76</a:t>
            </a:r>
            <a:endParaRPr lang="en-US" sz="1000" dirty="0">
              <a:latin typeface="Arial" pitchFamily="34" charset="0"/>
              <a:cs typeface="Arial" pitchFamily="34" charset="0"/>
            </a:endParaRPr>
          </a:p>
        </p:txBody>
      </p:sp>
      <p:sp>
        <p:nvSpPr>
          <p:cNvPr id="37" name="Oval 29">
            <a:extLst>
              <a:ext uri="{FF2B5EF4-FFF2-40B4-BE49-F238E27FC236}">
                <a16:creationId xmlns="" xmlns:a16="http://schemas.microsoft.com/office/drawing/2014/main" id="{F0876EFA-B1D0-42E1-9DF5-B4E7CDBA7F5B}"/>
              </a:ext>
            </a:extLst>
          </p:cNvPr>
          <p:cNvSpPr>
            <a:spLocks noChangeArrowheads="1"/>
          </p:cNvSpPr>
          <p:nvPr/>
        </p:nvSpPr>
        <p:spPr bwMode="auto">
          <a:xfrm>
            <a:off x="8329719" y="4116952"/>
            <a:ext cx="244944"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9" name="Oval 29">
            <a:extLst>
              <a:ext uri="{FF2B5EF4-FFF2-40B4-BE49-F238E27FC236}">
                <a16:creationId xmlns="" xmlns:a16="http://schemas.microsoft.com/office/drawing/2014/main" id="{1D9BB995-8ADD-425D-A947-8D40C8085CD8}"/>
              </a:ext>
            </a:extLst>
          </p:cNvPr>
          <p:cNvSpPr>
            <a:spLocks noChangeArrowheads="1"/>
          </p:cNvSpPr>
          <p:nvPr/>
        </p:nvSpPr>
        <p:spPr bwMode="auto">
          <a:xfrm>
            <a:off x="8272045" y="4810126"/>
            <a:ext cx="370511" cy="160208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0" name="TextBox 49">
            <a:extLst>
              <a:ext uri="{FF2B5EF4-FFF2-40B4-BE49-F238E27FC236}">
                <a16:creationId xmlns="" xmlns:a16="http://schemas.microsoft.com/office/drawing/2014/main" id="{EEE6250F-4C1C-4CA1-A9D7-BEABBF894B51}"/>
              </a:ext>
            </a:extLst>
          </p:cNvPr>
          <p:cNvSpPr txBox="1">
            <a:spLocks noChangeArrowheads="1"/>
          </p:cNvSpPr>
          <p:nvPr/>
        </p:nvSpPr>
        <p:spPr bwMode="auto">
          <a:xfrm>
            <a:off x="4577298" y="2567523"/>
            <a:ext cx="873279" cy="26035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a:t>
            </a:r>
            <a:endParaRPr lang="en-US" sz="1050" b="1" u="sng" dirty="0">
              <a:latin typeface="Arial" pitchFamily="34" charset="0"/>
              <a:cs typeface="Arial" pitchFamily="34" charset="0"/>
            </a:endParaRPr>
          </a:p>
        </p:txBody>
      </p:sp>
      <p:sp>
        <p:nvSpPr>
          <p:cNvPr id="41" name="TextBox 59">
            <a:extLst>
              <a:ext uri="{FF2B5EF4-FFF2-40B4-BE49-F238E27FC236}">
                <a16:creationId xmlns="" xmlns:a16="http://schemas.microsoft.com/office/drawing/2014/main" id="{EBBB7088-8205-4944-9D71-6D392B2EE331}"/>
              </a:ext>
            </a:extLst>
          </p:cNvPr>
          <p:cNvSpPr txBox="1">
            <a:spLocks noChangeArrowheads="1"/>
          </p:cNvSpPr>
          <p:nvPr/>
        </p:nvSpPr>
        <p:spPr bwMode="auto">
          <a:xfrm>
            <a:off x="4602416" y="3083021"/>
            <a:ext cx="392113" cy="247650"/>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10</a:t>
            </a:r>
          </a:p>
        </p:txBody>
      </p:sp>
      <p:sp>
        <p:nvSpPr>
          <p:cNvPr id="42" name="TextBox 59">
            <a:extLst>
              <a:ext uri="{FF2B5EF4-FFF2-40B4-BE49-F238E27FC236}">
                <a16:creationId xmlns="" xmlns:a16="http://schemas.microsoft.com/office/drawing/2014/main" id="{550C2278-EC77-42FA-AEED-D64181820DBC}"/>
              </a:ext>
            </a:extLst>
          </p:cNvPr>
          <p:cNvSpPr txBox="1">
            <a:spLocks noChangeArrowheads="1"/>
          </p:cNvSpPr>
          <p:nvPr/>
        </p:nvSpPr>
        <p:spPr bwMode="auto">
          <a:xfrm>
            <a:off x="4615365" y="4125992"/>
            <a:ext cx="392113" cy="247650"/>
          </a:xfrm>
          <a:prstGeom prst="rect">
            <a:avLst/>
          </a:prstGeom>
          <a:noFill/>
          <a:ln w="9525">
            <a:noFill/>
            <a:miter lim="800000"/>
            <a:headEnd/>
            <a:tailEnd/>
          </a:ln>
        </p:spPr>
        <p:txBody>
          <a:bodyPr>
            <a:spAutoFit/>
          </a:bodyPr>
          <a:lstStyle/>
          <a:p>
            <a:pPr>
              <a:buFontTx/>
              <a:buNone/>
            </a:pPr>
            <a:r>
              <a:rPr lang="en-US" sz="1000" dirty="0">
                <a:latin typeface="Arial" pitchFamily="34" charset="0"/>
                <a:cs typeface="Arial" pitchFamily="34" charset="0"/>
              </a:rPr>
              <a:t>14</a:t>
            </a:r>
          </a:p>
        </p:txBody>
      </p:sp>
      <p:sp>
        <p:nvSpPr>
          <p:cNvPr id="43" name="Right Bracket 42">
            <a:extLst>
              <a:ext uri="{FF2B5EF4-FFF2-40B4-BE49-F238E27FC236}">
                <a16:creationId xmlns="" xmlns:a16="http://schemas.microsoft.com/office/drawing/2014/main" id="{0D2DD53D-7655-4403-801C-F39416D72A30}"/>
              </a:ext>
            </a:extLst>
          </p:cNvPr>
          <p:cNvSpPr/>
          <p:nvPr/>
        </p:nvSpPr>
        <p:spPr>
          <a:xfrm>
            <a:off x="4873046" y="2977943"/>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 xmlns:a16="http://schemas.microsoft.com/office/drawing/2014/main" id="{2E97B171-4958-4AF7-8702-B6CB40AEF420}"/>
              </a:ext>
            </a:extLst>
          </p:cNvPr>
          <p:cNvSpPr txBox="1"/>
          <p:nvPr/>
        </p:nvSpPr>
        <p:spPr>
          <a:xfrm>
            <a:off x="4982067" y="3598820"/>
            <a:ext cx="843195" cy="276999"/>
          </a:xfrm>
          <a:prstGeom prst="rect">
            <a:avLst/>
          </a:prstGeom>
          <a:noFill/>
        </p:spPr>
        <p:txBody>
          <a:bodyPr wrap="square" rtlCol="0">
            <a:spAutoFit/>
          </a:bodyPr>
          <a:lstStyle/>
          <a:p>
            <a:r>
              <a:rPr lang="en-US" sz="1200" dirty="0"/>
              <a:t>23% </a:t>
            </a:r>
          </a:p>
        </p:txBody>
      </p:sp>
      <p:sp>
        <p:nvSpPr>
          <p:cNvPr id="45" name="TextBox 59">
            <a:extLst>
              <a:ext uri="{FF2B5EF4-FFF2-40B4-BE49-F238E27FC236}">
                <a16:creationId xmlns="" xmlns:a16="http://schemas.microsoft.com/office/drawing/2014/main" id="{AA7D422D-C854-4C51-9894-DA7463EC08C1}"/>
              </a:ext>
            </a:extLst>
          </p:cNvPr>
          <p:cNvSpPr txBox="1">
            <a:spLocks noChangeArrowheads="1"/>
          </p:cNvSpPr>
          <p:nvPr/>
        </p:nvSpPr>
        <p:spPr bwMode="auto">
          <a:xfrm>
            <a:off x="4615299" y="5164017"/>
            <a:ext cx="392113" cy="247650"/>
          </a:xfrm>
          <a:prstGeom prst="rect">
            <a:avLst/>
          </a:prstGeom>
          <a:noFill/>
          <a:ln w="9525">
            <a:noFill/>
            <a:miter lim="800000"/>
            <a:headEnd/>
            <a:tailEnd/>
          </a:ln>
        </p:spPr>
        <p:txBody>
          <a:bodyPr>
            <a:spAutoFit/>
          </a:bodyPr>
          <a:lstStyle/>
          <a:p>
            <a:pPr>
              <a:buFontTx/>
              <a:buNone/>
            </a:pPr>
            <a:r>
              <a:rPr lang="en-CA" sz="1000" dirty="0">
                <a:latin typeface="Arial" pitchFamily="34" charset="0"/>
                <a:cs typeface="Arial" pitchFamily="34" charset="0"/>
              </a:rPr>
              <a:t>77</a:t>
            </a:r>
            <a:endParaRPr lang="en-US" sz="1000" dirty="0">
              <a:latin typeface="Arial" pitchFamily="34" charset="0"/>
              <a:cs typeface="Arial" pitchFamily="34" charset="0"/>
            </a:endParaRPr>
          </a:p>
        </p:txBody>
      </p:sp>
      <p:cxnSp>
        <p:nvCxnSpPr>
          <p:cNvPr id="46" name="Straight Arrow Connector 73">
            <a:extLst>
              <a:ext uri="{FF2B5EF4-FFF2-40B4-BE49-F238E27FC236}">
                <a16:creationId xmlns="" xmlns:a16="http://schemas.microsoft.com/office/drawing/2014/main" id="{FFEAF3C6-F475-4261-933D-B6C2F644DC4F}"/>
              </a:ext>
            </a:extLst>
          </p:cNvPr>
          <p:cNvCxnSpPr>
            <a:cxnSpLocks noChangeShapeType="1"/>
          </p:cNvCxnSpPr>
          <p:nvPr/>
        </p:nvCxnSpPr>
        <p:spPr bwMode="auto">
          <a:xfrm rot="16200000" flipV="1">
            <a:off x="2282361" y="4244627"/>
            <a:ext cx="216000" cy="1588"/>
          </a:xfrm>
          <a:prstGeom prst="straightConnector1">
            <a:avLst/>
          </a:prstGeom>
          <a:noFill/>
          <a:ln w="9525" algn="ctr">
            <a:solidFill>
              <a:schemeClr val="tx1"/>
            </a:solidFill>
            <a:round/>
            <a:headEnd/>
            <a:tailEnd type="arrow" w="med" len="med"/>
          </a:ln>
        </p:spPr>
      </p:cxnSp>
      <p:cxnSp>
        <p:nvCxnSpPr>
          <p:cNvPr id="47" name="Straight Arrow Connector 73">
            <a:extLst>
              <a:ext uri="{FF2B5EF4-FFF2-40B4-BE49-F238E27FC236}">
                <a16:creationId xmlns="" xmlns:a16="http://schemas.microsoft.com/office/drawing/2014/main" id="{A159E451-B3C5-4C83-8C3F-48291ED74372}"/>
              </a:ext>
            </a:extLst>
          </p:cNvPr>
          <p:cNvCxnSpPr>
            <a:cxnSpLocks noChangeShapeType="1"/>
          </p:cNvCxnSpPr>
          <p:nvPr/>
        </p:nvCxnSpPr>
        <p:spPr bwMode="auto">
          <a:xfrm rot="5400000" flipH="1" flipV="1">
            <a:off x="3770027" y="3731516"/>
            <a:ext cx="216000" cy="1588"/>
          </a:xfrm>
          <a:prstGeom prst="straightConnector1">
            <a:avLst/>
          </a:prstGeom>
          <a:noFill/>
          <a:ln w="19050" algn="ctr">
            <a:solidFill>
              <a:srgbClr val="00B050"/>
            </a:solidFill>
            <a:prstDash val="sysDot"/>
            <a:round/>
            <a:headEnd/>
            <a:tailEnd type="arrow" w="med" len="med"/>
          </a:ln>
        </p:spPr>
      </p:cxnSp>
      <p:cxnSp>
        <p:nvCxnSpPr>
          <p:cNvPr id="48" name="Straight Arrow Connector 73">
            <a:extLst>
              <a:ext uri="{FF2B5EF4-FFF2-40B4-BE49-F238E27FC236}">
                <a16:creationId xmlns="" xmlns:a16="http://schemas.microsoft.com/office/drawing/2014/main" id="{1AE2ADE7-8ECD-43A2-A62E-571B2CA16748}"/>
              </a:ext>
            </a:extLst>
          </p:cNvPr>
          <p:cNvCxnSpPr>
            <a:cxnSpLocks noChangeShapeType="1"/>
          </p:cNvCxnSpPr>
          <p:nvPr/>
        </p:nvCxnSpPr>
        <p:spPr bwMode="auto">
          <a:xfrm rot="5400000" flipH="1" flipV="1">
            <a:off x="3644549" y="3744292"/>
            <a:ext cx="216000" cy="1588"/>
          </a:xfrm>
          <a:prstGeom prst="straightConnector1">
            <a:avLst/>
          </a:prstGeom>
          <a:noFill/>
          <a:ln w="9525" algn="ctr">
            <a:solidFill>
              <a:schemeClr val="tx1"/>
            </a:solidFill>
            <a:prstDash val="dash"/>
            <a:round/>
            <a:headEnd/>
            <a:tailEnd type="arrow" w="med" len="med"/>
          </a:ln>
        </p:spPr>
      </p:cxnSp>
      <p:cxnSp>
        <p:nvCxnSpPr>
          <p:cNvPr id="38" name="Straight Arrow Connector 73">
            <a:extLst>
              <a:ext uri="{FF2B5EF4-FFF2-40B4-BE49-F238E27FC236}">
                <a16:creationId xmlns="" xmlns:a16="http://schemas.microsoft.com/office/drawing/2014/main" id="{D841BB7F-7A21-49E9-8868-6C2212CF675F}"/>
              </a:ext>
            </a:extLst>
          </p:cNvPr>
          <p:cNvCxnSpPr>
            <a:cxnSpLocks noChangeShapeType="1"/>
          </p:cNvCxnSpPr>
          <p:nvPr/>
        </p:nvCxnSpPr>
        <p:spPr bwMode="auto">
          <a:xfrm rot="5400000">
            <a:off x="4209210" y="5271223"/>
            <a:ext cx="216000" cy="1588"/>
          </a:xfrm>
          <a:prstGeom prst="straightConnector1">
            <a:avLst/>
          </a:prstGeom>
          <a:noFill/>
          <a:ln w="9525" algn="ctr">
            <a:solidFill>
              <a:schemeClr val="tx1"/>
            </a:solidFill>
            <a:prstDash val="dash"/>
            <a:round/>
            <a:headEnd/>
            <a:tailEnd type="arrow" w="med" len="med"/>
          </a:ln>
        </p:spPr>
      </p:cxnSp>
      <p:cxnSp>
        <p:nvCxnSpPr>
          <p:cNvPr id="52" name="Straight Arrow Connector 73">
            <a:extLst>
              <a:ext uri="{FF2B5EF4-FFF2-40B4-BE49-F238E27FC236}">
                <a16:creationId xmlns="" xmlns:a16="http://schemas.microsoft.com/office/drawing/2014/main" id="{41589FE7-2A49-446B-B54C-28EB69FA99D6}"/>
              </a:ext>
            </a:extLst>
          </p:cNvPr>
          <p:cNvCxnSpPr>
            <a:cxnSpLocks noChangeShapeType="1"/>
          </p:cNvCxnSpPr>
          <p:nvPr/>
        </p:nvCxnSpPr>
        <p:spPr bwMode="auto">
          <a:xfrm rot="5400000">
            <a:off x="4330881" y="5277523"/>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3431267699"/>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3567441092"/>
              </p:ext>
            </p:extLst>
          </p:nvPr>
        </p:nvGraphicFramePr>
        <p:xfrm>
          <a:off x="-450850" y="2468563"/>
          <a:ext cx="5748338" cy="3678237"/>
        </p:xfrm>
        <a:graphic>
          <a:graphicData uri="http://schemas.openxmlformats.org/presentationml/2006/ole">
            <mc:AlternateContent xmlns:mc="http://schemas.openxmlformats.org/markup-compatibility/2006">
              <mc:Choice xmlns:v="urn:schemas-microsoft-com:vml" Requires="v">
                <p:oleObj spid="_x0000_s162128" name="Worksheet" r:id="rId3" imgW="4819773" imgH="2876537" progId="Excel.Sheet.8">
                  <p:embed/>
                </p:oleObj>
              </mc:Choice>
              <mc:Fallback>
                <p:oleObj name="Worksheet" r:id="rId3" imgW="4819773" imgH="2876537" progId="Excel.Sheet.8">
                  <p:embed/>
                  <p:pic>
                    <p:nvPicPr>
                      <p:cNvPr id="0" name=""/>
                      <p:cNvPicPr>
                        <a:picLocks noChangeAspect="1" noChangeArrowheads="1"/>
                      </p:cNvPicPr>
                      <p:nvPr/>
                    </p:nvPicPr>
                    <p:blipFill>
                      <a:blip r:embed="rId4"/>
                      <a:srcRect l="3552" b="621"/>
                      <a:stretch>
                        <a:fillRect/>
                      </a:stretch>
                    </p:blipFill>
                    <p:spPr bwMode="auto">
                      <a:xfrm>
                        <a:off x="-450850" y="2468563"/>
                        <a:ext cx="5748338" cy="3678237"/>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49238" y="0"/>
            <a:ext cx="7687841" cy="1052736"/>
          </a:xfrm>
        </p:spPr>
        <p:txBody>
          <a:bodyPr>
            <a:noAutofit/>
          </a:bodyPr>
          <a:lstStyle/>
          <a:p>
            <a:r>
              <a:rPr lang="en-CA" sz="1700" dirty="0"/>
              <a:t>Just under half (43%) of the New Boaters target group say they saw the “Start Boating This Summer” outdoor poster ads for StartBoating.ca in Fall 2018; in-line with the 46% who had seen them in Spring 2018.</a:t>
            </a:r>
            <a:endParaRPr lang="en-US" sz="1700"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48</a:t>
            </a:fld>
            <a:endParaRPr lang="en-US"/>
          </a:p>
        </p:txBody>
      </p:sp>
      <p:sp>
        <p:nvSpPr>
          <p:cNvPr id="8" name="Text Box 1916"/>
          <p:cNvSpPr txBox="1">
            <a:spLocks noChangeArrowheads="1"/>
          </p:cNvSpPr>
          <p:nvPr/>
        </p:nvSpPr>
        <p:spPr bwMode="auto">
          <a:xfrm>
            <a:off x="114300" y="6507163"/>
            <a:ext cx="7321216" cy="350837"/>
          </a:xfrm>
          <a:prstGeom prst="rect">
            <a:avLst/>
          </a:prstGeom>
          <a:noFill/>
          <a:ln w="9525">
            <a:noFill/>
            <a:miter lim="800000"/>
            <a:headEnd/>
            <a:tailEnd/>
          </a:ln>
        </p:spPr>
        <p:txBody>
          <a:bodyPr anchor="ctr" anchorCtr="0">
            <a:noAutofit/>
          </a:bodyPr>
          <a:lstStyle/>
          <a:p>
            <a:pPr>
              <a:buFontTx/>
              <a:buNone/>
            </a:pPr>
            <a:r>
              <a:rPr lang="en-CA" sz="900" dirty="0">
                <a:latin typeface="Arial" pitchFamily="34" charset="0"/>
                <a:cs typeface="Arial" pitchFamily="34" charset="0"/>
              </a:rPr>
              <a:t>11a. Below are two poster ads that  you may or may not have seen before. You may have seen these posters outdoors on streets/paths/ parking lots or at transit shelters/bus stops. Please take a look at these ads now. </a:t>
            </a:r>
            <a:r>
              <a:rPr lang="en-US" sz="900" dirty="0">
                <a:latin typeface="Arial" pitchFamily="34" charset="0"/>
                <a:cs typeface="Arial" pitchFamily="34" charset="0"/>
              </a:rPr>
              <a:t>Have you seen either or both of these posters before today?</a:t>
            </a:r>
          </a:p>
        </p:txBody>
      </p:sp>
      <p:sp>
        <p:nvSpPr>
          <p:cNvPr id="51" name="TextBox 26"/>
          <p:cNvSpPr txBox="1">
            <a:spLocks noChangeArrowheads="1"/>
          </p:cNvSpPr>
          <p:nvPr/>
        </p:nvSpPr>
        <p:spPr bwMode="auto">
          <a:xfrm>
            <a:off x="-423361" y="2766936"/>
            <a:ext cx="2483805" cy="3269140"/>
          </a:xfrm>
          <a:prstGeom prst="rect">
            <a:avLst/>
          </a:prstGeom>
          <a:solidFill>
            <a:srgbClr val="FFFFFF"/>
          </a:solidFill>
          <a:ln w="9525">
            <a:noFill/>
            <a:miter lim="800000"/>
            <a:headEnd/>
            <a:tailEnd/>
          </a:ln>
        </p:spPr>
        <p:txBody>
          <a:bodyPr wrap="square">
            <a:noAutofit/>
          </a:bodyPr>
          <a:lstStyle/>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r>
              <a:rPr lang="en-US" sz="1100" dirty="0">
                <a:latin typeface="Arial" pitchFamily="34" charset="0"/>
                <a:cs typeface="Arial" pitchFamily="34" charset="0"/>
              </a:rPr>
              <a:t>Yes, definitely</a:t>
            </a:r>
            <a:endParaRPr lang="en-US" sz="1100" b="1"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r>
              <a:rPr lang="en-US" sz="1100" dirty="0">
                <a:latin typeface="Arial" pitchFamily="34" charset="0"/>
                <a:cs typeface="Arial" pitchFamily="34" charset="0"/>
              </a:rPr>
              <a:t>Yes, probably</a:t>
            </a:r>
            <a:endParaRPr lang="en-US" sz="1100" b="1"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600"/>
              </a:spcAft>
              <a:buFontTx/>
              <a:buNone/>
            </a:pPr>
            <a:r>
              <a:rPr lang="en-US" sz="1100" dirty="0">
                <a:latin typeface="Arial" pitchFamily="34" charset="0"/>
                <a:cs typeface="Arial" pitchFamily="34" charset="0"/>
              </a:rPr>
              <a:t>No</a:t>
            </a:r>
            <a:endParaRPr lang="en-US" sz="1100" b="1" dirty="0">
              <a:latin typeface="Arial" pitchFamily="34" charset="0"/>
              <a:cs typeface="Arial" pitchFamily="34" charset="0"/>
            </a:endParaRPr>
          </a:p>
          <a:p>
            <a:pPr algn="r">
              <a:spcBef>
                <a:spcPts val="600"/>
              </a:spcBef>
              <a:spcAft>
                <a:spcPts val="60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en-US" sz="1100" dirty="0">
              <a:latin typeface="Arial" pitchFamily="34" charset="0"/>
              <a:cs typeface="Arial" pitchFamily="34" charset="0"/>
            </a:endParaRPr>
          </a:p>
        </p:txBody>
      </p:sp>
      <p:sp>
        <p:nvSpPr>
          <p:cNvPr id="57" name="TextBox 59"/>
          <p:cNvSpPr txBox="1">
            <a:spLocks noChangeArrowheads="1"/>
          </p:cNvSpPr>
          <p:nvPr/>
        </p:nvSpPr>
        <p:spPr bwMode="auto">
          <a:xfrm>
            <a:off x="2600237" y="3172159"/>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15</a:t>
            </a:r>
          </a:p>
        </p:txBody>
      </p:sp>
      <p:sp>
        <p:nvSpPr>
          <p:cNvPr id="60" name="Rectangle 232"/>
          <p:cNvSpPr>
            <a:spLocks noChangeArrowheads="1"/>
          </p:cNvSpPr>
          <p:nvPr/>
        </p:nvSpPr>
        <p:spPr bwMode="auto">
          <a:xfrm>
            <a:off x="2488216" y="2355807"/>
            <a:ext cx="3532215"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 % of New Boaters*</a:t>
            </a:r>
            <a:endParaRPr lang="en-US" sz="1050" dirty="0">
              <a:latin typeface="Arial" pitchFamily="34" charset="0"/>
              <a:cs typeface="Arial" pitchFamily="34" charset="0"/>
            </a:endParaRPr>
          </a:p>
        </p:txBody>
      </p:sp>
      <p:sp>
        <p:nvSpPr>
          <p:cNvPr id="55" name="TextBox 59"/>
          <p:cNvSpPr txBox="1">
            <a:spLocks noChangeArrowheads="1"/>
          </p:cNvSpPr>
          <p:nvPr/>
        </p:nvSpPr>
        <p:spPr bwMode="auto">
          <a:xfrm>
            <a:off x="2992372" y="4222225"/>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28</a:t>
            </a:r>
          </a:p>
        </p:txBody>
      </p:sp>
      <p:sp>
        <p:nvSpPr>
          <p:cNvPr id="63" name="TextBox 59"/>
          <p:cNvSpPr txBox="1">
            <a:spLocks noChangeArrowheads="1"/>
          </p:cNvSpPr>
          <p:nvPr/>
        </p:nvSpPr>
        <p:spPr bwMode="auto">
          <a:xfrm>
            <a:off x="3798170" y="5299941"/>
            <a:ext cx="392113" cy="261610"/>
          </a:xfrm>
          <a:prstGeom prst="rect">
            <a:avLst/>
          </a:prstGeom>
          <a:noFill/>
          <a:ln w="9525">
            <a:noFill/>
            <a:miter lim="800000"/>
            <a:headEnd/>
            <a:tailEnd/>
          </a:ln>
        </p:spPr>
        <p:txBody>
          <a:bodyPr>
            <a:spAutoFit/>
          </a:bodyPr>
          <a:lstStyle/>
          <a:p>
            <a:pPr>
              <a:buFontTx/>
              <a:buNone/>
            </a:pPr>
            <a:r>
              <a:rPr lang="en-CA" sz="1100" b="1" dirty="0" smtClean="0">
                <a:latin typeface="Arial" pitchFamily="34" charset="0"/>
                <a:cs typeface="Arial" pitchFamily="34" charset="0"/>
              </a:rPr>
              <a:t>57</a:t>
            </a:r>
            <a:endParaRPr lang="en-US" sz="1100" dirty="0">
              <a:latin typeface="Arial" pitchFamily="34" charset="0"/>
              <a:cs typeface="Arial" pitchFamily="34" charset="0"/>
            </a:endParaRPr>
          </a:p>
        </p:txBody>
      </p:sp>
      <p:sp>
        <p:nvSpPr>
          <p:cNvPr id="64" name="Right Bracket 63"/>
          <p:cNvSpPr/>
          <p:nvPr/>
        </p:nvSpPr>
        <p:spPr>
          <a:xfrm>
            <a:off x="3317953" y="3074176"/>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3426974" y="3695053"/>
            <a:ext cx="843195" cy="307777"/>
          </a:xfrm>
          <a:prstGeom prst="rect">
            <a:avLst/>
          </a:prstGeom>
          <a:noFill/>
        </p:spPr>
        <p:txBody>
          <a:bodyPr wrap="square" rtlCol="0">
            <a:spAutoFit/>
          </a:bodyPr>
          <a:lstStyle/>
          <a:p>
            <a:r>
              <a:rPr lang="en-US" sz="1400" b="1" dirty="0"/>
              <a:t>43%  Yes </a:t>
            </a:r>
          </a:p>
        </p:txBody>
      </p:sp>
      <p:sp>
        <p:nvSpPr>
          <p:cNvPr id="15" name="Text Box 170"/>
          <p:cNvSpPr txBox="1">
            <a:spLocks noChangeArrowheads="1"/>
          </p:cNvSpPr>
          <p:nvPr/>
        </p:nvSpPr>
        <p:spPr bwMode="auto">
          <a:xfrm>
            <a:off x="446567" y="1101570"/>
            <a:ext cx="8137621" cy="820738"/>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Much higher than for the secondary target of Interested Non-Boaters (6%).</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New Boaters continue to be generally much more attuned to communications about boating safety. In Fall 2018, they also had high aided awareness of the “Got Time”/ “Tired of Waiting” / “Unexpected Happens” Lifejacket posters (48%), and high Fall 2018 aided awareness of the CSBC Boating Safety Cards(45%). </a:t>
            </a:r>
          </a:p>
        </p:txBody>
      </p:sp>
      <p:sp>
        <p:nvSpPr>
          <p:cNvPr id="31" name="TextBox 49">
            <a:extLst>
              <a:ext uri="{FF2B5EF4-FFF2-40B4-BE49-F238E27FC236}">
                <a16:creationId xmlns:a16="http://schemas.microsoft.com/office/drawing/2014/main" xmlns="" id="{12DD485B-63E7-4F55-9724-4016C335A921}"/>
              </a:ext>
            </a:extLst>
          </p:cNvPr>
          <p:cNvSpPr txBox="1">
            <a:spLocks noChangeArrowheads="1"/>
          </p:cNvSpPr>
          <p:nvPr/>
        </p:nvSpPr>
        <p:spPr bwMode="auto">
          <a:xfrm>
            <a:off x="7601628" y="2705480"/>
            <a:ext cx="1198246" cy="253916"/>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 (242)</a:t>
            </a:r>
            <a:endParaRPr lang="en-US" sz="1050" b="1" u="sng" dirty="0">
              <a:latin typeface="Arial" pitchFamily="34" charset="0"/>
              <a:cs typeface="Arial" pitchFamily="34" charset="0"/>
            </a:endParaRPr>
          </a:p>
        </p:txBody>
      </p:sp>
      <p:sp>
        <p:nvSpPr>
          <p:cNvPr id="30" name="TextBox 59">
            <a:extLst>
              <a:ext uri="{FF2B5EF4-FFF2-40B4-BE49-F238E27FC236}">
                <a16:creationId xmlns:a16="http://schemas.microsoft.com/office/drawing/2014/main" xmlns="" id="{9F0C5F87-5AEE-4996-857B-F8D2C10C0BB6}"/>
              </a:ext>
            </a:extLst>
          </p:cNvPr>
          <p:cNvSpPr txBox="1">
            <a:spLocks noChangeArrowheads="1"/>
          </p:cNvSpPr>
          <p:nvPr/>
        </p:nvSpPr>
        <p:spPr bwMode="auto">
          <a:xfrm>
            <a:off x="7767638" y="3172159"/>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3</a:t>
            </a:r>
          </a:p>
        </p:txBody>
      </p:sp>
      <p:sp>
        <p:nvSpPr>
          <p:cNvPr id="32" name="TextBox 59">
            <a:extLst>
              <a:ext uri="{FF2B5EF4-FFF2-40B4-BE49-F238E27FC236}">
                <a16:creationId xmlns:a16="http://schemas.microsoft.com/office/drawing/2014/main" xmlns="" id="{DE539424-6C28-4121-982E-0C18269B3F89}"/>
              </a:ext>
            </a:extLst>
          </p:cNvPr>
          <p:cNvSpPr txBox="1">
            <a:spLocks noChangeArrowheads="1"/>
          </p:cNvSpPr>
          <p:nvPr/>
        </p:nvSpPr>
        <p:spPr bwMode="auto">
          <a:xfrm>
            <a:off x="7780587" y="4215130"/>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8</a:t>
            </a:r>
          </a:p>
        </p:txBody>
      </p:sp>
      <p:sp>
        <p:nvSpPr>
          <p:cNvPr id="33" name="Right Bracket 32">
            <a:extLst>
              <a:ext uri="{FF2B5EF4-FFF2-40B4-BE49-F238E27FC236}">
                <a16:creationId xmlns:a16="http://schemas.microsoft.com/office/drawing/2014/main" xmlns="" id="{8441D91C-06CB-4943-B908-BB8CD2A4D6C4}"/>
              </a:ext>
            </a:extLst>
          </p:cNvPr>
          <p:cNvSpPr/>
          <p:nvPr/>
        </p:nvSpPr>
        <p:spPr>
          <a:xfrm>
            <a:off x="8038268" y="3067081"/>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35" name="TextBox 34">
            <a:extLst>
              <a:ext uri="{FF2B5EF4-FFF2-40B4-BE49-F238E27FC236}">
                <a16:creationId xmlns:a16="http://schemas.microsoft.com/office/drawing/2014/main" xmlns="" id="{AC046DE7-5F67-435E-83B7-E791F4A8ED8A}"/>
              </a:ext>
            </a:extLst>
          </p:cNvPr>
          <p:cNvSpPr txBox="1"/>
          <p:nvPr/>
        </p:nvSpPr>
        <p:spPr>
          <a:xfrm>
            <a:off x="8147289" y="3687958"/>
            <a:ext cx="843195" cy="307777"/>
          </a:xfrm>
          <a:prstGeom prst="rect">
            <a:avLst/>
          </a:prstGeom>
          <a:noFill/>
        </p:spPr>
        <p:txBody>
          <a:bodyPr wrap="square" rtlCol="0">
            <a:spAutoFit/>
          </a:bodyPr>
          <a:lstStyle/>
          <a:p>
            <a:r>
              <a:rPr lang="en-US" sz="1400" dirty="0"/>
              <a:t>11% </a:t>
            </a:r>
          </a:p>
        </p:txBody>
      </p:sp>
      <p:sp>
        <p:nvSpPr>
          <p:cNvPr id="36" name="TextBox 59">
            <a:extLst>
              <a:ext uri="{FF2B5EF4-FFF2-40B4-BE49-F238E27FC236}">
                <a16:creationId xmlns:a16="http://schemas.microsoft.com/office/drawing/2014/main" xmlns="" id="{DC45706A-8621-4735-83C3-B3504FAEB539}"/>
              </a:ext>
            </a:extLst>
          </p:cNvPr>
          <p:cNvSpPr txBox="1">
            <a:spLocks noChangeArrowheads="1"/>
          </p:cNvSpPr>
          <p:nvPr/>
        </p:nvSpPr>
        <p:spPr bwMode="auto">
          <a:xfrm>
            <a:off x="7780521" y="5325347"/>
            <a:ext cx="392113" cy="261610"/>
          </a:xfrm>
          <a:prstGeom prst="rect">
            <a:avLst/>
          </a:prstGeom>
          <a:noFill/>
          <a:ln w="9525">
            <a:noFill/>
            <a:miter lim="800000"/>
            <a:headEnd/>
            <a:tailEnd/>
          </a:ln>
        </p:spPr>
        <p:txBody>
          <a:bodyPr>
            <a:spAutoFit/>
          </a:bodyPr>
          <a:lstStyle/>
          <a:p>
            <a:pPr>
              <a:buFontTx/>
              <a:buNone/>
            </a:pPr>
            <a:r>
              <a:rPr lang="en-CA" sz="1100" dirty="0">
                <a:latin typeface="Arial" pitchFamily="34" charset="0"/>
                <a:cs typeface="Arial" pitchFamily="34" charset="0"/>
              </a:rPr>
              <a:t>89</a:t>
            </a:r>
            <a:endParaRPr lang="en-US" sz="1100" dirty="0">
              <a:latin typeface="Arial" pitchFamily="34" charset="0"/>
              <a:cs typeface="Arial" pitchFamily="34" charset="0"/>
            </a:endParaRPr>
          </a:p>
        </p:txBody>
      </p:sp>
      <p:sp>
        <p:nvSpPr>
          <p:cNvPr id="39" name="Rectangle 232">
            <a:extLst>
              <a:ext uri="{FF2B5EF4-FFF2-40B4-BE49-F238E27FC236}">
                <a16:creationId xmlns:a16="http://schemas.microsoft.com/office/drawing/2014/main" xmlns="" id="{7114CDFC-B24F-4043-8963-0B1E776327DB}"/>
              </a:ext>
            </a:extLst>
          </p:cNvPr>
          <p:cNvSpPr>
            <a:spLocks noChangeArrowheads="1"/>
          </p:cNvSpPr>
          <p:nvPr/>
        </p:nvSpPr>
        <p:spPr bwMode="auto">
          <a:xfrm>
            <a:off x="6292645" y="2344225"/>
            <a:ext cx="2485887"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 % of Interested Non-Boaters</a:t>
            </a:r>
            <a:endParaRPr lang="en-US" sz="1050" dirty="0">
              <a:latin typeface="Arial" pitchFamily="34" charset="0"/>
              <a:cs typeface="Arial" pitchFamily="34" charset="0"/>
            </a:endParaRPr>
          </a:p>
        </p:txBody>
      </p:sp>
      <p:sp>
        <p:nvSpPr>
          <p:cNvPr id="40" name="Rectangle 232">
            <a:extLst>
              <a:ext uri="{FF2B5EF4-FFF2-40B4-BE49-F238E27FC236}">
                <a16:creationId xmlns:a16="http://schemas.microsoft.com/office/drawing/2014/main" xmlns="" id="{9022CD38-8DF7-4A66-A628-8480EE546F7F}"/>
              </a:ext>
            </a:extLst>
          </p:cNvPr>
          <p:cNvSpPr>
            <a:spLocks noChangeArrowheads="1"/>
          </p:cNvSpPr>
          <p:nvPr/>
        </p:nvSpPr>
        <p:spPr bwMode="auto">
          <a:xfrm>
            <a:off x="2758204" y="1944819"/>
            <a:ext cx="4367493"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“Start Boating This Summer” Poster Ads Awareness</a:t>
            </a:r>
            <a:endParaRPr lang="en-US" sz="1200" dirty="0">
              <a:latin typeface="Arial" pitchFamily="34" charset="0"/>
              <a:cs typeface="Arial" pitchFamily="34" charset="0"/>
            </a:endParaRPr>
          </a:p>
        </p:txBody>
      </p:sp>
      <p:sp>
        <p:nvSpPr>
          <p:cNvPr id="41" name="TextBox 26">
            <a:extLst>
              <a:ext uri="{FF2B5EF4-FFF2-40B4-BE49-F238E27FC236}">
                <a16:creationId xmlns:a16="http://schemas.microsoft.com/office/drawing/2014/main" xmlns="" id="{5853A02D-3196-4D26-B288-F629C0D8FC8B}"/>
              </a:ext>
            </a:extLst>
          </p:cNvPr>
          <p:cNvSpPr txBox="1">
            <a:spLocks noChangeArrowheads="1"/>
          </p:cNvSpPr>
          <p:nvPr/>
        </p:nvSpPr>
        <p:spPr bwMode="auto">
          <a:xfrm>
            <a:off x="266883" y="6180724"/>
            <a:ext cx="4133667" cy="230832"/>
          </a:xfrm>
          <a:prstGeom prst="rect">
            <a:avLst/>
          </a:prstGeom>
          <a:solidFill>
            <a:srgbClr val="FFFFFF"/>
          </a:solidFill>
          <a:ln w="9525">
            <a:noFill/>
            <a:miter lim="800000"/>
            <a:headEnd/>
            <a:tailEnd/>
          </a:ln>
        </p:spPr>
        <p:txBody>
          <a:bodyPr wrap="square">
            <a:spAutoFit/>
          </a:bodyPr>
          <a:lstStyle/>
          <a:p>
            <a:pPr>
              <a:spcBef>
                <a:spcPts val="600"/>
              </a:spcBef>
              <a:spcAft>
                <a:spcPts val="3000"/>
              </a:spcAft>
              <a:buFontTx/>
              <a:buNone/>
            </a:pPr>
            <a:r>
              <a:rPr lang="en-US" sz="900" dirty="0">
                <a:solidFill>
                  <a:schemeClr val="tx1"/>
                </a:solidFill>
                <a:latin typeface="Arial" pitchFamily="34" charset="0"/>
                <a:cs typeface="Arial" pitchFamily="34" charset="0"/>
              </a:rPr>
              <a:t>* New Boaters = Boaters who began boating within the last 2 years.</a:t>
            </a:r>
          </a:p>
        </p:txBody>
      </p:sp>
      <p:sp>
        <p:nvSpPr>
          <p:cNvPr id="24" name="TextBox 49">
            <a:extLst>
              <a:ext uri="{FF2B5EF4-FFF2-40B4-BE49-F238E27FC236}">
                <a16:creationId xmlns:a16="http://schemas.microsoft.com/office/drawing/2014/main" xmlns="" id="{696EB952-A5AD-489B-AD23-7D4440DB54B4}"/>
              </a:ext>
            </a:extLst>
          </p:cNvPr>
          <p:cNvSpPr txBox="1">
            <a:spLocks noChangeArrowheads="1"/>
          </p:cNvSpPr>
          <p:nvPr/>
        </p:nvSpPr>
        <p:spPr bwMode="auto">
          <a:xfrm>
            <a:off x="6338180" y="2710398"/>
            <a:ext cx="1198246" cy="253916"/>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2018 (262)</a:t>
            </a:r>
            <a:endParaRPr lang="en-US" sz="1050" b="1" u="sng" dirty="0">
              <a:latin typeface="Arial" pitchFamily="34" charset="0"/>
              <a:cs typeface="Arial" pitchFamily="34" charset="0"/>
            </a:endParaRPr>
          </a:p>
        </p:txBody>
      </p:sp>
      <p:sp>
        <p:nvSpPr>
          <p:cNvPr id="25" name="TextBox 59">
            <a:extLst>
              <a:ext uri="{FF2B5EF4-FFF2-40B4-BE49-F238E27FC236}">
                <a16:creationId xmlns:a16="http://schemas.microsoft.com/office/drawing/2014/main" xmlns="" id="{E95EB5E5-D9C4-4040-B295-DE644CCB0FEC}"/>
              </a:ext>
            </a:extLst>
          </p:cNvPr>
          <p:cNvSpPr txBox="1">
            <a:spLocks noChangeArrowheads="1"/>
          </p:cNvSpPr>
          <p:nvPr/>
        </p:nvSpPr>
        <p:spPr bwMode="auto">
          <a:xfrm>
            <a:off x="6582846" y="3177077"/>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1</a:t>
            </a:r>
          </a:p>
        </p:txBody>
      </p:sp>
      <p:sp>
        <p:nvSpPr>
          <p:cNvPr id="26" name="TextBox 59">
            <a:extLst>
              <a:ext uri="{FF2B5EF4-FFF2-40B4-BE49-F238E27FC236}">
                <a16:creationId xmlns:a16="http://schemas.microsoft.com/office/drawing/2014/main" xmlns="" id="{E8475D97-4959-4587-9F50-755C52941EEB}"/>
              </a:ext>
            </a:extLst>
          </p:cNvPr>
          <p:cNvSpPr txBox="1">
            <a:spLocks noChangeArrowheads="1"/>
          </p:cNvSpPr>
          <p:nvPr/>
        </p:nvSpPr>
        <p:spPr bwMode="auto">
          <a:xfrm>
            <a:off x="6595795" y="4220048"/>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5</a:t>
            </a:r>
          </a:p>
        </p:txBody>
      </p:sp>
      <p:sp>
        <p:nvSpPr>
          <p:cNvPr id="27" name="Right Bracket 26">
            <a:extLst>
              <a:ext uri="{FF2B5EF4-FFF2-40B4-BE49-F238E27FC236}">
                <a16:creationId xmlns:a16="http://schemas.microsoft.com/office/drawing/2014/main" xmlns="" id="{D328DD81-8BA1-451D-9A6A-44710212EACB}"/>
              </a:ext>
            </a:extLst>
          </p:cNvPr>
          <p:cNvSpPr/>
          <p:nvPr/>
        </p:nvSpPr>
        <p:spPr>
          <a:xfrm>
            <a:off x="6853476" y="3071999"/>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28" name="TextBox 27">
            <a:extLst>
              <a:ext uri="{FF2B5EF4-FFF2-40B4-BE49-F238E27FC236}">
                <a16:creationId xmlns:a16="http://schemas.microsoft.com/office/drawing/2014/main" xmlns="" id="{9DE6E3E7-45A3-42B1-B71D-3794E893F327}"/>
              </a:ext>
            </a:extLst>
          </p:cNvPr>
          <p:cNvSpPr txBox="1"/>
          <p:nvPr/>
        </p:nvSpPr>
        <p:spPr>
          <a:xfrm>
            <a:off x="6962497" y="3692876"/>
            <a:ext cx="843195" cy="307777"/>
          </a:xfrm>
          <a:prstGeom prst="rect">
            <a:avLst/>
          </a:prstGeom>
          <a:noFill/>
        </p:spPr>
        <p:txBody>
          <a:bodyPr wrap="square" rtlCol="0">
            <a:spAutoFit/>
          </a:bodyPr>
          <a:lstStyle/>
          <a:p>
            <a:r>
              <a:rPr lang="en-US" sz="1400" dirty="0"/>
              <a:t>6% </a:t>
            </a:r>
          </a:p>
        </p:txBody>
      </p:sp>
      <p:sp>
        <p:nvSpPr>
          <p:cNvPr id="29" name="TextBox 59">
            <a:extLst>
              <a:ext uri="{FF2B5EF4-FFF2-40B4-BE49-F238E27FC236}">
                <a16:creationId xmlns:a16="http://schemas.microsoft.com/office/drawing/2014/main" xmlns="" id="{65FE3E7E-ABC4-4E57-9F44-841CA450370A}"/>
              </a:ext>
            </a:extLst>
          </p:cNvPr>
          <p:cNvSpPr txBox="1">
            <a:spLocks noChangeArrowheads="1"/>
          </p:cNvSpPr>
          <p:nvPr/>
        </p:nvSpPr>
        <p:spPr bwMode="auto">
          <a:xfrm>
            <a:off x="6595729" y="5330265"/>
            <a:ext cx="392113" cy="261610"/>
          </a:xfrm>
          <a:prstGeom prst="rect">
            <a:avLst/>
          </a:prstGeom>
          <a:noFill/>
          <a:ln w="9525">
            <a:noFill/>
            <a:miter lim="800000"/>
            <a:headEnd/>
            <a:tailEnd/>
          </a:ln>
        </p:spPr>
        <p:txBody>
          <a:bodyPr>
            <a:spAutoFit/>
          </a:bodyPr>
          <a:lstStyle/>
          <a:p>
            <a:pPr>
              <a:buFontTx/>
              <a:buNone/>
            </a:pPr>
            <a:r>
              <a:rPr lang="en-CA" sz="1100" dirty="0" smtClean="0">
                <a:latin typeface="Arial" pitchFamily="34" charset="0"/>
                <a:cs typeface="Arial" pitchFamily="34" charset="0"/>
              </a:rPr>
              <a:t>94</a:t>
            </a:r>
            <a:endParaRPr lang="en-US" sz="1100" dirty="0">
              <a:latin typeface="Arial" pitchFamily="34" charset="0"/>
              <a:cs typeface="Arial" pitchFamily="34" charset="0"/>
            </a:endParaRPr>
          </a:p>
        </p:txBody>
      </p:sp>
      <p:sp>
        <p:nvSpPr>
          <p:cNvPr id="34" name="TextBox 49">
            <a:extLst>
              <a:ext uri="{FF2B5EF4-FFF2-40B4-BE49-F238E27FC236}">
                <a16:creationId xmlns:a16="http://schemas.microsoft.com/office/drawing/2014/main" xmlns="" id="{2DCA8FC8-2F95-4B62-A006-50FF9D3FC1CE}"/>
              </a:ext>
            </a:extLst>
          </p:cNvPr>
          <p:cNvSpPr txBox="1">
            <a:spLocks noChangeArrowheads="1"/>
          </p:cNvSpPr>
          <p:nvPr/>
        </p:nvSpPr>
        <p:spPr bwMode="auto">
          <a:xfrm>
            <a:off x="4676527" y="2700564"/>
            <a:ext cx="1198246" cy="253916"/>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May 2018 (151)</a:t>
            </a:r>
            <a:endParaRPr lang="en-US" sz="1050" b="1" u="sng" dirty="0">
              <a:latin typeface="Arial" pitchFamily="34" charset="0"/>
              <a:cs typeface="Arial" pitchFamily="34" charset="0"/>
            </a:endParaRPr>
          </a:p>
        </p:txBody>
      </p:sp>
      <p:sp>
        <p:nvSpPr>
          <p:cNvPr id="37" name="TextBox 59">
            <a:extLst>
              <a:ext uri="{FF2B5EF4-FFF2-40B4-BE49-F238E27FC236}">
                <a16:creationId xmlns:a16="http://schemas.microsoft.com/office/drawing/2014/main" xmlns="" id="{AD2E6E90-30DA-4966-AFAF-91D2401682B3}"/>
              </a:ext>
            </a:extLst>
          </p:cNvPr>
          <p:cNvSpPr txBox="1">
            <a:spLocks noChangeArrowheads="1"/>
          </p:cNvSpPr>
          <p:nvPr/>
        </p:nvSpPr>
        <p:spPr bwMode="auto">
          <a:xfrm>
            <a:off x="4842537" y="3167243"/>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22</a:t>
            </a:r>
          </a:p>
        </p:txBody>
      </p:sp>
      <p:sp>
        <p:nvSpPr>
          <p:cNvPr id="38" name="TextBox 59">
            <a:extLst>
              <a:ext uri="{FF2B5EF4-FFF2-40B4-BE49-F238E27FC236}">
                <a16:creationId xmlns:a16="http://schemas.microsoft.com/office/drawing/2014/main" xmlns="" id="{62CDC111-422A-4433-9A13-9F099496C6B4}"/>
              </a:ext>
            </a:extLst>
          </p:cNvPr>
          <p:cNvSpPr txBox="1">
            <a:spLocks noChangeArrowheads="1"/>
          </p:cNvSpPr>
          <p:nvPr/>
        </p:nvSpPr>
        <p:spPr bwMode="auto">
          <a:xfrm>
            <a:off x="4855486" y="4210214"/>
            <a:ext cx="392113" cy="261610"/>
          </a:xfrm>
          <a:prstGeom prst="rect">
            <a:avLst/>
          </a:prstGeom>
          <a:noFill/>
          <a:ln w="9525">
            <a:noFill/>
            <a:miter lim="800000"/>
            <a:headEnd/>
            <a:tailEnd/>
          </a:ln>
        </p:spPr>
        <p:txBody>
          <a:bodyPr>
            <a:spAutoFit/>
          </a:bodyPr>
          <a:lstStyle/>
          <a:p>
            <a:pPr>
              <a:buFontTx/>
              <a:buNone/>
            </a:pPr>
            <a:r>
              <a:rPr lang="en-US" sz="1100" dirty="0">
                <a:latin typeface="Arial" pitchFamily="34" charset="0"/>
                <a:cs typeface="Arial" pitchFamily="34" charset="0"/>
              </a:rPr>
              <a:t>24</a:t>
            </a:r>
          </a:p>
        </p:txBody>
      </p:sp>
      <p:sp>
        <p:nvSpPr>
          <p:cNvPr id="42" name="Right Bracket 41">
            <a:extLst>
              <a:ext uri="{FF2B5EF4-FFF2-40B4-BE49-F238E27FC236}">
                <a16:creationId xmlns:a16="http://schemas.microsoft.com/office/drawing/2014/main" xmlns="" id="{49D8FCA1-9B09-4FB3-8B8A-64C95B36C146}"/>
              </a:ext>
            </a:extLst>
          </p:cNvPr>
          <p:cNvSpPr/>
          <p:nvPr/>
        </p:nvSpPr>
        <p:spPr>
          <a:xfrm>
            <a:off x="5113167" y="3062165"/>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3" name="TextBox 42">
            <a:extLst>
              <a:ext uri="{FF2B5EF4-FFF2-40B4-BE49-F238E27FC236}">
                <a16:creationId xmlns:a16="http://schemas.microsoft.com/office/drawing/2014/main" xmlns="" id="{00F2D03A-9D5C-444F-9118-0B8569049BB9}"/>
              </a:ext>
            </a:extLst>
          </p:cNvPr>
          <p:cNvSpPr txBox="1"/>
          <p:nvPr/>
        </p:nvSpPr>
        <p:spPr>
          <a:xfrm>
            <a:off x="5222188" y="3683042"/>
            <a:ext cx="843195" cy="307777"/>
          </a:xfrm>
          <a:prstGeom prst="rect">
            <a:avLst/>
          </a:prstGeom>
          <a:noFill/>
        </p:spPr>
        <p:txBody>
          <a:bodyPr wrap="square" rtlCol="0">
            <a:spAutoFit/>
          </a:bodyPr>
          <a:lstStyle/>
          <a:p>
            <a:r>
              <a:rPr lang="en-US" sz="1400" dirty="0"/>
              <a:t>46% </a:t>
            </a:r>
          </a:p>
        </p:txBody>
      </p:sp>
      <p:sp>
        <p:nvSpPr>
          <p:cNvPr id="44" name="TextBox 59">
            <a:extLst>
              <a:ext uri="{FF2B5EF4-FFF2-40B4-BE49-F238E27FC236}">
                <a16:creationId xmlns:a16="http://schemas.microsoft.com/office/drawing/2014/main" xmlns="" id="{6391A954-6467-46B4-8C3A-A28FED4C21F7}"/>
              </a:ext>
            </a:extLst>
          </p:cNvPr>
          <p:cNvSpPr txBox="1">
            <a:spLocks noChangeArrowheads="1"/>
          </p:cNvSpPr>
          <p:nvPr/>
        </p:nvSpPr>
        <p:spPr bwMode="auto">
          <a:xfrm>
            <a:off x="4855420" y="5320431"/>
            <a:ext cx="392113" cy="261610"/>
          </a:xfrm>
          <a:prstGeom prst="rect">
            <a:avLst/>
          </a:prstGeom>
          <a:noFill/>
          <a:ln w="9525">
            <a:noFill/>
            <a:miter lim="800000"/>
            <a:headEnd/>
            <a:tailEnd/>
          </a:ln>
        </p:spPr>
        <p:txBody>
          <a:bodyPr>
            <a:spAutoFit/>
          </a:bodyPr>
          <a:lstStyle/>
          <a:p>
            <a:pPr>
              <a:buFontTx/>
              <a:buNone/>
            </a:pPr>
            <a:r>
              <a:rPr lang="en-CA" sz="1100" dirty="0">
                <a:latin typeface="Arial" pitchFamily="34" charset="0"/>
                <a:cs typeface="Arial" pitchFamily="34" charset="0"/>
              </a:rPr>
              <a:t>54</a:t>
            </a:r>
            <a:endParaRPr lang="en-US" sz="1100" dirty="0">
              <a:latin typeface="Arial" pitchFamily="34" charset="0"/>
              <a:cs typeface="Arial" pitchFamily="34" charset="0"/>
            </a:endParaRPr>
          </a:p>
        </p:txBody>
      </p:sp>
      <p:sp>
        <p:nvSpPr>
          <p:cNvPr id="45" name="TextBox 49">
            <a:extLst>
              <a:ext uri="{FF2B5EF4-FFF2-40B4-BE49-F238E27FC236}">
                <a16:creationId xmlns:a16="http://schemas.microsoft.com/office/drawing/2014/main" xmlns="" id="{4F695D1B-8A2C-4A28-A80A-192AE07FD1DB}"/>
              </a:ext>
            </a:extLst>
          </p:cNvPr>
          <p:cNvSpPr txBox="1">
            <a:spLocks noChangeArrowheads="1"/>
          </p:cNvSpPr>
          <p:nvPr/>
        </p:nvSpPr>
        <p:spPr bwMode="auto">
          <a:xfrm>
            <a:off x="3314759" y="2695650"/>
            <a:ext cx="1198246" cy="253916"/>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2018 (262)</a:t>
            </a:r>
            <a:endParaRPr lang="en-US" sz="1050" b="1" u="sng" dirty="0">
              <a:latin typeface="Arial" pitchFamily="34" charset="0"/>
              <a:cs typeface="Arial" pitchFamily="34" charset="0"/>
            </a:endParaRPr>
          </a:p>
        </p:txBody>
      </p:sp>
      <p:cxnSp>
        <p:nvCxnSpPr>
          <p:cNvPr id="46" name="Straight Arrow Connector 73">
            <a:extLst>
              <a:ext uri="{FF2B5EF4-FFF2-40B4-BE49-F238E27FC236}">
                <a16:creationId xmlns:a16="http://schemas.microsoft.com/office/drawing/2014/main" xmlns="" id="{83A289ED-9816-409A-99AB-9595D63D9A0C}"/>
              </a:ext>
            </a:extLst>
          </p:cNvPr>
          <p:cNvCxnSpPr>
            <a:cxnSpLocks noChangeShapeType="1"/>
          </p:cNvCxnSpPr>
          <p:nvPr/>
        </p:nvCxnSpPr>
        <p:spPr bwMode="auto">
          <a:xfrm rot="5400000">
            <a:off x="6738585" y="3310309"/>
            <a:ext cx="216000" cy="1588"/>
          </a:xfrm>
          <a:prstGeom prst="straightConnector1">
            <a:avLst/>
          </a:prstGeom>
          <a:noFill/>
          <a:ln w="19050" algn="ctr">
            <a:solidFill>
              <a:srgbClr val="00B050"/>
            </a:solidFill>
            <a:round/>
            <a:headEnd/>
            <a:tailEnd type="arrow" w="med" len="med"/>
          </a:ln>
        </p:spPr>
      </p:cxnSp>
      <p:cxnSp>
        <p:nvCxnSpPr>
          <p:cNvPr id="47" name="Straight Arrow Connector 73">
            <a:extLst>
              <a:ext uri="{FF2B5EF4-FFF2-40B4-BE49-F238E27FC236}">
                <a16:creationId xmlns:a16="http://schemas.microsoft.com/office/drawing/2014/main" xmlns="" id="{3119C508-BFF3-4616-8E8D-E8088B7C4B2D}"/>
              </a:ext>
            </a:extLst>
          </p:cNvPr>
          <p:cNvCxnSpPr>
            <a:cxnSpLocks noChangeShapeType="1"/>
          </p:cNvCxnSpPr>
          <p:nvPr/>
        </p:nvCxnSpPr>
        <p:spPr bwMode="auto">
          <a:xfrm rot="5400000">
            <a:off x="6748094" y="4359810"/>
            <a:ext cx="216000" cy="1588"/>
          </a:xfrm>
          <a:prstGeom prst="straightConnector1">
            <a:avLst/>
          </a:prstGeom>
          <a:noFill/>
          <a:ln w="19050" algn="ctr">
            <a:solidFill>
              <a:srgbClr val="00B050"/>
            </a:solidFill>
            <a:prstDash val="sysDot"/>
            <a:round/>
            <a:headEnd/>
            <a:tailEnd type="arrow" w="med" len="med"/>
          </a:ln>
        </p:spPr>
      </p:cxnSp>
      <p:cxnSp>
        <p:nvCxnSpPr>
          <p:cNvPr id="48" name="Straight Arrow Connector 73">
            <a:extLst>
              <a:ext uri="{FF2B5EF4-FFF2-40B4-BE49-F238E27FC236}">
                <a16:creationId xmlns:a16="http://schemas.microsoft.com/office/drawing/2014/main" xmlns="" id="{3EF0190C-BBE1-4201-8577-A6D5F49481FE}"/>
              </a:ext>
            </a:extLst>
          </p:cNvPr>
          <p:cNvCxnSpPr>
            <a:cxnSpLocks noChangeShapeType="1"/>
          </p:cNvCxnSpPr>
          <p:nvPr/>
        </p:nvCxnSpPr>
        <p:spPr bwMode="auto">
          <a:xfrm rot="5400000">
            <a:off x="7264846" y="3828291"/>
            <a:ext cx="216000" cy="1588"/>
          </a:xfrm>
          <a:prstGeom prst="straightConnector1">
            <a:avLst/>
          </a:prstGeom>
          <a:noFill/>
          <a:ln w="19050" algn="ctr">
            <a:solidFill>
              <a:srgbClr val="00B050"/>
            </a:solidFill>
            <a:round/>
            <a:headEnd/>
            <a:tailEnd type="arrow" w="med" len="med"/>
          </a:ln>
        </p:spPr>
      </p:cxnSp>
      <p:cxnSp>
        <p:nvCxnSpPr>
          <p:cNvPr id="49" name="Straight Arrow Connector 73">
            <a:extLst>
              <a:ext uri="{FF2B5EF4-FFF2-40B4-BE49-F238E27FC236}">
                <a16:creationId xmlns:a16="http://schemas.microsoft.com/office/drawing/2014/main" xmlns="" id="{C9E54930-F48E-4A57-8655-AD3D4D6FF874}"/>
              </a:ext>
            </a:extLst>
          </p:cNvPr>
          <p:cNvCxnSpPr>
            <a:cxnSpLocks noChangeShapeType="1"/>
          </p:cNvCxnSpPr>
          <p:nvPr/>
        </p:nvCxnSpPr>
        <p:spPr bwMode="auto">
          <a:xfrm rot="5400000">
            <a:off x="2835564" y="3281056"/>
            <a:ext cx="216000" cy="1588"/>
          </a:xfrm>
          <a:prstGeom prst="straightConnector1">
            <a:avLst/>
          </a:prstGeom>
          <a:noFill/>
          <a:ln w="19050" algn="ctr">
            <a:solidFill>
              <a:srgbClr val="00B050"/>
            </a:solidFill>
            <a:prstDash val="sysDot"/>
            <a:round/>
            <a:headEnd/>
            <a:tailEnd type="arrow" w="med" len="med"/>
          </a:ln>
        </p:spPr>
      </p:cxnSp>
      <p:cxnSp>
        <p:nvCxnSpPr>
          <p:cNvPr id="5" name="Straight Connector 4">
            <a:extLst>
              <a:ext uri="{FF2B5EF4-FFF2-40B4-BE49-F238E27FC236}">
                <a16:creationId xmlns:a16="http://schemas.microsoft.com/office/drawing/2014/main" xmlns="" id="{EF6804FC-69EE-4CF9-8CD6-6AEBEAE72487}"/>
              </a:ext>
            </a:extLst>
          </p:cNvPr>
          <p:cNvCxnSpPr/>
          <p:nvPr/>
        </p:nvCxnSpPr>
        <p:spPr>
          <a:xfrm>
            <a:off x="6040599" y="2361919"/>
            <a:ext cx="0" cy="37121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73">
            <a:extLst>
              <a:ext uri="{FF2B5EF4-FFF2-40B4-BE49-F238E27FC236}">
                <a16:creationId xmlns:a16="http://schemas.microsoft.com/office/drawing/2014/main" xmlns="" id="{B9D58D7A-28B7-42DB-B80D-354E10FE3E6E}"/>
              </a:ext>
            </a:extLst>
          </p:cNvPr>
          <p:cNvCxnSpPr>
            <a:cxnSpLocks noChangeShapeType="1"/>
          </p:cNvCxnSpPr>
          <p:nvPr/>
        </p:nvCxnSpPr>
        <p:spPr bwMode="auto">
          <a:xfrm rot="5400000" flipH="1" flipV="1">
            <a:off x="6828509" y="5452757"/>
            <a:ext cx="216000" cy="1588"/>
          </a:xfrm>
          <a:prstGeom prst="straightConnector1">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3069688601"/>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428635" cy="1052736"/>
          </a:xfrm>
        </p:spPr>
        <p:txBody>
          <a:bodyPr>
            <a:normAutofit fontScale="90000"/>
          </a:bodyPr>
          <a:lstStyle/>
          <a:p>
            <a:r>
              <a:rPr lang="en-CA" sz="1900" dirty="0"/>
              <a:t>The “Start Boating This Summer” poster ads are effective in engaging New Boaters - the ads are relevant and interesting to them, and elicit good interest in visiting the StartBoating.ca website.</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49</a:t>
            </a:fld>
            <a:endParaRPr lang="en-US"/>
          </a:p>
        </p:txBody>
      </p:sp>
      <p:sp>
        <p:nvSpPr>
          <p:cNvPr id="8" name="Rectangle 232"/>
          <p:cNvSpPr>
            <a:spLocks noChangeArrowheads="1"/>
          </p:cNvSpPr>
          <p:nvPr/>
        </p:nvSpPr>
        <p:spPr bwMode="auto">
          <a:xfrm>
            <a:off x="794565" y="1688168"/>
            <a:ext cx="7197725" cy="317562"/>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Reaction to “Start Boating This Summer” Poster Ads - % of New Boaters </a:t>
            </a:r>
            <a:r>
              <a:rPr lang="en-US" sz="1100" b="1" dirty="0">
                <a:solidFill>
                  <a:schemeClr val="tx1"/>
                </a:solidFill>
                <a:latin typeface="Arial" pitchFamily="34" charset="0"/>
                <a:cs typeface="Arial" pitchFamily="34" charset="0"/>
              </a:rPr>
              <a:t>(n=129)</a:t>
            </a:r>
            <a:endParaRPr lang="en-US" sz="1100" dirty="0">
              <a:solidFill>
                <a:schemeClr val="tx1"/>
              </a:solidFill>
              <a:latin typeface="Arial" pitchFamily="34" charset="0"/>
              <a:cs typeface="Arial" pitchFamily="34" charset="0"/>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1403564308"/>
              </p:ext>
            </p:extLst>
          </p:nvPr>
        </p:nvGraphicFramePr>
        <p:xfrm>
          <a:off x="1195388" y="2408238"/>
          <a:ext cx="6764337" cy="3141662"/>
        </p:xfrm>
        <a:graphic>
          <a:graphicData uri="http://schemas.openxmlformats.org/presentationml/2006/ole">
            <mc:AlternateContent xmlns:mc="http://schemas.openxmlformats.org/markup-compatibility/2006">
              <mc:Choice xmlns:v="urn:schemas-microsoft-com:vml" Requires="v">
                <p:oleObj spid="_x0000_s163151" name="Worksheet" r:id="rId3" imgW="5781715" imgH="2962378" progId="Excel.Sheet.8">
                  <p:embed/>
                </p:oleObj>
              </mc:Choice>
              <mc:Fallback>
                <p:oleObj name="Worksheet" r:id="rId3" imgW="5781715" imgH="2962378" progId="Excel.Sheet.8">
                  <p:embed/>
                  <p:pic>
                    <p:nvPicPr>
                      <p:cNvPr id="0" name=""/>
                      <p:cNvPicPr>
                        <a:picLocks noChangeAspect="1" noChangeArrowheads="1"/>
                      </p:cNvPicPr>
                      <p:nvPr/>
                    </p:nvPicPr>
                    <p:blipFill>
                      <a:blip r:embed="rId4"/>
                      <a:srcRect l="3552" b="621"/>
                      <a:stretch>
                        <a:fillRect/>
                      </a:stretch>
                    </p:blipFill>
                    <p:spPr bwMode="auto">
                      <a:xfrm>
                        <a:off x="1195388" y="2408238"/>
                        <a:ext cx="6764337" cy="3141662"/>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565821" y="2827411"/>
            <a:ext cx="2214562" cy="2492990"/>
          </a:xfrm>
          <a:prstGeom prst="rect">
            <a:avLst/>
          </a:prstGeom>
          <a:solidFill>
            <a:srgbClr val="FFFFFF"/>
          </a:solidFill>
          <a:ln w="9525">
            <a:noFill/>
            <a:miter lim="800000"/>
            <a:headEnd/>
            <a:tailEnd/>
          </a:ln>
        </p:spPr>
        <p:txBody>
          <a:bodyPr>
            <a:spAutoFit/>
          </a:bodyPr>
          <a:lstStyle/>
          <a:p>
            <a:pPr>
              <a:spcBef>
                <a:spcPts val="600"/>
              </a:spcBef>
              <a:spcAft>
                <a:spcPts val="3000"/>
              </a:spcAft>
              <a:buFontTx/>
              <a:buNone/>
            </a:pPr>
            <a:r>
              <a:rPr lang="en-US" sz="1200" dirty="0">
                <a:solidFill>
                  <a:schemeClr val="tx1"/>
                </a:solidFill>
                <a:latin typeface="Arial" pitchFamily="34" charset="0"/>
                <a:cs typeface="Arial" pitchFamily="34" charset="0"/>
              </a:rPr>
              <a:t>Ad told you something that had meaning to you personally</a:t>
            </a:r>
          </a:p>
          <a:p>
            <a:pPr>
              <a:spcBef>
                <a:spcPts val="600"/>
              </a:spcBef>
              <a:spcAft>
                <a:spcPts val="3000"/>
              </a:spcAft>
              <a:buFontTx/>
              <a:buNone/>
            </a:pPr>
            <a:r>
              <a:rPr lang="en-US" sz="1200" dirty="0">
                <a:latin typeface="Arial" pitchFamily="34" charset="0"/>
                <a:cs typeface="Arial" pitchFamily="34" charset="0"/>
              </a:rPr>
              <a:t>Ad made you interested in learning more about boating</a:t>
            </a:r>
          </a:p>
          <a:p>
            <a:pPr>
              <a:spcBef>
                <a:spcPts val="600"/>
              </a:spcBef>
              <a:spcAft>
                <a:spcPts val="3000"/>
              </a:spcAft>
              <a:buFontTx/>
              <a:buNone/>
            </a:pPr>
            <a:r>
              <a:rPr lang="en-US" sz="1200" dirty="0">
                <a:solidFill>
                  <a:schemeClr val="tx1"/>
                </a:solidFill>
                <a:latin typeface="Arial" pitchFamily="34" charset="0"/>
                <a:cs typeface="Arial" pitchFamily="34" charset="0"/>
              </a:rPr>
              <a:t>You w</a:t>
            </a:r>
            <a:r>
              <a:rPr lang="en-US" sz="1200" dirty="0">
                <a:latin typeface="Arial" pitchFamily="34" charset="0"/>
                <a:cs typeface="Arial" pitchFamily="34" charset="0"/>
              </a:rPr>
              <a:t>ould visit the StartBoating.ca website after seeing this ad</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3843034" y="5626527"/>
            <a:ext cx="3562350" cy="413228"/>
            <a:chOff x="6607533" y="3848433"/>
            <a:chExt cx="3562184" cy="413468"/>
          </a:xfrm>
        </p:grpSpPr>
        <p:sp>
          <p:nvSpPr>
            <p:cNvPr id="12" name="Rectangle 23"/>
            <p:cNvSpPr>
              <a:spLocks noChangeArrowheads="1"/>
            </p:cNvSpPr>
            <p:nvPr/>
          </p:nvSpPr>
          <p:spPr bwMode="auto">
            <a:xfrm>
              <a:off x="8492639" y="3986988"/>
              <a:ext cx="325158" cy="185805"/>
            </a:xfrm>
            <a:prstGeom prst="rect">
              <a:avLst/>
            </a:prstGeom>
            <a:solidFill>
              <a:schemeClr val="accent1">
                <a:lumMod val="60000"/>
                <a:lumOff val="40000"/>
              </a:schemeClr>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3" name="Rectangle 24"/>
            <p:cNvSpPr>
              <a:spLocks noChangeArrowheads="1"/>
            </p:cNvSpPr>
            <p:nvPr/>
          </p:nvSpPr>
          <p:spPr bwMode="auto">
            <a:xfrm>
              <a:off x="6761112" y="3981033"/>
              <a:ext cx="335578" cy="191759"/>
            </a:xfrm>
            <a:prstGeom prst="rect">
              <a:avLst/>
            </a:prstGeom>
            <a:solidFill>
              <a:schemeClr val="accent1">
                <a:lumMod val="75000"/>
              </a:schemeClr>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8810424" y="3959526"/>
              <a:ext cx="1266634"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Somewhat Agree</a:t>
              </a:r>
            </a:p>
          </p:txBody>
        </p:sp>
        <p:sp>
          <p:nvSpPr>
            <p:cNvPr id="15" name="TextBox 26"/>
            <p:cNvSpPr txBox="1">
              <a:spLocks noChangeArrowheads="1"/>
            </p:cNvSpPr>
            <p:nvPr/>
          </p:nvSpPr>
          <p:spPr bwMode="auto">
            <a:xfrm>
              <a:off x="7068095" y="3942948"/>
              <a:ext cx="1117562"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Strongly Agree</a:t>
              </a:r>
            </a:p>
          </p:txBody>
        </p:sp>
        <p:sp>
          <p:nvSpPr>
            <p:cNvPr id="16" name="Rectangle 27"/>
            <p:cNvSpPr>
              <a:spLocks noChangeArrowheads="1"/>
            </p:cNvSpPr>
            <p:nvPr/>
          </p:nvSpPr>
          <p:spPr bwMode="auto">
            <a:xfrm>
              <a:off x="6607533" y="3848433"/>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3686709" y="2987932"/>
            <a:ext cx="392112"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34</a:t>
            </a:r>
          </a:p>
        </p:txBody>
      </p:sp>
      <p:sp>
        <p:nvSpPr>
          <p:cNvPr id="22" name="TextBox 36"/>
          <p:cNvSpPr txBox="1">
            <a:spLocks noChangeArrowheads="1"/>
          </p:cNvSpPr>
          <p:nvPr/>
        </p:nvSpPr>
        <p:spPr bwMode="auto">
          <a:xfrm>
            <a:off x="3363667" y="4850168"/>
            <a:ext cx="392113"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25</a:t>
            </a:r>
            <a:endParaRPr lang="en-US" sz="1100" dirty="0">
              <a:solidFill>
                <a:schemeClr val="bg1"/>
              </a:solidFill>
              <a:latin typeface="Arial" pitchFamily="34" charset="0"/>
              <a:cs typeface="Arial" pitchFamily="34" charset="0"/>
            </a:endParaRPr>
          </a:p>
        </p:txBody>
      </p:sp>
      <p:sp>
        <p:nvSpPr>
          <p:cNvPr id="26" name="TextBox 56"/>
          <p:cNvSpPr txBox="1">
            <a:spLocks noChangeArrowheads="1"/>
          </p:cNvSpPr>
          <p:nvPr/>
        </p:nvSpPr>
        <p:spPr bwMode="auto">
          <a:xfrm>
            <a:off x="5301526" y="4850168"/>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73</a:t>
            </a:r>
            <a:endParaRPr lang="en-US" sz="1100" dirty="0">
              <a:latin typeface="Arial" pitchFamily="34" charset="0"/>
              <a:cs typeface="Arial" pitchFamily="34" charset="0"/>
            </a:endParaRPr>
          </a:p>
        </p:txBody>
      </p:sp>
      <p:sp>
        <p:nvSpPr>
          <p:cNvPr id="27" name="TextBox 57"/>
          <p:cNvSpPr txBox="1">
            <a:spLocks noChangeArrowheads="1"/>
          </p:cNvSpPr>
          <p:nvPr/>
        </p:nvSpPr>
        <p:spPr bwMode="auto">
          <a:xfrm>
            <a:off x="5381349" y="3938104"/>
            <a:ext cx="392112"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75</a:t>
            </a:r>
            <a:endParaRPr lang="en-US" sz="1100" dirty="0">
              <a:latin typeface="Arial" pitchFamily="34" charset="0"/>
              <a:cs typeface="Arial" pitchFamily="34" charset="0"/>
            </a:endParaRPr>
          </a:p>
        </p:txBody>
      </p:sp>
      <p:sp>
        <p:nvSpPr>
          <p:cNvPr id="30" name="TextBox 62"/>
          <p:cNvSpPr txBox="1">
            <a:spLocks noChangeArrowheads="1"/>
          </p:cNvSpPr>
          <p:nvPr/>
        </p:nvSpPr>
        <p:spPr bwMode="auto">
          <a:xfrm>
            <a:off x="5316820" y="2987931"/>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73</a:t>
            </a:r>
            <a:endParaRPr lang="en-US" sz="1100" dirty="0">
              <a:latin typeface="Arial" pitchFamily="34" charset="0"/>
              <a:cs typeface="Arial" pitchFamily="34" charset="0"/>
            </a:endParaRPr>
          </a:p>
        </p:txBody>
      </p:sp>
      <p:sp>
        <p:nvSpPr>
          <p:cNvPr id="59" name="TextBox 49"/>
          <p:cNvSpPr txBox="1">
            <a:spLocks noChangeArrowheads="1"/>
          </p:cNvSpPr>
          <p:nvPr/>
        </p:nvSpPr>
        <p:spPr bwMode="auto">
          <a:xfrm>
            <a:off x="4773621" y="2641533"/>
            <a:ext cx="1075020"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Total Agree</a:t>
            </a:r>
            <a:endParaRPr lang="en-US" sz="1100" u="sng" dirty="0">
              <a:latin typeface="Arial" pitchFamily="34" charset="0"/>
              <a:cs typeface="Arial" pitchFamily="34" charset="0"/>
            </a:endParaRPr>
          </a:p>
        </p:txBody>
      </p:sp>
      <p:sp>
        <p:nvSpPr>
          <p:cNvPr id="38" name="Content Placeholder 2"/>
          <p:cNvSpPr>
            <a:spLocks noGrp="1"/>
          </p:cNvSpPr>
          <p:nvPr>
            <p:ph idx="1"/>
          </p:nvPr>
        </p:nvSpPr>
        <p:spPr>
          <a:xfrm>
            <a:off x="180796" y="1145528"/>
            <a:ext cx="8516164" cy="254491"/>
          </a:xfrm>
        </p:spPr>
        <p:txBody>
          <a:bodyPr/>
          <a:lstStyle/>
          <a:p>
            <a:r>
              <a:rPr lang="en-US" sz="1100" dirty="0"/>
              <a:t>These are similar levels of positive reaction as achieved in Spring 2018 for these outreach poster ads.</a:t>
            </a:r>
          </a:p>
          <a:p>
            <a:r>
              <a:rPr lang="en-US" sz="1100" dirty="0"/>
              <a:t>The “Start Boating This Summer” poster ads are less impactful with Interested Non-Boaters.</a:t>
            </a:r>
            <a:endParaRPr lang="en-CA" sz="1100" dirty="0"/>
          </a:p>
        </p:txBody>
      </p:sp>
      <p:sp>
        <p:nvSpPr>
          <p:cNvPr id="79" name="TextBox 32"/>
          <p:cNvSpPr txBox="1">
            <a:spLocks noChangeArrowheads="1"/>
          </p:cNvSpPr>
          <p:nvPr/>
        </p:nvSpPr>
        <p:spPr bwMode="auto">
          <a:xfrm>
            <a:off x="3589804" y="3925895"/>
            <a:ext cx="392113"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33</a:t>
            </a:r>
            <a:endParaRPr lang="en-US" sz="1100" dirty="0">
              <a:solidFill>
                <a:schemeClr val="bg1"/>
              </a:solidFill>
              <a:latin typeface="Arial" pitchFamily="34" charset="0"/>
              <a:cs typeface="Arial" pitchFamily="34" charset="0"/>
            </a:endParaRPr>
          </a:p>
        </p:txBody>
      </p:sp>
      <p:sp>
        <p:nvSpPr>
          <p:cNvPr id="80" name="TextBox 34"/>
          <p:cNvSpPr txBox="1">
            <a:spLocks noChangeArrowheads="1"/>
          </p:cNvSpPr>
          <p:nvPr/>
        </p:nvSpPr>
        <p:spPr bwMode="auto">
          <a:xfrm>
            <a:off x="3550085" y="4535331"/>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58</a:t>
            </a:r>
            <a:endParaRPr lang="en-US" sz="1000" dirty="0">
              <a:solidFill>
                <a:schemeClr val="bg1"/>
              </a:solidFill>
              <a:latin typeface="Arial" pitchFamily="34" charset="0"/>
              <a:cs typeface="Arial" pitchFamily="34" charset="0"/>
            </a:endParaRPr>
          </a:p>
        </p:txBody>
      </p:sp>
      <p:cxnSp>
        <p:nvCxnSpPr>
          <p:cNvPr id="91" name="Straight Arrow Connector 65"/>
          <p:cNvCxnSpPr>
            <a:cxnSpLocks noChangeShapeType="1"/>
          </p:cNvCxnSpPr>
          <p:nvPr/>
        </p:nvCxnSpPr>
        <p:spPr bwMode="auto">
          <a:xfrm rot="5400000" flipH="1" flipV="1">
            <a:off x="3785717" y="4649016"/>
            <a:ext cx="173037" cy="1587"/>
          </a:xfrm>
          <a:prstGeom prst="straightConnector1">
            <a:avLst/>
          </a:prstGeom>
          <a:noFill/>
          <a:ln w="9525" algn="ctr">
            <a:solidFill>
              <a:schemeClr val="bg1"/>
            </a:solidFill>
            <a:prstDash val="solid"/>
            <a:round/>
            <a:headEnd/>
            <a:tailEnd type="arrow" w="med" len="med"/>
          </a:ln>
        </p:spPr>
      </p:cxnSp>
      <p:sp>
        <p:nvSpPr>
          <p:cNvPr id="86" name="Text Box 1916">
            <a:extLst>
              <a:ext uri="{FF2B5EF4-FFF2-40B4-BE49-F238E27FC236}">
                <a16:creationId xmlns:a16="http://schemas.microsoft.com/office/drawing/2014/main" xmlns="" id="{938FD32A-C15B-4660-8DE7-BB5417EC4112}"/>
              </a:ext>
            </a:extLst>
          </p:cNvPr>
          <p:cNvSpPr txBox="1">
            <a:spLocks noChangeArrowheads="1"/>
          </p:cNvSpPr>
          <p:nvPr/>
        </p:nvSpPr>
        <p:spPr bwMode="auto">
          <a:xfrm>
            <a:off x="114300" y="6507163"/>
            <a:ext cx="7360388" cy="350837"/>
          </a:xfrm>
          <a:prstGeom prst="rect">
            <a:avLst/>
          </a:prstGeom>
          <a:noFill/>
          <a:ln w="9525">
            <a:noFill/>
            <a:miter lim="800000"/>
            <a:headEnd/>
            <a:tailEnd/>
          </a:ln>
        </p:spPr>
        <p:txBody>
          <a:bodyPr anchor="ctr" anchorCtr="0">
            <a:noAutofit/>
          </a:bodyPr>
          <a:lstStyle/>
          <a:p>
            <a:pPr>
              <a:buFontTx/>
              <a:buNone/>
            </a:pPr>
            <a:r>
              <a:rPr lang="en-CA" sz="800" dirty="0">
                <a:latin typeface="Arial" pitchFamily="34" charset="0"/>
                <a:cs typeface="Arial" pitchFamily="34" charset="0"/>
              </a:rPr>
              <a:t>11b. </a:t>
            </a:r>
            <a:r>
              <a:rPr lang="en-US" sz="800" dirty="0">
                <a:latin typeface="Arial" pitchFamily="34" charset="0"/>
                <a:cs typeface="Arial" pitchFamily="34" charset="0"/>
              </a:rPr>
              <a:t>Please take again at the same two posters. How strongly do you agree or disagree that each of the following statements applies to these poster ads?</a:t>
            </a:r>
          </a:p>
        </p:txBody>
      </p:sp>
      <p:graphicFrame>
        <p:nvGraphicFramePr>
          <p:cNvPr id="87" name="Table 86">
            <a:extLst>
              <a:ext uri="{FF2B5EF4-FFF2-40B4-BE49-F238E27FC236}">
                <a16:creationId xmlns:a16="http://schemas.microsoft.com/office/drawing/2014/main" xmlns="" id="{07F11EDA-A57B-4DB0-8D06-0BD13ABEF783}"/>
              </a:ext>
            </a:extLst>
          </p:cNvPr>
          <p:cNvGraphicFramePr>
            <a:graphicFrameLocks noGrp="1"/>
          </p:cNvGraphicFramePr>
          <p:nvPr>
            <p:extLst>
              <p:ext uri="{D42A27DB-BD31-4B8C-83A1-F6EECF244321}">
                <p14:modId xmlns:p14="http://schemas.microsoft.com/office/powerpoint/2010/main" val="1076111387"/>
              </p:ext>
            </p:extLst>
          </p:nvPr>
        </p:nvGraphicFramePr>
        <p:xfrm>
          <a:off x="6076878" y="1765856"/>
          <a:ext cx="2716248" cy="3485314"/>
        </p:xfrm>
        <a:graphic>
          <a:graphicData uri="http://schemas.openxmlformats.org/drawingml/2006/table">
            <a:tbl>
              <a:tblPr>
                <a:tableStyleId>{5C22544A-7EE6-4342-B048-85BDC9FD1C3A}</a:tableStyleId>
              </a:tblPr>
              <a:tblGrid>
                <a:gridCol w="929978">
                  <a:extLst>
                    <a:ext uri="{9D8B030D-6E8A-4147-A177-3AD203B41FA5}">
                      <a16:colId xmlns:a16="http://schemas.microsoft.com/office/drawing/2014/main" xmlns="" val="85257230"/>
                    </a:ext>
                  </a:extLst>
                </a:gridCol>
                <a:gridCol w="1786270">
                  <a:extLst>
                    <a:ext uri="{9D8B030D-6E8A-4147-A177-3AD203B41FA5}">
                      <a16:colId xmlns:a16="http://schemas.microsoft.com/office/drawing/2014/main" xmlns="" val="20001"/>
                    </a:ext>
                  </a:extLst>
                </a:gridCol>
              </a:tblGrid>
              <a:tr h="615383">
                <a:tc gridSpan="2">
                  <a:txBody>
                    <a:bodyPr/>
                    <a:lstStyle/>
                    <a:p>
                      <a:pPr algn="ctr"/>
                      <a:r>
                        <a:rPr lang="en-CA" sz="1100" b="1" u="none" dirty="0">
                          <a:latin typeface="Arial" panose="020B0604020202020204" pitchFamily="34" charset="0"/>
                          <a:cs typeface="Arial" panose="020B0604020202020204" pitchFamily="34" charset="0"/>
                        </a:rPr>
                        <a:t>% of Interested* Non-Boaters </a:t>
                      </a:r>
                      <a:r>
                        <a:rPr lang="en-CA" sz="1000" b="1" u="none" dirty="0">
                          <a:latin typeface="Arial" panose="020B0604020202020204" pitchFamily="34" charset="0"/>
                          <a:cs typeface="Arial" panose="020B0604020202020204" pitchFamily="34" charset="0"/>
                        </a:rPr>
                        <a:t>(n=262)</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2317506"/>
                  </a:ext>
                </a:extLst>
              </a:tr>
              <a:tr h="191386">
                <a:tc gridSpan="2">
                  <a:txBody>
                    <a:bodyPr/>
                    <a:lstStyle/>
                    <a:p>
                      <a:pPr algn="ctr"/>
                      <a:r>
                        <a:rPr lang="en-CA" sz="1100" b="1" u="none" dirty="0">
                          <a:latin typeface="Arial" panose="020B0604020202020204" pitchFamily="34" charset="0"/>
                          <a:cs typeface="Arial" panose="020B0604020202020204" pitchFamily="34" charset="0"/>
                        </a:rPr>
                        <a:t>% Agree</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48112"/>
                  </a:ext>
                </a:extLst>
              </a:tr>
              <a:tr h="152138">
                <a:tc>
                  <a:txBody>
                    <a:bodyPr/>
                    <a:lstStyle/>
                    <a:p>
                      <a:pPr algn="ctr"/>
                      <a:r>
                        <a:rPr lang="en-CA" sz="1100" b="1" u="sng" dirty="0">
                          <a:latin typeface="Arial" panose="020B0604020202020204" pitchFamily="34" charset="0"/>
                          <a:cs typeface="Arial" panose="020B0604020202020204" pitchFamily="34" charset="0"/>
                        </a:rPr>
                        <a:t>Strongly</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1" u="sng" dirty="0">
                          <a:latin typeface="Arial" panose="020B0604020202020204" pitchFamily="34" charset="0"/>
                          <a:cs typeface="Arial" panose="020B0604020202020204" pitchFamily="34" charset="0"/>
                        </a:rPr>
                        <a:t>Total Agree</a:t>
                      </a: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ctr"/>
                      <a:r>
                        <a:rPr lang="en-CA" sz="1100" b="1" dirty="0">
                          <a:latin typeface="Arial" panose="020B0604020202020204" pitchFamily="34" charset="0"/>
                          <a:cs typeface="Arial" panose="020B0604020202020204" pitchFamily="34" charset="0"/>
                        </a:rPr>
                        <a:t>13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dirty="0">
                          <a:latin typeface="Arial" panose="020B0604020202020204" pitchFamily="34" charset="0"/>
                          <a:cs typeface="Arial" panose="020B0604020202020204" pitchFamily="34" charset="0"/>
                        </a:rPr>
                        <a:t>46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559771">
                <a:tc>
                  <a:txBody>
                    <a:bodyPr/>
                    <a:lstStyle/>
                    <a:p>
                      <a:pPr algn="ctr"/>
                      <a:r>
                        <a:rPr lang="en-CA" sz="1100" b="1" dirty="0">
                          <a:latin typeface="Arial" panose="020B0604020202020204" pitchFamily="34" charset="0"/>
                          <a:cs typeface="Arial" panose="020B0604020202020204" pitchFamily="34" charset="0"/>
                        </a:rPr>
                        <a:t>13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dirty="0">
                          <a:latin typeface="Arial" panose="020B0604020202020204" pitchFamily="34" charset="0"/>
                          <a:cs typeface="Arial" panose="020B0604020202020204" pitchFamily="34" charset="0"/>
                        </a:rPr>
                        <a:t>62</a:t>
                      </a:r>
                      <a:endParaRPr lang="en-CA" sz="11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6000">
                <a:tc>
                  <a:txBody>
                    <a:bodyPr/>
                    <a:lstStyle/>
                    <a:p>
                      <a:pPr algn="ctr"/>
                      <a:r>
                        <a:rPr lang="en-CA" sz="1100" b="1" dirty="0">
                          <a:latin typeface="Arial" panose="020B0604020202020204" pitchFamily="34" charset="0"/>
                          <a:cs typeface="Arial" panose="020B0604020202020204" pitchFamily="34" charset="0"/>
                        </a:rPr>
                        <a:t>12</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dirty="0">
                          <a:latin typeface="Arial" panose="020B0604020202020204" pitchFamily="34" charset="0"/>
                          <a:cs typeface="Arial" panose="020B0604020202020204" pitchFamily="34" charset="0"/>
                        </a:rPr>
                        <a:t>52</a:t>
                      </a:r>
                      <a:endParaRPr lang="en-CA" sz="1100" b="1" dirty="0">
                        <a:latin typeface="Arial" panose="020B0604020202020204" pitchFamily="34" charset="0"/>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97" name="TextBox 58">
            <a:extLst>
              <a:ext uri="{FF2B5EF4-FFF2-40B4-BE49-F238E27FC236}">
                <a16:creationId xmlns:a16="http://schemas.microsoft.com/office/drawing/2014/main" xmlns="" id="{1B801BC7-A60C-4E8B-8830-FD733F544FFC}"/>
              </a:ext>
            </a:extLst>
          </p:cNvPr>
          <p:cNvSpPr txBox="1">
            <a:spLocks noChangeArrowheads="1"/>
          </p:cNvSpPr>
          <p:nvPr/>
        </p:nvSpPr>
        <p:spPr bwMode="auto">
          <a:xfrm>
            <a:off x="6399042" y="295751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98" name="TextBox 58">
            <a:extLst>
              <a:ext uri="{FF2B5EF4-FFF2-40B4-BE49-F238E27FC236}">
                <a16:creationId xmlns:a16="http://schemas.microsoft.com/office/drawing/2014/main" xmlns="" id="{5BA5B905-6524-4BC0-9181-360B68D112EB}"/>
              </a:ext>
            </a:extLst>
          </p:cNvPr>
          <p:cNvSpPr txBox="1">
            <a:spLocks noChangeArrowheads="1"/>
          </p:cNvSpPr>
          <p:nvPr/>
        </p:nvSpPr>
        <p:spPr bwMode="auto">
          <a:xfrm>
            <a:off x="6399042" y="393694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99" name="TextBox 26">
            <a:extLst>
              <a:ext uri="{FF2B5EF4-FFF2-40B4-BE49-F238E27FC236}">
                <a16:creationId xmlns:a16="http://schemas.microsoft.com/office/drawing/2014/main" xmlns="" id="{0ABD437B-259C-42BC-997F-0537CEBB2971}"/>
              </a:ext>
            </a:extLst>
          </p:cNvPr>
          <p:cNvSpPr txBox="1">
            <a:spLocks noChangeArrowheads="1"/>
          </p:cNvSpPr>
          <p:nvPr/>
        </p:nvSpPr>
        <p:spPr bwMode="auto">
          <a:xfrm>
            <a:off x="266883" y="6180724"/>
            <a:ext cx="4133667" cy="230832"/>
          </a:xfrm>
          <a:prstGeom prst="rect">
            <a:avLst/>
          </a:prstGeom>
          <a:solidFill>
            <a:srgbClr val="FFFFFF"/>
          </a:solidFill>
          <a:ln w="9525">
            <a:noFill/>
            <a:miter lim="800000"/>
            <a:headEnd/>
            <a:tailEnd/>
          </a:ln>
        </p:spPr>
        <p:txBody>
          <a:bodyPr wrap="square">
            <a:spAutoFit/>
          </a:bodyPr>
          <a:lstStyle/>
          <a:p>
            <a:pPr>
              <a:spcBef>
                <a:spcPts val="600"/>
              </a:spcBef>
              <a:spcAft>
                <a:spcPts val="3000"/>
              </a:spcAft>
              <a:buFontTx/>
              <a:buNone/>
            </a:pPr>
            <a:r>
              <a:rPr lang="en-US" sz="900" dirty="0">
                <a:solidFill>
                  <a:schemeClr val="tx1"/>
                </a:solidFill>
                <a:latin typeface="Arial" pitchFamily="34" charset="0"/>
                <a:cs typeface="Arial" pitchFamily="34" charset="0"/>
              </a:rPr>
              <a:t>* New Boaters = Boaters who began boating within the last 2 years.</a:t>
            </a:r>
          </a:p>
        </p:txBody>
      </p:sp>
      <p:sp>
        <p:nvSpPr>
          <p:cNvPr id="28" name="TextBox 58">
            <a:extLst>
              <a:ext uri="{FF2B5EF4-FFF2-40B4-BE49-F238E27FC236}">
                <a16:creationId xmlns:a16="http://schemas.microsoft.com/office/drawing/2014/main" xmlns="" id="{1B801BC7-A60C-4E8B-8830-FD733F544FFC}"/>
              </a:ext>
            </a:extLst>
          </p:cNvPr>
          <p:cNvSpPr txBox="1">
            <a:spLocks noChangeArrowheads="1"/>
          </p:cNvSpPr>
          <p:nvPr/>
        </p:nvSpPr>
        <p:spPr bwMode="auto">
          <a:xfrm>
            <a:off x="7731760" y="295751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29" name="TextBox 58">
            <a:extLst>
              <a:ext uri="{FF2B5EF4-FFF2-40B4-BE49-F238E27FC236}">
                <a16:creationId xmlns:a16="http://schemas.microsoft.com/office/drawing/2014/main" xmlns="" id="{1B801BC7-A60C-4E8B-8830-FD733F544FFC}"/>
              </a:ext>
            </a:extLst>
          </p:cNvPr>
          <p:cNvSpPr txBox="1">
            <a:spLocks noChangeArrowheads="1"/>
          </p:cNvSpPr>
          <p:nvPr/>
        </p:nvSpPr>
        <p:spPr bwMode="auto">
          <a:xfrm>
            <a:off x="7745918" y="483466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1" name="TextBox 58">
            <a:extLst>
              <a:ext uri="{FF2B5EF4-FFF2-40B4-BE49-F238E27FC236}">
                <a16:creationId xmlns:a16="http://schemas.microsoft.com/office/drawing/2014/main" xmlns="" id="{F002282D-F739-402E-9FA9-703F1F1F5303}"/>
              </a:ext>
            </a:extLst>
          </p:cNvPr>
          <p:cNvSpPr txBox="1">
            <a:spLocks noChangeArrowheads="1"/>
          </p:cNvSpPr>
          <p:nvPr/>
        </p:nvSpPr>
        <p:spPr bwMode="auto">
          <a:xfrm>
            <a:off x="7758968" y="393694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2" name="TextBox 58">
            <a:extLst>
              <a:ext uri="{FF2B5EF4-FFF2-40B4-BE49-F238E27FC236}">
                <a16:creationId xmlns:a16="http://schemas.microsoft.com/office/drawing/2014/main" xmlns="" id="{3112DF4A-1022-4B98-B110-0F42D1A6402D}"/>
              </a:ext>
            </a:extLst>
          </p:cNvPr>
          <p:cNvSpPr txBox="1">
            <a:spLocks noChangeArrowheads="1"/>
          </p:cNvSpPr>
          <p:nvPr/>
        </p:nvSpPr>
        <p:spPr bwMode="auto">
          <a:xfrm>
            <a:off x="6410522" y="483466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33" name="Straight Arrow Connector 73">
            <a:extLst>
              <a:ext uri="{FF2B5EF4-FFF2-40B4-BE49-F238E27FC236}">
                <a16:creationId xmlns:a16="http://schemas.microsoft.com/office/drawing/2014/main" xmlns="" id="{050F343A-B19C-45A9-A212-D19BDF337DE4}"/>
              </a:ext>
            </a:extLst>
          </p:cNvPr>
          <p:cNvCxnSpPr>
            <a:cxnSpLocks noChangeShapeType="1"/>
          </p:cNvCxnSpPr>
          <p:nvPr/>
        </p:nvCxnSpPr>
        <p:spPr bwMode="auto">
          <a:xfrm rot="5400000">
            <a:off x="8023672" y="3100834"/>
            <a:ext cx="216000" cy="1588"/>
          </a:xfrm>
          <a:prstGeom prst="straightConnector1">
            <a:avLst/>
          </a:prstGeom>
          <a:noFill/>
          <a:ln w="19050" algn="ctr">
            <a:solidFill>
              <a:srgbClr val="00B050"/>
            </a:solidFill>
            <a:round/>
            <a:headEnd/>
            <a:tailEnd type="arrow" w="med" len="med"/>
          </a:ln>
        </p:spPr>
      </p:cxnSp>
      <p:cxnSp>
        <p:nvCxnSpPr>
          <p:cNvPr id="34" name="Straight Arrow Connector 73">
            <a:extLst>
              <a:ext uri="{FF2B5EF4-FFF2-40B4-BE49-F238E27FC236}">
                <a16:creationId xmlns:a16="http://schemas.microsoft.com/office/drawing/2014/main" xmlns="" id="{4538B151-6B8E-4E0D-83CE-AD20F980FA92}"/>
              </a:ext>
            </a:extLst>
          </p:cNvPr>
          <p:cNvCxnSpPr>
            <a:cxnSpLocks noChangeShapeType="1"/>
          </p:cNvCxnSpPr>
          <p:nvPr/>
        </p:nvCxnSpPr>
        <p:spPr bwMode="auto">
          <a:xfrm rot="5400000">
            <a:off x="3783803" y="4064856"/>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1611788123"/>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Methodology</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5</a:t>
            </a:fld>
            <a:endParaRPr lang="en-US"/>
          </a:p>
        </p:txBody>
      </p:sp>
      <p:sp>
        <p:nvSpPr>
          <p:cNvPr id="6" name="Text Box 5"/>
          <p:cNvSpPr txBox="1">
            <a:spLocks noChangeArrowheads="1"/>
          </p:cNvSpPr>
          <p:nvPr/>
        </p:nvSpPr>
        <p:spPr bwMode="auto">
          <a:xfrm>
            <a:off x="356258" y="1270661"/>
            <a:ext cx="8467099" cy="4893647"/>
          </a:xfrm>
          <a:prstGeom prst="rect">
            <a:avLst/>
          </a:prstGeom>
          <a:noFill/>
          <a:ln w="9525">
            <a:noFill/>
            <a:miter lim="800000"/>
            <a:headEnd/>
            <a:tailEnd/>
          </a:ln>
        </p:spPr>
        <p:txBody>
          <a:bodyPr wrap="square">
            <a:spAutoFit/>
          </a:bodyPr>
          <a:lstStyle/>
          <a:p>
            <a:pPr marL="342900" indent="-342900">
              <a:spcAft>
                <a:spcPts val="800"/>
              </a:spcAft>
              <a:buFont typeface="Arial" pitchFamily="34" charset="0"/>
              <a:buChar char="•"/>
            </a:pPr>
            <a:r>
              <a:rPr lang="en-US" sz="1400" dirty="0">
                <a:latin typeface="Arial" pitchFamily="34" charset="0"/>
                <a:cs typeface="Arial" pitchFamily="34" charset="0"/>
              </a:rPr>
              <a:t>National online survey </a:t>
            </a:r>
            <a:r>
              <a:rPr lang="en-US" sz="1400" dirty="0" smtClean="0">
                <a:latin typeface="Arial" pitchFamily="34" charset="0"/>
                <a:cs typeface="Arial" pitchFamily="34" charset="0"/>
              </a:rPr>
              <a:t>via </a:t>
            </a:r>
            <a:r>
              <a:rPr lang="en-US" sz="1400" dirty="0" err="1" smtClean="0">
                <a:latin typeface="Arial" pitchFamily="34" charset="0"/>
                <a:cs typeface="Arial" pitchFamily="34" charset="0"/>
              </a:rPr>
              <a:t>Ipsos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eNation</a:t>
            </a:r>
            <a:r>
              <a:rPr lang="en-US" sz="1400" dirty="0" smtClean="0">
                <a:latin typeface="Arial" pitchFamily="34" charset="0"/>
                <a:cs typeface="Arial" pitchFamily="34" charset="0"/>
              </a:rPr>
              <a:t> Canada omnibus </a:t>
            </a:r>
            <a:r>
              <a:rPr lang="en-US" sz="1400" dirty="0">
                <a:latin typeface="Arial" pitchFamily="34" charset="0"/>
                <a:cs typeface="Arial" pitchFamily="34" charset="0"/>
              </a:rPr>
              <a:t>survey.</a:t>
            </a:r>
          </a:p>
          <a:p>
            <a:pPr marL="342900" indent="-342900">
              <a:spcAft>
                <a:spcPts val="800"/>
              </a:spcAft>
              <a:buFont typeface="Arial" pitchFamily="34" charset="0"/>
              <a:buChar char="•"/>
            </a:pPr>
            <a:r>
              <a:rPr lang="en-US" sz="1400" dirty="0">
                <a:latin typeface="Arial" pitchFamily="34" charset="0"/>
                <a:cs typeface="Arial" pitchFamily="34" charset="0"/>
              </a:rPr>
              <a:t>Fieldwork conducted August 29 – September 5, 2018.</a:t>
            </a:r>
          </a:p>
          <a:p>
            <a:pPr marL="342900" indent="-342900">
              <a:spcAft>
                <a:spcPts val="800"/>
              </a:spcAft>
              <a:buFont typeface="Arial" pitchFamily="34" charset="0"/>
              <a:buChar char="•"/>
            </a:pPr>
            <a:r>
              <a:rPr lang="en-US" sz="1400" dirty="0">
                <a:latin typeface="Arial" pitchFamily="34" charset="0"/>
                <a:cs typeface="Arial" pitchFamily="34" charset="0"/>
              </a:rPr>
              <a:t>n = 1,000 Canadian adults, nationally representative of the Canadian population.</a:t>
            </a:r>
            <a:r>
              <a:rPr lang="en-CA" sz="1200" dirty="0">
                <a:latin typeface="Arial" pitchFamily="34" charset="0"/>
                <a:cs typeface="Arial" pitchFamily="34" charset="0"/>
              </a:rPr>
              <a:t> </a:t>
            </a:r>
            <a:endParaRPr lang="en-US" sz="1200" dirty="0">
              <a:latin typeface="Arial" pitchFamily="34" charset="0"/>
              <a:cs typeface="Arial" pitchFamily="34" charset="0"/>
            </a:endParaRPr>
          </a:p>
          <a:p>
            <a:pPr marL="342900" indent="-342900">
              <a:spcAft>
                <a:spcPts val="800"/>
              </a:spcAft>
              <a:buFont typeface="Arial" pitchFamily="34" charset="0"/>
              <a:buChar char="•"/>
            </a:pPr>
            <a:r>
              <a:rPr lang="en-US" sz="1400" dirty="0">
                <a:latin typeface="Arial" pitchFamily="34" charset="0"/>
                <a:cs typeface="Arial" pitchFamily="34" charset="0"/>
              </a:rPr>
              <a:t>Most Safe Boating Tracking survey questions asked of n = 445 subgroup of the Canadian population who participate in recreational boating activities at least occasionally</a:t>
            </a:r>
          </a:p>
          <a:p>
            <a:pPr marL="800100" lvl="1" indent="-342900">
              <a:spcAft>
                <a:spcPts val="800"/>
              </a:spcAft>
              <a:buFont typeface="Arial" pitchFamily="34" charset="0"/>
              <a:buChar char="•"/>
            </a:pPr>
            <a:r>
              <a:rPr lang="en-US" sz="1200" dirty="0">
                <a:latin typeface="Arial" pitchFamily="34" charset="0"/>
                <a:cs typeface="Arial" pitchFamily="34" charset="0"/>
              </a:rPr>
              <a:t>Including pleasure powerboating/cruising/waterskiing/wakeboarding, fishing from a boat, riding a personal watercraft, canoeing, kayaking, stand-up paddleboarding, sailing, windsurfing/kiteboarding &amp;/or boating in other unpowered craft. </a:t>
            </a:r>
          </a:p>
          <a:p>
            <a:pPr marL="342900" indent="-342900">
              <a:spcAft>
                <a:spcPts val="800"/>
              </a:spcAft>
              <a:buFont typeface="Arial" pitchFamily="34" charset="0"/>
              <a:buChar char="•"/>
            </a:pPr>
            <a:r>
              <a:rPr lang="en-US" sz="1400" dirty="0">
                <a:latin typeface="Arial" pitchFamily="34" charset="0"/>
                <a:cs typeface="Arial" pitchFamily="34" charset="0"/>
              </a:rPr>
              <a:t>On a sample size of 1,000, results are accurate 19 times out of 20 to within +/-3%.</a:t>
            </a:r>
          </a:p>
          <a:p>
            <a:pPr marL="342900" indent="-342900">
              <a:spcAft>
                <a:spcPts val="800"/>
              </a:spcAft>
              <a:buFont typeface="Arial" pitchFamily="34" charset="0"/>
              <a:buChar char="•"/>
            </a:pPr>
            <a:r>
              <a:rPr lang="en-US" sz="1400" dirty="0">
                <a:latin typeface="Arial" pitchFamily="34" charset="0"/>
                <a:cs typeface="Arial" pitchFamily="34" charset="0"/>
              </a:rPr>
              <a:t>On a sample size of 445, results are accurate 19 times out of 20 to within +/-5%.</a:t>
            </a:r>
          </a:p>
          <a:p>
            <a:pPr marL="342900" indent="-342900">
              <a:spcAft>
                <a:spcPts val="800"/>
              </a:spcAft>
              <a:buFont typeface="Arial" pitchFamily="34" charset="0"/>
              <a:buChar char="•"/>
            </a:pPr>
            <a:r>
              <a:rPr lang="en-US" sz="1400" dirty="0">
                <a:latin typeface="Arial" pitchFamily="34" charset="0"/>
                <a:cs typeface="Arial" pitchFamily="34" charset="0"/>
              </a:rPr>
              <a:t>Circles and squares are used throughout this report to indicate differences that are significant at the 95% confidence level.  Differences that are “approaching significance” (80% confidence level) are indicated with dotted circles and squares.</a:t>
            </a:r>
          </a:p>
          <a:p>
            <a:pPr marL="342900" indent="-342900">
              <a:spcAft>
                <a:spcPts val="400"/>
              </a:spcAft>
              <a:buFont typeface="Arial" pitchFamily="34" charset="0"/>
              <a:buChar char="•"/>
            </a:pPr>
            <a:r>
              <a:rPr lang="en-US" sz="1400" dirty="0">
                <a:latin typeface="Arial" pitchFamily="34" charset="0"/>
                <a:cs typeface="Arial" pitchFamily="34" charset="0"/>
              </a:rPr>
              <a:t>Solid arrows are used to indicate changes that are significant at the 95% level. Dotted arrows indicated changes that are “approaching significance.”</a:t>
            </a:r>
          </a:p>
          <a:p>
            <a:pPr marL="800100" lvl="1" indent="-342900">
              <a:spcAft>
                <a:spcPts val="400"/>
              </a:spcAft>
              <a:buFont typeface="Arial" pitchFamily="34" charset="0"/>
              <a:buChar char="•"/>
            </a:pPr>
            <a:r>
              <a:rPr lang="en-US" sz="1200" b="1" dirty="0">
                <a:latin typeface="Arial" pitchFamily="34" charset="0"/>
                <a:cs typeface="Arial" pitchFamily="34" charset="0"/>
              </a:rPr>
              <a:t>Black</a:t>
            </a:r>
            <a:r>
              <a:rPr lang="en-US" sz="1200" dirty="0">
                <a:latin typeface="Arial" pitchFamily="34" charset="0"/>
                <a:cs typeface="Arial" pitchFamily="34" charset="0"/>
              </a:rPr>
              <a:t> arrows indicate significant changes vs the previous wave at the same time of year.</a:t>
            </a:r>
          </a:p>
          <a:p>
            <a:pPr marL="800100" lvl="1" indent="-342900">
              <a:spcAft>
                <a:spcPts val="800"/>
              </a:spcAft>
              <a:buFont typeface="Arial" pitchFamily="34" charset="0"/>
              <a:buChar char="•"/>
            </a:pPr>
            <a:r>
              <a:rPr lang="en-US" sz="1200" dirty="0">
                <a:solidFill>
                  <a:srgbClr val="00B050"/>
                </a:solidFill>
                <a:latin typeface="Arial" pitchFamily="34" charset="0"/>
                <a:cs typeface="Arial" pitchFamily="34" charset="0"/>
              </a:rPr>
              <a:t>Green</a:t>
            </a:r>
            <a:r>
              <a:rPr lang="en-US" sz="1200" dirty="0">
                <a:latin typeface="Arial" pitchFamily="34" charset="0"/>
                <a:cs typeface="Arial" pitchFamily="34" charset="0"/>
              </a:rPr>
              <a:t> arrows indicate significant changes for comparisons between waves at seasonally different times of year, i.e. August 2018 vs. May 2018; May 2018 vs. August 2017; Aug 2017 vs. May 2016; and Aug 2015 vs. May 2014.</a:t>
            </a: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1996841188"/>
              </p:ext>
            </p:extLst>
          </p:nvPr>
        </p:nvGraphicFramePr>
        <p:xfrm>
          <a:off x="-373063" y="2506663"/>
          <a:ext cx="5746751" cy="3578454"/>
        </p:xfrm>
        <a:graphic>
          <a:graphicData uri="http://schemas.openxmlformats.org/presentationml/2006/ole">
            <mc:AlternateContent xmlns:mc="http://schemas.openxmlformats.org/markup-compatibility/2006">
              <mc:Choice xmlns:v="urn:schemas-microsoft-com:vml" Requires="v">
                <p:oleObj spid="_x0000_s164108" name="Worksheet" r:id="rId3" imgW="4819773" imgH="2885921" progId="Excel.Sheet.8">
                  <p:embed/>
                </p:oleObj>
              </mc:Choice>
              <mc:Fallback>
                <p:oleObj name="Worksheet" r:id="rId3" imgW="4819773" imgH="2885921" progId="Excel.Sheet.8">
                  <p:embed/>
                  <p:pic>
                    <p:nvPicPr>
                      <p:cNvPr id="50" name="Object 4"/>
                      <p:cNvPicPr>
                        <a:picLocks noChangeAspect="1" noChangeArrowheads="1"/>
                      </p:cNvPicPr>
                      <p:nvPr/>
                    </p:nvPicPr>
                    <p:blipFill>
                      <a:blip r:embed="rId4"/>
                      <a:srcRect l="3552" b="621"/>
                      <a:stretch>
                        <a:fillRect/>
                      </a:stretch>
                    </p:blipFill>
                    <p:spPr bwMode="auto">
                      <a:xfrm>
                        <a:off x="-373063" y="2506663"/>
                        <a:ext cx="5746751" cy="3578454"/>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637427" y="0"/>
            <a:ext cx="7401798" cy="1052736"/>
          </a:xfrm>
        </p:spPr>
        <p:txBody>
          <a:bodyPr>
            <a:noAutofit/>
          </a:bodyPr>
          <a:lstStyle/>
          <a:p>
            <a:r>
              <a:rPr lang="en-CA" dirty="0"/>
              <a:t>One-third (31%) of boaters say they have seen one or more of the four CSBC Boating Safety Cards.</a:t>
            </a:r>
            <a:endParaRPr lang="en-US"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solidFill>
                  <a:prstClr val="white">
                    <a:lumMod val="50000"/>
                  </a:prstClr>
                </a:solidFill>
              </a:rPr>
              <a:pPr/>
              <a:t>50</a:t>
            </a:fld>
            <a:endParaRPr lang="en-US">
              <a:solidFill>
                <a:prstClr val="white">
                  <a:lumMod val="50000"/>
                </a:prstClr>
              </a:solidFill>
            </a:endParaRPr>
          </a:p>
        </p:txBody>
      </p:sp>
      <p:sp>
        <p:nvSpPr>
          <p:cNvPr id="8" name="Text Box 1916"/>
          <p:cNvSpPr txBox="1">
            <a:spLocks noChangeArrowheads="1"/>
          </p:cNvSpPr>
          <p:nvPr/>
        </p:nvSpPr>
        <p:spPr bwMode="auto">
          <a:xfrm>
            <a:off x="59982" y="6507163"/>
            <a:ext cx="7472504" cy="350837"/>
          </a:xfrm>
          <a:prstGeom prst="rect">
            <a:avLst/>
          </a:prstGeom>
          <a:noFill/>
          <a:ln w="9525">
            <a:noFill/>
            <a:miter lim="800000"/>
            <a:headEnd/>
            <a:tailEnd/>
          </a:ln>
        </p:spPr>
        <p:txBody>
          <a:bodyPr anchor="ctr" anchorCtr="0">
            <a:noAutofit/>
          </a:bodyPr>
          <a:lstStyle/>
          <a:p>
            <a:r>
              <a:rPr lang="en-CA" sz="900" dirty="0">
                <a:solidFill>
                  <a:prstClr val="black"/>
                </a:solidFill>
                <a:latin typeface="Arial" pitchFamily="34" charset="0"/>
                <a:cs typeface="Arial" pitchFamily="34" charset="0"/>
              </a:rPr>
              <a:t>12a. </a:t>
            </a:r>
            <a:r>
              <a:rPr lang="en-US" sz="900" dirty="0">
                <a:solidFill>
                  <a:prstClr val="black"/>
                </a:solidFill>
                <a:latin typeface="Arial" pitchFamily="34" charset="0"/>
                <a:cs typeface="Arial" pitchFamily="34" charset="0"/>
              </a:rPr>
              <a:t>Below are four boating safety cards or brochures you may or may not have seen before.  You may have seen them at marinas, community events, boat shows, retail stores or other places.  Please take a look at all 4 cards/brochures. Have you seen any of these cards before today?</a:t>
            </a:r>
          </a:p>
        </p:txBody>
      </p:sp>
      <p:sp>
        <p:nvSpPr>
          <p:cNvPr id="51" name="TextBox 26"/>
          <p:cNvSpPr txBox="1">
            <a:spLocks noChangeArrowheads="1"/>
          </p:cNvSpPr>
          <p:nvPr/>
        </p:nvSpPr>
        <p:spPr bwMode="auto">
          <a:xfrm>
            <a:off x="-344694" y="2766936"/>
            <a:ext cx="2483805" cy="3269140"/>
          </a:xfrm>
          <a:prstGeom prst="rect">
            <a:avLst/>
          </a:prstGeom>
          <a:solidFill>
            <a:srgbClr val="FFFFFF"/>
          </a:solidFill>
          <a:ln w="9525">
            <a:noFill/>
            <a:miter lim="800000"/>
            <a:headEnd/>
            <a:tailEnd/>
          </a:ln>
        </p:spPr>
        <p:txBody>
          <a:bodyPr wrap="square">
            <a:noAutofit/>
          </a:bodyPr>
          <a:lstStyle/>
          <a:p>
            <a:pPr algn="r">
              <a:spcBef>
                <a:spcPts val="600"/>
              </a:spcBef>
              <a:spcAft>
                <a:spcPts val="600"/>
              </a:spcAft>
            </a:pPr>
            <a:endParaRPr lang="en-US" sz="1100" dirty="0">
              <a:solidFill>
                <a:prstClr val="black"/>
              </a:solidFill>
              <a:latin typeface="Arial" pitchFamily="34" charset="0"/>
              <a:cs typeface="Arial" pitchFamily="34" charset="0"/>
            </a:endParaRPr>
          </a:p>
          <a:p>
            <a:pPr algn="r">
              <a:spcBef>
                <a:spcPts val="600"/>
              </a:spcBef>
              <a:spcAft>
                <a:spcPts val="600"/>
              </a:spcAft>
            </a:pPr>
            <a:r>
              <a:rPr lang="en-US" sz="1100" dirty="0">
                <a:solidFill>
                  <a:prstClr val="black"/>
                </a:solidFill>
                <a:latin typeface="Arial" pitchFamily="34" charset="0"/>
                <a:cs typeface="Arial" pitchFamily="34" charset="0"/>
              </a:rPr>
              <a:t>Yes, definitely</a:t>
            </a:r>
            <a:endParaRPr lang="en-US" sz="1100" b="1" dirty="0">
              <a:solidFill>
                <a:prstClr val="black"/>
              </a:solidFill>
              <a:latin typeface="Arial" pitchFamily="34" charset="0"/>
              <a:cs typeface="Arial" pitchFamily="34" charset="0"/>
            </a:endParaRPr>
          </a:p>
          <a:p>
            <a:pPr algn="r">
              <a:spcBef>
                <a:spcPts val="600"/>
              </a:spcBef>
              <a:spcAft>
                <a:spcPts val="600"/>
              </a:spcAft>
            </a:pPr>
            <a:endParaRPr lang="en-US" sz="1100" dirty="0">
              <a:solidFill>
                <a:prstClr val="black"/>
              </a:solidFill>
              <a:latin typeface="Arial" pitchFamily="34" charset="0"/>
              <a:cs typeface="Arial" pitchFamily="34" charset="0"/>
            </a:endParaRPr>
          </a:p>
          <a:p>
            <a:pPr algn="r">
              <a:spcBef>
                <a:spcPts val="600"/>
              </a:spcBef>
              <a:spcAft>
                <a:spcPts val="600"/>
              </a:spcAft>
            </a:pPr>
            <a:endParaRPr lang="en-US" sz="1100" dirty="0">
              <a:solidFill>
                <a:prstClr val="black"/>
              </a:solidFill>
              <a:latin typeface="Arial" pitchFamily="34" charset="0"/>
              <a:cs typeface="Arial" pitchFamily="34" charset="0"/>
            </a:endParaRPr>
          </a:p>
          <a:p>
            <a:pPr algn="r">
              <a:spcBef>
                <a:spcPts val="600"/>
              </a:spcBef>
              <a:spcAft>
                <a:spcPts val="600"/>
              </a:spcAft>
            </a:pPr>
            <a:endParaRPr lang="en-US" sz="1100" dirty="0">
              <a:solidFill>
                <a:prstClr val="black"/>
              </a:solidFill>
              <a:latin typeface="Arial" pitchFamily="34" charset="0"/>
              <a:cs typeface="Arial" pitchFamily="34" charset="0"/>
            </a:endParaRPr>
          </a:p>
          <a:p>
            <a:pPr algn="r">
              <a:spcBef>
                <a:spcPts val="600"/>
              </a:spcBef>
              <a:spcAft>
                <a:spcPts val="600"/>
              </a:spcAft>
            </a:pPr>
            <a:r>
              <a:rPr lang="en-US" sz="1100" dirty="0">
                <a:solidFill>
                  <a:prstClr val="black"/>
                </a:solidFill>
                <a:latin typeface="Arial" pitchFamily="34" charset="0"/>
                <a:cs typeface="Arial" pitchFamily="34" charset="0"/>
              </a:rPr>
              <a:t>Yes, probably</a:t>
            </a:r>
            <a:endParaRPr lang="en-US" sz="1100" b="1" dirty="0">
              <a:solidFill>
                <a:prstClr val="black"/>
              </a:solidFill>
              <a:latin typeface="Arial" pitchFamily="34" charset="0"/>
              <a:cs typeface="Arial" pitchFamily="34" charset="0"/>
            </a:endParaRPr>
          </a:p>
          <a:p>
            <a:pPr algn="r">
              <a:spcBef>
                <a:spcPts val="600"/>
              </a:spcBef>
              <a:spcAft>
                <a:spcPts val="600"/>
              </a:spcAft>
            </a:pPr>
            <a:endParaRPr lang="en-US" sz="1100" dirty="0">
              <a:solidFill>
                <a:prstClr val="black"/>
              </a:solidFill>
              <a:latin typeface="Arial" pitchFamily="34" charset="0"/>
              <a:cs typeface="Arial" pitchFamily="34" charset="0"/>
            </a:endParaRPr>
          </a:p>
          <a:p>
            <a:pPr algn="r">
              <a:spcBef>
                <a:spcPts val="600"/>
              </a:spcBef>
              <a:spcAft>
                <a:spcPts val="600"/>
              </a:spcAft>
            </a:pPr>
            <a:endParaRPr lang="en-US" sz="1100" dirty="0">
              <a:solidFill>
                <a:prstClr val="black"/>
              </a:solidFill>
              <a:latin typeface="Arial" pitchFamily="34" charset="0"/>
              <a:cs typeface="Arial" pitchFamily="34" charset="0"/>
            </a:endParaRPr>
          </a:p>
          <a:p>
            <a:pPr algn="r">
              <a:spcBef>
                <a:spcPts val="600"/>
              </a:spcBef>
              <a:spcAft>
                <a:spcPts val="600"/>
              </a:spcAft>
            </a:pPr>
            <a:r>
              <a:rPr lang="en-US" sz="1100" dirty="0">
                <a:solidFill>
                  <a:prstClr val="black"/>
                </a:solidFill>
                <a:latin typeface="Arial" pitchFamily="34" charset="0"/>
                <a:cs typeface="Arial" pitchFamily="34" charset="0"/>
              </a:rPr>
              <a:t>No</a:t>
            </a:r>
            <a:endParaRPr lang="en-US" sz="1100" b="1" dirty="0">
              <a:solidFill>
                <a:prstClr val="black"/>
              </a:solidFill>
              <a:latin typeface="Arial" pitchFamily="34" charset="0"/>
              <a:cs typeface="Arial" pitchFamily="34" charset="0"/>
            </a:endParaRPr>
          </a:p>
          <a:p>
            <a:pPr algn="r">
              <a:spcBef>
                <a:spcPts val="600"/>
              </a:spcBef>
              <a:spcAft>
                <a:spcPts val="600"/>
              </a:spcAft>
            </a:pPr>
            <a:r>
              <a:rPr lang="en-US" sz="1100" dirty="0">
                <a:solidFill>
                  <a:prstClr val="black"/>
                </a:solidFill>
                <a:latin typeface="Arial" pitchFamily="34" charset="0"/>
                <a:cs typeface="Arial" pitchFamily="34" charset="0"/>
              </a:rPr>
              <a:t/>
            </a:r>
            <a:br>
              <a:rPr lang="en-US" sz="1100" dirty="0">
                <a:solidFill>
                  <a:prstClr val="black"/>
                </a:solidFill>
                <a:latin typeface="Arial" pitchFamily="34" charset="0"/>
                <a:cs typeface="Arial" pitchFamily="34" charset="0"/>
              </a:rPr>
            </a:br>
            <a:endParaRPr lang="en-US" sz="1100" dirty="0">
              <a:solidFill>
                <a:prstClr val="black"/>
              </a:solidFill>
              <a:latin typeface="Arial" pitchFamily="34" charset="0"/>
              <a:cs typeface="Arial" pitchFamily="34" charset="0"/>
            </a:endParaRPr>
          </a:p>
        </p:txBody>
      </p:sp>
      <p:sp>
        <p:nvSpPr>
          <p:cNvPr id="57" name="TextBox 59"/>
          <p:cNvSpPr txBox="1">
            <a:spLocks noChangeArrowheads="1"/>
          </p:cNvSpPr>
          <p:nvPr/>
        </p:nvSpPr>
        <p:spPr bwMode="auto">
          <a:xfrm>
            <a:off x="2567973" y="3172159"/>
            <a:ext cx="392113" cy="261610"/>
          </a:xfrm>
          <a:prstGeom prst="rect">
            <a:avLst/>
          </a:prstGeom>
          <a:noFill/>
          <a:ln w="9525">
            <a:noFill/>
            <a:miter lim="800000"/>
            <a:headEnd/>
            <a:tailEnd/>
          </a:ln>
        </p:spPr>
        <p:txBody>
          <a:bodyPr>
            <a:spAutoFit/>
          </a:bodyPr>
          <a:lstStyle/>
          <a:p>
            <a:r>
              <a:rPr lang="en-US" sz="1100" b="1" dirty="0">
                <a:solidFill>
                  <a:prstClr val="black"/>
                </a:solidFill>
                <a:latin typeface="Arial" pitchFamily="34" charset="0"/>
                <a:cs typeface="Arial" pitchFamily="34" charset="0"/>
              </a:rPr>
              <a:t>12</a:t>
            </a:r>
          </a:p>
        </p:txBody>
      </p:sp>
      <p:sp>
        <p:nvSpPr>
          <p:cNvPr id="60" name="Rectangle 232"/>
          <p:cNvSpPr>
            <a:spLocks noChangeArrowheads="1"/>
          </p:cNvSpPr>
          <p:nvPr/>
        </p:nvSpPr>
        <p:spPr bwMode="auto">
          <a:xfrm>
            <a:off x="1858952" y="2355807"/>
            <a:ext cx="3532215" cy="297292"/>
          </a:xfrm>
          <a:prstGeom prst="rect">
            <a:avLst/>
          </a:prstGeom>
          <a:noFill/>
          <a:ln w="9525">
            <a:noFill/>
            <a:miter lim="800000"/>
            <a:headEnd/>
            <a:tailEnd/>
          </a:ln>
        </p:spPr>
        <p:txBody>
          <a:bodyPr/>
          <a:lstStyle/>
          <a:p>
            <a:pPr algn="ctr">
              <a:spcBef>
                <a:spcPct val="0"/>
              </a:spcBef>
            </a:pPr>
            <a:r>
              <a:rPr lang="en-US" sz="1200" b="1" dirty="0">
                <a:solidFill>
                  <a:prstClr val="black"/>
                </a:solidFill>
                <a:latin typeface="Arial" pitchFamily="34" charset="0"/>
                <a:cs typeface="Arial" pitchFamily="34" charset="0"/>
              </a:rPr>
              <a:t>– % of Boaters </a:t>
            </a:r>
            <a:r>
              <a:rPr lang="en-US" sz="1050" b="1" dirty="0">
                <a:solidFill>
                  <a:prstClr val="black"/>
                </a:solidFill>
                <a:latin typeface="Arial" pitchFamily="34" charset="0"/>
                <a:cs typeface="Arial" pitchFamily="34" charset="0"/>
              </a:rPr>
              <a:t>(n = 445)</a:t>
            </a:r>
            <a:endParaRPr lang="en-US" sz="1050" dirty="0">
              <a:solidFill>
                <a:prstClr val="black"/>
              </a:solidFill>
              <a:latin typeface="Arial" pitchFamily="34" charset="0"/>
              <a:cs typeface="Arial" pitchFamily="34" charset="0"/>
            </a:endParaRPr>
          </a:p>
        </p:txBody>
      </p:sp>
      <p:sp>
        <p:nvSpPr>
          <p:cNvPr id="55" name="TextBox 59"/>
          <p:cNvSpPr txBox="1">
            <a:spLocks noChangeArrowheads="1"/>
          </p:cNvSpPr>
          <p:nvPr/>
        </p:nvSpPr>
        <p:spPr bwMode="auto">
          <a:xfrm>
            <a:off x="2831849" y="4222225"/>
            <a:ext cx="392113" cy="261610"/>
          </a:xfrm>
          <a:prstGeom prst="rect">
            <a:avLst/>
          </a:prstGeom>
          <a:noFill/>
          <a:ln w="9525">
            <a:noFill/>
            <a:miter lim="800000"/>
            <a:headEnd/>
            <a:tailEnd/>
          </a:ln>
        </p:spPr>
        <p:txBody>
          <a:bodyPr>
            <a:spAutoFit/>
          </a:bodyPr>
          <a:lstStyle/>
          <a:p>
            <a:r>
              <a:rPr lang="en-US" sz="1100" b="1" dirty="0">
                <a:solidFill>
                  <a:prstClr val="black"/>
                </a:solidFill>
                <a:latin typeface="Arial" pitchFamily="34" charset="0"/>
                <a:cs typeface="Arial" pitchFamily="34" charset="0"/>
              </a:rPr>
              <a:t>20</a:t>
            </a:r>
          </a:p>
        </p:txBody>
      </p:sp>
      <p:sp>
        <p:nvSpPr>
          <p:cNvPr id="63" name="TextBox 59"/>
          <p:cNvSpPr txBox="1">
            <a:spLocks noChangeArrowheads="1"/>
          </p:cNvSpPr>
          <p:nvPr/>
        </p:nvSpPr>
        <p:spPr bwMode="auto">
          <a:xfrm>
            <a:off x="4341001" y="5309773"/>
            <a:ext cx="392113" cy="261610"/>
          </a:xfrm>
          <a:prstGeom prst="rect">
            <a:avLst/>
          </a:prstGeom>
          <a:noFill/>
          <a:ln w="9525">
            <a:noFill/>
            <a:miter lim="800000"/>
            <a:headEnd/>
            <a:tailEnd/>
          </a:ln>
        </p:spPr>
        <p:txBody>
          <a:bodyPr>
            <a:spAutoFit/>
          </a:bodyPr>
          <a:lstStyle/>
          <a:p>
            <a:r>
              <a:rPr lang="en-CA" sz="1100" b="1" dirty="0">
                <a:solidFill>
                  <a:prstClr val="black"/>
                </a:solidFill>
                <a:latin typeface="Arial" pitchFamily="34" charset="0"/>
                <a:cs typeface="Arial" pitchFamily="34" charset="0"/>
              </a:rPr>
              <a:t>69</a:t>
            </a:r>
            <a:endParaRPr lang="en-US" sz="1100" dirty="0">
              <a:solidFill>
                <a:prstClr val="black"/>
              </a:solidFill>
              <a:latin typeface="Arial" pitchFamily="34" charset="0"/>
              <a:cs typeface="Arial" pitchFamily="34" charset="0"/>
            </a:endParaRPr>
          </a:p>
        </p:txBody>
      </p:sp>
      <p:sp>
        <p:nvSpPr>
          <p:cNvPr id="64" name="Right Bracket 63"/>
          <p:cNvSpPr/>
          <p:nvPr/>
        </p:nvSpPr>
        <p:spPr>
          <a:xfrm>
            <a:off x="3249140" y="3074176"/>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TextBox 64"/>
          <p:cNvSpPr txBox="1"/>
          <p:nvPr/>
        </p:nvSpPr>
        <p:spPr>
          <a:xfrm>
            <a:off x="3358161" y="3695053"/>
            <a:ext cx="843195" cy="307777"/>
          </a:xfrm>
          <a:prstGeom prst="rect">
            <a:avLst/>
          </a:prstGeom>
          <a:noFill/>
        </p:spPr>
        <p:txBody>
          <a:bodyPr wrap="square" rtlCol="0">
            <a:spAutoFit/>
          </a:bodyPr>
          <a:lstStyle/>
          <a:p>
            <a:r>
              <a:rPr lang="en-US" sz="1400" b="1" dirty="0">
                <a:solidFill>
                  <a:prstClr val="black"/>
                </a:solidFill>
              </a:rPr>
              <a:t>31%  Yes</a:t>
            </a:r>
          </a:p>
        </p:txBody>
      </p:sp>
      <p:sp>
        <p:nvSpPr>
          <p:cNvPr id="15" name="Text Box 170"/>
          <p:cNvSpPr txBox="1">
            <a:spLocks noChangeArrowheads="1"/>
          </p:cNvSpPr>
          <p:nvPr/>
        </p:nvSpPr>
        <p:spPr bwMode="auto">
          <a:xfrm>
            <a:off x="446567" y="1101570"/>
            <a:ext cx="8137621" cy="702756"/>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solidFill>
                  <a:prstClr val="black"/>
                </a:solidFill>
                <a:latin typeface="Arial" pitchFamily="34" charset="0"/>
                <a:cs typeface="Arial" pitchFamily="34" charset="0"/>
              </a:rPr>
              <a:t>Including 45% of New Boaters.</a:t>
            </a:r>
          </a:p>
          <a:p>
            <a:pPr marL="177800" indent="-177800">
              <a:spcBef>
                <a:spcPct val="0"/>
              </a:spcBef>
              <a:spcAft>
                <a:spcPts val="400"/>
              </a:spcAft>
              <a:buFont typeface="Arial" pitchFamily="34" charset="0"/>
              <a:buChar char="•"/>
            </a:pPr>
            <a:r>
              <a:rPr lang="en-US" sz="1100" dirty="0">
                <a:solidFill>
                  <a:prstClr val="black"/>
                </a:solidFill>
                <a:latin typeface="Arial" pitchFamily="34" charset="0"/>
                <a:cs typeface="Arial" pitchFamily="34" charset="0"/>
              </a:rPr>
              <a:t>Highest awareness among PWC riders (52%), Sailors (48%), Boat Drivers (39%) and Pleasure </a:t>
            </a:r>
            <a:r>
              <a:rPr lang="en-US" sz="1100" dirty="0" err="1">
                <a:solidFill>
                  <a:prstClr val="black"/>
                </a:solidFill>
                <a:latin typeface="Arial" pitchFamily="34" charset="0"/>
                <a:cs typeface="Arial" pitchFamily="34" charset="0"/>
              </a:rPr>
              <a:t>powerboaters</a:t>
            </a:r>
            <a:r>
              <a:rPr lang="en-US" sz="1100" dirty="0">
                <a:solidFill>
                  <a:prstClr val="black"/>
                </a:solidFill>
                <a:latin typeface="Arial" pitchFamily="34" charset="0"/>
                <a:cs typeface="Arial" pitchFamily="34" charset="0"/>
              </a:rPr>
              <a:t> (39%). </a:t>
            </a:r>
          </a:p>
          <a:p>
            <a:pPr marL="177800" indent="-177800">
              <a:spcBef>
                <a:spcPct val="0"/>
              </a:spcBef>
              <a:spcAft>
                <a:spcPts val="400"/>
              </a:spcAft>
              <a:buFont typeface="Arial" pitchFamily="34" charset="0"/>
              <a:buChar char="•"/>
            </a:pPr>
            <a:r>
              <a:rPr lang="en-US" sz="1100" dirty="0">
                <a:solidFill>
                  <a:prstClr val="black"/>
                </a:solidFill>
                <a:latin typeface="Arial" pitchFamily="34" charset="0"/>
                <a:cs typeface="Arial" pitchFamily="34" charset="0"/>
              </a:rPr>
              <a:t>Much lower awareness among Interested Non-Boaters (10%).</a:t>
            </a:r>
          </a:p>
        </p:txBody>
      </p:sp>
      <p:sp>
        <p:nvSpPr>
          <p:cNvPr id="31" name="TextBox 49">
            <a:extLst>
              <a:ext uri="{FF2B5EF4-FFF2-40B4-BE49-F238E27FC236}">
                <a16:creationId xmlns:a16="http://schemas.microsoft.com/office/drawing/2014/main" xmlns="" id="{12DD485B-63E7-4F55-9724-4016C335A921}"/>
              </a:ext>
            </a:extLst>
          </p:cNvPr>
          <p:cNvSpPr txBox="1">
            <a:spLocks noChangeArrowheads="1"/>
          </p:cNvSpPr>
          <p:nvPr/>
        </p:nvSpPr>
        <p:spPr bwMode="auto">
          <a:xfrm>
            <a:off x="4528778" y="2743631"/>
            <a:ext cx="873279" cy="260350"/>
          </a:xfrm>
          <a:prstGeom prst="rect">
            <a:avLst/>
          </a:prstGeom>
          <a:noFill/>
          <a:ln w="9525">
            <a:noFill/>
            <a:miter lim="800000"/>
            <a:headEnd/>
            <a:tailEnd/>
          </a:ln>
        </p:spPr>
        <p:txBody>
          <a:bodyPr wrap="square">
            <a:spAutoFit/>
          </a:bodyPr>
          <a:lstStyle/>
          <a:p>
            <a:r>
              <a:rPr lang="en-US" sz="1050" b="1" u="sng" dirty="0">
                <a:solidFill>
                  <a:prstClr val="black"/>
                </a:solidFill>
                <a:latin typeface="Arial" pitchFamily="34" charset="0"/>
                <a:cs typeface="Arial" pitchFamily="34" charset="0"/>
                <a:sym typeface="Symbol" pitchFamily="18" charset="2"/>
              </a:rPr>
              <a:t>Aug 2018</a:t>
            </a:r>
            <a:endParaRPr lang="en-US" sz="1050" b="1" u="sng" dirty="0">
              <a:solidFill>
                <a:prstClr val="black"/>
              </a:solidFill>
              <a:latin typeface="Arial" pitchFamily="34" charset="0"/>
              <a:cs typeface="Arial" pitchFamily="34" charset="0"/>
            </a:endParaRPr>
          </a:p>
        </p:txBody>
      </p:sp>
      <p:sp>
        <p:nvSpPr>
          <p:cNvPr id="30" name="TextBox 59">
            <a:extLst>
              <a:ext uri="{FF2B5EF4-FFF2-40B4-BE49-F238E27FC236}">
                <a16:creationId xmlns:a16="http://schemas.microsoft.com/office/drawing/2014/main" xmlns="" id="{9F0C5F87-5AEE-4996-857B-F8D2C10C0BB6}"/>
              </a:ext>
            </a:extLst>
          </p:cNvPr>
          <p:cNvSpPr txBox="1">
            <a:spLocks noChangeArrowheads="1"/>
          </p:cNvSpPr>
          <p:nvPr/>
        </p:nvSpPr>
        <p:spPr bwMode="auto">
          <a:xfrm>
            <a:off x="6607429" y="3172159"/>
            <a:ext cx="392113" cy="261610"/>
          </a:xfrm>
          <a:prstGeom prst="rect">
            <a:avLst/>
          </a:prstGeom>
          <a:noFill/>
          <a:ln w="9525">
            <a:noFill/>
            <a:miter lim="800000"/>
            <a:headEnd/>
            <a:tailEnd/>
          </a:ln>
        </p:spPr>
        <p:txBody>
          <a:bodyPr>
            <a:spAutoFit/>
          </a:bodyPr>
          <a:lstStyle/>
          <a:p>
            <a:r>
              <a:rPr lang="en-US" sz="1100" dirty="0">
                <a:solidFill>
                  <a:prstClr val="black"/>
                </a:solidFill>
                <a:latin typeface="Arial" pitchFamily="34" charset="0"/>
                <a:cs typeface="Arial" pitchFamily="34" charset="0"/>
              </a:rPr>
              <a:t>1</a:t>
            </a:r>
          </a:p>
        </p:txBody>
      </p:sp>
      <p:sp>
        <p:nvSpPr>
          <p:cNvPr id="32" name="TextBox 59">
            <a:extLst>
              <a:ext uri="{FF2B5EF4-FFF2-40B4-BE49-F238E27FC236}">
                <a16:creationId xmlns:a16="http://schemas.microsoft.com/office/drawing/2014/main" xmlns="" id="{DE539424-6C28-4121-982E-0C18269B3F89}"/>
              </a:ext>
            </a:extLst>
          </p:cNvPr>
          <p:cNvSpPr txBox="1">
            <a:spLocks noChangeArrowheads="1"/>
          </p:cNvSpPr>
          <p:nvPr/>
        </p:nvSpPr>
        <p:spPr bwMode="auto">
          <a:xfrm>
            <a:off x="6620378" y="4215130"/>
            <a:ext cx="392113" cy="261610"/>
          </a:xfrm>
          <a:prstGeom prst="rect">
            <a:avLst/>
          </a:prstGeom>
          <a:noFill/>
          <a:ln w="9525">
            <a:noFill/>
            <a:miter lim="800000"/>
            <a:headEnd/>
            <a:tailEnd/>
          </a:ln>
        </p:spPr>
        <p:txBody>
          <a:bodyPr>
            <a:spAutoFit/>
          </a:bodyPr>
          <a:lstStyle/>
          <a:p>
            <a:r>
              <a:rPr lang="en-US" sz="1100" dirty="0">
                <a:solidFill>
                  <a:prstClr val="black"/>
                </a:solidFill>
                <a:latin typeface="Arial" pitchFamily="34" charset="0"/>
                <a:cs typeface="Arial" pitchFamily="34" charset="0"/>
              </a:rPr>
              <a:t>9</a:t>
            </a:r>
          </a:p>
        </p:txBody>
      </p:sp>
      <p:sp>
        <p:nvSpPr>
          <p:cNvPr id="33" name="Right Bracket 32">
            <a:extLst>
              <a:ext uri="{FF2B5EF4-FFF2-40B4-BE49-F238E27FC236}">
                <a16:creationId xmlns:a16="http://schemas.microsoft.com/office/drawing/2014/main" xmlns="" id="{8441D91C-06CB-4943-B908-BB8CD2A4D6C4}"/>
              </a:ext>
            </a:extLst>
          </p:cNvPr>
          <p:cNvSpPr/>
          <p:nvPr/>
        </p:nvSpPr>
        <p:spPr>
          <a:xfrm>
            <a:off x="6878059" y="3067081"/>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solidFill>
                <a:prstClr val="black"/>
              </a:solidFill>
            </a:endParaRPr>
          </a:p>
        </p:txBody>
      </p:sp>
      <p:sp>
        <p:nvSpPr>
          <p:cNvPr id="35" name="TextBox 34">
            <a:extLst>
              <a:ext uri="{FF2B5EF4-FFF2-40B4-BE49-F238E27FC236}">
                <a16:creationId xmlns:a16="http://schemas.microsoft.com/office/drawing/2014/main" xmlns="" id="{AC046DE7-5F67-435E-83B7-E791F4A8ED8A}"/>
              </a:ext>
            </a:extLst>
          </p:cNvPr>
          <p:cNvSpPr txBox="1"/>
          <p:nvPr/>
        </p:nvSpPr>
        <p:spPr>
          <a:xfrm>
            <a:off x="6987080" y="3687958"/>
            <a:ext cx="843195" cy="276999"/>
          </a:xfrm>
          <a:prstGeom prst="rect">
            <a:avLst/>
          </a:prstGeom>
          <a:noFill/>
        </p:spPr>
        <p:txBody>
          <a:bodyPr wrap="square" rtlCol="0">
            <a:spAutoFit/>
          </a:bodyPr>
          <a:lstStyle/>
          <a:p>
            <a:r>
              <a:rPr lang="en-US" sz="1200" dirty="0">
                <a:solidFill>
                  <a:prstClr val="black"/>
                </a:solidFill>
              </a:rPr>
              <a:t>10% </a:t>
            </a:r>
          </a:p>
        </p:txBody>
      </p:sp>
      <p:sp>
        <p:nvSpPr>
          <p:cNvPr id="36" name="TextBox 59">
            <a:extLst>
              <a:ext uri="{FF2B5EF4-FFF2-40B4-BE49-F238E27FC236}">
                <a16:creationId xmlns:a16="http://schemas.microsoft.com/office/drawing/2014/main" xmlns="" id="{DC45706A-8621-4735-83C3-B3504FAEB539}"/>
              </a:ext>
            </a:extLst>
          </p:cNvPr>
          <p:cNvSpPr txBox="1">
            <a:spLocks noChangeArrowheads="1"/>
          </p:cNvSpPr>
          <p:nvPr/>
        </p:nvSpPr>
        <p:spPr bwMode="auto">
          <a:xfrm>
            <a:off x="6620312" y="5325347"/>
            <a:ext cx="392113" cy="261610"/>
          </a:xfrm>
          <a:prstGeom prst="rect">
            <a:avLst/>
          </a:prstGeom>
          <a:noFill/>
          <a:ln w="9525">
            <a:noFill/>
            <a:miter lim="800000"/>
            <a:headEnd/>
            <a:tailEnd/>
          </a:ln>
        </p:spPr>
        <p:txBody>
          <a:bodyPr>
            <a:spAutoFit/>
          </a:bodyPr>
          <a:lstStyle/>
          <a:p>
            <a:r>
              <a:rPr lang="en-CA" sz="1100" dirty="0">
                <a:solidFill>
                  <a:prstClr val="black"/>
                </a:solidFill>
                <a:latin typeface="Arial" pitchFamily="34" charset="0"/>
                <a:cs typeface="Arial" pitchFamily="34" charset="0"/>
              </a:rPr>
              <a:t>90</a:t>
            </a:r>
            <a:endParaRPr lang="en-US" sz="1100" dirty="0">
              <a:solidFill>
                <a:prstClr val="black"/>
              </a:solidFill>
              <a:latin typeface="Arial" pitchFamily="34" charset="0"/>
              <a:cs typeface="Arial" pitchFamily="34" charset="0"/>
            </a:endParaRPr>
          </a:p>
        </p:txBody>
      </p:sp>
      <p:sp>
        <p:nvSpPr>
          <p:cNvPr id="39" name="Rectangle 232">
            <a:extLst>
              <a:ext uri="{FF2B5EF4-FFF2-40B4-BE49-F238E27FC236}">
                <a16:creationId xmlns:a16="http://schemas.microsoft.com/office/drawing/2014/main" xmlns="" id="{7114CDFC-B24F-4043-8963-0B1E776327DB}"/>
              </a:ext>
            </a:extLst>
          </p:cNvPr>
          <p:cNvSpPr>
            <a:spLocks noChangeArrowheads="1"/>
          </p:cNvSpPr>
          <p:nvPr/>
        </p:nvSpPr>
        <p:spPr bwMode="auto">
          <a:xfrm>
            <a:off x="5246317" y="2344225"/>
            <a:ext cx="3532215" cy="297292"/>
          </a:xfrm>
          <a:prstGeom prst="rect">
            <a:avLst/>
          </a:prstGeom>
          <a:noFill/>
          <a:ln w="9525">
            <a:noFill/>
            <a:miter lim="800000"/>
            <a:headEnd/>
            <a:tailEnd/>
          </a:ln>
        </p:spPr>
        <p:txBody>
          <a:bodyPr/>
          <a:lstStyle/>
          <a:p>
            <a:pPr algn="ctr">
              <a:spcBef>
                <a:spcPct val="0"/>
              </a:spcBef>
            </a:pPr>
            <a:r>
              <a:rPr lang="en-US" sz="1200" b="1" dirty="0">
                <a:solidFill>
                  <a:prstClr val="black"/>
                </a:solidFill>
                <a:latin typeface="Arial" pitchFamily="34" charset="0"/>
                <a:cs typeface="Arial" pitchFamily="34" charset="0"/>
              </a:rPr>
              <a:t>– % of Interested Non-Boaters </a:t>
            </a:r>
            <a:r>
              <a:rPr lang="en-US" sz="1050" b="1" dirty="0">
                <a:solidFill>
                  <a:prstClr val="black"/>
                </a:solidFill>
                <a:latin typeface="Arial" pitchFamily="34" charset="0"/>
                <a:cs typeface="Arial" pitchFamily="34" charset="0"/>
              </a:rPr>
              <a:t>(n = 262)</a:t>
            </a:r>
            <a:endParaRPr lang="en-US" sz="1050" dirty="0">
              <a:solidFill>
                <a:prstClr val="black"/>
              </a:solidFill>
              <a:latin typeface="Arial" pitchFamily="34" charset="0"/>
              <a:cs typeface="Arial" pitchFamily="34" charset="0"/>
            </a:endParaRPr>
          </a:p>
        </p:txBody>
      </p:sp>
      <p:sp>
        <p:nvSpPr>
          <p:cNvPr id="40" name="Rectangle 232">
            <a:extLst>
              <a:ext uri="{FF2B5EF4-FFF2-40B4-BE49-F238E27FC236}">
                <a16:creationId xmlns:a16="http://schemas.microsoft.com/office/drawing/2014/main" xmlns="" id="{9022CD38-8DF7-4A66-A628-8480EE546F7F}"/>
              </a:ext>
            </a:extLst>
          </p:cNvPr>
          <p:cNvSpPr>
            <a:spLocks noChangeArrowheads="1"/>
          </p:cNvSpPr>
          <p:nvPr/>
        </p:nvSpPr>
        <p:spPr bwMode="auto">
          <a:xfrm>
            <a:off x="2758204" y="1944819"/>
            <a:ext cx="4367493" cy="297292"/>
          </a:xfrm>
          <a:prstGeom prst="rect">
            <a:avLst/>
          </a:prstGeom>
          <a:noFill/>
          <a:ln w="9525">
            <a:noFill/>
            <a:miter lim="800000"/>
            <a:headEnd/>
            <a:tailEnd/>
          </a:ln>
        </p:spPr>
        <p:txBody>
          <a:bodyPr/>
          <a:lstStyle/>
          <a:p>
            <a:pPr algn="ctr">
              <a:spcBef>
                <a:spcPct val="0"/>
              </a:spcBef>
            </a:pPr>
            <a:r>
              <a:rPr lang="en-US" sz="1200" b="1" dirty="0">
                <a:solidFill>
                  <a:prstClr val="black"/>
                </a:solidFill>
                <a:latin typeface="Arial" pitchFamily="34" charset="0"/>
                <a:cs typeface="Arial" pitchFamily="34" charset="0"/>
              </a:rPr>
              <a:t>“Boating Safety Cards” Awareness</a:t>
            </a:r>
            <a:endParaRPr lang="en-US" sz="1200" dirty="0">
              <a:solidFill>
                <a:prstClr val="black"/>
              </a:solidFill>
              <a:latin typeface="Arial" pitchFamily="34" charset="0"/>
              <a:cs typeface="Arial" pitchFamily="34" charset="0"/>
            </a:endParaRPr>
          </a:p>
        </p:txBody>
      </p:sp>
      <p:sp>
        <p:nvSpPr>
          <p:cNvPr id="41" name="TextBox 26">
            <a:extLst>
              <a:ext uri="{FF2B5EF4-FFF2-40B4-BE49-F238E27FC236}">
                <a16:creationId xmlns:a16="http://schemas.microsoft.com/office/drawing/2014/main" xmlns="" id="{5853A02D-3196-4D26-B288-F629C0D8FC8B}"/>
              </a:ext>
            </a:extLst>
          </p:cNvPr>
          <p:cNvSpPr txBox="1">
            <a:spLocks noChangeArrowheads="1"/>
          </p:cNvSpPr>
          <p:nvPr/>
        </p:nvSpPr>
        <p:spPr bwMode="auto">
          <a:xfrm>
            <a:off x="266883" y="6180724"/>
            <a:ext cx="4133667" cy="230832"/>
          </a:xfrm>
          <a:prstGeom prst="rect">
            <a:avLst/>
          </a:prstGeom>
          <a:solidFill>
            <a:srgbClr val="FFFFFF"/>
          </a:solidFill>
          <a:ln w="9525">
            <a:noFill/>
            <a:miter lim="800000"/>
            <a:headEnd/>
            <a:tailEnd/>
          </a:ln>
        </p:spPr>
        <p:txBody>
          <a:bodyPr wrap="square">
            <a:spAutoFit/>
          </a:bodyPr>
          <a:lstStyle/>
          <a:p>
            <a:pPr>
              <a:spcBef>
                <a:spcPts val="600"/>
              </a:spcBef>
              <a:spcAft>
                <a:spcPts val="3000"/>
              </a:spcAft>
            </a:pPr>
            <a:r>
              <a:rPr lang="en-US" sz="900" dirty="0">
                <a:solidFill>
                  <a:prstClr val="black"/>
                </a:solidFill>
                <a:latin typeface="Arial" pitchFamily="34" charset="0"/>
                <a:cs typeface="Arial" pitchFamily="34" charset="0"/>
              </a:rPr>
              <a:t>* New Boaters = Boaters who began boating within the last 2 years.</a:t>
            </a:r>
          </a:p>
        </p:txBody>
      </p:sp>
    </p:spTree>
    <p:extLst>
      <p:ext uri="{BB962C8B-B14F-4D97-AF65-F5344CB8AC3E}">
        <p14:creationId xmlns:p14="http://schemas.microsoft.com/office/powerpoint/2010/main" val="2329714843"/>
      </p:ext>
    </p:extLst>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ext uri="{D42A27DB-BD31-4B8C-83A1-F6EECF244321}">
                <p14:modId xmlns:p14="http://schemas.microsoft.com/office/powerpoint/2010/main" val="77502907"/>
              </p:ext>
            </p:extLst>
          </p:nvPr>
        </p:nvGraphicFramePr>
        <p:xfrm>
          <a:off x="672237" y="2486024"/>
          <a:ext cx="7324725" cy="3374969"/>
        </p:xfrm>
        <a:graphic>
          <a:graphicData uri="http://schemas.openxmlformats.org/presentationml/2006/ole">
            <mc:AlternateContent xmlns:mc="http://schemas.openxmlformats.org/markup-compatibility/2006">
              <mc:Choice xmlns:v="urn:schemas-microsoft-com:vml" Requires="v">
                <p:oleObj spid="_x0000_s165137" name="Worksheet" r:id="rId4" imgW="6619770" imgH="3552838" progId="Excel.Sheet.8">
                  <p:embed/>
                </p:oleObj>
              </mc:Choice>
              <mc:Fallback>
                <p:oleObj name="Worksheet" r:id="rId4" imgW="6619770" imgH="3552838" progId="Excel.Sheet.8">
                  <p:embed/>
                  <p:pic>
                    <p:nvPicPr>
                      <p:cNvPr id="9" name="Object 4"/>
                      <p:cNvPicPr>
                        <a:picLocks noChangeAspect="1" noChangeArrowheads="1"/>
                      </p:cNvPicPr>
                      <p:nvPr/>
                    </p:nvPicPr>
                    <p:blipFill>
                      <a:blip r:embed="rId5"/>
                      <a:srcRect l="3552" b="621"/>
                      <a:stretch>
                        <a:fillRect/>
                      </a:stretch>
                    </p:blipFill>
                    <p:spPr bwMode="auto">
                      <a:xfrm>
                        <a:off x="672237" y="2486024"/>
                        <a:ext cx="7324725" cy="3374969"/>
                      </a:xfrm>
                      <a:prstGeom prst="rect">
                        <a:avLst/>
                      </a:prstGeom>
                      <a:noFill/>
                      <a:ln>
                        <a:noFill/>
                      </a:ln>
                      <a:effectLst/>
                      <a:extLst/>
                    </p:spPr>
                  </p:pic>
                </p:oleObj>
              </mc:Fallback>
            </mc:AlternateContent>
          </a:graphicData>
        </a:graphic>
      </p:graphicFrame>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ext uri="{D42A27DB-BD31-4B8C-83A1-F6EECF244321}">
                <p14:modId xmlns:p14="http://schemas.microsoft.com/office/powerpoint/2010/main" val="1105248877"/>
              </p:ext>
            </p:extLst>
          </p:nvPr>
        </p:nvGraphicFramePr>
        <p:xfrm>
          <a:off x="5486576" y="2150977"/>
          <a:ext cx="3600000" cy="3589423"/>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xmlns="" val="46487179"/>
                    </a:ext>
                  </a:extLst>
                </a:gridCol>
                <a:gridCol w="900000">
                  <a:extLst>
                    <a:ext uri="{9D8B030D-6E8A-4147-A177-3AD203B41FA5}">
                      <a16:colId xmlns:a16="http://schemas.microsoft.com/office/drawing/2014/main" xmlns="" val="3849074625"/>
                    </a:ext>
                  </a:extLst>
                </a:gridCol>
                <a:gridCol w="900000">
                  <a:extLst>
                    <a:ext uri="{9D8B030D-6E8A-4147-A177-3AD203B41FA5}">
                      <a16:colId xmlns:a16="http://schemas.microsoft.com/office/drawing/2014/main" xmlns="" val="895888019"/>
                    </a:ext>
                  </a:extLst>
                </a:gridCol>
                <a:gridCol w="900000">
                  <a:extLst>
                    <a:ext uri="{9D8B030D-6E8A-4147-A177-3AD203B41FA5}">
                      <a16:colId xmlns:a16="http://schemas.microsoft.com/office/drawing/2014/main" xmlns="" val="1434392144"/>
                    </a:ext>
                  </a:extLst>
                </a:gridCol>
              </a:tblGrid>
              <a:tr h="0">
                <a:tc gridSpan="2">
                  <a:txBody>
                    <a:bodyPr/>
                    <a:lstStyle/>
                    <a:p>
                      <a:pPr marL="84138" indent="0" algn="ctr" defTabSz="901700">
                        <a:tabLst/>
                      </a:pPr>
                      <a:r>
                        <a:rPr lang="en-CA" sz="1100" u="none" dirty="0">
                          <a:solidFill>
                            <a:sysClr val="windowText" lastClr="000000"/>
                          </a:solidFill>
                          <a:latin typeface="Arial" panose="020B0604020202020204" pitchFamily="34" charset="0"/>
                          <a:cs typeface="Arial" panose="020B0604020202020204" pitchFamily="34" charset="0"/>
                        </a:rPr>
                        <a:t>% of Interested </a:t>
                      </a:r>
                      <a:br>
                        <a:rPr lang="en-CA" sz="1100" u="none" dirty="0">
                          <a:solidFill>
                            <a:sysClr val="windowText" lastClr="000000"/>
                          </a:solidFill>
                          <a:latin typeface="Arial" panose="020B0604020202020204" pitchFamily="34" charset="0"/>
                          <a:cs typeface="Arial" panose="020B0604020202020204" pitchFamily="34" charset="0"/>
                        </a:rPr>
                      </a:br>
                      <a:r>
                        <a:rPr lang="en-CA" sz="1100" u="none" dirty="0">
                          <a:solidFill>
                            <a:sysClr val="windowText" lastClr="000000"/>
                          </a:solidFill>
                          <a:latin typeface="Arial" panose="020B0604020202020204" pitchFamily="34" charset="0"/>
                          <a:cs typeface="Arial" panose="020B0604020202020204" pitchFamily="34" charset="0"/>
                        </a:rPr>
                        <a:t>Non-Boaters (262)</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ysClr val="windowText" lastClr="000000"/>
                          </a:solidFill>
                          <a:latin typeface="Arial" panose="020B0604020202020204" pitchFamily="34" charset="0"/>
                          <a:cs typeface="Arial" panose="020B0604020202020204" pitchFamily="34" charset="0"/>
                        </a:rPr>
                        <a:t>% of New </a:t>
                      </a:r>
                      <a:br>
                        <a:rPr lang="en-CA" sz="1100" dirty="0">
                          <a:solidFill>
                            <a:sysClr val="windowText" lastClr="000000"/>
                          </a:solidFill>
                          <a:latin typeface="Arial" panose="020B0604020202020204" pitchFamily="34" charset="0"/>
                          <a:cs typeface="Arial" panose="020B0604020202020204" pitchFamily="34" charset="0"/>
                        </a:rPr>
                      </a:br>
                      <a:r>
                        <a:rPr lang="en-CA" sz="1100" dirty="0">
                          <a:solidFill>
                            <a:sysClr val="windowText" lastClr="000000"/>
                          </a:solidFill>
                          <a:latin typeface="Arial" panose="020B0604020202020204" pitchFamily="34" charset="0"/>
                          <a:cs typeface="Arial" panose="020B0604020202020204" pitchFamily="34" charset="0"/>
                        </a:rPr>
                        <a:t>Boaters (129)</a:t>
                      </a:r>
                    </a:p>
                  </a:txBody>
                  <a:tcPr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a16="http://schemas.microsoft.com/office/drawing/2014/main" xmlns="" val="1981573541"/>
                  </a:ext>
                </a:extLst>
              </a:tr>
              <a:tr h="199343">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Strongly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Agree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Strongly</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Agree</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391563">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59740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50</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443991">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75</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31</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5715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11</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4445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15</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4699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64</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34</a:t>
                      </a:r>
                    </a:p>
                  </a:txBody>
                  <a:tcPr anchor="ctr">
                    <a:lnL w="12700" cap="flat" cmpd="sng" algn="ctr">
                      <a:solidFill>
                        <a:srgbClr val="0066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68</a:t>
                      </a:r>
                    </a:p>
                  </a:txBody>
                  <a:tcPr anchor="ctr">
                    <a:lnL w="12700" cap="flat" cmpd="sng" algn="ctr">
                      <a:no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bl>
          </a:graphicData>
        </a:graphic>
      </p:graphicFrame>
      <p:sp>
        <p:nvSpPr>
          <p:cNvPr id="2" name="Title 1"/>
          <p:cNvSpPr>
            <a:spLocks noGrp="1"/>
          </p:cNvSpPr>
          <p:nvPr>
            <p:ph type="title"/>
          </p:nvPr>
        </p:nvSpPr>
        <p:spPr>
          <a:xfrm>
            <a:off x="1496290" y="0"/>
            <a:ext cx="7428635" cy="1052736"/>
          </a:xfrm>
        </p:spPr>
        <p:txBody>
          <a:bodyPr>
            <a:normAutofit/>
          </a:bodyPr>
          <a:lstStyle/>
          <a:p>
            <a:r>
              <a:rPr lang="en-CA" sz="1900" dirty="0"/>
              <a:t>The Boating Safety Cards are effective in providing relevant, well-received new information to Boaters.  Most Boaters would like to see more of these cards on other boating safety topics.</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51</a:t>
            </a:fld>
            <a:endParaRPr lang="en-US"/>
          </a:p>
        </p:txBody>
      </p:sp>
      <p:sp>
        <p:nvSpPr>
          <p:cNvPr id="8" name="Rectangle 232"/>
          <p:cNvSpPr>
            <a:spLocks noChangeArrowheads="1"/>
          </p:cNvSpPr>
          <p:nvPr/>
        </p:nvSpPr>
        <p:spPr bwMode="auto">
          <a:xfrm>
            <a:off x="2616194" y="2309048"/>
            <a:ext cx="2134778" cy="317562"/>
          </a:xfrm>
          <a:prstGeom prst="rect">
            <a:avLst/>
          </a:prstGeom>
          <a:noFill/>
          <a:ln w="9525">
            <a:noFill/>
            <a:miter lim="800000"/>
            <a:headEnd/>
            <a:tailEnd/>
          </a:ln>
        </p:spPr>
        <p:txBody>
          <a:bodyPr/>
          <a:lstStyle/>
          <a:p>
            <a:pPr algn="ctr" eaLnBrk="1" hangingPunct="1">
              <a:spcBef>
                <a:spcPct val="0"/>
              </a:spcBef>
              <a:buFontTx/>
              <a:buNone/>
            </a:pPr>
            <a:r>
              <a:rPr lang="en-US" sz="1200" b="1" dirty="0">
                <a:solidFill>
                  <a:schemeClr val="tx1"/>
                </a:solidFill>
                <a:latin typeface="Arial" pitchFamily="34" charset="0"/>
                <a:cs typeface="Arial" pitchFamily="34" charset="0"/>
              </a:rPr>
              <a:t>% of Boaters (n = </a:t>
            </a:r>
            <a:r>
              <a:rPr lang="en-US" sz="1200" b="1" dirty="0">
                <a:latin typeface="Arial" pitchFamily="34" charset="0"/>
                <a:cs typeface="Arial" pitchFamily="34" charset="0"/>
              </a:rPr>
              <a:t>445</a:t>
            </a:r>
            <a:r>
              <a:rPr lang="en-US" sz="1200" b="1" dirty="0">
                <a:solidFill>
                  <a:schemeClr val="tx1"/>
                </a:solidFill>
                <a:latin typeface="Arial" pitchFamily="34" charset="0"/>
                <a:cs typeface="Arial" pitchFamily="34" charset="0"/>
              </a:rPr>
              <a:t>)</a:t>
            </a:r>
            <a:endParaRPr lang="en-US" sz="1200" dirty="0">
              <a:solidFill>
                <a:schemeClr val="tx1"/>
              </a:solidFill>
              <a:latin typeface="Arial" pitchFamily="34" charset="0"/>
              <a:cs typeface="Arial" pitchFamily="34" charset="0"/>
            </a:endParaRPr>
          </a:p>
        </p:txBody>
      </p:sp>
      <p:sp>
        <p:nvSpPr>
          <p:cNvPr id="10" name="TextBox 26"/>
          <p:cNvSpPr txBox="1">
            <a:spLocks noChangeArrowheads="1"/>
          </p:cNvSpPr>
          <p:nvPr/>
        </p:nvSpPr>
        <p:spPr bwMode="auto">
          <a:xfrm>
            <a:off x="187889" y="2890739"/>
            <a:ext cx="2214562" cy="3016210"/>
          </a:xfrm>
          <a:prstGeom prst="rect">
            <a:avLst/>
          </a:prstGeom>
          <a:solidFill>
            <a:srgbClr val="FFFFFF"/>
          </a:solidFill>
          <a:ln w="9525">
            <a:noFill/>
            <a:miter lim="800000"/>
            <a:headEnd/>
            <a:tailEnd/>
          </a:ln>
        </p:spPr>
        <p:txBody>
          <a:bodyPr>
            <a:spAutoFit/>
          </a:bodyPr>
          <a:lstStyle/>
          <a:p>
            <a:pPr>
              <a:spcBef>
                <a:spcPts val="1200"/>
              </a:spcBef>
              <a:spcAft>
                <a:spcPts val="600"/>
              </a:spcAft>
              <a:buFontTx/>
              <a:buNone/>
            </a:pPr>
            <a:r>
              <a:rPr lang="en-US" sz="1200" dirty="0">
                <a:solidFill>
                  <a:schemeClr val="tx1"/>
                </a:solidFill>
                <a:latin typeface="Arial" pitchFamily="34" charset="0"/>
                <a:cs typeface="Arial" pitchFamily="34" charset="0"/>
              </a:rPr>
              <a:t>I like these cards</a:t>
            </a:r>
          </a:p>
          <a:p>
            <a:pPr>
              <a:spcBef>
                <a:spcPts val="1200"/>
              </a:spcBef>
              <a:buFontTx/>
              <a:buNone/>
            </a:pPr>
            <a:r>
              <a:rPr lang="en-US" sz="1200" dirty="0">
                <a:latin typeface="Arial" pitchFamily="34" charset="0"/>
                <a:cs typeface="Arial" pitchFamily="34" charset="0"/>
              </a:rPr>
              <a:t>The messages in these cards are relevant to me</a:t>
            </a:r>
          </a:p>
          <a:p>
            <a:pPr>
              <a:spcBef>
                <a:spcPts val="1200"/>
              </a:spcBef>
              <a:buFontTx/>
              <a:buNone/>
            </a:pPr>
            <a:r>
              <a:rPr lang="en-US" sz="1200" dirty="0">
                <a:solidFill>
                  <a:schemeClr val="tx1"/>
                </a:solidFill>
                <a:latin typeface="Arial" pitchFamily="34" charset="0"/>
                <a:cs typeface="Arial" pitchFamily="34" charset="0"/>
              </a:rPr>
              <a:t>I learned something new from these cards</a:t>
            </a:r>
          </a:p>
          <a:p>
            <a:pPr>
              <a:spcBef>
                <a:spcPts val="1200"/>
              </a:spcBef>
              <a:spcAft>
                <a:spcPts val="1200"/>
              </a:spcAft>
              <a:buFontTx/>
              <a:buNone/>
            </a:pPr>
            <a:r>
              <a:rPr lang="en-US" sz="1200" dirty="0">
                <a:latin typeface="Arial" pitchFamily="34" charset="0"/>
                <a:cs typeface="Arial" pitchFamily="34" charset="0"/>
              </a:rPr>
              <a:t>These cards are confusing</a:t>
            </a:r>
          </a:p>
          <a:p>
            <a:pPr>
              <a:spcBef>
                <a:spcPts val="1200"/>
              </a:spcBef>
              <a:spcAft>
                <a:spcPts val="600"/>
              </a:spcAft>
              <a:buFontTx/>
              <a:buNone/>
            </a:pPr>
            <a:r>
              <a:rPr lang="en-US" sz="1200" dirty="0">
                <a:solidFill>
                  <a:schemeClr val="tx1"/>
                </a:solidFill>
                <a:latin typeface="Arial" pitchFamily="34" charset="0"/>
                <a:cs typeface="Arial" pitchFamily="34" charset="0"/>
              </a:rPr>
              <a:t>These cads are irritating</a:t>
            </a:r>
          </a:p>
          <a:p>
            <a:pPr>
              <a:spcBef>
                <a:spcPts val="1200"/>
              </a:spcBef>
              <a:buFontTx/>
              <a:buNone/>
            </a:pPr>
            <a:r>
              <a:rPr lang="en-US" sz="1200" dirty="0">
                <a:latin typeface="Arial" pitchFamily="34" charset="0"/>
                <a:cs typeface="Arial" pitchFamily="34" charset="0"/>
              </a:rPr>
              <a:t>I would like to see more cards like this about other boating safety topics/tips</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3722910" y="6023002"/>
            <a:ext cx="3562350" cy="363567"/>
            <a:chOff x="6607534" y="3848431"/>
            <a:chExt cx="3562184" cy="413468"/>
          </a:xfrm>
        </p:grpSpPr>
        <p:sp>
          <p:nvSpPr>
            <p:cNvPr id="12" name="Rectangle 23"/>
            <p:cNvSpPr>
              <a:spLocks noChangeArrowheads="1"/>
            </p:cNvSpPr>
            <p:nvPr/>
          </p:nvSpPr>
          <p:spPr bwMode="auto">
            <a:xfrm>
              <a:off x="8672441" y="3943613"/>
              <a:ext cx="159772" cy="170349"/>
            </a:xfrm>
            <a:prstGeom prst="rect">
              <a:avLst/>
            </a:prstGeom>
            <a:solidFill>
              <a:srgbClr val="8FAADC"/>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3" name="Rectangle 24"/>
            <p:cNvSpPr>
              <a:spLocks noChangeArrowheads="1"/>
            </p:cNvSpPr>
            <p:nvPr/>
          </p:nvSpPr>
          <p:spPr bwMode="auto">
            <a:xfrm>
              <a:off x="6821177" y="3947165"/>
              <a:ext cx="151179" cy="166798"/>
            </a:xfrm>
            <a:prstGeom prst="rect">
              <a:avLst/>
            </a:prstGeom>
            <a:solidFill>
              <a:srgbClr val="2F5597"/>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8832212" y="3899272"/>
              <a:ext cx="1266634"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Somewhat Agree</a:t>
              </a:r>
            </a:p>
          </p:txBody>
        </p:sp>
        <p:sp>
          <p:nvSpPr>
            <p:cNvPr id="15" name="TextBox 26"/>
            <p:cNvSpPr txBox="1">
              <a:spLocks noChangeArrowheads="1"/>
            </p:cNvSpPr>
            <p:nvPr/>
          </p:nvSpPr>
          <p:spPr bwMode="auto">
            <a:xfrm>
              <a:off x="6972356" y="3895532"/>
              <a:ext cx="1117562" cy="261762"/>
            </a:xfrm>
            <a:prstGeom prst="rect">
              <a:avLst/>
            </a:prstGeom>
            <a:noFill/>
            <a:ln w="9525">
              <a:noFill/>
              <a:miter lim="800000"/>
              <a:headEnd/>
              <a:tailEnd/>
            </a:ln>
          </p:spPr>
          <p:txBody>
            <a:bodyPr wrap="none">
              <a:spAutoFit/>
            </a:bodyPr>
            <a:lstStyle/>
            <a:p>
              <a:pPr>
                <a:buFontTx/>
                <a:buNone/>
              </a:pPr>
              <a:r>
                <a:rPr lang="en-US" sz="1100" dirty="0">
                  <a:latin typeface="Arial" pitchFamily="34" charset="0"/>
                  <a:cs typeface="Arial" pitchFamily="34" charset="0"/>
                </a:rPr>
                <a:t>Strongly Agree</a:t>
              </a:r>
              <a:endParaRPr lang="en-US" sz="1100" dirty="0">
                <a:solidFill>
                  <a:schemeClr val="tx1"/>
                </a:solidFill>
                <a:latin typeface="Arial" pitchFamily="34" charset="0"/>
                <a:cs typeface="Arial" pitchFamily="34" charset="0"/>
              </a:endParaRPr>
            </a:p>
          </p:txBody>
        </p:sp>
        <p:sp>
          <p:nvSpPr>
            <p:cNvPr id="16"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3821184" y="2890605"/>
            <a:ext cx="392112" cy="246063"/>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39</a:t>
            </a:r>
          </a:p>
        </p:txBody>
      </p:sp>
      <p:sp>
        <p:nvSpPr>
          <p:cNvPr id="18" name="TextBox 30"/>
          <p:cNvSpPr txBox="1">
            <a:spLocks noChangeArrowheads="1"/>
          </p:cNvSpPr>
          <p:nvPr/>
        </p:nvSpPr>
        <p:spPr bwMode="auto">
          <a:xfrm>
            <a:off x="3707470" y="3380796"/>
            <a:ext cx="392112" cy="247650"/>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36</a:t>
            </a:r>
            <a:endParaRPr lang="en-US" sz="1000" dirty="0">
              <a:solidFill>
                <a:schemeClr val="bg1"/>
              </a:solidFill>
              <a:latin typeface="Arial" pitchFamily="34" charset="0"/>
              <a:cs typeface="Arial" pitchFamily="34" charset="0"/>
            </a:endParaRPr>
          </a:p>
        </p:txBody>
      </p:sp>
      <p:sp>
        <p:nvSpPr>
          <p:cNvPr id="19" name="TextBox 32"/>
          <p:cNvSpPr txBox="1">
            <a:spLocks noChangeArrowheads="1"/>
          </p:cNvSpPr>
          <p:nvPr/>
        </p:nvSpPr>
        <p:spPr bwMode="auto">
          <a:xfrm>
            <a:off x="3660285" y="3894783"/>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35</a:t>
            </a:r>
            <a:endParaRPr lang="en-US" sz="1000" dirty="0">
              <a:solidFill>
                <a:schemeClr val="bg1"/>
              </a:solidFill>
              <a:latin typeface="Arial" pitchFamily="34" charset="0"/>
              <a:cs typeface="Arial" pitchFamily="34" charset="0"/>
            </a:endParaRPr>
          </a:p>
        </p:txBody>
      </p:sp>
      <p:sp>
        <p:nvSpPr>
          <p:cNvPr id="22" name="TextBox 36"/>
          <p:cNvSpPr txBox="1">
            <a:spLocks noChangeArrowheads="1"/>
          </p:cNvSpPr>
          <p:nvPr/>
        </p:nvSpPr>
        <p:spPr bwMode="auto">
          <a:xfrm>
            <a:off x="3726070" y="5382792"/>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36</a:t>
            </a:r>
            <a:endParaRPr lang="en-US" sz="1000" dirty="0">
              <a:solidFill>
                <a:schemeClr val="bg1"/>
              </a:solidFill>
              <a:latin typeface="Arial" pitchFamily="34" charset="0"/>
              <a:cs typeface="Arial" pitchFamily="34" charset="0"/>
            </a:endParaRPr>
          </a:p>
        </p:txBody>
      </p:sp>
      <p:sp>
        <p:nvSpPr>
          <p:cNvPr id="24" name="TextBox 52"/>
          <p:cNvSpPr txBox="1">
            <a:spLocks noChangeArrowheads="1"/>
          </p:cNvSpPr>
          <p:nvPr/>
        </p:nvSpPr>
        <p:spPr bwMode="auto">
          <a:xfrm>
            <a:off x="4893293" y="5379383"/>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67</a:t>
            </a:r>
            <a:endParaRPr lang="en-US" sz="1000" dirty="0">
              <a:latin typeface="Arial" pitchFamily="34" charset="0"/>
              <a:cs typeface="Arial" pitchFamily="34" charset="0"/>
            </a:endParaRPr>
          </a:p>
        </p:txBody>
      </p:sp>
      <p:sp>
        <p:nvSpPr>
          <p:cNvPr id="26" name="TextBox 56"/>
          <p:cNvSpPr txBox="1">
            <a:spLocks noChangeArrowheads="1"/>
          </p:cNvSpPr>
          <p:nvPr/>
        </p:nvSpPr>
        <p:spPr bwMode="auto">
          <a:xfrm>
            <a:off x="2933961" y="4908130"/>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27" name="TextBox 57"/>
          <p:cNvSpPr txBox="1">
            <a:spLocks noChangeArrowheads="1"/>
          </p:cNvSpPr>
          <p:nvPr/>
        </p:nvSpPr>
        <p:spPr bwMode="auto">
          <a:xfrm>
            <a:off x="5166819" y="3896712"/>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74</a:t>
            </a:r>
            <a:endParaRPr lang="en-US" sz="1000" dirty="0">
              <a:latin typeface="Arial" pitchFamily="34" charset="0"/>
              <a:cs typeface="Arial" pitchFamily="34" charset="0"/>
            </a:endParaRPr>
          </a:p>
        </p:txBody>
      </p:sp>
      <p:sp>
        <p:nvSpPr>
          <p:cNvPr id="28" name="TextBox 58"/>
          <p:cNvSpPr txBox="1">
            <a:spLocks noChangeArrowheads="1"/>
          </p:cNvSpPr>
          <p:nvPr/>
        </p:nvSpPr>
        <p:spPr bwMode="auto">
          <a:xfrm>
            <a:off x="2957925" y="4384053"/>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14</a:t>
            </a:r>
            <a:endParaRPr lang="en-US" sz="1000" dirty="0">
              <a:latin typeface="Arial" pitchFamily="34" charset="0"/>
              <a:cs typeface="Arial" pitchFamily="34" charset="0"/>
            </a:endParaRPr>
          </a:p>
        </p:txBody>
      </p:sp>
      <p:sp>
        <p:nvSpPr>
          <p:cNvPr id="29" name="TextBox 59"/>
          <p:cNvSpPr txBox="1">
            <a:spLocks noChangeArrowheads="1"/>
          </p:cNvSpPr>
          <p:nvPr/>
        </p:nvSpPr>
        <p:spPr bwMode="auto">
          <a:xfrm>
            <a:off x="5193983" y="3380796"/>
            <a:ext cx="392112"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75</a:t>
            </a:r>
            <a:endParaRPr lang="en-US" sz="1000" dirty="0">
              <a:latin typeface="Arial" pitchFamily="34" charset="0"/>
              <a:cs typeface="Arial" pitchFamily="34" charset="0"/>
            </a:endParaRPr>
          </a:p>
        </p:txBody>
      </p:sp>
      <p:sp>
        <p:nvSpPr>
          <p:cNvPr id="30" name="TextBox 62"/>
          <p:cNvSpPr txBox="1">
            <a:spLocks noChangeArrowheads="1"/>
          </p:cNvSpPr>
          <p:nvPr/>
        </p:nvSpPr>
        <p:spPr bwMode="auto">
          <a:xfrm>
            <a:off x="5197059" y="2890605"/>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75</a:t>
            </a:r>
            <a:endParaRPr lang="en-US" sz="1000" dirty="0">
              <a:latin typeface="Arial" pitchFamily="34" charset="0"/>
              <a:cs typeface="Arial" pitchFamily="34" charset="0"/>
            </a:endParaRPr>
          </a:p>
        </p:txBody>
      </p:sp>
      <p:sp>
        <p:nvSpPr>
          <p:cNvPr id="38" name="Content Placeholder 2"/>
          <p:cNvSpPr>
            <a:spLocks noGrp="1"/>
          </p:cNvSpPr>
          <p:nvPr>
            <p:ph idx="1"/>
          </p:nvPr>
        </p:nvSpPr>
        <p:spPr>
          <a:xfrm>
            <a:off x="180796" y="1081730"/>
            <a:ext cx="8528198" cy="572875"/>
          </a:xfrm>
        </p:spPr>
        <p:txBody>
          <a:bodyPr/>
          <a:lstStyle/>
          <a:p>
            <a:r>
              <a:rPr lang="en-US" sz="1000" dirty="0"/>
              <a:t>New Boaters are similarly positive about the Cards, other than being more “irritated” and “confused” by them, despite liking them as much as Boaters in total.</a:t>
            </a:r>
          </a:p>
          <a:p>
            <a:r>
              <a:rPr lang="en-US" sz="1000" dirty="0"/>
              <a:t>Interested Non-boaters rate the Cards lower, particularly for being less relevant to them.</a:t>
            </a:r>
            <a:endParaRPr lang="en-CA" sz="1000" dirty="0"/>
          </a:p>
        </p:txBody>
      </p:sp>
      <p:sp>
        <p:nvSpPr>
          <p:cNvPr id="79" name="TextBox 32"/>
          <p:cNvSpPr txBox="1">
            <a:spLocks noChangeArrowheads="1"/>
          </p:cNvSpPr>
          <p:nvPr/>
        </p:nvSpPr>
        <p:spPr bwMode="auto">
          <a:xfrm>
            <a:off x="2559012" y="4387600"/>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5</a:t>
            </a:r>
          </a:p>
        </p:txBody>
      </p:sp>
      <p:sp>
        <p:nvSpPr>
          <p:cNvPr id="80" name="TextBox 34"/>
          <p:cNvSpPr txBox="1">
            <a:spLocks noChangeArrowheads="1"/>
          </p:cNvSpPr>
          <p:nvPr/>
        </p:nvSpPr>
        <p:spPr bwMode="auto">
          <a:xfrm>
            <a:off x="2602334" y="4893631"/>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6</a:t>
            </a:r>
          </a:p>
        </p:txBody>
      </p:sp>
      <p:sp>
        <p:nvSpPr>
          <p:cNvPr id="101" name="Text Box 1916">
            <a:extLst>
              <a:ext uri="{FF2B5EF4-FFF2-40B4-BE49-F238E27FC236}">
                <a16:creationId xmlns:a16="http://schemas.microsoft.com/office/drawing/2014/main" xmlns="" id="{B25A8A4A-90CD-48E2-B97A-5BD297A7C58C}"/>
              </a:ext>
            </a:extLst>
          </p:cNvPr>
          <p:cNvSpPr txBox="1">
            <a:spLocks noChangeArrowheads="1"/>
          </p:cNvSpPr>
          <p:nvPr/>
        </p:nvSpPr>
        <p:spPr bwMode="auto">
          <a:xfrm>
            <a:off x="59982" y="6507163"/>
            <a:ext cx="7472504" cy="350837"/>
          </a:xfrm>
          <a:prstGeom prst="rect">
            <a:avLst/>
          </a:prstGeom>
          <a:noFill/>
          <a:ln w="9525">
            <a:noFill/>
            <a:miter lim="800000"/>
            <a:headEnd/>
            <a:tailEnd/>
          </a:ln>
        </p:spPr>
        <p:txBody>
          <a:bodyPr anchor="ctr" anchorCtr="0">
            <a:noAutofit/>
          </a:bodyPr>
          <a:lstStyle/>
          <a:p>
            <a:r>
              <a:rPr lang="en-CA" sz="900" dirty="0">
                <a:solidFill>
                  <a:prstClr val="black"/>
                </a:solidFill>
                <a:latin typeface="Arial" pitchFamily="34" charset="0"/>
                <a:cs typeface="Arial" pitchFamily="34" charset="0"/>
              </a:rPr>
              <a:t>12b. </a:t>
            </a:r>
            <a:r>
              <a:rPr lang="en-US" sz="900" dirty="0">
                <a:solidFill>
                  <a:prstClr val="black"/>
                </a:solidFill>
                <a:latin typeface="Arial" pitchFamily="34" charset="0"/>
                <a:cs typeface="Arial" pitchFamily="34" charset="0"/>
              </a:rPr>
              <a:t>Thinking about all of these cards/brochures together, whether you have seen them before today or not, how strongly do you agree or disagree that each of the following statements applies to the cards you just saw?</a:t>
            </a:r>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2357830" y="1778960"/>
            <a:ext cx="4367493" cy="297292"/>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Reaction to “Boating Safety Cards”</a:t>
            </a:r>
            <a:endParaRPr lang="en-US" sz="1200" dirty="0">
              <a:latin typeface="Arial" pitchFamily="34" charset="0"/>
              <a:cs typeface="Arial" pitchFamily="34" charset="0"/>
            </a:endParaRPr>
          </a:p>
        </p:txBody>
      </p:sp>
      <p:sp>
        <p:nvSpPr>
          <p:cNvPr id="32" name="Oval 29">
            <a:extLst>
              <a:ext uri="{FF2B5EF4-FFF2-40B4-BE49-F238E27FC236}">
                <a16:creationId xmlns:a16="http://schemas.microsoft.com/office/drawing/2014/main" xmlns="" id="{6E94FB7A-8A76-4C79-AC45-A404DE59A053}"/>
              </a:ext>
            </a:extLst>
          </p:cNvPr>
          <p:cNvSpPr>
            <a:spLocks noChangeArrowheads="1"/>
          </p:cNvSpPr>
          <p:nvPr/>
        </p:nvSpPr>
        <p:spPr bwMode="auto">
          <a:xfrm>
            <a:off x="7596005" y="4905927"/>
            <a:ext cx="300839" cy="280765"/>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4" name="Oval 29">
            <a:extLst>
              <a:ext uri="{FF2B5EF4-FFF2-40B4-BE49-F238E27FC236}">
                <a16:creationId xmlns:a16="http://schemas.microsoft.com/office/drawing/2014/main" xmlns="" id="{B677AEEC-C2F1-4061-A3D7-891E35485BA1}"/>
              </a:ext>
            </a:extLst>
          </p:cNvPr>
          <p:cNvSpPr>
            <a:spLocks noChangeArrowheads="1"/>
          </p:cNvSpPr>
          <p:nvPr/>
        </p:nvSpPr>
        <p:spPr bwMode="auto">
          <a:xfrm>
            <a:off x="8485119" y="4905927"/>
            <a:ext cx="300839" cy="280765"/>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5" name="Oval 29">
            <a:extLst>
              <a:ext uri="{FF2B5EF4-FFF2-40B4-BE49-F238E27FC236}">
                <a16:creationId xmlns:a16="http://schemas.microsoft.com/office/drawing/2014/main" xmlns="" id="{CFA89629-D246-42E7-BF36-70F45C25989B}"/>
              </a:ext>
            </a:extLst>
          </p:cNvPr>
          <p:cNvSpPr>
            <a:spLocks noChangeArrowheads="1"/>
          </p:cNvSpPr>
          <p:nvPr/>
        </p:nvSpPr>
        <p:spPr bwMode="auto">
          <a:xfrm>
            <a:off x="8491799" y="4402079"/>
            <a:ext cx="300839" cy="280765"/>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7" name="TextBox 58">
            <a:extLst>
              <a:ext uri="{FF2B5EF4-FFF2-40B4-BE49-F238E27FC236}">
                <a16:creationId xmlns:a16="http://schemas.microsoft.com/office/drawing/2014/main" xmlns="" id="{61B96FFA-A6C5-4B85-ACD4-67AB0A5748A4}"/>
              </a:ext>
            </a:extLst>
          </p:cNvPr>
          <p:cNvSpPr txBox="1">
            <a:spLocks noChangeArrowheads="1"/>
          </p:cNvSpPr>
          <p:nvPr/>
        </p:nvSpPr>
        <p:spPr bwMode="auto">
          <a:xfrm>
            <a:off x="6690109" y="334823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9" name="TextBox 58">
            <a:extLst>
              <a:ext uri="{FF2B5EF4-FFF2-40B4-BE49-F238E27FC236}">
                <a16:creationId xmlns:a16="http://schemas.microsoft.com/office/drawing/2014/main" xmlns="" id="{690A4A2F-52E5-4149-9AC9-3807CEF8D64C}"/>
              </a:ext>
            </a:extLst>
          </p:cNvPr>
          <p:cNvSpPr txBox="1">
            <a:spLocks noChangeArrowheads="1"/>
          </p:cNvSpPr>
          <p:nvPr/>
        </p:nvSpPr>
        <p:spPr bwMode="auto">
          <a:xfrm>
            <a:off x="5788015" y="287509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0" name="TextBox 58">
            <a:extLst>
              <a:ext uri="{FF2B5EF4-FFF2-40B4-BE49-F238E27FC236}">
                <a16:creationId xmlns:a16="http://schemas.microsoft.com/office/drawing/2014/main" xmlns="" id="{6E51118A-5344-48F1-ACBF-D93B6A7F561C}"/>
              </a:ext>
            </a:extLst>
          </p:cNvPr>
          <p:cNvSpPr txBox="1">
            <a:spLocks noChangeArrowheads="1"/>
          </p:cNvSpPr>
          <p:nvPr/>
        </p:nvSpPr>
        <p:spPr bwMode="auto">
          <a:xfrm>
            <a:off x="5790841" y="335538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1" name="TextBox 58">
            <a:extLst>
              <a:ext uri="{FF2B5EF4-FFF2-40B4-BE49-F238E27FC236}">
                <a16:creationId xmlns:a16="http://schemas.microsoft.com/office/drawing/2014/main" xmlns="" id="{0833FEE2-7247-4882-BE38-59D122E27174}"/>
              </a:ext>
            </a:extLst>
          </p:cNvPr>
          <p:cNvSpPr txBox="1">
            <a:spLocks noChangeArrowheads="1"/>
          </p:cNvSpPr>
          <p:nvPr/>
        </p:nvSpPr>
        <p:spPr bwMode="auto">
          <a:xfrm>
            <a:off x="5785996" y="537656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2" name="TextBox 58">
            <a:extLst>
              <a:ext uri="{FF2B5EF4-FFF2-40B4-BE49-F238E27FC236}">
                <a16:creationId xmlns:a16="http://schemas.microsoft.com/office/drawing/2014/main" xmlns="" id="{E59FDCE2-7F67-47DF-A3A2-F4E6C33C2C21}"/>
              </a:ext>
            </a:extLst>
          </p:cNvPr>
          <p:cNvSpPr txBox="1">
            <a:spLocks noChangeArrowheads="1"/>
          </p:cNvSpPr>
          <p:nvPr/>
        </p:nvSpPr>
        <p:spPr bwMode="auto">
          <a:xfrm>
            <a:off x="5785996" y="4398844"/>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3" name="TextBox 58">
            <a:extLst>
              <a:ext uri="{FF2B5EF4-FFF2-40B4-BE49-F238E27FC236}">
                <a16:creationId xmlns:a16="http://schemas.microsoft.com/office/drawing/2014/main" xmlns="" id="{9D06B18B-44E6-4706-B80D-0E74193017CD}"/>
              </a:ext>
            </a:extLst>
          </p:cNvPr>
          <p:cNvSpPr txBox="1">
            <a:spLocks noChangeArrowheads="1"/>
          </p:cNvSpPr>
          <p:nvPr/>
        </p:nvSpPr>
        <p:spPr bwMode="auto">
          <a:xfrm>
            <a:off x="5785996" y="4916377"/>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4" name="TextBox 58">
            <a:extLst>
              <a:ext uri="{FF2B5EF4-FFF2-40B4-BE49-F238E27FC236}">
                <a16:creationId xmlns:a16="http://schemas.microsoft.com/office/drawing/2014/main" xmlns="" id="{0AE7F88C-08C0-467D-A6F6-5CACFBB0D6A1}"/>
              </a:ext>
            </a:extLst>
          </p:cNvPr>
          <p:cNvSpPr txBox="1">
            <a:spLocks noChangeArrowheads="1"/>
          </p:cNvSpPr>
          <p:nvPr/>
        </p:nvSpPr>
        <p:spPr bwMode="auto">
          <a:xfrm>
            <a:off x="6688228" y="492512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5" name="Oval 29">
            <a:extLst>
              <a:ext uri="{FF2B5EF4-FFF2-40B4-BE49-F238E27FC236}">
                <a16:creationId xmlns:a16="http://schemas.microsoft.com/office/drawing/2014/main" xmlns="" id="{E3E45D97-FBA7-4F6D-84D3-49C39089A565}"/>
              </a:ext>
            </a:extLst>
          </p:cNvPr>
          <p:cNvSpPr>
            <a:spLocks noChangeArrowheads="1"/>
          </p:cNvSpPr>
          <p:nvPr/>
        </p:nvSpPr>
        <p:spPr bwMode="auto">
          <a:xfrm>
            <a:off x="7590564" y="4384053"/>
            <a:ext cx="300839" cy="280765"/>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124853153"/>
      </p:ext>
    </p:extLst>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52</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Safe Boating</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Attitudes/Behaviours</a:t>
            </a:r>
          </a:p>
        </p:txBody>
      </p:sp>
    </p:spTree>
    <p:extLst>
      <p:ext uri="{BB962C8B-B14F-4D97-AF65-F5344CB8AC3E}">
        <p14:creationId xmlns:p14="http://schemas.microsoft.com/office/powerpoint/2010/main" val="641109909"/>
      </p:ext>
    </p:extLst>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501653697"/>
              </p:ext>
            </p:extLst>
          </p:nvPr>
        </p:nvGraphicFramePr>
        <p:xfrm>
          <a:off x="2674938" y="919163"/>
          <a:ext cx="4489450" cy="5786438"/>
        </p:xfrm>
        <a:graphic>
          <a:graphicData uri="http://schemas.openxmlformats.org/presentationml/2006/ole">
            <mc:AlternateContent xmlns:mc="http://schemas.openxmlformats.org/markup-compatibility/2006">
              <mc:Choice xmlns:v="urn:schemas-microsoft-com:vml" Requires="v">
                <p:oleObj spid="_x0000_s174264" name="Worksheet" r:id="rId4" imgW="1952686" imgH="1143039" progId="Excel.Sheet.8">
                  <p:embed/>
                </p:oleObj>
              </mc:Choice>
              <mc:Fallback>
                <p:oleObj name="Worksheet" r:id="rId4" imgW="1952686" imgH="1143039" progId="Excel.Sheet.8">
                  <p:embed/>
                  <p:pic>
                    <p:nvPicPr>
                      <p:cNvPr id="0" name=""/>
                      <p:cNvPicPr>
                        <a:picLocks noChangeAspect="1" noChangeArrowheads="1"/>
                      </p:cNvPicPr>
                      <p:nvPr/>
                    </p:nvPicPr>
                    <p:blipFill>
                      <a:blip r:embed="rId5"/>
                      <a:srcRect l="3552" b="621"/>
                      <a:stretch>
                        <a:fillRect/>
                      </a:stretch>
                    </p:blipFill>
                    <p:spPr bwMode="auto">
                      <a:xfrm>
                        <a:off x="2674938" y="919163"/>
                        <a:ext cx="4489450" cy="5786438"/>
                      </a:xfrm>
                      <a:prstGeom prst="rect">
                        <a:avLst/>
                      </a:prstGeom>
                      <a:noFill/>
                      <a:ln>
                        <a:noFill/>
                      </a:ln>
                    </p:spPr>
                  </p:pic>
                </p:oleObj>
              </mc:Fallback>
            </mc:AlternateContent>
          </a:graphicData>
        </a:graphic>
      </p:graphicFrame>
      <p:sp>
        <p:nvSpPr>
          <p:cNvPr id="2" name="Title 1"/>
          <p:cNvSpPr>
            <a:spLocks noGrp="1"/>
          </p:cNvSpPr>
          <p:nvPr>
            <p:ph type="title"/>
          </p:nvPr>
        </p:nvSpPr>
        <p:spPr>
          <a:xfrm>
            <a:off x="1441448" y="0"/>
            <a:ext cx="7702551" cy="1052736"/>
          </a:xfrm>
        </p:spPr>
        <p:txBody>
          <a:bodyPr>
            <a:noAutofit/>
          </a:bodyPr>
          <a:lstStyle/>
          <a:p>
            <a:r>
              <a:rPr lang="en-CA" sz="1650" dirty="0"/>
              <a:t>Strong (top-2-box) majority boater intent/support for desired safe boating attitudes &amp; behaviours re: not drinking &amp; boating, wearing lifejackets, vessel preparedness and cold water. Lower for boating education.</a:t>
            </a:r>
            <a:endParaRPr lang="en-US" sz="1650" dirty="0"/>
          </a:p>
        </p:txBody>
      </p:sp>
      <p:sp>
        <p:nvSpPr>
          <p:cNvPr id="35" name="Slide Number Placeholder 34"/>
          <p:cNvSpPr>
            <a:spLocks noGrp="1"/>
          </p:cNvSpPr>
          <p:nvPr>
            <p:ph type="sldNum" sz="quarter" idx="12"/>
          </p:nvPr>
        </p:nvSpPr>
        <p:spPr>
          <a:xfrm>
            <a:off x="8561015" y="6490808"/>
            <a:ext cx="576064" cy="365125"/>
          </a:xfrm>
        </p:spPr>
        <p:txBody>
          <a:bodyPr/>
          <a:lstStyle/>
          <a:p>
            <a:fld id="{5857359A-ACC2-4AC8-94CA-842605F06C6B}" type="slidenum">
              <a:rPr lang="en-US" smtClean="0"/>
              <a:pPr/>
              <a:t>53</a:t>
            </a:fld>
            <a:endParaRPr lang="en-US" dirty="0"/>
          </a:p>
        </p:txBody>
      </p:sp>
      <p:sp>
        <p:nvSpPr>
          <p:cNvPr id="76" name="TextBox 49"/>
          <p:cNvSpPr txBox="1">
            <a:spLocks noChangeArrowheads="1"/>
          </p:cNvSpPr>
          <p:nvPr/>
        </p:nvSpPr>
        <p:spPr bwMode="auto">
          <a:xfrm>
            <a:off x="6404558" y="1308829"/>
            <a:ext cx="755424" cy="246221"/>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Aug 2018</a:t>
            </a:r>
            <a:endParaRPr lang="en-US" sz="1000" u="sng" dirty="0">
              <a:latin typeface="Arial" pitchFamily="34" charset="0"/>
              <a:cs typeface="Arial" pitchFamily="34" charset="0"/>
            </a:endParaRPr>
          </a:p>
        </p:txBody>
      </p:sp>
      <p:sp>
        <p:nvSpPr>
          <p:cNvPr id="83" name="Rectangle 232"/>
          <p:cNvSpPr>
            <a:spLocks noChangeArrowheads="1"/>
          </p:cNvSpPr>
          <p:nvPr/>
        </p:nvSpPr>
        <p:spPr bwMode="auto">
          <a:xfrm>
            <a:off x="191386" y="1080812"/>
            <a:ext cx="8761228" cy="377548"/>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Desired Safe Boating Attitudes/Behaviours - % agree they are doing or intend to do this year </a:t>
            </a:r>
            <a:r>
              <a:rPr lang="en-US" sz="1050" b="1" dirty="0">
                <a:latin typeface="Arial" pitchFamily="34" charset="0"/>
                <a:cs typeface="Arial" pitchFamily="34" charset="0"/>
              </a:rPr>
              <a:t>(n=445)</a:t>
            </a:r>
            <a:endParaRPr lang="en-US" sz="1050" dirty="0">
              <a:latin typeface="Arial" pitchFamily="34" charset="0"/>
              <a:cs typeface="Arial" pitchFamily="34" charset="0"/>
            </a:endParaRPr>
          </a:p>
        </p:txBody>
      </p:sp>
      <p:sp>
        <p:nvSpPr>
          <p:cNvPr id="65" name="TextBox 43"/>
          <p:cNvSpPr txBox="1">
            <a:spLocks noChangeArrowheads="1"/>
          </p:cNvSpPr>
          <p:nvPr/>
        </p:nvSpPr>
        <p:spPr bwMode="auto">
          <a:xfrm>
            <a:off x="6290683" y="6052608"/>
            <a:ext cx="2684813" cy="338554"/>
          </a:xfrm>
          <a:prstGeom prst="rect">
            <a:avLst/>
          </a:prstGeom>
          <a:noFill/>
          <a:ln w="9525">
            <a:noFill/>
            <a:miter lim="800000"/>
            <a:headEnd/>
            <a:tailEnd/>
          </a:ln>
        </p:spPr>
        <p:txBody>
          <a:bodyPr wrap="square">
            <a:spAutoFit/>
          </a:bodyPr>
          <a:lstStyle/>
          <a:p>
            <a:pPr>
              <a:buFontTx/>
              <a:buNone/>
            </a:pPr>
            <a:r>
              <a:rPr lang="en-US" sz="800" dirty="0">
                <a:latin typeface="Arial" pitchFamily="34" charset="0"/>
                <a:cs typeface="Arial" pitchFamily="34" charset="0"/>
                <a:sym typeface="Symbol" pitchFamily="18" charset="2"/>
              </a:rPr>
              <a:t>% strongly agree – top-2-box 9-10 rating on 10 </a:t>
            </a:r>
            <a:r>
              <a:rPr lang="en-US" sz="800" dirty="0" err="1">
                <a:latin typeface="Arial" pitchFamily="34" charset="0"/>
                <a:cs typeface="Arial" pitchFamily="34" charset="0"/>
                <a:sym typeface="Symbol" pitchFamily="18" charset="2"/>
              </a:rPr>
              <a:t>pt</a:t>
            </a:r>
            <a:r>
              <a:rPr lang="en-US" sz="800" dirty="0">
                <a:latin typeface="Arial" pitchFamily="34" charset="0"/>
                <a:cs typeface="Arial" pitchFamily="34" charset="0"/>
                <a:sym typeface="Symbol" pitchFamily="18" charset="2"/>
              </a:rPr>
              <a:t> scale</a:t>
            </a:r>
          </a:p>
          <a:p>
            <a:pPr>
              <a:buFontTx/>
              <a:buNone/>
            </a:pPr>
            <a:r>
              <a:rPr lang="en-US" sz="800" dirty="0">
                <a:latin typeface="Arial" pitchFamily="34" charset="0"/>
                <a:cs typeface="Arial" pitchFamily="34" charset="0"/>
                <a:sym typeface="Symbol" pitchFamily="18" charset="2"/>
              </a:rPr>
              <a:t>% agree – 6-10 rating on 10 </a:t>
            </a:r>
            <a:r>
              <a:rPr lang="en-US" sz="800" dirty="0" err="1">
                <a:latin typeface="Arial" pitchFamily="34" charset="0"/>
                <a:cs typeface="Arial" pitchFamily="34" charset="0"/>
                <a:sym typeface="Symbol" pitchFamily="18" charset="2"/>
              </a:rPr>
              <a:t>pt</a:t>
            </a:r>
            <a:r>
              <a:rPr lang="en-US" sz="800" dirty="0">
                <a:latin typeface="Arial" pitchFamily="34" charset="0"/>
                <a:cs typeface="Arial" pitchFamily="34" charset="0"/>
                <a:sym typeface="Symbol" pitchFamily="18" charset="2"/>
              </a:rPr>
              <a:t> scale</a:t>
            </a:r>
            <a:endParaRPr lang="en-US" sz="800" dirty="0">
              <a:latin typeface="Arial" pitchFamily="34" charset="0"/>
              <a:cs typeface="Arial" pitchFamily="34" charset="0"/>
            </a:endParaRPr>
          </a:p>
        </p:txBody>
      </p:sp>
      <p:sp>
        <p:nvSpPr>
          <p:cNvPr id="4" name="Rectangle 3"/>
          <p:cNvSpPr/>
          <p:nvPr/>
        </p:nvSpPr>
        <p:spPr>
          <a:xfrm>
            <a:off x="6087527" y="6087843"/>
            <a:ext cx="2865087" cy="28550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Text Box 1916"/>
          <p:cNvSpPr txBox="1">
            <a:spLocks noChangeArrowheads="1"/>
          </p:cNvSpPr>
          <p:nvPr/>
        </p:nvSpPr>
        <p:spPr bwMode="auto">
          <a:xfrm>
            <a:off x="114300" y="6491437"/>
            <a:ext cx="7175021" cy="369332"/>
          </a:xfrm>
          <a:prstGeom prst="rect">
            <a:avLst/>
          </a:prstGeom>
          <a:noFill/>
          <a:ln w="9525">
            <a:noFill/>
            <a:miter lim="800000"/>
            <a:headEnd/>
            <a:tailEnd/>
          </a:ln>
        </p:spPr>
        <p:txBody>
          <a:bodyPr wrap="square">
            <a:spAutoFit/>
          </a:bodyPr>
          <a:lstStyle/>
          <a:p>
            <a:pPr>
              <a:buFontTx/>
              <a:buNone/>
            </a:pPr>
            <a:r>
              <a:rPr lang="en-US" sz="900" dirty="0">
                <a:latin typeface="Arial" pitchFamily="34" charset="0"/>
                <a:cs typeface="Arial" pitchFamily="34" charset="0"/>
              </a:rPr>
              <a:t>7. Please indicate how much you agree or disagree that each of these statements applies to you, </a:t>
            </a:r>
            <a:r>
              <a:rPr lang="en-US" sz="900" dirty="0" err="1">
                <a:latin typeface="Arial" pitchFamily="34" charset="0"/>
                <a:cs typeface="Arial" pitchFamily="34" charset="0"/>
              </a:rPr>
              <a:t>ie</a:t>
            </a:r>
            <a:r>
              <a:rPr lang="en-US" sz="900" dirty="0">
                <a:latin typeface="Arial" pitchFamily="34" charset="0"/>
                <a:cs typeface="Arial" pitchFamily="34" charset="0"/>
              </a:rPr>
              <a:t>. describes things you are doing or intend to do this year (on a scale from 1[Strongly disagree] to 10[Strongly agree])</a:t>
            </a:r>
          </a:p>
        </p:txBody>
      </p:sp>
      <p:sp>
        <p:nvSpPr>
          <p:cNvPr id="86" name="TextBox 85"/>
          <p:cNvSpPr txBox="1"/>
          <p:nvPr/>
        </p:nvSpPr>
        <p:spPr>
          <a:xfrm>
            <a:off x="12956" y="1465393"/>
            <a:ext cx="4206875" cy="4721035"/>
          </a:xfrm>
          <a:prstGeom prst="rect">
            <a:avLst/>
          </a:prstGeom>
          <a:solidFill>
            <a:srgbClr val="FFFFFF"/>
          </a:solidFill>
        </p:spPr>
        <p:txBody>
          <a:bodyPr/>
          <a:lstStyle/>
          <a:p>
            <a:pPr>
              <a:spcAft>
                <a:spcPts val="600"/>
              </a:spcAft>
              <a:buFontTx/>
              <a:buNone/>
              <a:defRPr/>
            </a:pPr>
            <a:r>
              <a:rPr lang="en-US" sz="850" b="1" dirty="0">
                <a:latin typeface="Arial" pitchFamily="34" charset="0"/>
                <a:cs typeface="Arial" pitchFamily="34" charset="0"/>
              </a:rPr>
              <a:t>Drinking &amp; boating:</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am not going to drink any alcoholic beverages while operating a boat</a:t>
            </a:r>
          </a:p>
          <a:p>
            <a:pPr>
              <a:spcBef>
                <a:spcPts val="1500"/>
              </a:spcBef>
              <a:spcAft>
                <a:spcPts val="600"/>
              </a:spcAft>
              <a:buFontTx/>
              <a:buNone/>
              <a:defRPr/>
            </a:pPr>
            <a:r>
              <a:rPr lang="en-US" sz="850" spc="-20" dirty="0">
                <a:latin typeface="Arial" pitchFamily="34" charset="0"/>
                <a:cs typeface="Arial" pitchFamily="34" charset="0"/>
              </a:rPr>
              <a:t>I am not going to operate a boat after I have consumed alcoholic beverages</a:t>
            </a:r>
          </a:p>
          <a:p>
            <a:pPr>
              <a:spcBef>
                <a:spcPts val="1500"/>
              </a:spcBef>
              <a:spcAft>
                <a:spcPts val="1000"/>
              </a:spcAft>
              <a:buFontTx/>
              <a:buNone/>
              <a:defRPr/>
            </a:pPr>
            <a:r>
              <a:rPr lang="en-US" sz="850" dirty="0">
                <a:latin typeface="Arial" pitchFamily="34" charset="0"/>
                <a:cs typeface="Arial" pitchFamily="34" charset="0"/>
              </a:rPr>
              <a:t>I am going to call 9-1-1 to report an impaired boater if I see one</a:t>
            </a:r>
          </a:p>
          <a:p>
            <a:pPr>
              <a:spcAft>
                <a:spcPts val="600"/>
              </a:spcAft>
              <a:defRPr/>
            </a:pPr>
            <a:r>
              <a:rPr lang="en-US" sz="850" b="1" dirty="0">
                <a:latin typeface="Arial" pitchFamily="34" charset="0"/>
                <a:cs typeface="Arial" pitchFamily="34" charset="0"/>
              </a:rPr>
              <a:t>Wearing your PFD:</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spc="-20" dirty="0">
                <a:latin typeface="Arial" pitchFamily="34" charset="0"/>
                <a:cs typeface="Arial" pitchFamily="34" charset="0"/>
              </a:rPr>
              <a:t>I am going to strongly encourage everyone else who is out in a boat with me to wear their lifejacket</a:t>
            </a:r>
          </a:p>
          <a:p>
            <a:pPr>
              <a:spcAft>
                <a:spcPts val="600"/>
              </a:spcAft>
              <a:defRPr/>
            </a:pPr>
            <a:r>
              <a:rPr lang="en-US" sz="850" dirty="0">
                <a:latin typeface="Arial" pitchFamily="34" charset="0"/>
                <a:cs typeface="Arial" pitchFamily="34" charset="0"/>
              </a:rPr>
              <a:t>I will wear my lifejacket all the time when I’m out on the water in a boat </a:t>
            </a:r>
          </a:p>
          <a:p>
            <a:pPr>
              <a:spcBef>
                <a:spcPts val="600"/>
              </a:spcBef>
              <a:spcAft>
                <a:spcPts val="600"/>
              </a:spcAft>
              <a:buFontTx/>
              <a:buNone/>
              <a:defRPr/>
            </a:pPr>
            <a:r>
              <a:rPr lang="en-US" sz="850" b="1" dirty="0">
                <a:latin typeface="Arial" pitchFamily="34" charset="0"/>
                <a:cs typeface="Arial" pitchFamily="34" charset="0"/>
              </a:rPr>
              <a:t>Preparedness:</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will always check my boat over every time before I go out on the water; including making sure I have enough lifejackets on board</a:t>
            </a:r>
          </a:p>
          <a:p>
            <a:pPr>
              <a:spcAft>
                <a:spcPts val="200"/>
              </a:spcAft>
              <a:buFontTx/>
              <a:buNone/>
              <a:defRPr/>
            </a:pPr>
            <a:r>
              <a:rPr lang="en-US" sz="850" dirty="0">
                <a:latin typeface="Arial" pitchFamily="34" charset="0"/>
                <a:cs typeface="Arial" pitchFamily="34" charset="0"/>
              </a:rPr>
              <a:t>I’m going to mentally run through a pre-departure checklist, every time I go out on the water</a:t>
            </a:r>
          </a:p>
          <a:p>
            <a:pPr>
              <a:spcAft>
                <a:spcPts val="200"/>
              </a:spcAft>
              <a:buFontTx/>
              <a:buNone/>
              <a:defRPr/>
            </a:pPr>
            <a:r>
              <a:rPr lang="en-US" sz="850" b="1" dirty="0">
                <a:latin typeface="Arial" pitchFamily="34" charset="0"/>
                <a:cs typeface="Arial" pitchFamily="34" charset="0"/>
              </a:rPr>
              <a:t>Cold water:</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I’m going to make a point of being better prepared for the possibility of falling into cold water, by wearing my lifejacket</a:t>
            </a:r>
          </a:p>
          <a:p>
            <a:pPr>
              <a:buFontTx/>
              <a:buNone/>
              <a:defRPr/>
            </a:pPr>
            <a:r>
              <a:rPr lang="en-US" sz="850" b="1" dirty="0">
                <a:latin typeface="Arial" pitchFamily="34" charset="0"/>
                <a:cs typeface="Arial" pitchFamily="34" charset="0"/>
              </a:rPr>
              <a:t>Boating education:</a:t>
            </a:r>
          </a:p>
          <a:p>
            <a:pPr>
              <a:spcAft>
                <a:spcPts val="400"/>
              </a:spcAft>
              <a:defRPr/>
            </a:pPr>
            <a:r>
              <a:rPr lang="en-US" sz="850" dirty="0">
                <a:latin typeface="Arial" pitchFamily="34" charset="0"/>
                <a:cs typeface="Arial" pitchFamily="34" charset="0"/>
              </a:rPr>
              <a:t>I’m going to make a point of getting more information, or taking a boating course to become a more knowledgeable boater</a:t>
            </a:r>
          </a:p>
          <a:p>
            <a:pPr>
              <a:spcBef>
                <a:spcPts val="600"/>
              </a:spcBef>
              <a:spcAft>
                <a:spcPts val="600"/>
              </a:spcAft>
              <a:defRPr/>
            </a:pPr>
            <a:r>
              <a:rPr lang="en-CA" sz="850" dirty="0">
                <a:latin typeface="Arial" pitchFamily="34" charset="0"/>
                <a:cs typeface="Arial" pitchFamily="34" charset="0"/>
              </a:rPr>
              <a:t>I already have my “boating license” (</a:t>
            </a:r>
            <a:r>
              <a:rPr lang="en-CA" sz="850" dirty="0" err="1">
                <a:latin typeface="Arial" pitchFamily="34" charset="0"/>
                <a:cs typeface="Arial" pitchFamily="34" charset="0"/>
              </a:rPr>
              <a:t>ie</a:t>
            </a:r>
            <a:r>
              <a:rPr lang="en-CA" sz="850" dirty="0">
                <a:latin typeface="Arial" pitchFamily="34" charset="0"/>
                <a:cs typeface="Arial" pitchFamily="34" charset="0"/>
              </a:rPr>
              <a:t>. Pleasure Craft Operator Card)</a:t>
            </a:r>
            <a:endParaRPr lang="en-US" sz="850" dirty="0">
              <a:latin typeface="Arial" pitchFamily="34" charset="0"/>
              <a:cs typeface="Arial" pitchFamily="34" charset="0"/>
            </a:endParaRPr>
          </a:p>
          <a:p>
            <a:pPr>
              <a:spcBef>
                <a:spcPts val="600"/>
              </a:spcBef>
              <a:spcAft>
                <a:spcPts val="600"/>
              </a:spcAft>
              <a:defRPr/>
            </a:pPr>
            <a:r>
              <a:rPr lang="en-US" sz="850" dirty="0">
                <a:latin typeface="Arial" pitchFamily="34" charset="0"/>
                <a:cs typeface="Arial" pitchFamily="34" charset="0"/>
              </a:rPr>
              <a:t>I have already taken a boating course or training beyond the “boating license” (PCOC) level</a:t>
            </a:r>
          </a:p>
          <a:p>
            <a:pPr>
              <a:spcBef>
                <a:spcPts val="400"/>
              </a:spcBef>
              <a:spcAft>
                <a:spcPts val="600"/>
              </a:spcAft>
              <a:buFontTx/>
              <a:buNone/>
              <a:defRPr/>
            </a:pPr>
            <a:r>
              <a:rPr lang="en-US" sz="850" dirty="0">
                <a:latin typeface="Arial" pitchFamily="34" charset="0"/>
                <a:cs typeface="Arial" pitchFamily="34" charset="0"/>
              </a:rPr>
              <a:t>I don’t have my “boating license” (Pleasure Craft Operator Card) yet, but I’m going to get it this year</a:t>
            </a:r>
          </a:p>
        </p:txBody>
      </p:sp>
      <p:cxnSp>
        <p:nvCxnSpPr>
          <p:cNvPr id="75" name="Straight Connector 62"/>
          <p:cNvCxnSpPr>
            <a:cxnSpLocks noChangeShapeType="1"/>
          </p:cNvCxnSpPr>
          <p:nvPr/>
        </p:nvCxnSpPr>
        <p:spPr bwMode="auto">
          <a:xfrm flipV="1">
            <a:off x="82472" y="2670142"/>
            <a:ext cx="8905875" cy="0"/>
          </a:xfrm>
          <a:prstGeom prst="line">
            <a:avLst/>
          </a:prstGeom>
          <a:noFill/>
          <a:ln w="9525" algn="ctr">
            <a:solidFill>
              <a:schemeClr val="tx1"/>
            </a:solidFill>
            <a:prstDash val="dash"/>
            <a:round/>
            <a:headEnd/>
            <a:tailEnd/>
          </a:ln>
        </p:spPr>
      </p:cxnSp>
      <p:cxnSp>
        <p:nvCxnSpPr>
          <p:cNvPr id="77" name="Straight Connector 62"/>
          <p:cNvCxnSpPr>
            <a:cxnSpLocks noChangeShapeType="1"/>
          </p:cNvCxnSpPr>
          <p:nvPr/>
        </p:nvCxnSpPr>
        <p:spPr bwMode="auto">
          <a:xfrm flipV="1">
            <a:off x="91349" y="3428807"/>
            <a:ext cx="8905875" cy="0"/>
          </a:xfrm>
          <a:prstGeom prst="line">
            <a:avLst/>
          </a:prstGeom>
          <a:noFill/>
          <a:ln w="9525" algn="ctr">
            <a:solidFill>
              <a:schemeClr val="tx1"/>
            </a:solidFill>
            <a:prstDash val="dash"/>
            <a:round/>
            <a:headEnd/>
            <a:tailEnd/>
          </a:ln>
        </p:spPr>
      </p:cxnSp>
      <p:cxnSp>
        <p:nvCxnSpPr>
          <p:cNvPr id="43" name="Straight Connector 62">
            <a:extLst>
              <a:ext uri="{FF2B5EF4-FFF2-40B4-BE49-F238E27FC236}">
                <a16:creationId xmlns:a16="http://schemas.microsoft.com/office/drawing/2014/main" xmlns="" id="{16CEACB6-E7AC-4D7B-9697-CEA103737ADB}"/>
              </a:ext>
            </a:extLst>
          </p:cNvPr>
          <p:cNvCxnSpPr>
            <a:cxnSpLocks noChangeShapeType="1"/>
          </p:cNvCxnSpPr>
          <p:nvPr/>
        </p:nvCxnSpPr>
        <p:spPr bwMode="auto">
          <a:xfrm flipV="1">
            <a:off x="78116" y="4181078"/>
            <a:ext cx="8905875" cy="0"/>
          </a:xfrm>
          <a:prstGeom prst="line">
            <a:avLst/>
          </a:prstGeom>
          <a:noFill/>
          <a:ln w="9525" algn="ctr">
            <a:solidFill>
              <a:schemeClr val="tx1"/>
            </a:solidFill>
            <a:prstDash val="dash"/>
            <a:round/>
            <a:headEnd/>
            <a:tailEnd/>
          </a:ln>
        </p:spPr>
      </p:cxnSp>
      <p:cxnSp>
        <p:nvCxnSpPr>
          <p:cNvPr id="44" name="Straight Connector 62">
            <a:extLst>
              <a:ext uri="{FF2B5EF4-FFF2-40B4-BE49-F238E27FC236}">
                <a16:creationId xmlns:a16="http://schemas.microsoft.com/office/drawing/2014/main" xmlns="" id="{5BC9E8DE-7A03-4119-9F2B-554072B5A1BD}"/>
              </a:ext>
            </a:extLst>
          </p:cNvPr>
          <p:cNvCxnSpPr>
            <a:cxnSpLocks noChangeShapeType="1"/>
          </p:cNvCxnSpPr>
          <p:nvPr/>
        </p:nvCxnSpPr>
        <p:spPr bwMode="auto">
          <a:xfrm flipV="1">
            <a:off x="86993" y="4587042"/>
            <a:ext cx="8905875" cy="0"/>
          </a:xfrm>
          <a:prstGeom prst="line">
            <a:avLst/>
          </a:prstGeom>
          <a:noFill/>
          <a:ln w="9525" algn="ctr">
            <a:solidFill>
              <a:schemeClr val="tx1"/>
            </a:solidFill>
            <a:prstDash val="dash"/>
            <a:round/>
            <a:headEnd/>
            <a:tailEnd/>
          </a:ln>
        </p:spPr>
      </p:cxnSp>
      <p:sp>
        <p:nvSpPr>
          <p:cNvPr id="63" name="TextBox 42"/>
          <p:cNvSpPr txBox="1">
            <a:spLocks noChangeArrowheads="1"/>
          </p:cNvSpPr>
          <p:nvPr/>
        </p:nvSpPr>
        <p:spPr bwMode="auto">
          <a:xfrm>
            <a:off x="5643253" y="3494447"/>
            <a:ext cx="392112"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63</a:t>
            </a:r>
          </a:p>
        </p:txBody>
      </p:sp>
      <p:sp>
        <p:nvSpPr>
          <p:cNvPr id="67" name="TextBox 47"/>
          <p:cNvSpPr txBox="1">
            <a:spLocks noChangeArrowheads="1"/>
          </p:cNvSpPr>
          <p:nvPr/>
        </p:nvSpPr>
        <p:spPr bwMode="auto">
          <a:xfrm>
            <a:off x="4708784" y="5419334"/>
            <a:ext cx="392113" cy="230187"/>
          </a:xfrm>
          <a:prstGeom prst="rect">
            <a:avLst/>
          </a:prstGeom>
          <a:noFill/>
          <a:ln w="9525">
            <a:noFill/>
            <a:miter lim="800000"/>
            <a:headEnd/>
            <a:tailEnd/>
          </a:ln>
        </p:spPr>
        <p:txBody>
          <a:bodyPr>
            <a:spAutoFit/>
          </a:bodyPr>
          <a:lstStyle/>
          <a:p>
            <a:pPr>
              <a:buFontTx/>
              <a:buNone/>
            </a:pPr>
            <a:r>
              <a:rPr lang="en-US" sz="900" dirty="0">
                <a:solidFill>
                  <a:schemeClr val="bg1"/>
                </a:solidFill>
                <a:latin typeface="Arial" pitchFamily="34" charset="0"/>
                <a:cs typeface="Arial" pitchFamily="34" charset="0"/>
              </a:rPr>
              <a:t>28</a:t>
            </a:r>
          </a:p>
        </p:txBody>
      </p:sp>
      <p:sp>
        <p:nvSpPr>
          <p:cNvPr id="69" name="TextBox 25"/>
          <p:cNvSpPr txBox="1">
            <a:spLocks noChangeArrowheads="1"/>
          </p:cNvSpPr>
          <p:nvPr/>
        </p:nvSpPr>
        <p:spPr bwMode="auto">
          <a:xfrm>
            <a:off x="4854574" y="4648570"/>
            <a:ext cx="392112"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33</a:t>
            </a:r>
          </a:p>
        </p:txBody>
      </p:sp>
      <p:sp>
        <p:nvSpPr>
          <p:cNvPr id="70" name="TextBox 27"/>
          <p:cNvSpPr txBox="1">
            <a:spLocks noChangeArrowheads="1"/>
          </p:cNvSpPr>
          <p:nvPr/>
        </p:nvSpPr>
        <p:spPr bwMode="auto">
          <a:xfrm>
            <a:off x="4570750" y="5821626"/>
            <a:ext cx="390525"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23</a:t>
            </a:r>
          </a:p>
        </p:txBody>
      </p:sp>
      <p:sp>
        <p:nvSpPr>
          <p:cNvPr id="71" name="TextBox 29"/>
          <p:cNvSpPr txBox="1">
            <a:spLocks noChangeArrowheads="1"/>
          </p:cNvSpPr>
          <p:nvPr/>
        </p:nvSpPr>
        <p:spPr bwMode="auto">
          <a:xfrm>
            <a:off x="4881850" y="5042389"/>
            <a:ext cx="392112"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35</a:t>
            </a:r>
          </a:p>
        </p:txBody>
      </p:sp>
      <p:sp>
        <p:nvSpPr>
          <p:cNvPr id="72" name="TextBox 31"/>
          <p:cNvSpPr txBox="1">
            <a:spLocks noChangeArrowheads="1"/>
          </p:cNvSpPr>
          <p:nvPr/>
        </p:nvSpPr>
        <p:spPr bwMode="auto">
          <a:xfrm>
            <a:off x="5427076" y="4268955"/>
            <a:ext cx="392113"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55</a:t>
            </a:r>
          </a:p>
        </p:txBody>
      </p:sp>
      <p:sp>
        <p:nvSpPr>
          <p:cNvPr id="73" name="TextBox 34"/>
          <p:cNvSpPr txBox="1">
            <a:spLocks noChangeArrowheads="1"/>
          </p:cNvSpPr>
          <p:nvPr/>
        </p:nvSpPr>
        <p:spPr bwMode="auto">
          <a:xfrm>
            <a:off x="5321143" y="3884535"/>
            <a:ext cx="392113"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51</a:t>
            </a:r>
            <a:endParaRPr lang="en-US" sz="900" dirty="0">
              <a:solidFill>
                <a:schemeClr val="bg1"/>
              </a:solidFill>
              <a:latin typeface="Arial" pitchFamily="34" charset="0"/>
              <a:cs typeface="Arial" pitchFamily="34" charset="0"/>
            </a:endParaRPr>
          </a:p>
        </p:txBody>
      </p:sp>
      <p:sp>
        <p:nvSpPr>
          <p:cNvPr id="80" name="TextBox 43"/>
          <p:cNvSpPr txBox="1">
            <a:spLocks noChangeArrowheads="1"/>
          </p:cNvSpPr>
          <p:nvPr/>
        </p:nvSpPr>
        <p:spPr bwMode="auto">
          <a:xfrm>
            <a:off x="5362663" y="2331647"/>
            <a:ext cx="390525"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53</a:t>
            </a:r>
          </a:p>
        </p:txBody>
      </p:sp>
      <p:sp>
        <p:nvSpPr>
          <p:cNvPr id="81" name="TextBox 43"/>
          <p:cNvSpPr txBox="1">
            <a:spLocks noChangeArrowheads="1"/>
          </p:cNvSpPr>
          <p:nvPr/>
        </p:nvSpPr>
        <p:spPr bwMode="auto">
          <a:xfrm>
            <a:off x="5609644" y="2730787"/>
            <a:ext cx="390525" cy="231775"/>
          </a:xfrm>
          <a:prstGeom prst="rect">
            <a:avLst/>
          </a:prstGeom>
          <a:noFill/>
          <a:ln w="9525">
            <a:noFill/>
            <a:miter lim="800000"/>
            <a:headEnd/>
            <a:tailEnd/>
          </a:ln>
        </p:spPr>
        <p:txBody>
          <a:bodyPr>
            <a:spAutoFit/>
          </a:bodyPr>
          <a:lstStyle/>
          <a:p>
            <a:pPr>
              <a:buFontTx/>
              <a:buNone/>
            </a:pPr>
            <a:r>
              <a:rPr lang="en-CA" sz="900" b="1" dirty="0">
                <a:solidFill>
                  <a:schemeClr val="bg1"/>
                </a:solidFill>
                <a:latin typeface="Arial" pitchFamily="34" charset="0"/>
                <a:cs typeface="Arial" pitchFamily="34" charset="0"/>
                <a:sym typeface="Symbol" pitchFamily="18" charset="2"/>
              </a:rPr>
              <a:t>62</a:t>
            </a:r>
            <a:endParaRPr lang="en-US" sz="900" dirty="0">
              <a:solidFill>
                <a:schemeClr val="bg1"/>
              </a:solidFill>
              <a:latin typeface="Arial" pitchFamily="34" charset="0"/>
              <a:cs typeface="Arial" pitchFamily="34" charset="0"/>
            </a:endParaRPr>
          </a:p>
        </p:txBody>
      </p:sp>
      <p:sp>
        <p:nvSpPr>
          <p:cNvPr id="82" name="TextBox 43"/>
          <p:cNvSpPr txBox="1">
            <a:spLocks noChangeArrowheads="1"/>
          </p:cNvSpPr>
          <p:nvPr/>
        </p:nvSpPr>
        <p:spPr bwMode="auto">
          <a:xfrm>
            <a:off x="5820347" y="1546719"/>
            <a:ext cx="390525" cy="231775"/>
          </a:xfrm>
          <a:prstGeom prst="rect">
            <a:avLst/>
          </a:prstGeom>
          <a:noFill/>
          <a:ln w="9525">
            <a:noFill/>
            <a:miter lim="800000"/>
            <a:headEnd/>
            <a:tailEnd/>
          </a:ln>
        </p:spPr>
        <p:txBody>
          <a:bodyPr>
            <a:spAutoFit/>
          </a:bodyPr>
          <a:lstStyle/>
          <a:p>
            <a:pPr>
              <a:buFontTx/>
              <a:buNone/>
            </a:pPr>
            <a:r>
              <a:rPr lang="en-CA" sz="900" b="1" dirty="0">
                <a:solidFill>
                  <a:schemeClr val="bg1"/>
                </a:solidFill>
                <a:latin typeface="Arial" pitchFamily="34" charset="0"/>
                <a:cs typeface="Arial" pitchFamily="34" charset="0"/>
                <a:sym typeface="Symbol" pitchFamily="18" charset="2"/>
              </a:rPr>
              <a:t>70</a:t>
            </a:r>
            <a:endParaRPr lang="en-US" sz="900" dirty="0">
              <a:solidFill>
                <a:schemeClr val="bg1"/>
              </a:solidFill>
              <a:latin typeface="Arial" pitchFamily="34" charset="0"/>
              <a:cs typeface="Arial" pitchFamily="34" charset="0"/>
            </a:endParaRPr>
          </a:p>
        </p:txBody>
      </p:sp>
      <p:sp>
        <p:nvSpPr>
          <p:cNvPr id="42" name="TextBox 43"/>
          <p:cNvSpPr txBox="1">
            <a:spLocks noChangeArrowheads="1"/>
          </p:cNvSpPr>
          <p:nvPr/>
        </p:nvSpPr>
        <p:spPr bwMode="auto">
          <a:xfrm>
            <a:off x="5511003" y="3117759"/>
            <a:ext cx="390525" cy="231775"/>
          </a:xfrm>
          <a:prstGeom prst="rect">
            <a:avLst/>
          </a:prstGeom>
          <a:noFill/>
          <a:ln w="9525">
            <a:noFill/>
            <a:miter lim="800000"/>
            <a:headEnd/>
            <a:tailEnd/>
          </a:ln>
        </p:spPr>
        <p:txBody>
          <a:bodyPr>
            <a:spAutoFit/>
          </a:bodyPr>
          <a:lstStyle/>
          <a:p>
            <a:pPr>
              <a:buFontTx/>
              <a:buNone/>
            </a:pPr>
            <a:r>
              <a:rPr lang="en-CA" sz="900" b="1" dirty="0">
                <a:solidFill>
                  <a:schemeClr val="bg1"/>
                </a:solidFill>
                <a:latin typeface="Arial" pitchFamily="34" charset="0"/>
                <a:cs typeface="Arial" pitchFamily="34" charset="0"/>
                <a:sym typeface="Symbol" pitchFamily="18" charset="2"/>
              </a:rPr>
              <a:t>58</a:t>
            </a:r>
            <a:endParaRPr lang="en-US" sz="900" dirty="0">
              <a:solidFill>
                <a:schemeClr val="bg1"/>
              </a:solidFill>
              <a:latin typeface="Arial" pitchFamily="34" charset="0"/>
              <a:cs typeface="Arial" pitchFamily="34" charset="0"/>
            </a:endParaRPr>
          </a:p>
        </p:txBody>
      </p:sp>
      <p:sp>
        <p:nvSpPr>
          <p:cNvPr id="46" name="TextBox 42"/>
          <p:cNvSpPr txBox="1">
            <a:spLocks noChangeArrowheads="1"/>
          </p:cNvSpPr>
          <p:nvPr/>
        </p:nvSpPr>
        <p:spPr bwMode="auto">
          <a:xfrm>
            <a:off x="6545403" y="3501639"/>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88</a:t>
            </a:r>
            <a:endParaRPr lang="en-US" sz="900" dirty="0">
              <a:latin typeface="Arial" pitchFamily="34" charset="0"/>
              <a:cs typeface="Arial" pitchFamily="34" charset="0"/>
            </a:endParaRPr>
          </a:p>
        </p:txBody>
      </p:sp>
      <p:sp>
        <p:nvSpPr>
          <p:cNvPr id="48" name="TextBox 47"/>
          <p:cNvSpPr txBox="1">
            <a:spLocks noChangeArrowheads="1"/>
          </p:cNvSpPr>
          <p:nvPr/>
        </p:nvSpPr>
        <p:spPr bwMode="auto">
          <a:xfrm>
            <a:off x="5385066" y="5434302"/>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44</a:t>
            </a:r>
          </a:p>
        </p:txBody>
      </p:sp>
      <p:sp>
        <p:nvSpPr>
          <p:cNvPr id="49" name="TextBox 25"/>
          <p:cNvSpPr txBox="1">
            <a:spLocks noChangeArrowheads="1"/>
          </p:cNvSpPr>
          <p:nvPr/>
        </p:nvSpPr>
        <p:spPr bwMode="auto">
          <a:xfrm>
            <a:off x="5897247" y="4644707"/>
            <a:ext cx="392112" cy="230832"/>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64</a:t>
            </a:r>
            <a:endParaRPr lang="en-US" sz="900" dirty="0">
              <a:latin typeface="Arial" pitchFamily="34" charset="0"/>
              <a:cs typeface="Arial" pitchFamily="34" charset="0"/>
            </a:endParaRPr>
          </a:p>
        </p:txBody>
      </p:sp>
      <p:sp>
        <p:nvSpPr>
          <p:cNvPr id="50" name="TextBox 27"/>
          <p:cNvSpPr txBox="1">
            <a:spLocks noChangeArrowheads="1"/>
          </p:cNvSpPr>
          <p:nvPr/>
        </p:nvSpPr>
        <p:spPr bwMode="auto">
          <a:xfrm>
            <a:off x="5419177" y="5821625"/>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rPr>
              <a:t>46</a:t>
            </a:r>
            <a:endParaRPr lang="en-US" sz="900" dirty="0">
              <a:latin typeface="Arial" pitchFamily="34" charset="0"/>
              <a:cs typeface="Arial" pitchFamily="34" charset="0"/>
            </a:endParaRPr>
          </a:p>
        </p:txBody>
      </p:sp>
      <p:sp>
        <p:nvSpPr>
          <p:cNvPr id="51" name="TextBox 29"/>
          <p:cNvSpPr txBox="1">
            <a:spLocks noChangeArrowheads="1"/>
          </p:cNvSpPr>
          <p:nvPr/>
        </p:nvSpPr>
        <p:spPr bwMode="auto">
          <a:xfrm>
            <a:off x="5421767" y="5053735"/>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46</a:t>
            </a:r>
          </a:p>
        </p:txBody>
      </p:sp>
      <p:sp>
        <p:nvSpPr>
          <p:cNvPr id="52" name="TextBox 31"/>
          <p:cNvSpPr txBox="1">
            <a:spLocks noChangeArrowheads="1"/>
          </p:cNvSpPr>
          <p:nvPr/>
        </p:nvSpPr>
        <p:spPr bwMode="auto">
          <a:xfrm>
            <a:off x="6423704" y="4255873"/>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84</a:t>
            </a:r>
          </a:p>
        </p:txBody>
      </p:sp>
      <p:sp>
        <p:nvSpPr>
          <p:cNvPr id="53" name="TextBox 34"/>
          <p:cNvSpPr txBox="1">
            <a:spLocks noChangeArrowheads="1"/>
          </p:cNvSpPr>
          <p:nvPr/>
        </p:nvSpPr>
        <p:spPr bwMode="auto">
          <a:xfrm>
            <a:off x="6359155" y="3890448"/>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81</a:t>
            </a:r>
            <a:endParaRPr lang="en-US" sz="900" dirty="0">
              <a:latin typeface="Arial" pitchFamily="34" charset="0"/>
              <a:cs typeface="Arial" pitchFamily="34" charset="0"/>
            </a:endParaRPr>
          </a:p>
        </p:txBody>
      </p:sp>
      <p:sp>
        <p:nvSpPr>
          <p:cNvPr id="55" name="TextBox 43"/>
          <p:cNvSpPr txBox="1">
            <a:spLocks noChangeArrowheads="1"/>
          </p:cNvSpPr>
          <p:nvPr/>
        </p:nvSpPr>
        <p:spPr bwMode="auto">
          <a:xfrm>
            <a:off x="6339221" y="2335757"/>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80</a:t>
            </a:r>
            <a:endParaRPr lang="en-US" sz="900" dirty="0">
              <a:latin typeface="Arial" pitchFamily="34" charset="0"/>
              <a:cs typeface="Arial" pitchFamily="34" charset="0"/>
            </a:endParaRPr>
          </a:p>
        </p:txBody>
      </p:sp>
      <p:sp>
        <p:nvSpPr>
          <p:cNvPr id="56" name="TextBox 43"/>
          <p:cNvSpPr txBox="1">
            <a:spLocks noChangeArrowheads="1"/>
          </p:cNvSpPr>
          <p:nvPr/>
        </p:nvSpPr>
        <p:spPr bwMode="auto">
          <a:xfrm>
            <a:off x="6463347" y="2736681"/>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85</a:t>
            </a:r>
            <a:endParaRPr lang="en-US" sz="900" dirty="0">
              <a:latin typeface="Arial" pitchFamily="34" charset="0"/>
              <a:cs typeface="Arial" pitchFamily="34" charset="0"/>
            </a:endParaRPr>
          </a:p>
        </p:txBody>
      </p:sp>
      <p:sp>
        <p:nvSpPr>
          <p:cNvPr id="57" name="TextBox 43"/>
          <p:cNvSpPr txBox="1">
            <a:spLocks noChangeArrowheads="1"/>
          </p:cNvSpPr>
          <p:nvPr/>
        </p:nvSpPr>
        <p:spPr bwMode="auto">
          <a:xfrm>
            <a:off x="6471817" y="1567730"/>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85</a:t>
            </a:r>
          </a:p>
        </p:txBody>
      </p:sp>
      <p:sp>
        <p:nvSpPr>
          <p:cNvPr id="59" name="TextBox 43"/>
          <p:cNvSpPr txBox="1">
            <a:spLocks noChangeArrowheads="1"/>
          </p:cNvSpPr>
          <p:nvPr/>
        </p:nvSpPr>
        <p:spPr bwMode="auto">
          <a:xfrm>
            <a:off x="6385365" y="3104589"/>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82</a:t>
            </a:r>
            <a:endParaRPr lang="en-US" sz="900" dirty="0">
              <a:latin typeface="Arial" pitchFamily="34" charset="0"/>
              <a:cs typeface="Arial" pitchFamily="34" charset="0"/>
            </a:endParaRPr>
          </a:p>
        </p:txBody>
      </p:sp>
      <p:sp>
        <p:nvSpPr>
          <p:cNvPr id="66" name="TextBox 43"/>
          <p:cNvSpPr txBox="1">
            <a:spLocks noChangeArrowheads="1"/>
          </p:cNvSpPr>
          <p:nvPr/>
        </p:nvSpPr>
        <p:spPr bwMode="auto">
          <a:xfrm>
            <a:off x="5763711" y="1945105"/>
            <a:ext cx="390525" cy="231775"/>
          </a:xfrm>
          <a:prstGeom prst="rect">
            <a:avLst/>
          </a:prstGeom>
          <a:noFill/>
          <a:ln w="9525">
            <a:noFill/>
            <a:miter lim="800000"/>
            <a:headEnd/>
            <a:tailEnd/>
          </a:ln>
        </p:spPr>
        <p:txBody>
          <a:bodyPr>
            <a:spAutoFit/>
          </a:bodyPr>
          <a:lstStyle/>
          <a:p>
            <a:pPr>
              <a:buFontTx/>
              <a:buNone/>
            </a:pPr>
            <a:r>
              <a:rPr lang="en-US" sz="900" b="1" dirty="0">
                <a:solidFill>
                  <a:schemeClr val="bg1"/>
                </a:solidFill>
                <a:latin typeface="Arial" pitchFamily="34" charset="0"/>
                <a:cs typeface="Arial" pitchFamily="34" charset="0"/>
              </a:rPr>
              <a:t>67</a:t>
            </a:r>
          </a:p>
        </p:txBody>
      </p:sp>
      <p:sp>
        <p:nvSpPr>
          <p:cNvPr id="85" name="TextBox 43"/>
          <p:cNvSpPr txBox="1">
            <a:spLocks noChangeArrowheads="1"/>
          </p:cNvSpPr>
          <p:nvPr/>
        </p:nvSpPr>
        <p:spPr bwMode="auto">
          <a:xfrm>
            <a:off x="6478899" y="1947852"/>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85</a:t>
            </a:r>
          </a:p>
        </p:txBody>
      </p:sp>
      <p:sp>
        <p:nvSpPr>
          <p:cNvPr id="3" name="Rectangle 2"/>
          <p:cNvSpPr/>
          <p:nvPr/>
        </p:nvSpPr>
        <p:spPr>
          <a:xfrm>
            <a:off x="6179463" y="6114144"/>
            <a:ext cx="133200" cy="79200"/>
          </a:xfrm>
          <a:prstGeom prst="rect">
            <a:avLst/>
          </a:prstGeom>
          <a:solidFill>
            <a:schemeClr val="tx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6182847" y="6241537"/>
            <a:ext cx="127025" cy="69302"/>
          </a:xfrm>
          <a:prstGeom prst="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95428622"/>
      </p:ext>
    </p:extLst>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4"/>
          <p:cNvGraphicFramePr>
            <a:graphicFrameLocks noChangeAspect="1"/>
          </p:cNvGraphicFramePr>
          <p:nvPr>
            <p:extLst>
              <p:ext uri="{D42A27DB-BD31-4B8C-83A1-F6EECF244321}">
                <p14:modId xmlns:p14="http://schemas.microsoft.com/office/powerpoint/2010/main" val="2737486012"/>
              </p:ext>
            </p:extLst>
          </p:nvPr>
        </p:nvGraphicFramePr>
        <p:xfrm>
          <a:off x="2334442" y="1290179"/>
          <a:ext cx="3989387" cy="5361660"/>
        </p:xfrm>
        <a:graphic>
          <a:graphicData uri="http://schemas.openxmlformats.org/presentationml/2006/ole">
            <mc:AlternateContent xmlns:mc="http://schemas.openxmlformats.org/markup-compatibility/2006">
              <mc:Choice xmlns:v="urn:schemas-microsoft-com:vml" Requires="v">
                <p:oleObj spid="_x0000_s175295" name="Worksheet" r:id="rId4" imgW="1952686" imgH="1209765" progId="Excel.Sheet.8">
                  <p:embed/>
                </p:oleObj>
              </mc:Choice>
              <mc:Fallback>
                <p:oleObj name="Worksheet" r:id="rId4" imgW="1952686" imgH="1209765" progId="Excel.Sheet.8">
                  <p:embed/>
                  <p:pic>
                    <p:nvPicPr>
                      <p:cNvPr id="0" name=""/>
                      <p:cNvPicPr>
                        <a:picLocks noChangeAspect="1" noChangeArrowheads="1"/>
                      </p:cNvPicPr>
                      <p:nvPr/>
                    </p:nvPicPr>
                    <p:blipFill>
                      <a:blip r:embed="rId5"/>
                      <a:srcRect l="3552" b="621"/>
                      <a:stretch>
                        <a:fillRect/>
                      </a:stretch>
                    </p:blipFill>
                    <p:spPr bwMode="auto">
                      <a:xfrm>
                        <a:off x="2334442" y="1290179"/>
                        <a:ext cx="3989387" cy="5361660"/>
                      </a:xfrm>
                      <a:prstGeom prst="rect">
                        <a:avLst/>
                      </a:prstGeom>
                      <a:noFill/>
                      <a:ln>
                        <a:noFill/>
                      </a:ln>
                      <a:effectLst/>
                      <a:extLst/>
                    </p:spPr>
                  </p:pic>
                </p:oleObj>
              </mc:Fallback>
            </mc:AlternateContent>
          </a:graphicData>
        </a:graphic>
      </p:graphicFrame>
      <p:sp>
        <p:nvSpPr>
          <p:cNvPr id="56" name="TextBox 42"/>
          <p:cNvSpPr txBox="1">
            <a:spLocks noChangeArrowheads="1"/>
          </p:cNvSpPr>
          <p:nvPr/>
        </p:nvSpPr>
        <p:spPr bwMode="auto">
          <a:xfrm>
            <a:off x="5205226" y="3659954"/>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63</a:t>
            </a:r>
          </a:p>
        </p:txBody>
      </p:sp>
      <p:sp>
        <p:nvSpPr>
          <p:cNvPr id="58" name="TextBox 47"/>
          <p:cNvSpPr txBox="1">
            <a:spLocks noChangeArrowheads="1"/>
          </p:cNvSpPr>
          <p:nvPr/>
        </p:nvSpPr>
        <p:spPr bwMode="auto">
          <a:xfrm>
            <a:off x="4378840" y="5461237"/>
            <a:ext cx="392113" cy="230187"/>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28</a:t>
            </a:r>
            <a:endParaRPr lang="en-US" sz="900" dirty="0">
              <a:latin typeface="Arial" pitchFamily="34" charset="0"/>
              <a:cs typeface="Arial" pitchFamily="34" charset="0"/>
            </a:endParaRPr>
          </a:p>
        </p:txBody>
      </p:sp>
      <p:sp>
        <p:nvSpPr>
          <p:cNvPr id="59" name="TextBox 25"/>
          <p:cNvSpPr txBox="1">
            <a:spLocks noChangeArrowheads="1"/>
          </p:cNvSpPr>
          <p:nvPr/>
        </p:nvSpPr>
        <p:spPr bwMode="auto">
          <a:xfrm>
            <a:off x="4501886" y="4742699"/>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33</a:t>
            </a:r>
            <a:endParaRPr lang="en-US" sz="900" dirty="0">
              <a:latin typeface="Arial" pitchFamily="34" charset="0"/>
              <a:cs typeface="Arial" pitchFamily="34" charset="0"/>
            </a:endParaRPr>
          </a:p>
        </p:txBody>
      </p:sp>
      <p:sp>
        <p:nvSpPr>
          <p:cNvPr id="61" name="TextBox 27"/>
          <p:cNvSpPr txBox="1">
            <a:spLocks noChangeArrowheads="1"/>
          </p:cNvSpPr>
          <p:nvPr/>
        </p:nvSpPr>
        <p:spPr bwMode="auto">
          <a:xfrm>
            <a:off x="4249299" y="5826038"/>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23</a:t>
            </a:r>
          </a:p>
        </p:txBody>
      </p:sp>
      <p:sp>
        <p:nvSpPr>
          <p:cNvPr id="62" name="TextBox 29"/>
          <p:cNvSpPr txBox="1">
            <a:spLocks noChangeArrowheads="1"/>
          </p:cNvSpPr>
          <p:nvPr/>
        </p:nvSpPr>
        <p:spPr bwMode="auto">
          <a:xfrm>
            <a:off x="4541412" y="5106280"/>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35</a:t>
            </a:r>
          </a:p>
        </p:txBody>
      </p:sp>
      <p:sp>
        <p:nvSpPr>
          <p:cNvPr id="65" name="TextBox 31"/>
          <p:cNvSpPr txBox="1">
            <a:spLocks noChangeArrowheads="1"/>
          </p:cNvSpPr>
          <p:nvPr/>
        </p:nvSpPr>
        <p:spPr bwMode="auto">
          <a:xfrm>
            <a:off x="5025995" y="4378731"/>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55</a:t>
            </a:r>
          </a:p>
        </p:txBody>
      </p:sp>
      <p:sp>
        <p:nvSpPr>
          <p:cNvPr id="66" name="TextBox 34"/>
          <p:cNvSpPr txBox="1">
            <a:spLocks noChangeArrowheads="1"/>
          </p:cNvSpPr>
          <p:nvPr/>
        </p:nvSpPr>
        <p:spPr bwMode="auto">
          <a:xfrm>
            <a:off x="4926979" y="4032615"/>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51</a:t>
            </a:r>
          </a:p>
        </p:txBody>
      </p:sp>
      <p:sp>
        <p:nvSpPr>
          <p:cNvPr id="76" name="TextBox 43"/>
          <p:cNvSpPr txBox="1">
            <a:spLocks noChangeArrowheads="1"/>
          </p:cNvSpPr>
          <p:nvPr/>
        </p:nvSpPr>
        <p:spPr bwMode="auto">
          <a:xfrm>
            <a:off x="4963864" y="2582089"/>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53</a:t>
            </a:r>
          </a:p>
        </p:txBody>
      </p:sp>
      <p:sp>
        <p:nvSpPr>
          <p:cNvPr id="85" name="TextBox 43"/>
          <p:cNvSpPr txBox="1">
            <a:spLocks noChangeArrowheads="1"/>
          </p:cNvSpPr>
          <p:nvPr/>
        </p:nvSpPr>
        <p:spPr bwMode="auto">
          <a:xfrm>
            <a:off x="5186301" y="2952049"/>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62</a:t>
            </a:r>
            <a:endParaRPr lang="en-US" sz="900" dirty="0">
              <a:latin typeface="Arial" pitchFamily="34" charset="0"/>
              <a:cs typeface="Arial" pitchFamily="34" charset="0"/>
            </a:endParaRPr>
          </a:p>
        </p:txBody>
      </p:sp>
      <p:sp>
        <p:nvSpPr>
          <p:cNvPr id="86" name="TextBox 43"/>
          <p:cNvSpPr txBox="1">
            <a:spLocks noChangeArrowheads="1"/>
          </p:cNvSpPr>
          <p:nvPr/>
        </p:nvSpPr>
        <p:spPr bwMode="auto">
          <a:xfrm>
            <a:off x="5361654" y="1873410"/>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70</a:t>
            </a:r>
            <a:endParaRPr lang="en-US" sz="900" dirty="0">
              <a:latin typeface="Arial" pitchFamily="34" charset="0"/>
              <a:cs typeface="Arial" pitchFamily="34" charset="0"/>
            </a:endParaRPr>
          </a:p>
        </p:txBody>
      </p:sp>
      <p:sp>
        <p:nvSpPr>
          <p:cNvPr id="87" name="TextBox 43"/>
          <p:cNvSpPr txBox="1">
            <a:spLocks noChangeArrowheads="1"/>
          </p:cNvSpPr>
          <p:nvPr/>
        </p:nvSpPr>
        <p:spPr bwMode="auto">
          <a:xfrm>
            <a:off x="5092161" y="3314402"/>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58</a:t>
            </a:r>
            <a:endParaRPr lang="en-US" sz="900" dirty="0">
              <a:latin typeface="Arial" pitchFamily="34" charset="0"/>
              <a:cs typeface="Arial" pitchFamily="34" charset="0"/>
            </a:endParaRPr>
          </a:p>
        </p:txBody>
      </p:sp>
      <p:sp>
        <p:nvSpPr>
          <p:cNvPr id="100" name="TextBox 43"/>
          <p:cNvSpPr txBox="1">
            <a:spLocks noChangeArrowheads="1"/>
          </p:cNvSpPr>
          <p:nvPr/>
        </p:nvSpPr>
        <p:spPr bwMode="auto">
          <a:xfrm>
            <a:off x="5302999" y="2231009"/>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67</a:t>
            </a:r>
          </a:p>
        </p:txBody>
      </p:sp>
      <p:sp>
        <p:nvSpPr>
          <p:cNvPr id="102" name="TextBox 101"/>
          <p:cNvSpPr txBox="1"/>
          <p:nvPr/>
        </p:nvSpPr>
        <p:spPr>
          <a:xfrm>
            <a:off x="43006" y="1635892"/>
            <a:ext cx="3649658" cy="4785541"/>
          </a:xfrm>
          <a:prstGeom prst="rect">
            <a:avLst/>
          </a:prstGeom>
          <a:solidFill>
            <a:srgbClr val="FFFFFF"/>
          </a:solidFill>
        </p:spPr>
        <p:txBody>
          <a:bodyPr/>
          <a:lstStyle/>
          <a:p>
            <a:pPr>
              <a:buFontTx/>
              <a:buNone/>
              <a:defRPr/>
            </a:pPr>
            <a:endParaRPr lang="en-US" sz="850" b="1" dirty="0">
              <a:latin typeface="Arial" pitchFamily="34" charset="0"/>
              <a:cs typeface="Arial" pitchFamily="34" charset="0"/>
            </a:endParaRPr>
          </a:p>
          <a:p>
            <a:pPr>
              <a:spcAft>
                <a:spcPts val="600"/>
              </a:spcAft>
              <a:buFontTx/>
              <a:buNone/>
              <a:defRPr/>
            </a:pPr>
            <a:r>
              <a:rPr lang="en-US" sz="850" b="1" dirty="0">
                <a:latin typeface="Arial" pitchFamily="34" charset="0"/>
                <a:cs typeface="Arial" pitchFamily="34" charset="0"/>
              </a:rPr>
              <a:t>Drinking &amp; boating:</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am not going to drink any alcoholic beverages while operating a boat</a:t>
            </a:r>
          </a:p>
          <a:p>
            <a:pPr>
              <a:spcBef>
                <a:spcPts val="1000"/>
              </a:spcBef>
              <a:spcAft>
                <a:spcPts val="600"/>
              </a:spcAft>
              <a:buFontTx/>
              <a:buNone/>
              <a:defRPr/>
            </a:pPr>
            <a:r>
              <a:rPr lang="en-US" sz="850" spc="-20" dirty="0">
                <a:latin typeface="Arial" pitchFamily="34" charset="0"/>
                <a:cs typeface="Arial" pitchFamily="34" charset="0"/>
              </a:rPr>
              <a:t>I am not going to operate a boat after I have consumed alcoholic beverages</a:t>
            </a:r>
          </a:p>
          <a:p>
            <a:pPr>
              <a:spcBef>
                <a:spcPts val="1000"/>
              </a:spcBef>
              <a:spcAft>
                <a:spcPts val="1000"/>
              </a:spcAft>
              <a:buFontTx/>
              <a:buNone/>
              <a:defRPr/>
            </a:pPr>
            <a:r>
              <a:rPr lang="en-US" sz="850" dirty="0">
                <a:latin typeface="Arial" pitchFamily="34" charset="0"/>
                <a:cs typeface="Arial" pitchFamily="34" charset="0"/>
              </a:rPr>
              <a:t>I am going to call 9-1-1 to report an impaired boater if I see one</a:t>
            </a:r>
          </a:p>
          <a:p>
            <a:pPr>
              <a:spcAft>
                <a:spcPts val="1000"/>
              </a:spcAft>
              <a:defRPr/>
            </a:pPr>
            <a:r>
              <a:rPr lang="en-US" sz="850" b="1" dirty="0">
                <a:latin typeface="Arial" pitchFamily="34" charset="0"/>
                <a:cs typeface="Arial" pitchFamily="34" charset="0"/>
              </a:rPr>
              <a:t>Wearing your Lifejacket:</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spc="-20" dirty="0">
                <a:latin typeface="Arial" pitchFamily="34" charset="0"/>
                <a:cs typeface="Arial" pitchFamily="34" charset="0"/>
              </a:rPr>
              <a:t>I am going to strongly encourage everyone else who is out in a boat with me to wear their lifejacket</a:t>
            </a:r>
          </a:p>
          <a:p>
            <a:pPr>
              <a:spcAft>
                <a:spcPts val="600"/>
              </a:spcAft>
              <a:defRPr/>
            </a:pPr>
            <a:r>
              <a:rPr lang="en-US" sz="850" dirty="0">
                <a:latin typeface="Arial" pitchFamily="34" charset="0"/>
                <a:cs typeface="Arial" pitchFamily="34" charset="0"/>
              </a:rPr>
              <a:t>I will wear my lifejacket all the time when I’m out on the water in a boat</a:t>
            </a:r>
          </a:p>
          <a:p>
            <a:pPr>
              <a:spcAft>
                <a:spcPts val="600"/>
              </a:spcAft>
              <a:buFontTx/>
              <a:buNone/>
              <a:defRPr/>
            </a:pPr>
            <a:r>
              <a:rPr lang="en-US" sz="850" b="1" dirty="0">
                <a:latin typeface="Arial" pitchFamily="34" charset="0"/>
                <a:cs typeface="Arial" pitchFamily="34" charset="0"/>
              </a:rPr>
              <a:t>Preparedness:</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will always check my boat over every time before I go out on the water; including making sure I have enough lifejackets on board</a:t>
            </a:r>
          </a:p>
          <a:p>
            <a:pPr>
              <a:spcAft>
                <a:spcPts val="200"/>
              </a:spcAft>
              <a:buFontTx/>
              <a:buNone/>
              <a:defRPr/>
            </a:pPr>
            <a:r>
              <a:rPr lang="en-US" sz="850" dirty="0">
                <a:latin typeface="Arial" pitchFamily="34" charset="0"/>
                <a:cs typeface="Arial" pitchFamily="34" charset="0"/>
              </a:rPr>
              <a:t>I’m going to mentally run through a pre-departure checklist, every time I go out on the water</a:t>
            </a:r>
          </a:p>
          <a:p>
            <a:pPr>
              <a:spcAft>
                <a:spcPts val="200"/>
              </a:spcAft>
              <a:buFontTx/>
              <a:buNone/>
              <a:defRPr/>
            </a:pPr>
            <a:r>
              <a:rPr lang="en-US" sz="850" b="1" dirty="0">
                <a:latin typeface="Arial" pitchFamily="34" charset="0"/>
                <a:cs typeface="Arial" pitchFamily="34" charset="0"/>
              </a:rPr>
              <a:t>Cold water:</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I’m going to make a point of being better prepared for the possibility of falling into cold water, by wearing my lifejacket</a:t>
            </a:r>
          </a:p>
          <a:p>
            <a:pPr>
              <a:buFontTx/>
              <a:buNone/>
              <a:defRPr/>
            </a:pPr>
            <a:r>
              <a:rPr lang="en-US" sz="850" b="1" dirty="0">
                <a:latin typeface="Arial" pitchFamily="34" charset="0"/>
                <a:cs typeface="Arial" pitchFamily="34" charset="0"/>
              </a:rPr>
              <a:t>Boating education:</a:t>
            </a:r>
          </a:p>
          <a:p>
            <a:pPr>
              <a:spcAft>
                <a:spcPts val="400"/>
              </a:spcAft>
              <a:defRPr/>
            </a:pPr>
            <a:r>
              <a:rPr lang="en-US" sz="850" dirty="0">
                <a:latin typeface="Arial" pitchFamily="34" charset="0"/>
                <a:cs typeface="Arial" pitchFamily="34" charset="0"/>
              </a:rPr>
              <a:t>I’m going to make a point of getting more information, or taking a boating course to become a more knowledgeable boater</a:t>
            </a:r>
          </a:p>
          <a:p>
            <a:pPr>
              <a:spcBef>
                <a:spcPts val="200"/>
              </a:spcBef>
              <a:spcAft>
                <a:spcPts val="600"/>
              </a:spcAft>
              <a:defRPr/>
            </a:pPr>
            <a:r>
              <a:rPr lang="en-CA" sz="850" dirty="0">
                <a:latin typeface="Arial" pitchFamily="34" charset="0"/>
                <a:cs typeface="Arial" pitchFamily="34" charset="0"/>
              </a:rPr>
              <a:t>I already have my “boating license” (</a:t>
            </a:r>
            <a:r>
              <a:rPr lang="en-CA" sz="850" dirty="0" err="1">
                <a:latin typeface="Arial" pitchFamily="34" charset="0"/>
                <a:cs typeface="Arial" pitchFamily="34" charset="0"/>
              </a:rPr>
              <a:t>ie</a:t>
            </a:r>
            <a:r>
              <a:rPr lang="en-CA" sz="850" dirty="0">
                <a:latin typeface="Arial" pitchFamily="34" charset="0"/>
                <a:cs typeface="Arial" pitchFamily="34" charset="0"/>
              </a:rPr>
              <a:t>. Pleasure Craft Operator Card)</a:t>
            </a:r>
            <a:endParaRPr lang="en-US" sz="850" dirty="0">
              <a:latin typeface="Arial" pitchFamily="34" charset="0"/>
              <a:cs typeface="Arial" pitchFamily="34" charset="0"/>
            </a:endParaRPr>
          </a:p>
          <a:p>
            <a:pPr>
              <a:spcBef>
                <a:spcPts val="600"/>
              </a:spcBef>
              <a:spcAft>
                <a:spcPts val="600"/>
              </a:spcAft>
              <a:defRPr/>
            </a:pPr>
            <a:r>
              <a:rPr lang="en-US" sz="850" dirty="0">
                <a:latin typeface="Arial" pitchFamily="34" charset="0"/>
                <a:cs typeface="Arial" pitchFamily="34" charset="0"/>
              </a:rPr>
              <a:t>I have already taken a boating course or training beyond the “boating license” (PCOC) level</a:t>
            </a:r>
          </a:p>
          <a:p>
            <a:pPr>
              <a:spcBef>
                <a:spcPts val="400"/>
              </a:spcBef>
              <a:spcAft>
                <a:spcPts val="600"/>
              </a:spcAft>
              <a:buFontTx/>
              <a:buNone/>
              <a:defRPr/>
            </a:pPr>
            <a:r>
              <a:rPr lang="en-US" sz="850" dirty="0">
                <a:latin typeface="Arial" pitchFamily="34" charset="0"/>
                <a:cs typeface="Arial" pitchFamily="34" charset="0"/>
              </a:rPr>
              <a:t>I don’t have my “boating license” (Pleasure Craft Operator Card) yet, but I’m going to get it this year</a:t>
            </a:r>
          </a:p>
        </p:txBody>
      </p:sp>
      <p:sp>
        <p:nvSpPr>
          <p:cNvPr id="2" name="Title 1"/>
          <p:cNvSpPr>
            <a:spLocks noGrp="1"/>
          </p:cNvSpPr>
          <p:nvPr>
            <p:ph type="title"/>
          </p:nvPr>
        </p:nvSpPr>
        <p:spPr>
          <a:xfrm>
            <a:off x="1411226" y="0"/>
            <a:ext cx="7732774" cy="1052736"/>
          </a:xfrm>
        </p:spPr>
        <p:txBody>
          <a:bodyPr>
            <a:normAutofit/>
          </a:bodyPr>
          <a:lstStyle/>
          <a:p>
            <a:r>
              <a:rPr lang="en-CA" sz="1700" dirty="0"/>
              <a:t>Decreases in Fall 2018 vs. Fall 2017 peak for a number of  desired boating behaviours across the 5 boating safety areas.</a:t>
            </a:r>
            <a:endParaRPr lang="en-US" sz="1700" dirty="0"/>
          </a:p>
        </p:txBody>
      </p:sp>
      <p:sp>
        <p:nvSpPr>
          <p:cNvPr id="35" name="Slide Number Placeholder 34"/>
          <p:cNvSpPr>
            <a:spLocks noGrp="1"/>
          </p:cNvSpPr>
          <p:nvPr>
            <p:ph type="sldNum" sz="quarter" idx="12"/>
          </p:nvPr>
        </p:nvSpPr>
        <p:spPr>
          <a:xfrm>
            <a:off x="8458605" y="6490808"/>
            <a:ext cx="576064" cy="365125"/>
          </a:xfrm>
        </p:spPr>
        <p:txBody>
          <a:bodyPr/>
          <a:lstStyle/>
          <a:p>
            <a:fld id="{5857359A-ACC2-4AC8-94CA-842605F06C6B}" type="slidenum">
              <a:rPr lang="en-US" smtClean="0"/>
              <a:pPr/>
              <a:t>54</a:t>
            </a:fld>
            <a:endParaRPr lang="en-US" dirty="0"/>
          </a:p>
        </p:txBody>
      </p:sp>
      <p:sp>
        <p:nvSpPr>
          <p:cNvPr id="83" name="Rectangle 232"/>
          <p:cNvSpPr>
            <a:spLocks noChangeArrowheads="1"/>
          </p:cNvSpPr>
          <p:nvPr/>
        </p:nvSpPr>
        <p:spPr bwMode="auto">
          <a:xfrm>
            <a:off x="-27550" y="1306839"/>
            <a:ext cx="7668100" cy="487274"/>
          </a:xfrm>
          <a:prstGeom prst="rect">
            <a:avLst/>
          </a:prstGeom>
          <a:noFill/>
          <a:ln w="9525">
            <a:noFill/>
            <a:miter lim="800000"/>
            <a:headEnd/>
            <a:tailEnd/>
          </a:ln>
        </p:spPr>
        <p:txBody>
          <a:bodyPr/>
          <a:lstStyle/>
          <a:p>
            <a:pPr algn="ctr" eaLnBrk="1" hangingPunct="1">
              <a:spcBef>
                <a:spcPct val="0"/>
              </a:spcBef>
              <a:buFontTx/>
              <a:buNone/>
            </a:pPr>
            <a:r>
              <a:rPr lang="en-US" sz="1200" b="1" dirty="0">
                <a:latin typeface="Arial" pitchFamily="34" charset="0"/>
                <a:cs typeface="Arial" pitchFamily="34" charset="0"/>
              </a:rPr>
              <a:t>Desired Safe Boating Attitudes/Behaviours - % strongly agree they are doing or intend to do this year</a:t>
            </a:r>
            <a:br>
              <a:rPr lang="en-US" sz="1200" b="1" dirty="0">
                <a:latin typeface="Arial" pitchFamily="34" charset="0"/>
                <a:cs typeface="Arial" pitchFamily="34" charset="0"/>
              </a:rPr>
            </a:br>
            <a:r>
              <a:rPr lang="en-US" sz="1200" b="1" dirty="0">
                <a:latin typeface="Arial" pitchFamily="34" charset="0"/>
                <a:cs typeface="Arial" pitchFamily="34" charset="0"/>
              </a:rPr>
              <a:t>(top-2-box 9-10 rating on 10 pt scale) </a:t>
            </a:r>
            <a:r>
              <a:rPr lang="en-US" sz="1050" b="1" dirty="0">
                <a:latin typeface="Arial" pitchFamily="34" charset="0"/>
                <a:cs typeface="Arial" pitchFamily="34" charset="0"/>
              </a:rPr>
              <a:t>(n=445)</a:t>
            </a:r>
            <a:endParaRPr lang="en-US" sz="1050" dirty="0">
              <a:latin typeface="Arial" pitchFamily="34" charset="0"/>
              <a:cs typeface="Arial" pitchFamily="34" charset="0"/>
            </a:endParaRPr>
          </a:p>
        </p:txBody>
      </p:sp>
      <p:sp>
        <p:nvSpPr>
          <p:cNvPr id="60" name="Text Box 1916"/>
          <p:cNvSpPr txBox="1">
            <a:spLocks noChangeArrowheads="1"/>
          </p:cNvSpPr>
          <p:nvPr/>
        </p:nvSpPr>
        <p:spPr bwMode="auto">
          <a:xfrm>
            <a:off x="114301" y="6491437"/>
            <a:ext cx="5471726" cy="353943"/>
          </a:xfrm>
          <a:prstGeom prst="rect">
            <a:avLst/>
          </a:prstGeom>
          <a:noFill/>
          <a:ln w="9525">
            <a:noFill/>
            <a:miter lim="800000"/>
            <a:headEnd/>
            <a:tailEnd/>
          </a:ln>
        </p:spPr>
        <p:txBody>
          <a:bodyPr wrap="square">
            <a:spAutoFit/>
          </a:bodyPr>
          <a:lstStyle/>
          <a:p>
            <a:pPr>
              <a:buFontTx/>
              <a:buNone/>
            </a:pPr>
            <a:r>
              <a:rPr lang="en-US" sz="850" dirty="0">
                <a:latin typeface="Arial" pitchFamily="34" charset="0"/>
                <a:cs typeface="Arial" pitchFamily="34" charset="0"/>
              </a:rPr>
              <a:t>7. Please indicate how much you agree or disagree that each of these statements applies to you, </a:t>
            </a:r>
            <a:r>
              <a:rPr lang="en-US" sz="850" dirty="0" err="1">
                <a:latin typeface="Arial" pitchFamily="34" charset="0"/>
                <a:cs typeface="Arial" pitchFamily="34" charset="0"/>
              </a:rPr>
              <a:t>ie</a:t>
            </a:r>
            <a:r>
              <a:rPr lang="en-US" sz="850" dirty="0">
                <a:latin typeface="Arial" pitchFamily="34" charset="0"/>
                <a:cs typeface="Arial" pitchFamily="34" charset="0"/>
              </a:rPr>
              <a:t>. describes things you are doing or intend to do this year (on a scale from 1[Strongly disagree] to 10[Strongly agree])</a:t>
            </a:r>
          </a:p>
        </p:txBody>
      </p:sp>
      <p:sp>
        <p:nvSpPr>
          <p:cNvPr id="48" name="TextBox 49"/>
          <p:cNvSpPr txBox="1">
            <a:spLocks noChangeArrowheads="1"/>
          </p:cNvSpPr>
          <p:nvPr/>
        </p:nvSpPr>
        <p:spPr bwMode="auto">
          <a:xfrm>
            <a:off x="5380964" y="1531328"/>
            <a:ext cx="566737" cy="369332"/>
          </a:xfrm>
          <a:prstGeom prst="rect">
            <a:avLst/>
          </a:prstGeom>
          <a:noFill/>
          <a:ln w="9525">
            <a:noFill/>
            <a:miter lim="800000"/>
            <a:headEnd/>
            <a:tailEnd/>
          </a:ln>
        </p:spPr>
        <p:txBody>
          <a:bodyPr>
            <a:spAutoFit/>
          </a:bodyPr>
          <a:lstStyle/>
          <a:p>
            <a:pPr>
              <a:buFontTx/>
              <a:buNone/>
            </a:pPr>
            <a:r>
              <a:rPr lang="en-US" sz="900" b="1" u="sng" dirty="0">
                <a:latin typeface="Arial" pitchFamily="34" charset="0"/>
                <a:cs typeface="Arial" pitchFamily="34" charset="0"/>
                <a:sym typeface="Symbol" pitchFamily="18" charset="2"/>
              </a:rPr>
              <a:t>Aug 2018</a:t>
            </a:r>
            <a:endParaRPr lang="en-US" sz="900" b="1" u="sng" dirty="0">
              <a:latin typeface="Arial" pitchFamily="34" charset="0"/>
              <a:cs typeface="Arial" pitchFamily="34" charset="0"/>
            </a:endParaRPr>
          </a:p>
        </p:txBody>
      </p:sp>
      <p:cxnSp>
        <p:nvCxnSpPr>
          <p:cNvPr id="75" name="Straight Connector 62"/>
          <p:cNvCxnSpPr>
            <a:cxnSpLocks noChangeShapeType="1"/>
          </p:cNvCxnSpPr>
          <p:nvPr/>
        </p:nvCxnSpPr>
        <p:spPr bwMode="auto">
          <a:xfrm>
            <a:off x="43006" y="2843399"/>
            <a:ext cx="8487448" cy="0"/>
          </a:xfrm>
          <a:prstGeom prst="line">
            <a:avLst/>
          </a:prstGeom>
          <a:noFill/>
          <a:ln w="9525" algn="ctr">
            <a:solidFill>
              <a:schemeClr val="tx1"/>
            </a:solidFill>
            <a:prstDash val="dash"/>
            <a:round/>
            <a:headEnd/>
            <a:tailEnd/>
          </a:ln>
        </p:spPr>
      </p:cxnSp>
      <p:cxnSp>
        <p:nvCxnSpPr>
          <p:cNvPr id="77" name="Straight Connector 62"/>
          <p:cNvCxnSpPr>
            <a:cxnSpLocks noChangeShapeType="1"/>
          </p:cNvCxnSpPr>
          <p:nvPr/>
        </p:nvCxnSpPr>
        <p:spPr bwMode="auto">
          <a:xfrm>
            <a:off x="43006" y="3562171"/>
            <a:ext cx="8506498" cy="0"/>
          </a:xfrm>
          <a:prstGeom prst="line">
            <a:avLst/>
          </a:prstGeom>
          <a:noFill/>
          <a:ln w="9525" algn="ctr">
            <a:solidFill>
              <a:schemeClr val="tx1"/>
            </a:solidFill>
            <a:prstDash val="dash"/>
            <a:round/>
            <a:headEnd/>
            <a:tailEnd/>
          </a:ln>
        </p:spPr>
      </p:cxnSp>
      <p:cxnSp>
        <p:nvCxnSpPr>
          <p:cNvPr id="78" name="Straight Connector 62"/>
          <p:cNvCxnSpPr>
            <a:cxnSpLocks noChangeShapeType="1"/>
          </p:cNvCxnSpPr>
          <p:nvPr/>
        </p:nvCxnSpPr>
        <p:spPr bwMode="auto">
          <a:xfrm>
            <a:off x="43006" y="4322590"/>
            <a:ext cx="8506498" cy="0"/>
          </a:xfrm>
          <a:prstGeom prst="line">
            <a:avLst/>
          </a:prstGeom>
          <a:noFill/>
          <a:ln w="9525" algn="ctr">
            <a:solidFill>
              <a:schemeClr val="tx1"/>
            </a:solidFill>
            <a:prstDash val="dash"/>
            <a:round/>
            <a:headEnd/>
            <a:tailEnd/>
          </a:ln>
        </p:spPr>
      </p:cxnSp>
      <p:cxnSp>
        <p:nvCxnSpPr>
          <p:cNvPr id="79" name="Straight Connector 62"/>
          <p:cNvCxnSpPr>
            <a:cxnSpLocks noChangeShapeType="1"/>
          </p:cNvCxnSpPr>
          <p:nvPr/>
        </p:nvCxnSpPr>
        <p:spPr bwMode="auto">
          <a:xfrm>
            <a:off x="43006" y="4729141"/>
            <a:ext cx="8496973" cy="0"/>
          </a:xfrm>
          <a:prstGeom prst="line">
            <a:avLst/>
          </a:prstGeom>
          <a:noFill/>
          <a:ln w="9525" algn="ctr">
            <a:solidFill>
              <a:schemeClr val="tx1"/>
            </a:solidFill>
            <a:prstDash val="dash"/>
            <a:round/>
            <a:headEnd/>
            <a:tailEnd/>
          </a:ln>
        </p:spPr>
      </p:cxnSp>
      <p:graphicFrame>
        <p:nvGraphicFramePr>
          <p:cNvPr id="4" name="Table 3"/>
          <p:cNvGraphicFramePr>
            <a:graphicFrameLocks noGrp="1"/>
          </p:cNvGraphicFramePr>
          <p:nvPr>
            <p:extLst>
              <p:ext uri="{D42A27DB-BD31-4B8C-83A1-F6EECF244321}">
                <p14:modId xmlns:p14="http://schemas.microsoft.com/office/powerpoint/2010/main" val="3849250273"/>
              </p:ext>
            </p:extLst>
          </p:nvPr>
        </p:nvGraphicFramePr>
        <p:xfrm>
          <a:off x="5936790" y="1531267"/>
          <a:ext cx="3159344" cy="4560118"/>
        </p:xfrm>
        <a:graphic>
          <a:graphicData uri="http://schemas.openxmlformats.org/drawingml/2006/table">
            <a:tbl>
              <a:tblPr>
                <a:tableStyleId>{5C22544A-7EE6-4342-B048-85BDC9FD1C3A}</a:tableStyleId>
              </a:tblPr>
              <a:tblGrid>
                <a:gridCol w="438464">
                  <a:extLst>
                    <a:ext uri="{9D8B030D-6E8A-4147-A177-3AD203B41FA5}">
                      <a16:colId xmlns:a16="http://schemas.microsoft.com/office/drawing/2014/main" xmlns="" val="2280903309"/>
                    </a:ext>
                  </a:extLst>
                </a:gridCol>
                <a:gridCol w="438464">
                  <a:extLst>
                    <a:ext uri="{9D8B030D-6E8A-4147-A177-3AD203B41FA5}">
                      <a16:colId xmlns:a16="http://schemas.microsoft.com/office/drawing/2014/main" xmlns="" val="1175018974"/>
                    </a:ext>
                  </a:extLst>
                </a:gridCol>
                <a:gridCol w="438464">
                  <a:extLst>
                    <a:ext uri="{9D8B030D-6E8A-4147-A177-3AD203B41FA5}">
                      <a16:colId xmlns:a16="http://schemas.microsoft.com/office/drawing/2014/main" xmlns="" val="20000"/>
                    </a:ext>
                  </a:extLst>
                </a:gridCol>
                <a:gridCol w="438464">
                  <a:extLst>
                    <a:ext uri="{9D8B030D-6E8A-4147-A177-3AD203B41FA5}">
                      <a16:colId xmlns:a16="http://schemas.microsoft.com/office/drawing/2014/main" xmlns="" val="20001"/>
                    </a:ext>
                  </a:extLst>
                </a:gridCol>
                <a:gridCol w="468496">
                  <a:extLst>
                    <a:ext uri="{9D8B030D-6E8A-4147-A177-3AD203B41FA5}">
                      <a16:colId xmlns:a16="http://schemas.microsoft.com/office/drawing/2014/main" xmlns="" val="20002"/>
                    </a:ext>
                  </a:extLst>
                </a:gridCol>
                <a:gridCol w="468496">
                  <a:extLst>
                    <a:ext uri="{9D8B030D-6E8A-4147-A177-3AD203B41FA5}">
                      <a16:colId xmlns:a16="http://schemas.microsoft.com/office/drawing/2014/main" xmlns="" val="20003"/>
                    </a:ext>
                  </a:extLst>
                </a:gridCol>
                <a:gridCol w="468496">
                  <a:extLst>
                    <a:ext uri="{9D8B030D-6E8A-4147-A177-3AD203B41FA5}">
                      <a16:colId xmlns:a16="http://schemas.microsoft.com/office/drawing/2014/main" xmlns="" val="413550653"/>
                    </a:ext>
                  </a:extLst>
                </a:gridCol>
              </a:tblGrid>
              <a:tr h="312984">
                <a:tc>
                  <a:txBody>
                    <a:bodyPr/>
                    <a:lstStyle/>
                    <a:p>
                      <a:pPr algn="ctr"/>
                      <a:r>
                        <a:rPr lang="en-CA" sz="900" b="1" u="sng" dirty="0">
                          <a:latin typeface="Arial" panose="020B0604020202020204" pitchFamily="34" charset="0"/>
                          <a:cs typeface="Arial" panose="020B0604020202020204" pitchFamily="34" charset="0"/>
                        </a:rPr>
                        <a:t>May 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May 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a:t>
                      </a:r>
                    </a:p>
                    <a:p>
                      <a:pPr algn="ctr"/>
                      <a:r>
                        <a:rPr lang="en-CA" sz="900" b="1" u="sng" dirty="0">
                          <a:latin typeface="Arial" panose="020B0604020202020204" pitchFamily="34" charset="0"/>
                          <a:cs typeface="Arial" panose="020B0604020202020204" pitchFamily="34" charset="0"/>
                        </a:rPr>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u="sng" dirty="0">
                          <a:latin typeface="Arial" panose="020B0604020202020204" pitchFamily="34" charset="0"/>
                          <a:cs typeface="Arial" panose="020B0604020202020204" pitchFamily="34" charset="0"/>
                        </a:rPr>
                        <a:t>May 2015</a:t>
                      </a:r>
                      <a:endParaRPr lang="en-CA" sz="9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
                      </a:r>
                      <a:br>
                        <a:rPr lang="en-CA" sz="900" b="1" u="sng" dirty="0">
                          <a:latin typeface="Arial" panose="020B0604020202020204" pitchFamily="34" charset="0"/>
                          <a:cs typeface="Arial" panose="020B0604020202020204" pitchFamily="34" charset="0"/>
                        </a:rPr>
                      </a:br>
                      <a:r>
                        <a:rPr lang="en-CA" sz="900" b="1" u="sng" dirty="0">
                          <a:latin typeface="Arial" panose="020B0604020202020204" pitchFamily="34" charset="0"/>
                          <a:cs typeface="Arial" panose="020B0604020202020204" pitchFamily="34" charset="0"/>
                        </a:rPr>
                        <a:t>2014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u="sng"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algn="ctr"/>
                      <a:r>
                        <a:rPr lang="en-CA" sz="900" b="1" dirty="0">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77</a:t>
                      </a:r>
                      <a:endParaRPr lang="en-CA" sz="9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5652">
                <a:tc>
                  <a:txBody>
                    <a:bodyPr/>
                    <a:lstStyle/>
                    <a:p>
                      <a:pPr algn="ctr"/>
                      <a:r>
                        <a:rPr lang="en-CA" sz="900" b="1" dirty="0">
                          <a:latin typeface="Arial" panose="020B0604020202020204" pitchFamily="34" charset="0"/>
                          <a:cs typeface="Arial" panose="020B0604020202020204" pitchFamily="34" charset="0"/>
                        </a:rPr>
                        <a:t>74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75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76</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3850">
                <a:tc>
                  <a:txBody>
                    <a:bodyPr/>
                    <a:lstStyle/>
                    <a:p>
                      <a:pPr algn="ctr"/>
                      <a:r>
                        <a:rPr lang="en-CA" sz="900" b="1" dirty="0">
                          <a:latin typeface="Arial" panose="020B0604020202020204" pitchFamily="34" charset="0"/>
                          <a:cs typeface="Arial" panose="020B0604020202020204" pitchFamily="34" charset="0"/>
                        </a:rPr>
                        <a:t>54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57</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n/a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0050">
                <a:tc>
                  <a:txBody>
                    <a:bodyPr/>
                    <a:lstStyle/>
                    <a:p>
                      <a:pPr algn="ctr"/>
                      <a:r>
                        <a:rPr lang="en-CA" sz="900" b="1" dirty="0">
                          <a:latin typeface="Arial" panose="020B0604020202020204" pitchFamily="34" charset="0"/>
                          <a:cs typeface="Arial" panose="020B0604020202020204" pitchFamily="34" charset="0"/>
                        </a:rPr>
                        <a:t>65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65</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42900">
                <a:tc>
                  <a:txBody>
                    <a:bodyPr/>
                    <a:lstStyle/>
                    <a:p>
                      <a:pPr algn="ctr"/>
                      <a:r>
                        <a:rPr lang="en-CA" sz="900" b="1" dirty="0">
                          <a:latin typeface="Arial" panose="020B0604020202020204" pitchFamily="34" charset="0"/>
                          <a:cs typeface="Arial" panose="020B0604020202020204" pitchFamily="34" charset="0"/>
                        </a:rPr>
                        <a:t>62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62</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15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1950">
                <a:tc>
                  <a:txBody>
                    <a:bodyPr/>
                    <a:lstStyle/>
                    <a:p>
                      <a:pPr algn="ctr"/>
                      <a:r>
                        <a:rPr lang="en-CA" sz="900" b="1" dirty="0">
                          <a:latin typeface="Arial" panose="020B0604020202020204" pitchFamily="34" charset="0"/>
                          <a:cs typeface="Arial" panose="020B0604020202020204" pitchFamily="34" charset="0"/>
                        </a:rPr>
                        <a:t>66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62</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1000">
                <a:tc>
                  <a:txBody>
                    <a:bodyPr/>
                    <a:lstStyle/>
                    <a:p>
                      <a:pPr algn="ctr"/>
                      <a:r>
                        <a:rPr lang="en-CA" sz="900" b="1" dirty="0">
                          <a:latin typeface="Arial" panose="020B0604020202020204" pitchFamily="34" charset="0"/>
                          <a:cs typeface="Arial" panose="020B0604020202020204"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52</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61950">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63</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58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23850">
                <a:tc>
                  <a:txBody>
                    <a:bodyPr/>
                    <a:lstStyle/>
                    <a:p>
                      <a:pPr algn="ctr"/>
                      <a:r>
                        <a:rPr lang="en-CA" sz="900" b="1" dirty="0">
                          <a:latin typeface="Arial" panose="020B0604020202020204" pitchFamily="34" charset="0"/>
                          <a:cs typeface="Arial" panose="020B0604020202020204" pitchFamily="34" charset="0"/>
                        </a:rPr>
                        <a:t>37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30</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78052">
                <a:tc>
                  <a:txBody>
                    <a:bodyPr/>
                    <a:lstStyle/>
                    <a:p>
                      <a:pPr algn="ctr"/>
                      <a:r>
                        <a:rPr lang="en-CA" sz="900" b="1" dirty="0">
                          <a:latin typeface="Arial" panose="020B0604020202020204" pitchFamily="34" charset="0"/>
                          <a:cs typeface="Arial" panose="020B0604020202020204" pitchFamily="34" charset="0"/>
                        </a:rPr>
                        <a:t>38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40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30</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58012">
                <a:tc>
                  <a:txBody>
                    <a:bodyPr/>
                    <a:lstStyle/>
                    <a:p>
                      <a:pPr algn="ctr"/>
                      <a:r>
                        <a:rPr lang="en-CA" sz="900" b="1" dirty="0">
                          <a:latin typeface="Arial" panose="020B0604020202020204" pitchFamily="34" charset="0"/>
                          <a:cs typeface="Arial" panose="020B0604020202020204" pitchFamily="34" charset="0"/>
                        </a:rPr>
                        <a:t>33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27</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58012">
                <a:tc>
                  <a:txBody>
                    <a:bodyPr/>
                    <a:lstStyle/>
                    <a:p>
                      <a:pPr algn="ctr"/>
                      <a:r>
                        <a:rPr lang="en-CA" sz="900" b="1" dirty="0">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anose="020B0604020202020204" pitchFamily="34" charset="0"/>
                          <a:cs typeface="Arial" panose="020B0604020202020204" pitchFamily="34" charset="0"/>
                        </a:rPr>
                        <a:t>17</a:t>
                      </a:r>
                      <a:endParaRPr lang="en-CA" sz="900" b="1" dirty="0">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latin typeface="Arial" panose="020B0604020202020204" pitchFamily="34" charset="0"/>
                          <a:cs typeface="Arial" panose="020B0604020202020204" pitchFamily="34" charset="0"/>
                        </a:rPr>
                        <a:t>17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rgbClr val="0070C0"/>
                          </a:solidFill>
                          <a:latin typeface="Arial" pitchFamily="34" charset="0"/>
                          <a:cs typeface="Arial" pitchFamily="34" charset="0"/>
                          <a:sym typeface="Wingdings 2" panose="05020102010507070707" pitchFamily="18" charset="2"/>
                        </a:rPr>
                        <a:t></a:t>
                      </a:r>
                      <a:endParaRPr lang="en-CA" sz="1150" b="1" dirty="0">
                        <a:solidFill>
                          <a:srgbClr val="0070C0"/>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cxnSp>
        <p:nvCxnSpPr>
          <p:cNvPr id="71" name="Straight Arrow Connector 73"/>
          <p:cNvCxnSpPr>
            <a:cxnSpLocks noChangeShapeType="1"/>
          </p:cNvCxnSpPr>
          <p:nvPr/>
        </p:nvCxnSpPr>
        <p:spPr bwMode="auto">
          <a:xfrm flipV="1">
            <a:off x="7605109" y="3690673"/>
            <a:ext cx="0" cy="216000"/>
          </a:xfrm>
          <a:prstGeom prst="straightConnector1">
            <a:avLst/>
          </a:prstGeom>
          <a:noFill/>
          <a:ln w="19050" algn="ctr">
            <a:solidFill>
              <a:srgbClr val="00B050"/>
            </a:solidFill>
            <a:prstDash val="sysDot"/>
            <a:round/>
            <a:headEnd/>
            <a:tailEnd type="arrow" w="med" len="med"/>
          </a:ln>
        </p:spPr>
      </p:cxnSp>
      <p:cxnSp>
        <p:nvCxnSpPr>
          <p:cNvPr id="72" name="Straight Arrow Connector 73"/>
          <p:cNvCxnSpPr>
            <a:cxnSpLocks noChangeShapeType="1"/>
          </p:cNvCxnSpPr>
          <p:nvPr/>
        </p:nvCxnSpPr>
        <p:spPr bwMode="auto">
          <a:xfrm rot="16200000" flipH="1">
            <a:off x="7500814" y="4537452"/>
            <a:ext cx="216000" cy="1588"/>
          </a:xfrm>
          <a:prstGeom prst="straightConnector1">
            <a:avLst/>
          </a:prstGeom>
          <a:noFill/>
          <a:ln w="19050" algn="ctr">
            <a:solidFill>
              <a:srgbClr val="00B050"/>
            </a:solidFill>
            <a:round/>
            <a:headEnd/>
            <a:tailEnd type="arrow" w="med" len="med"/>
          </a:ln>
        </p:spPr>
      </p:cxnSp>
      <p:cxnSp>
        <p:nvCxnSpPr>
          <p:cNvPr id="73" name="Straight Arrow Connector 73"/>
          <p:cNvCxnSpPr>
            <a:cxnSpLocks noChangeShapeType="1"/>
          </p:cNvCxnSpPr>
          <p:nvPr/>
        </p:nvCxnSpPr>
        <p:spPr bwMode="auto">
          <a:xfrm flipV="1">
            <a:off x="7605109" y="5113660"/>
            <a:ext cx="0" cy="216000"/>
          </a:xfrm>
          <a:prstGeom prst="straightConnector1">
            <a:avLst/>
          </a:prstGeom>
          <a:noFill/>
          <a:ln w="19050" algn="ctr">
            <a:solidFill>
              <a:srgbClr val="00B050"/>
            </a:solidFill>
            <a:prstDash val="sysDot"/>
            <a:round/>
            <a:headEnd/>
            <a:tailEnd type="arrow" w="med" len="med"/>
          </a:ln>
        </p:spPr>
      </p:cxnSp>
      <p:cxnSp>
        <p:nvCxnSpPr>
          <p:cNvPr id="49" name="Straight Arrow Connector 73"/>
          <p:cNvCxnSpPr>
            <a:cxnSpLocks noChangeShapeType="1"/>
          </p:cNvCxnSpPr>
          <p:nvPr/>
        </p:nvCxnSpPr>
        <p:spPr bwMode="auto">
          <a:xfrm rot="16200000" flipH="1">
            <a:off x="8433631" y="3757541"/>
            <a:ext cx="216000" cy="1588"/>
          </a:xfrm>
          <a:prstGeom prst="straightConnector1">
            <a:avLst/>
          </a:prstGeom>
          <a:noFill/>
          <a:ln w="9525" algn="ctr">
            <a:solidFill>
              <a:schemeClr val="tx1"/>
            </a:solidFill>
            <a:prstDash val="dash"/>
            <a:round/>
            <a:headEnd/>
            <a:tailEnd type="arrow" w="med" len="med"/>
          </a:ln>
        </p:spPr>
      </p:cxnSp>
      <p:cxnSp>
        <p:nvCxnSpPr>
          <p:cNvPr id="50" name="Straight Arrow Connector 73"/>
          <p:cNvCxnSpPr>
            <a:cxnSpLocks noChangeShapeType="1"/>
          </p:cNvCxnSpPr>
          <p:nvPr/>
        </p:nvCxnSpPr>
        <p:spPr bwMode="auto">
          <a:xfrm rot="5400000" flipH="1" flipV="1">
            <a:off x="8424384" y="4842728"/>
            <a:ext cx="216000" cy="1588"/>
          </a:xfrm>
          <a:prstGeom prst="straightConnector1">
            <a:avLst/>
          </a:prstGeom>
          <a:noFill/>
          <a:ln w="9525" algn="ctr">
            <a:solidFill>
              <a:schemeClr val="tx1"/>
            </a:solidFill>
            <a:round/>
            <a:headEnd/>
            <a:tailEnd type="arrow" w="med" len="med"/>
          </a:ln>
        </p:spPr>
      </p:cxnSp>
      <p:cxnSp>
        <p:nvCxnSpPr>
          <p:cNvPr id="51" name="Straight Arrow Connector 73"/>
          <p:cNvCxnSpPr>
            <a:cxnSpLocks noChangeShapeType="1"/>
          </p:cNvCxnSpPr>
          <p:nvPr/>
        </p:nvCxnSpPr>
        <p:spPr bwMode="auto">
          <a:xfrm rot="5400000" flipH="1" flipV="1">
            <a:off x="8432043" y="2015834"/>
            <a:ext cx="216000" cy="1588"/>
          </a:xfrm>
          <a:prstGeom prst="straightConnector1">
            <a:avLst/>
          </a:prstGeom>
          <a:noFill/>
          <a:ln w="9525" algn="ctr">
            <a:solidFill>
              <a:schemeClr val="tx1"/>
            </a:solidFill>
            <a:round/>
            <a:headEnd/>
            <a:tailEnd type="arrow" w="med" len="med"/>
          </a:ln>
        </p:spPr>
      </p:cxnSp>
      <p:cxnSp>
        <p:nvCxnSpPr>
          <p:cNvPr id="52" name="Straight Arrow Connector 73"/>
          <p:cNvCxnSpPr>
            <a:cxnSpLocks noChangeShapeType="1"/>
          </p:cNvCxnSpPr>
          <p:nvPr/>
        </p:nvCxnSpPr>
        <p:spPr bwMode="auto">
          <a:xfrm rot="5400000" flipH="1" flipV="1">
            <a:off x="8422796" y="4158019"/>
            <a:ext cx="216000" cy="1588"/>
          </a:xfrm>
          <a:prstGeom prst="straightConnector1">
            <a:avLst/>
          </a:prstGeom>
          <a:noFill/>
          <a:ln w="9525" algn="ctr">
            <a:solidFill>
              <a:schemeClr val="tx1"/>
            </a:solidFill>
            <a:round/>
            <a:headEnd/>
            <a:tailEnd type="arrow" w="med" len="med"/>
          </a:ln>
        </p:spPr>
      </p:cxnSp>
      <p:cxnSp>
        <p:nvCxnSpPr>
          <p:cNvPr id="53" name="Straight Arrow Connector 73"/>
          <p:cNvCxnSpPr>
            <a:cxnSpLocks noChangeShapeType="1"/>
          </p:cNvCxnSpPr>
          <p:nvPr/>
        </p:nvCxnSpPr>
        <p:spPr bwMode="auto">
          <a:xfrm rot="5400000" flipH="1" flipV="1">
            <a:off x="8435707" y="4511969"/>
            <a:ext cx="216000" cy="1588"/>
          </a:xfrm>
          <a:prstGeom prst="straightConnector1">
            <a:avLst/>
          </a:prstGeom>
          <a:noFill/>
          <a:ln w="9525" algn="ctr">
            <a:solidFill>
              <a:schemeClr val="tx1"/>
            </a:solidFill>
            <a:round/>
            <a:headEnd/>
            <a:tailEnd type="arrow" w="med" len="med"/>
          </a:ln>
        </p:spPr>
      </p:cxnSp>
      <p:cxnSp>
        <p:nvCxnSpPr>
          <p:cNvPr id="43" name="Straight Arrow Connector 73"/>
          <p:cNvCxnSpPr>
            <a:cxnSpLocks noChangeShapeType="1"/>
          </p:cNvCxnSpPr>
          <p:nvPr/>
        </p:nvCxnSpPr>
        <p:spPr bwMode="auto">
          <a:xfrm rot="5400000" flipH="1" flipV="1">
            <a:off x="8434119" y="5573761"/>
            <a:ext cx="216000" cy="1588"/>
          </a:xfrm>
          <a:prstGeom prst="straightConnector1">
            <a:avLst/>
          </a:prstGeom>
          <a:noFill/>
          <a:ln w="9525" algn="ctr">
            <a:solidFill>
              <a:schemeClr val="tx1"/>
            </a:solidFill>
            <a:round/>
            <a:headEnd/>
            <a:tailEnd type="arrow" w="med" len="med"/>
          </a:ln>
        </p:spPr>
      </p:cxnSp>
      <p:cxnSp>
        <p:nvCxnSpPr>
          <p:cNvPr id="47" name="Straight Arrow Connector 73"/>
          <p:cNvCxnSpPr>
            <a:cxnSpLocks noChangeShapeType="1"/>
          </p:cNvCxnSpPr>
          <p:nvPr/>
        </p:nvCxnSpPr>
        <p:spPr bwMode="auto">
          <a:xfrm rot="5400000" flipH="1" flipV="1">
            <a:off x="8432043" y="3370724"/>
            <a:ext cx="216000" cy="1588"/>
          </a:xfrm>
          <a:prstGeom prst="straightConnector1">
            <a:avLst/>
          </a:prstGeom>
          <a:noFill/>
          <a:ln w="9525" algn="ctr">
            <a:solidFill>
              <a:schemeClr val="tx1"/>
            </a:solidFill>
            <a:prstDash val="dash"/>
            <a:round/>
            <a:headEnd/>
            <a:tailEnd type="arrow" w="med" len="med"/>
          </a:ln>
        </p:spPr>
      </p:cxnSp>
      <p:cxnSp>
        <p:nvCxnSpPr>
          <p:cNvPr id="63" name="Straight Arrow Connector 73"/>
          <p:cNvCxnSpPr>
            <a:cxnSpLocks noChangeShapeType="1"/>
          </p:cNvCxnSpPr>
          <p:nvPr/>
        </p:nvCxnSpPr>
        <p:spPr bwMode="auto">
          <a:xfrm rot="5400000" flipH="1" flipV="1">
            <a:off x="6627504" y="5209269"/>
            <a:ext cx="216000" cy="1588"/>
          </a:xfrm>
          <a:prstGeom prst="straightConnector1">
            <a:avLst/>
          </a:prstGeom>
          <a:noFill/>
          <a:ln w="9525" algn="ctr">
            <a:solidFill>
              <a:schemeClr val="tx1"/>
            </a:solidFill>
            <a:prstDash val="dash"/>
            <a:round/>
            <a:headEnd/>
            <a:tailEnd type="arrow" w="med" len="med"/>
          </a:ln>
        </p:spPr>
      </p:cxnSp>
      <p:cxnSp>
        <p:nvCxnSpPr>
          <p:cNvPr id="64" name="Straight Arrow Connector 73"/>
          <p:cNvCxnSpPr>
            <a:cxnSpLocks noChangeShapeType="1"/>
          </p:cNvCxnSpPr>
          <p:nvPr/>
        </p:nvCxnSpPr>
        <p:spPr bwMode="auto">
          <a:xfrm rot="16200000" flipH="1">
            <a:off x="7057288" y="2012312"/>
            <a:ext cx="216000" cy="1588"/>
          </a:xfrm>
          <a:prstGeom prst="straightConnector1">
            <a:avLst/>
          </a:prstGeom>
          <a:noFill/>
          <a:ln w="9525" algn="ctr">
            <a:solidFill>
              <a:schemeClr val="tx1"/>
            </a:solidFill>
            <a:round/>
            <a:headEnd/>
            <a:tailEnd type="arrow" w="med" len="med"/>
          </a:ln>
        </p:spPr>
      </p:cxnSp>
      <p:cxnSp>
        <p:nvCxnSpPr>
          <p:cNvPr id="67" name="Straight Arrow Connector 73"/>
          <p:cNvCxnSpPr>
            <a:cxnSpLocks noChangeShapeType="1"/>
          </p:cNvCxnSpPr>
          <p:nvPr/>
        </p:nvCxnSpPr>
        <p:spPr bwMode="auto">
          <a:xfrm rot="16200000" flipH="1">
            <a:off x="7061680" y="2371236"/>
            <a:ext cx="216000" cy="1588"/>
          </a:xfrm>
          <a:prstGeom prst="straightConnector1">
            <a:avLst/>
          </a:prstGeom>
          <a:noFill/>
          <a:ln w="9525" algn="ctr">
            <a:solidFill>
              <a:schemeClr val="tx1"/>
            </a:solidFill>
            <a:round/>
            <a:headEnd/>
            <a:tailEnd type="arrow" w="med" len="med"/>
          </a:ln>
        </p:spPr>
      </p:cxnSp>
      <p:cxnSp>
        <p:nvCxnSpPr>
          <p:cNvPr id="70" name="Straight Arrow Connector 73"/>
          <p:cNvCxnSpPr>
            <a:cxnSpLocks noChangeShapeType="1"/>
          </p:cNvCxnSpPr>
          <p:nvPr/>
        </p:nvCxnSpPr>
        <p:spPr bwMode="auto">
          <a:xfrm rot="16200000" flipH="1">
            <a:off x="7499225" y="2660475"/>
            <a:ext cx="216000" cy="1588"/>
          </a:xfrm>
          <a:prstGeom prst="straightConnector1">
            <a:avLst/>
          </a:prstGeom>
          <a:noFill/>
          <a:ln w="19050" algn="ctr">
            <a:solidFill>
              <a:srgbClr val="00B050"/>
            </a:solidFill>
            <a:prstDash val="sysDot"/>
            <a:round/>
            <a:headEnd/>
            <a:tailEnd type="arrow" w="med" len="med"/>
          </a:ln>
        </p:spPr>
      </p:cxnSp>
      <p:cxnSp>
        <p:nvCxnSpPr>
          <p:cNvPr id="84" name="Straight Arrow Connector 73">
            <a:extLst>
              <a:ext uri="{FF2B5EF4-FFF2-40B4-BE49-F238E27FC236}">
                <a16:creationId xmlns:a16="http://schemas.microsoft.com/office/drawing/2014/main" xmlns="" id="{0438BBCE-B7E7-44A5-9BC1-711E7125976E}"/>
              </a:ext>
            </a:extLst>
          </p:cNvPr>
          <p:cNvCxnSpPr>
            <a:cxnSpLocks noChangeShapeType="1"/>
          </p:cNvCxnSpPr>
          <p:nvPr/>
        </p:nvCxnSpPr>
        <p:spPr bwMode="auto">
          <a:xfrm rot="5400000" flipH="1" flipV="1">
            <a:off x="6616050" y="4864889"/>
            <a:ext cx="216000" cy="1588"/>
          </a:xfrm>
          <a:prstGeom prst="straightConnector1">
            <a:avLst/>
          </a:prstGeom>
          <a:noFill/>
          <a:ln w="9525" algn="ctr">
            <a:solidFill>
              <a:schemeClr val="tx1"/>
            </a:solidFill>
            <a:round/>
            <a:headEnd/>
            <a:tailEnd type="arrow" w="med" len="med"/>
          </a:ln>
        </p:spPr>
      </p:cxnSp>
      <p:cxnSp>
        <p:nvCxnSpPr>
          <p:cNvPr id="88" name="Straight Arrow Connector 73">
            <a:extLst>
              <a:ext uri="{FF2B5EF4-FFF2-40B4-BE49-F238E27FC236}">
                <a16:creationId xmlns:a16="http://schemas.microsoft.com/office/drawing/2014/main" xmlns="" id="{22C81659-3107-483F-B2F6-48720642E0ED}"/>
              </a:ext>
            </a:extLst>
          </p:cNvPr>
          <p:cNvCxnSpPr>
            <a:cxnSpLocks noChangeShapeType="1"/>
          </p:cNvCxnSpPr>
          <p:nvPr/>
        </p:nvCxnSpPr>
        <p:spPr bwMode="auto">
          <a:xfrm rot="5400000" flipH="1" flipV="1">
            <a:off x="6611908" y="3797879"/>
            <a:ext cx="216000" cy="1588"/>
          </a:xfrm>
          <a:prstGeom prst="straightConnector1">
            <a:avLst/>
          </a:prstGeom>
          <a:noFill/>
          <a:ln w="19050" algn="ctr">
            <a:solidFill>
              <a:srgbClr val="00B050"/>
            </a:solidFill>
            <a:round/>
            <a:headEnd/>
            <a:tailEnd type="arrow" w="med" len="med"/>
          </a:ln>
        </p:spPr>
      </p:cxnSp>
      <p:cxnSp>
        <p:nvCxnSpPr>
          <p:cNvPr id="89" name="Straight Arrow Connector 73">
            <a:extLst>
              <a:ext uri="{FF2B5EF4-FFF2-40B4-BE49-F238E27FC236}">
                <a16:creationId xmlns:a16="http://schemas.microsoft.com/office/drawing/2014/main" xmlns="" id="{028CF4C3-E292-4524-A9BA-48ABEBBC99BC}"/>
              </a:ext>
            </a:extLst>
          </p:cNvPr>
          <p:cNvCxnSpPr>
            <a:cxnSpLocks noChangeShapeType="1"/>
          </p:cNvCxnSpPr>
          <p:nvPr/>
        </p:nvCxnSpPr>
        <p:spPr bwMode="auto">
          <a:xfrm rot="5400000" flipH="1" flipV="1">
            <a:off x="6613496" y="3086937"/>
            <a:ext cx="216000" cy="1588"/>
          </a:xfrm>
          <a:prstGeom prst="straightConnector1">
            <a:avLst/>
          </a:prstGeom>
          <a:noFill/>
          <a:ln w="19050" algn="ctr">
            <a:solidFill>
              <a:srgbClr val="00B050"/>
            </a:solidFill>
            <a:round/>
            <a:headEnd/>
            <a:tailEnd type="arrow" w="med" len="med"/>
          </a:ln>
        </p:spPr>
      </p:cxnSp>
      <p:cxnSp>
        <p:nvCxnSpPr>
          <p:cNvPr id="90" name="Straight Arrow Connector 73">
            <a:extLst>
              <a:ext uri="{FF2B5EF4-FFF2-40B4-BE49-F238E27FC236}">
                <a16:creationId xmlns:a16="http://schemas.microsoft.com/office/drawing/2014/main" xmlns="" id="{098F948B-E980-4150-9FF2-7E490B4D8C23}"/>
              </a:ext>
            </a:extLst>
          </p:cNvPr>
          <p:cNvCxnSpPr>
            <a:cxnSpLocks noChangeShapeType="1"/>
          </p:cNvCxnSpPr>
          <p:nvPr/>
        </p:nvCxnSpPr>
        <p:spPr bwMode="auto">
          <a:xfrm rot="5400000" flipH="1" flipV="1">
            <a:off x="6615084" y="3415155"/>
            <a:ext cx="216000" cy="1588"/>
          </a:xfrm>
          <a:prstGeom prst="straightConnector1">
            <a:avLst/>
          </a:prstGeom>
          <a:noFill/>
          <a:ln w="9525" algn="ctr">
            <a:solidFill>
              <a:schemeClr val="tx1"/>
            </a:solidFill>
            <a:prstDash val="dash"/>
            <a:round/>
            <a:headEnd/>
            <a:tailEnd type="arrow" w="med" len="med"/>
          </a:ln>
        </p:spPr>
      </p:cxnSp>
      <p:cxnSp>
        <p:nvCxnSpPr>
          <p:cNvPr id="91" name="Straight Arrow Connector 73">
            <a:extLst>
              <a:ext uri="{FF2B5EF4-FFF2-40B4-BE49-F238E27FC236}">
                <a16:creationId xmlns:a16="http://schemas.microsoft.com/office/drawing/2014/main" xmlns="" id="{0491228D-741A-45CE-972C-43DC96DF9CF4}"/>
              </a:ext>
            </a:extLst>
          </p:cNvPr>
          <p:cNvCxnSpPr>
            <a:cxnSpLocks noChangeShapeType="1"/>
          </p:cNvCxnSpPr>
          <p:nvPr/>
        </p:nvCxnSpPr>
        <p:spPr bwMode="auto">
          <a:xfrm rot="5400000" flipH="1" flipV="1">
            <a:off x="6616672" y="2671108"/>
            <a:ext cx="216000" cy="1588"/>
          </a:xfrm>
          <a:prstGeom prst="straightConnector1">
            <a:avLst/>
          </a:prstGeom>
          <a:noFill/>
          <a:ln w="19050" algn="ctr">
            <a:solidFill>
              <a:srgbClr val="00B050"/>
            </a:solidFill>
            <a:round/>
            <a:headEnd/>
            <a:tailEnd type="arrow" w="med" len="med"/>
          </a:ln>
        </p:spPr>
      </p:cxnSp>
      <p:cxnSp>
        <p:nvCxnSpPr>
          <p:cNvPr id="92" name="Straight Arrow Connector 73">
            <a:extLst>
              <a:ext uri="{FF2B5EF4-FFF2-40B4-BE49-F238E27FC236}">
                <a16:creationId xmlns:a16="http://schemas.microsoft.com/office/drawing/2014/main" xmlns="" id="{A4110C52-6047-4DC6-A4E6-2884AE3608F2}"/>
              </a:ext>
            </a:extLst>
          </p:cNvPr>
          <p:cNvCxnSpPr>
            <a:cxnSpLocks noChangeShapeType="1"/>
          </p:cNvCxnSpPr>
          <p:nvPr/>
        </p:nvCxnSpPr>
        <p:spPr bwMode="auto">
          <a:xfrm rot="5400000" flipH="1" flipV="1">
            <a:off x="6618260" y="2392502"/>
            <a:ext cx="216000" cy="1588"/>
          </a:xfrm>
          <a:prstGeom prst="straightConnector1">
            <a:avLst/>
          </a:prstGeom>
          <a:noFill/>
          <a:ln w="19050" algn="ctr">
            <a:solidFill>
              <a:srgbClr val="00B050"/>
            </a:solidFill>
            <a:round/>
            <a:headEnd/>
            <a:tailEnd type="arrow" w="med" len="med"/>
          </a:ln>
        </p:spPr>
      </p:cxnSp>
      <p:cxnSp>
        <p:nvCxnSpPr>
          <p:cNvPr id="93" name="Straight Arrow Connector 73">
            <a:extLst>
              <a:ext uri="{FF2B5EF4-FFF2-40B4-BE49-F238E27FC236}">
                <a16:creationId xmlns:a16="http://schemas.microsoft.com/office/drawing/2014/main" xmlns="" id="{F06D61DB-A5D5-4EF2-81CB-21F404D1C6E6}"/>
              </a:ext>
            </a:extLst>
          </p:cNvPr>
          <p:cNvCxnSpPr>
            <a:cxnSpLocks noChangeShapeType="1"/>
          </p:cNvCxnSpPr>
          <p:nvPr/>
        </p:nvCxnSpPr>
        <p:spPr bwMode="auto">
          <a:xfrm rot="5400000" flipH="1" flipV="1">
            <a:off x="6618260" y="2037100"/>
            <a:ext cx="216000" cy="1588"/>
          </a:xfrm>
          <a:prstGeom prst="straightConnector1">
            <a:avLst/>
          </a:prstGeom>
          <a:noFill/>
          <a:ln w="19050" algn="ctr">
            <a:solidFill>
              <a:srgbClr val="00B050"/>
            </a:solidFill>
            <a:round/>
            <a:headEnd/>
            <a:tailEnd type="arrow" w="med" len="med"/>
          </a:ln>
        </p:spPr>
      </p:cxnSp>
      <p:cxnSp>
        <p:nvCxnSpPr>
          <p:cNvPr id="95" name="Straight Arrow Connector 94">
            <a:extLst>
              <a:ext uri="{FF2B5EF4-FFF2-40B4-BE49-F238E27FC236}">
                <a16:creationId xmlns:a16="http://schemas.microsoft.com/office/drawing/2014/main" xmlns="" id="{2AA7217E-2093-4BF3-ADAD-1A695941365A}"/>
              </a:ext>
            </a:extLst>
          </p:cNvPr>
          <p:cNvCxnSpPr>
            <a:cxnSpLocks noChangeShapeType="1"/>
          </p:cNvCxnSpPr>
          <p:nvPr/>
        </p:nvCxnSpPr>
        <p:spPr bwMode="auto">
          <a:xfrm flipV="1">
            <a:off x="6857640" y="5093726"/>
            <a:ext cx="0" cy="216000"/>
          </a:xfrm>
          <a:prstGeom prst="straightConnector1">
            <a:avLst/>
          </a:prstGeom>
          <a:noFill/>
          <a:ln w="19050" algn="ctr">
            <a:solidFill>
              <a:srgbClr val="00B050"/>
            </a:solidFill>
            <a:prstDash val="solid"/>
            <a:round/>
            <a:headEnd/>
            <a:tailEnd type="arrow" w="med" len="med"/>
          </a:ln>
        </p:spPr>
      </p:cxnSp>
      <p:cxnSp>
        <p:nvCxnSpPr>
          <p:cNvPr id="98" name="Straight Arrow Connector 97">
            <a:extLst>
              <a:ext uri="{FF2B5EF4-FFF2-40B4-BE49-F238E27FC236}">
                <a16:creationId xmlns:a16="http://schemas.microsoft.com/office/drawing/2014/main" xmlns="" id="{886771AD-132B-4C09-89D6-62C1A8D730B1}"/>
              </a:ext>
            </a:extLst>
          </p:cNvPr>
          <p:cNvCxnSpPr>
            <a:cxnSpLocks noChangeShapeType="1"/>
          </p:cNvCxnSpPr>
          <p:nvPr/>
        </p:nvCxnSpPr>
        <p:spPr bwMode="auto">
          <a:xfrm flipV="1">
            <a:off x="6848115" y="3301958"/>
            <a:ext cx="0" cy="216000"/>
          </a:xfrm>
          <a:prstGeom prst="straightConnector1">
            <a:avLst/>
          </a:prstGeom>
          <a:noFill/>
          <a:ln w="19050" algn="ctr">
            <a:solidFill>
              <a:srgbClr val="00B050"/>
            </a:solidFill>
            <a:prstDash val="solid"/>
            <a:round/>
            <a:headEnd/>
            <a:tailEnd type="arrow" w="med" len="med"/>
          </a:ln>
        </p:spPr>
      </p:cxnSp>
      <p:cxnSp>
        <p:nvCxnSpPr>
          <p:cNvPr id="99" name="Straight Arrow Connector 73">
            <a:extLst>
              <a:ext uri="{FF2B5EF4-FFF2-40B4-BE49-F238E27FC236}">
                <a16:creationId xmlns:a16="http://schemas.microsoft.com/office/drawing/2014/main" xmlns="" id="{70198683-02ED-4092-ADF6-A17B456081A2}"/>
              </a:ext>
            </a:extLst>
          </p:cNvPr>
          <p:cNvCxnSpPr>
            <a:cxnSpLocks noChangeShapeType="1"/>
          </p:cNvCxnSpPr>
          <p:nvPr/>
        </p:nvCxnSpPr>
        <p:spPr bwMode="auto">
          <a:xfrm rot="5400000" flipH="1" flipV="1">
            <a:off x="6743455" y="4855032"/>
            <a:ext cx="216000" cy="1588"/>
          </a:xfrm>
          <a:prstGeom prst="straightConnector1">
            <a:avLst/>
          </a:prstGeom>
          <a:noFill/>
          <a:ln w="19050" algn="ctr">
            <a:solidFill>
              <a:srgbClr val="00B050"/>
            </a:solidFill>
            <a:round/>
            <a:headEnd/>
            <a:tailEnd type="arrow" w="med" len="med"/>
          </a:ln>
        </p:spPr>
      </p:cxnSp>
      <p:cxnSp>
        <p:nvCxnSpPr>
          <p:cNvPr id="68" name="Straight Arrow Connector 73"/>
          <p:cNvCxnSpPr>
            <a:cxnSpLocks noChangeShapeType="1"/>
          </p:cNvCxnSpPr>
          <p:nvPr/>
        </p:nvCxnSpPr>
        <p:spPr bwMode="auto">
          <a:xfrm flipV="1">
            <a:off x="6719114" y="5813807"/>
            <a:ext cx="0" cy="216000"/>
          </a:xfrm>
          <a:prstGeom prst="straightConnector1">
            <a:avLst/>
          </a:prstGeom>
          <a:noFill/>
          <a:ln w="19050" algn="ctr">
            <a:solidFill>
              <a:srgbClr val="00B050"/>
            </a:solidFill>
            <a:prstDash val="sysDot"/>
            <a:round/>
            <a:headEnd/>
            <a:tailEnd type="arrow" w="med" len="med"/>
          </a:ln>
        </p:spPr>
      </p:cxnSp>
      <p:cxnSp>
        <p:nvCxnSpPr>
          <p:cNvPr id="54" name="Straight Arrow Connector 73"/>
          <p:cNvCxnSpPr>
            <a:cxnSpLocks noChangeShapeType="1"/>
          </p:cNvCxnSpPr>
          <p:nvPr/>
        </p:nvCxnSpPr>
        <p:spPr bwMode="auto">
          <a:xfrm rot="5400000" flipH="1" flipV="1">
            <a:off x="7489952" y="5931646"/>
            <a:ext cx="216000" cy="1588"/>
          </a:xfrm>
          <a:prstGeom prst="straightConnector1">
            <a:avLst/>
          </a:prstGeom>
          <a:noFill/>
          <a:ln w="19050" algn="ctr">
            <a:solidFill>
              <a:srgbClr val="00B050"/>
            </a:solidFill>
            <a:round/>
            <a:headEnd/>
            <a:tailEnd type="arrow" w="med" len="med"/>
          </a:ln>
        </p:spPr>
      </p:cxnSp>
      <p:cxnSp>
        <p:nvCxnSpPr>
          <p:cNvPr id="97" name="Straight Arrow Connector 73">
            <a:extLst>
              <a:ext uri="{FF2B5EF4-FFF2-40B4-BE49-F238E27FC236}">
                <a16:creationId xmlns:a16="http://schemas.microsoft.com/office/drawing/2014/main" xmlns="" id="{8E896B3C-5ED6-443F-B892-CD260232FEAD}"/>
              </a:ext>
            </a:extLst>
          </p:cNvPr>
          <p:cNvCxnSpPr>
            <a:cxnSpLocks noChangeShapeType="1"/>
          </p:cNvCxnSpPr>
          <p:nvPr/>
        </p:nvCxnSpPr>
        <p:spPr bwMode="auto">
          <a:xfrm rot="16200000" flipH="1">
            <a:off x="6209740" y="5923711"/>
            <a:ext cx="216000" cy="1588"/>
          </a:xfrm>
          <a:prstGeom prst="straightConnector1">
            <a:avLst/>
          </a:prstGeom>
          <a:noFill/>
          <a:ln w="19050" algn="ctr">
            <a:solidFill>
              <a:srgbClr val="00B050"/>
            </a:solidFill>
            <a:round/>
            <a:headEnd/>
            <a:tailEnd type="arrow" w="med" len="med"/>
          </a:ln>
        </p:spPr>
      </p:cxnSp>
      <p:cxnSp>
        <p:nvCxnSpPr>
          <p:cNvPr id="101" name="Straight Arrow Connector 73">
            <a:extLst>
              <a:ext uri="{FF2B5EF4-FFF2-40B4-BE49-F238E27FC236}">
                <a16:creationId xmlns:a16="http://schemas.microsoft.com/office/drawing/2014/main" xmlns="" id="{3EDE0CCB-BEB6-47C7-AF85-AE604FB8C3AB}"/>
              </a:ext>
            </a:extLst>
          </p:cNvPr>
          <p:cNvCxnSpPr>
            <a:cxnSpLocks noChangeShapeType="1"/>
          </p:cNvCxnSpPr>
          <p:nvPr/>
        </p:nvCxnSpPr>
        <p:spPr bwMode="auto">
          <a:xfrm rot="5400000" flipH="1" flipV="1">
            <a:off x="6196259" y="5568401"/>
            <a:ext cx="216000" cy="1588"/>
          </a:xfrm>
          <a:prstGeom prst="straightConnector1">
            <a:avLst/>
          </a:prstGeom>
          <a:noFill/>
          <a:ln w="9525" algn="ctr">
            <a:solidFill>
              <a:schemeClr val="tx1"/>
            </a:solidFill>
            <a:prstDash val="dash"/>
            <a:round/>
            <a:headEnd/>
            <a:tailEnd type="arrow" w="med" len="med"/>
          </a:ln>
        </p:spPr>
      </p:cxnSp>
      <p:cxnSp>
        <p:nvCxnSpPr>
          <p:cNvPr id="103" name="Straight Arrow Connector 73">
            <a:extLst>
              <a:ext uri="{FF2B5EF4-FFF2-40B4-BE49-F238E27FC236}">
                <a16:creationId xmlns:a16="http://schemas.microsoft.com/office/drawing/2014/main" xmlns="" id="{FB524E6B-7181-4BEC-B9D8-DF3B7C5CC9B5}"/>
              </a:ext>
            </a:extLst>
          </p:cNvPr>
          <p:cNvCxnSpPr>
            <a:cxnSpLocks noChangeShapeType="1"/>
          </p:cNvCxnSpPr>
          <p:nvPr/>
        </p:nvCxnSpPr>
        <p:spPr bwMode="auto">
          <a:xfrm rot="5400000" flipH="1" flipV="1">
            <a:off x="6185221" y="5210320"/>
            <a:ext cx="216000" cy="1588"/>
          </a:xfrm>
          <a:prstGeom prst="straightConnector1">
            <a:avLst/>
          </a:prstGeom>
          <a:noFill/>
          <a:ln w="9525" algn="ctr">
            <a:solidFill>
              <a:schemeClr val="tx1"/>
            </a:solidFill>
            <a:round/>
            <a:headEnd/>
            <a:tailEnd type="arrow" w="med" len="med"/>
          </a:ln>
        </p:spPr>
      </p:cxnSp>
      <p:cxnSp>
        <p:nvCxnSpPr>
          <p:cNvPr id="104" name="Straight Arrow Connector 73">
            <a:extLst>
              <a:ext uri="{FF2B5EF4-FFF2-40B4-BE49-F238E27FC236}">
                <a16:creationId xmlns:a16="http://schemas.microsoft.com/office/drawing/2014/main" xmlns="" id="{ECD0D492-1F26-4A50-87DF-D619C174FA59}"/>
              </a:ext>
            </a:extLst>
          </p:cNvPr>
          <p:cNvCxnSpPr>
            <a:cxnSpLocks noChangeShapeType="1"/>
          </p:cNvCxnSpPr>
          <p:nvPr/>
        </p:nvCxnSpPr>
        <p:spPr bwMode="auto">
          <a:xfrm rot="5400000" flipH="1" flipV="1">
            <a:off x="6191478" y="4854455"/>
            <a:ext cx="216000" cy="1588"/>
          </a:xfrm>
          <a:prstGeom prst="straightConnector1">
            <a:avLst/>
          </a:prstGeom>
          <a:noFill/>
          <a:ln w="9525" algn="ctr">
            <a:solidFill>
              <a:schemeClr val="tx1"/>
            </a:solidFill>
            <a:round/>
            <a:headEnd/>
            <a:tailEnd type="arrow" w="med" len="med"/>
          </a:ln>
        </p:spPr>
      </p:cxnSp>
      <p:cxnSp>
        <p:nvCxnSpPr>
          <p:cNvPr id="105" name="Straight Arrow Connector 73">
            <a:extLst>
              <a:ext uri="{FF2B5EF4-FFF2-40B4-BE49-F238E27FC236}">
                <a16:creationId xmlns:a16="http://schemas.microsoft.com/office/drawing/2014/main" xmlns="" id="{A559EF4E-F383-4BCE-B849-418AAEF8891E}"/>
              </a:ext>
            </a:extLst>
          </p:cNvPr>
          <p:cNvCxnSpPr>
            <a:cxnSpLocks noChangeShapeType="1"/>
          </p:cNvCxnSpPr>
          <p:nvPr/>
        </p:nvCxnSpPr>
        <p:spPr bwMode="auto">
          <a:xfrm rot="5400000" flipH="1" flipV="1">
            <a:off x="6190116" y="4491028"/>
            <a:ext cx="216000" cy="1588"/>
          </a:xfrm>
          <a:prstGeom prst="straightConnector1">
            <a:avLst/>
          </a:prstGeom>
          <a:noFill/>
          <a:ln w="9525" algn="ctr">
            <a:solidFill>
              <a:schemeClr val="tx1"/>
            </a:solidFill>
            <a:prstDash val="dash"/>
            <a:round/>
            <a:headEnd/>
            <a:tailEnd type="arrow" w="med" len="med"/>
          </a:ln>
        </p:spPr>
      </p:cxnSp>
      <p:cxnSp>
        <p:nvCxnSpPr>
          <p:cNvPr id="106" name="Straight Arrow Connector 73">
            <a:extLst>
              <a:ext uri="{FF2B5EF4-FFF2-40B4-BE49-F238E27FC236}">
                <a16:creationId xmlns:a16="http://schemas.microsoft.com/office/drawing/2014/main" xmlns="" id="{1B5DF6A8-0AFE-4C34-8EA7-86342924C143}"/>
              </a:ext>
            </a:extLst>
          </p:cNvPr>
          <p:cNvCxnSpPr>
            <a:cxnSpLocks noChangeShapeType="1"/>
          </p:cNvCxnSpPr>
          <p:nvPr/>
        </p:nvCxnSpPr>
        <p:spPr bwMode="auto">
          <a:xfrm rot="5400000" flipH="1" flipV="1">
            <a:off x="6172865" y="4127670"/>
            <a:ext cx="216000" cy="1588"/>
          </a:xfrm>
          <a:prstGeom prst="straightConnector1">
            <a:avLst/>
          </a:prstGeom>
          <a:noFill/>
          <a:ln w="9525" algn="ctr">
            <a:solidFill>
              <a:schemeClr val="tx1"/>
            </a:solidFill>
            <a:prstDash val="dash"/>
            <a:round/>
            <a:headEnd/>
            <a:tailEnd type="arrow" w="med" len="med"/>
          </a:ln>
        </p:spPr>
      </p:cxnSp>
      <p:cxnSp>
        <p:nvCxnSpPr>
          <p:cNvPr id="107" name="Straight Arrow Connector 73">
            <a:extLst>
              <a:ext uri="{FF2B5EF4-FFF2-40B4-BE49-F238E27FC236}">
                <a16:creationId xmlns:a16="http://schemas.microsoft.com/office/drawing/2014/main" xmlns="" id="{9AC604BB-7F89-4587-85E9-4B4404FFC0DA}"/>
              </a:ext>
            </a:extLst>
          </p:cNvPr>
          <p:cNvCxnSpPr>
            <a:cxnSpLocks noChangeShapeType="1"/>
          </p:cNvCxnSpPr>
          <p:nvPr/>
        </p:nvCxnSpPr>
        <p:spPr bwMode="auto">
          <a:xfrm rot="5400000" flipH="1" flipV="1">
            <a:off x="6177593" y="3758645"/>
            <a:ext cx="216000" cy="1588"/>
          </a:xfrm>
          <a:prstGeom prst="straightConnector1">
            <a:avLst/>
          </a:prstGeom>
          <a:noFill/>
          <a:ln w="9525" algn="ctr">
            <a:solidFill>
              <a:schemeClr val="tx1"/>
            </a:solidFill>
            <a:prstDash val="dash"/>
            <a:round/>
            <a:headEnd/>
            <a:tailEnd type="arrow" w="med" len="med"/>
          </a:ln>
        </p:spPr>
      </p:cxnSp>
      <p:cxnSp>
        <p:nvCxnSpPr>
          <p:cNvPr id="108" name="Straight Arrow Connector 73">
            <a:extLst>
              <a:ext uri="{FF2B5EF4-FFF2-40B4-BE49-F238E27FC236}">
                <a16:creationId xmlns:a16="http://schemas.microsoft.com/office/drawing/2014/main" xmlns="" id="{08FFF441-264C-440F-B6F0-36860A0F38F3}"/>
              </a:ext>
            </a:extLst>
          </p:cNvPr>
          <p:cNvCxnSpPr>
            <a:cxnSpLocks noChangeShapeType="1"/>
          </p:cNvCxnSpPr>
          <p:nvPr/>
        </p:nvCxnSpPr>
        <p:spPr bwMode="auto">
          <a:xfrm rot="5400000" flipH="1" flipV="1">
            <a:off x="6179452" y="3424505"/>
            <a:ext cx="216000" cy="1588"/>
          </a:xfrm>
          <a:prstGeom prst="straightConnector1">
            <a:avLst/>
          </a:prstGeom>
          <a:noFill/>
          <a:ln w="9525" algn="ctr">
            <a:solidFill>
              <a:schemeClr val="tx1"/>
            </a:solidFill>
            <a:prstDash val="dash"/>
            <a:round/>
            <a:headEnd/>
            <a:tailEnd type="arrow" w="med" len="med"/>
          </a:ln>
        </p:spPr>
      </p:cxnSp>
      <p:cxnSp>
        <p:nvCxnSpPr>
          <p:cNvPr id="109" name="Straight Arrow Connector 73">
            <a:extLst>
              <a:ext uri="{FF2B5EF4-FFF2-40B4-BE49-F238E27FC236}">
                <a16:creationId xmlns:a16="http://schemas.microsoft.com/office/drawing/2014/main" xmlns="" id="{9EFB68EF-F34A-4EC7-9EFE-4E8A6307221F}"/>
              </a:ext>
            </a:extLst>
          </p:cNvPr>
          <p:cNvCxnSpPr>
            <a:cxnSpLocks noChangeShapeType="1"/>
          </p:cNvCxnSpPr>
          <p:nvPr/>
        </p:nvCxnSpPr>
        <p:spPr bwMode="auto">
          <a:xfrm rot="5400000" flipH="1" flipV="1">
            <a:off x="6158793" y="1974526"/>
            <a:ext cx="216000" cy="1588"/>
          </a:xfrm>
          <a:prstGeom prst="straightConnector1">
            <a:avLst/>
          </a:prstGeom>
          <a:noFill/>
          <a:ln w="9525" algn="ctr">
            <a:solidFill>
              <a:schemeClr val="tx1"/>
            </a:solidFill>
            <a:prstDash val="dash"/>
            <a:round/>
            <a:headEnd/>
            <a:tailEnd type="arrow" w="med" len="med"/>
          </a:ln>
        </p:spPr>
      </p:cxnSp>
      <p:cxnSp>
        <p:nvCxnSpPr>
          <p:cNvPr id="110" name="Straight Arrow Connector 109">
            <a:extLst>
              <a:ext uri="{FF2B5EF4-FFF2-40B4-BE49-F238E27FC236}">
                <a16:creationId xmlns:a16="http://schemas.microsoft.com/office/drawing/2014/main" xmlns="" id="{DD285F8C-EC4E-4B5F-8439-7E28CB8FC3ED}"/>
              </a:ext>
            </a:extLst>
          </p:cNvPr>
          <p:cNvCxnSpPr>
            <a:cxnSpLocks noChangeShapeType="1"/>
          </p:cNvCxnSpPr>
          <p:nvPr/>
        </p:nvCxnSpPr>
        <p:spPr bwMode="auto">
          <a:xfrm>
            <a:off x="6382299" y="1861329"/>
            <a:ext cx="0" cy="216000"/>
          </a:xfrm>
          <a:prstGeom prst="straightConnector1">
            <a:avLst/>
          </a:prstGeom>
          <a:noFill/>
          <a:ln w="19050" algn="ctr">
            <a:solidFill>
              <a:srgbClr val="00B050"/>
            </a:solidFill>
            <a:prstDash val="solid"/>
            <a:round/>
            <a:headEnd/>
            <a:tailEnd type="arrow" w="med" len="med"/>
          </a:ln>
        </p:spPr>
      </p:cxnSp>
      <p:cxnSp>
        <p:nvCxnSpPr>
          <p:cNvPr id="111" name="Straight Arrow Connector 73">
            <a:extLst>
              <a:ext uri="{FF2B5EF4-FFF2-40B4-BE49-F238E27FC236}">
                <a16:creationId xmlns:a16="http://schemas.microsoft.com/office/drawing/2014/main" xmlns="" id="{3AFB1DAC-5B0A-49CD-8BE0-5C6EF09C36E6}"/>
              </a:ext>
            </a:extLst>
          </p:cNvPr>
          <p:cNvCxnSpPr>
            <a:cxnSpLocks noChangeShapeType="1"/>
          </p:cNvCxnSpPr>
          <p:nvPr/>
        </p:nvCxnSpPr>
        <p:spPr bwMode="auto">
          <a:xfrm rot="5400000" flipH="1" flipV="1">
            <a:off x="6163226" y="2321609"/>
            <a:ext cx="216000" cy="1588"/>
          </a:xfrm>
          <a:prstGeom prst="straightConnector1">
            <a:avLst/>
          </a:prstGeom>
          <a:noFill/>
          <a:ln w="9525" algn="ctr">
            <a:solidFill>
              <a:schemeClr val="tx1"/>
            </a:solidFill>
            <a:round/>
            <a:headEnd/>
            <a:tailEnd type="arrow" w="med" len="med"/>
          </a:ln>
        </p:spPr>
      </p:cxnSp>
      <p:sp>
        <p:nvSpPr>
          <p:cNvPr id="74" name="Content Placeholder 2"/>
          <p:cNvSpPr>
            <a:spLocks noGrp="1"/>
          </p:cNvSpPr>
          <p:nvPr>
            <p:ph idx="1"/>
          </p:nvPr>
        </p:nvSpPr>
        <p:spPr>
          <a:xfrm>
            <a:off x="246432" y="1079019"/>
            <a:ext cx="8896687" cy="344655"/>
          </a:xfrm>
        </p:spPr>
        <p:txBody>
          <a:bodyPr/>
          <a:lstStyle/>
          <a:p>
            <a:r>
              <a:rPr lang="en-CA" sz="1000" dirty="0"/>
              <a:t>Long-term improvements in many desired boater attitudes and behaviours during the past 4 years since 2015, compared to earlier years.</a:t>
            </a:r>
          </a:p>
        </p:txBody>
      </p:sp>
      <p:cxnSp>
        <p:nvCxnSpPr>
          <p:cNvPr id="96" name="Straight Arrow Connector 68">
            <a:extLst>
              <a:ext uri="{FF2B5EF4-FFF2-40B4-BE49-F238E27FC236}">
                <a16:creationId xmlns:a16="http://schemas.microsoft.com/office/drawing/2014/main" xmlns="" id="{E0B5CEFF-2708-4675-86BA-2A73C97BE2D1}"/>
              </a:ext>
            </a:extLst>
          </p:cNvPr>
          <p:cNvCxnSpPr>
            <a:cxnSpLocks noChangeShapeType="1"/>
          </p:cNvCxnSpPr>
          <p:nvPr/>
        </p:nvCxnSpPr>
        <p:spPr bwMode="auto">
          <a:xfrm rot="16200000" flipH="1">
            <a:off x="407959" y="6306381"/>
            <a:ext cx="173037" cy="1587"/>
          </a:xfrm>
          <a:prstGeom prst="straightConnector1">
            <a:avLst/>
          </a:prstGeom>
          <a:noFill/>
          <a:ln w="9525" algn="ctr">
            <a:solidFill>
              <a:schemeClr val="tx1"/>
            </a:solidFill>
            <a:round/>
            <a:headEnd/>
            <a:tailEnd type="arrow" w="med" len="med"/>
          </a:ln>
        </p:spPr>
      </p:cxnSp>
      <p:cxnSp>
        <p:nvCxnSpPr>
          <p:cNvPr id="112" name="Straight Arrow Connector 68">
            <a:extLst>
              <a:ext uri="{FF2B5EF4-FFF2-40B4-BE49-F238E27FC236}">
                <a16:creationId xmlns:a16="http://schemas.microsoft.com/office/drawing/2014/main" xmlns="" id="{87998AFE-CC49-483D-9905-3F9ED0E54186}"/>
              </a:ext>
            </a:extLst>
          </p:cNvPr>
          <p:cNvCxnSpPr>
            <a:cxnSpLocks noChangeShapeType="1"/>
          </p:cNvCxnSpPr>
          <p:nvPr/>
        </p:nvCxnSpPr>
        <p:spPr bwMode="auto">
          <a:xfrm rot="5400000" flipH="1" flipV="1">
            <a:off x="269424" y="6297755"/>
            <a:ext cx="173037" cy="1587"/>
          </a:xfrm>
          <a:prstGeom prst="straightConnector1">
            <a:avLst/>
          </a:prstGeom>
          <a:noFill/>
          <a:ln w="9525" algn="ctr">
            <a:solidFill>
              <a:schemeClr val="tx1"/>
            </a:solidFill>
            <a:round/>
            <a:headEnd/>
            <a:tailEnd type="arrow" w="med" len="med"/>
          </a:ln>
        </p:spPr>
      </p:cxnSp>
      <p:sp>
        <p:nvSpPr>
          <p:cNvPr id="113" name="TextBox 112">
            <a:extLst>
              <a:ext uri="{FF2B5EF4-FFF2-40B4-BE49-F238E27FC236}">
                <a16:creationId xmlns:a16="http://schemas.microsoft.com/office/drawing/2014/main" xmlns="" id="{E5442731-5383-440C-B5A9-63BC441F78FB}"/>
              </a:ext>
            </a:extLst>
          </p:cNvPr>
          <p:cNvSpPr txBox="1"/>
          <p:nvPr/>
        </p:nvSpPr>
        <p:spPr bwMode="auto">
          <a:xfrm>
            <a:off x="3434589" y="6133895"/>
            <a:ext cx="4071073" cy="461665"/>
          </a:xfrm>
          <a:prstGeom prst="rect">
            <a:avLst/>
          </a:prstGeom>
          <a:noFill/>
          <a:ln w="9525">
            <a:noFill/>
            <a:miter lim="800000"/>
            <a:headEnd/>
            <a:tailEnd/>
          </a:ln>
        </p:spPr>
        <p:txBody>
          <a:bodyPr wrap="square" rtlCol="0">
            <a:spAutoFit/>
          </a:bodyPr>
          <a:lstStyle/>
          <a:p>
            <a:r>
              <a:rPr lang="en-US" sz="800" dirty="0">
                <a:latin typeface="Arial" pitchFamily="34" charset="0"/>
                <a:cs typeface="Arial" pitchFamily="34" charset="0"/>
              </a:rPr>
              <a:t>= cross-seasonal comparisons. i.e. Aug 2018 increase or decrease vs. May 2018; May 2018 vs. Aug 2017; Aug 2017 vs. May 2016; or August 2015 vs. May 2014.</a:t>
            </a:r>
            <a:endParaRPr lang="en-CA" sz="800" dirty="0">
              <a:latin typeface="Arial" pitchFamily="34" charset="0"/>
              <a:cs typeface="Arial" pitchFamily="34" charset="0"/>
            </a:endParaRPr>
          </a:p>
          <a:p>
            <a:pPr>
              <a:buFontTx/>
              <a:buNone/>
            </a:pPr>
            <a:endParaRPr lang="en-CA" sz="800" dirty="0">
              <a:latin typeface="Arial" pitchFamily="34" charset="0"/>
              <a:cs typeface="Arial" pitchFamily="34" charset="0"/>
            </a:endParaRPr>
          </a:p>
        </p:txBody>
      </p:sp>
      <p:cxnSp>
        <p:nvCxnSpPr>
          <p:cNvPr id="114" name="Straight Arrow Connector 73">
            <a:extLst>
              <a:ext uri="{FF2B5EF4-FFF2-40B4-BE49-F238E27FC236}">
                <a16:creationId xmlns:a16="http://schemas.microsoft.com/office/drawing/2014/main" xmlns="" id="{4DA81470-A43C-47B9-B615-7E76C4DBA9F1}"/>
              </a:ext>
            </a:extLst>
          </p:cNvPr>
          <p:cNvCxnSpPr>
            <a:cxnSpLocks noChangeShapeType="1"/>
          </p:cNvCxnSpPr>
          <p:nvPr/>
        </p:nvCxnSpPr>
        <p:spPr bwMode="auto">
          <a:xfrm rot="5400000" flipH="1" flipV="1">
            <a:off x="3147218" y="6269342"/>
            <a:ext cx="190500" cy="1588"/>
          </a:xfrm>
          <a:prstGeom prst="straightConnector1">
            <a:avLst/>
          </a:prstGeom>
          <a:noFill/>
          <a:ln w="19050" algn="ctr">
            <a:solidFill>
              <a:srgbClr val="00B050"/>
            </a:solidFill>
            <a:round/>
            <a:headEnd/>
            <a:tailEnd type="arrow" w="med" len="med"/>
          </a:ln>
        </p:spPr>
      </p:cxnSp>
      <p:cxnSp>
        <p:nvCxnSpPr>
          <p:cNvPr id="115" name="Straight Arrow Connector 73">
            <a:extLst>
              <a:ext uri="{FF2B5EF4-FFF2-40B4-BE49-F238E27FC236}">
                <a16:creationId xmlns:a16="http://schemas.microsoft.com/office/drawing/2014/main" xmlns="" id="{D6EFD5CC-21AA-47AB-83E6-6B0FCBF266FC}"/>
              </a:ext>
            </a:extLst>
          </p:cNvPr>
          <p:cNvCxnSpPr>
            <a:cxnSpLocks noChangeShapeType="1"/>
          </p:cNvCxnSpPr>
          <p:nvPr/>
        </p:nvCxnSpPr>
        <p:spPr bwMode="auto">
          <a:xfrm rot="16200000" flipH="1">
            <a:off x="3287978" y="6283140"/>
            <a:ext cx="190500" cy="1588"/>
          </a:xfrm>
          <a:prstGeom prst="straightConnector1">
            <a:avLst/>
          </a:prstGeom>
          <a:noFill/>
          <a:ln w="19050" algn="ctr">
            <a:solidFill>
              <a:srgbClr val="00B050"/>
            </a:solidFill>
            <a:round/>
            <a:headEnd/>
            <a:tailEnd type="arrow" w="med" len="med"/>
          </a:ln>
        </p:spPr>
      </p:cxnSp>
      <p:sp>
        <p:nvSpPr>
          <p:cNvPr id="80" name="TextBox 79">
            <a:extLst>
              <a:ext uri="{FF2B5EF4-FFF2-40B4-BE49-F238E27FC236}">
                <a16:creationId xmlns:a16="http://schemas.microsoft.com/office/drawing/2014/main" xmlns="" id="{AD9B9DF2-593B-450E-907A-3001D1471665}"/>
              </a:ext>
            </a:extLst>
          </p:cNvPr>
          <p:cNvSpPr txBox="1"/>
          <p:nvPr/>
        </p:nvSpPr>
        <p:spPr bwMode="auto">
          <a:xfrm>
            <a:off x="7876684" y="6073515"/>
            <a:ext cx="1267316" cy="400110"/>
          </a:xfrm>
          <a:prstGeom prst="rect">
            <a:avLst/>
          </a:prstGeom>
          <a:noFill/>
          <a:ln w="9525">
            <a:noFill/>
            <a:miter lim="800000"/>
            <a:headEnd/>
            <a:tailEnd/>
          </a:ln>
        </p:spPr>
        <p:txBody>
          <a:bodyPr wrap="square" rtlCol="0">
            <a:spAutoFit/>
          </a:bodyPr>
          <a:lstStyle/>
          <a:p>
            <a:r>
              <a:rPr lang="en-US" sz="1200" b="1" dirty="0">
                <a:solidFill>
                  <a:srgbClr val="0070C0"/>
                </a:solidFill>
                <a:latin typeface="Arial" pitchFamily="34" charset="0"/>
                <a:cs typeface="Arial" pitchFamily="34" charset="0"/>
                <a:sym typeface="Wingdings 2" panose="05020102010507070707" pitchFamily="18" charset="2"/>
              </a:rPr>
              <a:t></a:t>
            </a:r>
            <a:r>
              <a:rPr lang="en-US" sz="800" dirty="0">
                <a:latin typeface="Arial" pitchFamily="34" charset="0"/>
                <a:cs typeface="Arial" pitchFamily="34" charset="0"/>
                <a:sym typeface="Wingdings 2" panose="05020102010507070707" pitchFamily="18" charset="2"/>
              </a:rPr>
              <a:t> </a:t>
            </a:r>
            <a:r>
              <a:rPr lang="en-US" sz="800" dirty="0">
                <a:latin typeface="Arial" pitchFamily="34" charset="0"/>
                <a:cs typeface="Arial" pitchFamily="34" charset="0"/>
              </a:rPr>
              <a:t>= long-term increase for 2015-18 vs 2013-14</a:t>
            </a:r>
          </a:p>
        </p:txBody>
      </p:sp>
      <p:sp>
        <p:nvSpPr>
          <p:cNvPr id="81" name="TextBox 80">
            <a:extLst>
              <a:ext uri="{FF2B5EF4-FFF2-40B4-BE49-F238E27FC236}">
                <a16:creationId xmlns:a16="http://schemas.microsoft.com/office/drawing/2014/main" xmlns="" id="{F09B1758-520A-4C01-825E-3CA5554BCCA3}"/>
              </a:ext>
            </a:extLst>
          </p:cNvPr>
          <p:cNvSpPr txBox="1"/>
          <p:nvPr/>
        </p:nvSpPr>
        <p:spPr bwMode="auto">
          <a:xfrm>
            <a:off x="506992" y="6139071"/>
            <a:ext cx="2331099"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increase or decrease versus previous wave at same time of year</a:t>
            </a:r>
            <a:endParaRPr lang="en-CA" sz="800" dirty="0">
              <a:latin typeface="Arial" pitchFamily="34" charset="0"/>
              <a:cs typeface="Arial" pitchFamily="34" charset="0"/>
            </a:endParaRPr>
          </a:p>
        </p:txBody>
      </p:sp>
      <p:cxnSp>
        <p:nvCxnSpPr>
          <p:cNvPr id="82" name="Straight Connector 81"/>
          <p:cNvCxnSpPr/>
          <p:nvPr/>
        </p:nvCxnSpPr>
        <p:spPr>
          <a:xfrm flipH="1">
            <a:off x="8181856" y="1679599"/>
            <a:ext cx="8627" cy="4346424"/>
          </a:xfrm>
          <a:prstGeom prst="line">
            <a:avLst/>
          </a:prstGeom>
          <a:ln w="63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Arrow Connector 73">
            <a:extLst>
              <a:ext uri="{FF2B5EF4-FFF2-40B4-BE49-F238E27FC236}">
                <a16:creationId xmlns:a16="http://schemas.microsoft.com/office/drawing/2014/main" xmlns="" id="{F74CE752-FC5E-4B3A-8EB4-074B793E2702}"/>
              </a:ext>
            </a:extLst>
          </p:cNvPr>
          <p:cNvCxnSpPr>
            <a:cxnSpLocks noChangeShapeType="1"/>
          </p:cNvCxnSpPr>
          <p:nvPr/>
        </p:nvCxnSpPr>
        <p:spPr bwMode="auto">
          <a:xfrm rot="16200000" flipH="1">
            <a:off x="5211886" y="4464122"/>
            <a:ext cx="216000" cy="1588"/>
          </a:xfrm>
          <a:prstGeom prst="straightConnector1">
            <a:avLst/>
          </a:prstGeom>
          <a:noFill/>
          <a:ln w="9525" algn="ctr">
            <a:solidFill>
              <a:schemeClr val="tx1"/>
            </a:solidFill>
            <a:prstDash val="dash"/>
            <a:round/>
            <a:headEnd/>
            <a:tailEnd type="arrow" w="med" len="med"/>
          </a:ln>
        </p:spPr>
      </p:cxnSp>
      <p:cxnSp>
        <p:nvCxnSpPr>
          <p:cNvPr id="116" name="Straight Arrow Connector 73">
            <a:extLst>
              <a:ext uri="{FF2B5EF4-FFF2-40B4-BE49-F238E27FC236}">
                <a16:creationId xmlns:a16="http://schemas.microsoft.com/office/drawing/2014/main" xmlns="" id="{471500A8-C7B4-417A-AC81-48CD15EE57F7}"/>
              </a:ext>
            </a:extLst>
          </p:cNvPr>
          <p:cNvCxnSpPr>
            <a:cxnSpLocks noChangeShapeType="1"/>
          </p:cNvCxnSpPr>
          <p:nvPr/>
        </p:nvCxnSpPr>
        <p:spPr bwMode="auto">
          <a:xfrm rot="16200000" flipH="1">
            <a:off x="5339291" y="4464898"/>
            <a:ext cx="216000" cy="1588"/>
          </a:xfrm>
          <a:prstGeom prst="straightConnector1">
            <a:avLst/>
          </a:prstGeom>
          <a:noFill/>
          <a:ln w="19050" algn="ctr">
            <a:solidFill>
              <a:srgbClr val="00B050"/>
            </a:solidFill>
            <a:prstDash val="sysDot"/>
            <a:round/>
            <a:headEnd/>
            <a:tailEnd type="arrow" w="med" len="med"/>
          </a:ln>
        </p:spPr>
      </p:cxnSp>
      <p:cxnSp>
        <p:nvCxnSpPr>
          <p:cNvPr id="117" name="Straight Arrow Connector 73">
            <a:extLst>
              <a:ext uri="{FF2B5EF4-FFF2-40B4-BE49-F238E27FC236}">
                <a16:creationId xmlns:a16="http://schemas.microsoft.com/office/drawing/2014/main" xmlns="" id="{1F1EEA28-2C4B-4EDC-8D09-D8B2816551A7}"/>
              </a:ext>
            </a:extLst>
          </p:cNvPr>
          <p:cNvCxnSpPr>
            <a:cxnSpLocks noChangeShapeType="1"/>
          </p:cNvCxnSpPr>
          <p:nvPr/>
        </p:nvCxnSpPr>
        <p:spPr bwMode="auto">
          <a:xfrm rot="16200000" flipH="1">
            <a:off x="5486295" y="2330318"/>
            <a:ext cx="216000" cy="1588"/>
          </a:xfrm>
          <a:prstGeom prst="straightConnector1">
            <a:avLst/>
          </a:prstGeom>
          <a:noFill/>
          <a:ln w="9525" algn="ctr">
            <a:solidFill>
              <a:schemeClr val="tx1"/>
            </a:solidFill>
            <a:round/>
            <a:headEnd/>
            <a:tailEnd type="arrow" w="med" len="med"/>
          </a:ln>
        </p:spPr>
      </p:cxnSp>
      <p:cxnSp>
        <p:nvCxnSpPr>
          <p:cNvPr id="118" name="Straight Arrow Connector 73">
            <a:extLst>
              <a:ext uri="{FF2B5EF4-FFF2-40B4-BE49-F238E27FC236}">
                <a16:creationId xmlns:a16="http://schemas.microsoft.com/office/drawing/2014/main" xmlns="" id="{28B09775-1E08-4842-88E1-7C1BDC429F3D}"/>
              </a:ext>
            </a:extLst>
          </p:cNvPr>
          <p:cNvCxnSpPr>
            <a:cxnSpLocks noChangeShapeType="1"/>
          </p:cNvCxnSpPr>
          <p:nvPr/>
        </p:nvCxnSpPr>
        <p:spPr bwMode="auto">
          <a:xfrm rot="16200000" flipH="1">
            <a:off x="5613700" y="2320461"/>
            <a:ext cx="216000" cy="1588"/>
          </a:xfrm>
          <a:prstGeom prst="straightConnector1">
            <a:avLst/>
          </a:prstGeom>
          <a:noFill/>
          <a:ln w="19050" algn="ctr">
            <a:solidFill>
              <a:srgbClr val="00B050"/>
            </a:solidFill>
            <a:round/>
            <a:headEnd/>
            <a:tailEnd type="arrow" w="med" len="med"/>
          </a:ln>
        </p:spPr>
      </p:cxnSp>
      <p:cxnSp>
        <p:nvCxnSpPr>
          <p:cNvPr id="119" name="Straight Arrow Connector 73">
            <a:extLst>
              <a:ext uri="{FF2B5EF4-FFF2-40B4-BE49-F238E27FC236}">
                <a16:creationId xmlns:a16="http://schemas.microsoft.com/office/drawing/2014/main" xmlns="" id="{50E2C102-C015-4CE9-88EB-4BF7FFFE29F0}"/>
              </a:ext>
            </a:extLst>
          </p:cNvPr>
          <p:cNvCxnSpPr>
            <a:cxnSpLocks noChangeShapeType="1"/>
          </p:cNvCxnSpPr>
          <p:nvPr/>
        </p:nvCxnSpPr>
        <p:spPr bwMode="auto">
          <a:xfrm rot="16200000" flipH="1">
            <a:off x="4436844" y="5914600"/>
            <a:ext cx="216000" cy="1588"/>
          </a:xfrm>
          <a:prstGeom prst="straightConnector1">
            <a:avLst/>
          </a:prstGeom>
          <a:noFill/>
          <a:ln w="9525" algn="ctr">
            <a:solidFill>
              <a:schemeClr val="tx1"/>
            </a:solidFill>
            <a:round/>
            <a:headEnd/>
            <a:tailEnd type="arrow" w="med" len="med"/>
          </a:ln>
        </p:spPr>
      </p:cxnSp>
      <p:cxnSp>
        <p:nvCxnSpPr>
          <p:cNvPr id="120" name="Straight Arrow Connector 73">
            <a:extLst>
              <a:ext uri="{FF2B5EF4-FFF2-40B4-BE49-F238E27FC236}">
                <a16:creationId xmlns:a16="http://schemas.microsoft.com/office/drawing/2014/main" xmlns="" id="{1DF563B8-36C8-4BCA-9E1E-F2563D747997}"/>
              </a:ext>
            </a:extLst>
          </p:cNvPr>
          <p:cNvCxnSpPr>
            <a:cxnSpLocks noChangeShapeType="1"/>
          </p:cNvCxnSpPr>
          <p:nvPr/>
        </p:nvCxnSpPr>
        <p:spPr bwMode="auto">
          <a:xfrm rot="16200000" flipH="1">
            <a:off x="4575574" y="5564325"/>
            <a:ext cx="216000" cy="1588"/>
          </a:xfrm>
          <a:prstGeom prst="straightConnector1">
            <a:avLst/>
          </a:prstGeom>
          <a:noFill/>
          <a:ln w="19050" algn="ctr">
            <a:solidFill>
              <a:srgbClr val="00B050"/>
            </a:solidFill>
            <a:prstDash val="sysDot"/>
            <a:round/>
            <a:headEnd/>
            <a:tailEnd type="arrow" w="med" len="med"/>
          </a:ln>
        </p:spPr>
      </p:cxnSp>
      <p:cxnSp>
        <p:nvCxnSpPr>
          <p:cNvPr id="121" name="Straight Arrow Connector 73">
            <a:extLst>
              <a:ext uri="{FF2B5EF4-FFF2-40B4-BE49-F238E27FC236}">
                <a16:creationId xmlns:a16="http://schemas.microsoft.com/office/drawing/2014/main" xmlns="" id="{253C8E61-A78F-430E-BF05-DD5AD3FB8C48}"/>
              </a:ext>
            </a:extLst>
          </p:cNvPr>
          <p:cNvCxnSpPr>
            <a:cxnSpLocks noChangeShapeType="1"/>
          </p:cNvCxnSpPr>
          <p:nvPr/>
        </p:nvCxnSpPr>
        <p:spPr bwMode="auto">
          <a:xfrm rot="16200000" flipH="1">
            <a:off x="4695866" y="4834917"/>
            <a:ext cx="216000" cy="1588"/>
          </a:xfrm>
          <a:prstGeom prst="straightConnector1">
            <a:avLst/>
          </a:prstGeom>
          <a:noFill/>
          <a:ln w="19050" algn="ctr">
            <a:solidFill>
              <a:srgbClr val="00B050"/>
            </a:solidFill>
            <a:prstDash val="sysDot"/>
            <a:round/>
            <a:headEnd/>
            <a:tailEnd type="arrow" w="med" len="med"/>
          </a:ln>
        </p:spPr>
      </p:cxnSp>
      <p:cxnSp>
        <p:nvCxnSpPr>
          <p:cNvPr id="122" name="Straight Arrow Connector 73">
            <a:extLst>
              <a:ext uri="{FF2B5EF4-FFF2-40B4-BE49-F238E27FC236}">
                <a16:creationId xmlns:a16="http://schemas.microsoft.com/office/drawing/2014/main" xmlns="" id="{AB904356-7475-483B-9E64-A03E0AD9815D}"/>
              </a:ext>
            </a:extLst>
          </p:cNvPr>
          <p:cNvCxnSpPr>
            <a:cxnSpLocks noChangeShapeType="1"/>
          </p:cNvCxnSpPr>
          <p:nvPr/>
        </p:nvCxnSpPr>
        <p:spPr bwMode="auto">
          <a:xfrm rot="16200000" flipH="1">
            <a:off x="4735277" y="5200295"/>
            <a:ext cx="216000" cy="1588"/>
          </a:xfrm>
          <a:prstGeom prst="straightConnector1">
            <a:avLst/>
          </a:prstGeom>
          <a:noFill/>
          <a:ln w="9525" algn="ctr">
            <a:solidFill>
              <a:schemeClr val="tx1"/>
            </a:solidFill>
            <a:prstDash val="dash"/>
            <a:round/>
            <a:headEnd/>
            <a:tailEnd type="arrow" w="med" len="med"/>
          </a:ln>
        </p:spPr>
      </p:cxnSp>
      <p:cxnSp>
        <p:nvCxnSpPr>
          <p:cNvPr id="123" name="Straight Arrow Connector 73">
            <a:extLst>
              <a:ext uri="{FF2B5EF4-FFF2-40B4-BE49-F238E27FC236}">
                <a16:creationId xmlns:a16="http://schemas.microsoft.com/office/drawing/2014/main" xmlns="" id="{D6F6C75F-6114-49E3-ACD2-5ADB32C1CBF3}"/>
              </a:ext>
            </a:extLst>
          </p:cNvPr>
          <p:cNvCxnSpPr>
            <a:cxnSpLocks noChangeShapeType="1"/>
          </p:cNvCxnSpPr>
          <p:nvPr/>
        </p:nvCxnSpPr>
        <p:spPr bwMode="auto">
          <a:xfrm rot="16200000" flipH="1">
            <a:off x="5366044" y="3035057"/>
            <a:ext cx="216000" cy="1588"/>
          </a:xfrm>
          <a:prstGeom prst="straightConnector1">
            <a:avLst/>
          </a:prstGeom>
          <a:noFill/>
          <a:ln w="9525" algn="ctr">
            <a:solidFill>
              <a:schemeClr val="tx1"/>
            </a:solidFill>
            <a:prstDash val="dash"/>
            <a:round/>
            <a:headEnd/>
            <a:tailEnd type="arrow" w="med" len="med"/>
          </a:ln>
        </p:spPr>
      </p:cxnSp>
      <p:cxnSp>
        <p:nvCxnSpPr>
          <p:cNvPr id="124" name="Straight Arrow Connector 73">
            <a:extLst>
              <a:ext uri="{FF2B5EF4-FFF2-40B4-BE49-F238E27FC236}">
                <a16:creationId xmlns:a16="http://schemas.microsoft.com/office/drawing/2014/main" xmlns="" id="{EB0B8119-6E0B-43B5-AAC5-3DB4A2A3357E}"/>
              </a:ext>
            </a:extLst>
          </p:cNvPr>
          <p:cNvCxnSpPr>
            <a:cxnSpLocks noChangeShapeType="1"/>
          </p:cNvCxnSpPr>
          <p:nvPr/>
        </p:nvCxnSpPr>
        <p:spPr bwMode="auto">
          <a:xfrm rot="16200000" flipH="1">
            <a:off x="5273625" y="3420487"/>
            <a:ext cx="216000" cy="1588"/>
          </a:xfrm>
          <a:prstGeom prst="straightConnector1">
            <a:avLst/>
          </a:prstGeom>
          <a:noFill/>
          <a:ln w="9525" algn="ctr">
            <a:solidFill>
              <a:schemeClr val="tx1"/>
            </a:solidFill>
            <a:prstDash val="dash"/>
            <a:round/>
            <a:headEnd/>
            <a:tailEnd type="arrow" w="med" len="med"/>
          </a:ln>
        </p:spPr>
      </p:cxnSp>
      <p:cxnSp>
        <p:nvCxnSpPr>
          <p:cNvPr id="125" name="Straight Arrow Connector 73">
            <a:extLst>
              <a:ext uri="{FF2B5EF4-FFF2-40B4-BE49-F238E27FC236}">
                <a16:creationId xmlns:a16="http://schemas.microsoft.com/office/drawing/2014/main" xmlns="" id="{2A855B34-2E25-4063-BFDE-F32614EC7362}"/>
              </a:ext>
            </a:extLst>
          </p:cNvPr>
          <p:cNvCxnSpPr>
            <a:cxnSpLocks noChangeShapeType="1"/>
          </p:cNvCxnSpPr>
          <p:nvPr/>
        </p:nvCxnSpPr>
        <p:spPr bwMode="auto">
          <a:xfrm rot="16200000" flipH="1">
            <a:off x="5384525" y="3753703"/>
            <a:ext cx="216000" cy="1588"/>
          </a:xfrm>
          <a:prstGeom prst="straightConnector1">
            <a:avLst/>
          </a:prstGeom>
          <a:noFill/>
          <a:ln w="9525" algn="ctr">
            <a:solidFill>
              <a:schemeClr val="tx1"/>
            </a:solidFill>
            <a:prstDash val="dash"/>
            <a:round/>
            <a:headEnd/>
            <a:tailEnd type="arrow" w="med" len="med"/>
          </a:ln>
        </p:spPr>
      </p:cxnSp>
      <p:cxnSp>
        <p:nvCxnSpPr>
          <p:cNvPr id="126" name="Straight Arrow Connector 73">
            <a:extLst>
              <a:ext uri="{FF2B5EF4-FFF2-40B4-BE49-F238E27FC236}">
                <a16:creationId xmlns:a16="http://schemas.microsoft.com/office/drawing/2014/main" xmlns="" id="{12AE6807-A9E3-4C7A-9011-19C4D1CCFBF2}"/>
              </a:ext>
            </a:extLst>
          </p:cNvPr>
          <p:cNvCxnSpPr>
            <a:cxnSpLocks noChangeShapeType="1"/>
          </p:cNvCxnSpPr>
          <p:nvPr/>
        </p:nvCxnSpPr>
        <p:spPr bwMode="auto">
          <a:xfrm rot="16200000" flipH="1">
            <a:off x="5543578" y="1963083"/>
            <a:ext cx="216000" cy="1588"/>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1423511164"/>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Object 4">
            <a:extLst>
              <a:ext uri="{FF2B5EF4-FFF2-40B4-BE49-F238E27FC236}">
                <a16:creationId xmlns:a16="http://schemas.microsoft.com/office/drawing/2014/main" xmlns="" id="{D7DFA1E5-DCB6-45A8-A513-8F64B818C32F}"/>
              </a:ext>
            </a:extLst>
          </p:cNvPr>
          <p:cNvGraphicFramePr>
            <a:graphicFrameLocks noChangeAspect="1"/>
          </p:cNvGraphicFramePr>
          <p:nvPr>
            <p:extLst>
              <p:ext uri="{D42A27DB-BD31-4B8C-83A1-F6EECF244321}">
                <p14:modId xmlns:p14="http://schemas.microsoft.com/office/powerpoint/2010/main" val="2233475961"/>
              </p:ext>
            </p:extLst>
          </p:nvPr>
        </p:nvGraphicFramePr>
        <p:xfrm>
          <a:off x="2662238" y="1254835"/>
          <a:ext cx="3989387" cy="5425664"/>
        </p:xfrm>
        <a:graphic>
          <a:graphicData uri="http://schemas.openxmlformats.org/presentationml/2006/ole">
            <mc:AlternateContent xmlns:mc="http://schemas.openxmlformats.org/markup-compatibility/2006">
              <mc:Choice xmlns:v="urn:schemas-microsoft-com:vml" Requires="v">
                <p:oleObj spid="_x0000_s152280" name="Worksheet" r:id="rId4" imgW="1952686" imgH="1200034" progId="Excel.Sheet.8">
                  <p:embed/>
                </p:oleObj>
              </mc:Choice>
              <mc:Fallback>
                <p:oleObj name="Worksheet" r:id="rId4" imgW="1952686" imgH="1200034" progId="Excel.Sheet.8">
                  <p:embed/>
                  <p:pic>
                    <p:nvPicPr>
                      <p:cNvPr id="55" name="Object 4"/>
                      <p:cNvPicPr>
                        <a:picLocks noChangeAspect="1" noChangeArrowheads="1"/>
                      </p:cNvPicPr>
                      <p:nvPr/>
                    </p:nvPicPr>
                    <p:blipFill>
                      <a:blip r:embed="rId5"/>
                      <a:srcRect l="3552" b="621"/>
                      <a:stretch>
                        <a:fillRect/>
                      </a:stretch>
                    </p:blipFill>
                    <p:spPr bwMode="auto">
                      <a:xfrm>
                        <a:off x="2662238" y="1254835"/>
                        <a:ext cx="3989387" cy="5425664"/>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96290" y="0"/>
            <a:ext cx="7521628" cy="1052736"/>
          </a:xfrm>
        </p:spPr>
        <p:txBody>
          <a:bodyPr>
            <a:noAutofit/>
          </a:bodyPr>
          <a:lstStyle/>
          <a:p>
            <a:r>
              <a:rPr lang="en-CA" sz="1800" dirty="0"/>
              <a:t>Fall 2018 decreases in desired boating safety intent / behaviours trace especially to younger boaters 18-34 </a:t>
            </a:r>
            <a:r>
              <a:rPr lang="en-CA" sz="1800" dirty="0" err="1"/>
              <a:t>yrs</a:t>
            </a:r>
            <a:r>
              <a:rPr lang="en-CA" sz="1800" dirty="0"/>
              <a:t> and males.</a:t>
            </a:r>
            <a:endParaRPr lang="en-US" sz="1800" dirty="0"/>
          </a:p>
        </p:txBody>
      </p:sp>
      <p:sp>
        <p:nvSpPr>
          <p:cNvPr id="35" name="Slide Number Placeholder 34"/>
          <p:cNvSpPr>
            <a:spLocks noGrp="1"/>
          </p:cNvSpPr>
          <p:nvPr>
            <p:ph type="sldNum" sz="quarter" idx="12"/>
          </p:nvPr>
        </p:nvSpPr>
        <p:spPr>
          <a:xfrm>
            <a:off x="8469238" y="6490808"/>
            <a:ext cx="576064" cy="365125"/>
          </a:xfrm>
        </p:spPr>
        <p:txBody>
          <a:bodyPr/>
          <a:lstStyle/>
          <a:p>
            <a:fld id="{5857359A-ACC2-4AC8-94CA-842605F06C6B}" type="slidenum">
              <a:rPr lang="en-US" smtClean="0"/>
              <a:pPr/>
              <a:t>55</a:t>
            </a:fld>
            <a:endParaRPr lang="en-US" dirty="0"/>
          </a:p>
        </p:txBody>
      </p:sp>
      <p:sp>
        <p:nvSpPr>
          <p:cNvPr id="83" name="Rectangle 232"/>
          <p:cNvSpPr>
            <a:spLocks noChangeArrowheads="1"/>
          </p:cNvSpPr>
          <p:nvPr/>
        </p:nvSpPr>
        <p:spPr bwMode="auto">
          <a:xfrm>
            <a:off x="8458" y="1205191"/>
            <a:ext cx="5674526" cy="487274"/>
          </a:xfrm>
          <a:prstGeom prst="rect">
            <a:avLst/>
          </a:prstGeom>
          <a:noFill/>
          <a:ln w="9525">
            <a:noFill/>
            <a:miter lim="800000"/>
            <a:headEnd/>
            <a:tailEnd/>
          </a:ln>
        </p:spPr>
        <p:txBody>
          <a:bodyPr/>
          <a:lstStyle/>
          <a:p>
            <a:pPr algn="ctr" eaLnBrk="1" hangingPunct="1">
              <a:spcBef>
                <a:spcPct val="0"/>
              </a:spcBef>
              <a:buFontTx/>
              <a:buNone/>
            </a:pPr>
            <a:r>
              <a:rPr lang="en-US" sz="1050" b="1" dirty="0">
                <a:latin typeface="Arial" pitchFamily="34" charset="0"/>
                <a:cs typeface="Arial" pitchFamily="34" charset="0"/>
              </a:rPr>
              <a:t>Desired Safe Boating Attitudes/Behaviours - % strongly agree they are doing or intend to do this year (top-2-box 9-10 rating on 10 pt scale) </a:t>
            </a:r>
            <a:r>
              <a:rPr lang="en-US" sz="900" b="1" dirty="0">
                <a:latin typeface="Arial" pitchFamily="34" charset="0"/>
                <a:cs typeface="Arial" pitchFamily="34" charset="0"/>
              </a:rPr>
              <a:t>(n=445)</a:t>
            </a:r>
            <a:endParaRPr lang="en-US" sz="900" dirty="0">
              <a:latin typeface="Arial" pitchFamily="34" charset="0"/>
              <a:cs typeface="Arial" pitchFamily="34" charset="0"/>
            </a:endParaRPr>
          </a:p>
        </p:txBody>
      </p:sp>
      <p:sp>
        <p:nvSpPr>
          <p:cNvPr id="60" name="Text Box 1916"/>
          <p:cNvSpPr txBox="1">
            <a:spLocks noChangeArrowheads="1"/>
          </p:cNvSpPr>
          <p:nvPr/>
        </p:nvSpPr>
        <p:spPr bwMode="auto">
          <a:xfrm>
            <a:off x="114301" y="6491437"/>
            <a:ext cx="5471726" cy="353943"/>
          </a:xfrm>
          <a:prstGeom prst="rect">
            <a:avLst/>
          </a:prstGeom>
          <a:noFill/>
          <a:ln w="9525">
            <a:noFill/>
            <a:miter lim="800000"/>
            <a:headEnd/>
            <a:tailEnd/>
          </a:ln>
        </p:spPr>
        <p:txBody>
          <a:bodyPr wrap="square">
            <a:spAutoFit/>
          </a:bodyPr>
          <a:lstStyle/>
          <a:p>
            <a:pPr>
              <a:buFontTx/>
              <a:buNone/>
            </a:pPr>
            <a:r>
              <a:rPr lang="en-US" sz="850" dirty="0">
                <a:latin typeface="Arial" pitchFamily="34" charset="0"/>
                <a:cs typeface="Arial" pitchFamily="34" charset="0"/>
              </a:rPr>
              <a:t>7. Please indicate how much you agree or disagree that each of these statements applies to you, </a:t>
            </a:r>
            <a:r>
              <a:rPr lang="en-US" sz="850" dirty="0" err="1">
                <a:latin typeface="Arial" pitchFamily="34" charset="0"/>
                <a:cs typeface="Arial" pitchFamily="34" charset="0"/>
              </a:rPr>
              <a:t>ie</a:t>
            </a:r>
            <a:r>
              <a:rPr lang="en-US" sz="850" dirty="0">
                <a:latin typeface="Arial" pitchFamily="34" charset="0"/>
                <a:cs typeface="Arial" pitchFamily="34" charset="0"/>
              </a:rPr>
              <a:t>. describes things you are doing or intend to do this year (on a scale from 1[Strongly disagree] to 10[Strongly agree])</a:t>
            </a:r>
          </a:p>
        </p:txBody>
      </p:sp>
      <p:sp>
        <p:nvSpPr>
          <p:cNvPr id="115" name="TextBox 34">
            <a:extLst>
              <a:ext uri="{FF2B5EF4-FFF2-40B4-BE49-F238E27FC236}">
                <a16:creationId xmlns:a16="http://schemas.microsoft.com/office/drawing/2014/main" xmlns="" id="{3E6EDA3C-F7BF-4F1D-B35B-33B2FF043666}"/>
              </a:ext>
            </a:extLst>
          </p:cNvPr>
          <p:cNvSpPr txBox="1">
            <a:spLocks noChangeArrowheads="1"/>
          </p:cNvSpPr>
          <p:nvPr/>
        </p:nvSpPr>
        <p:spPr bwMode="auto">
          <a:xfrm>
            <a:off x="5243767" y="4018786"/>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51</a:t>
            </a:r>
          </a:p>
        </p:txBody>
      </p:sp>
      <p:sp>
        <p:nvSpPr>
          <p:cNvPr id="116" name="TextBox 43">
            <a:extLst>
              <a:ext uri="{FF2B5EF4-FFF2-40B4-BE49-F238E27FC236}">
                <a16:creationId xmlns:a16="http://schemas.microsoft.com/office/drawing/2014/main" xmlns="" id="{1A2F5B89-67DD-4990-8BB2-09050E5D4CAA}"/>
              </a:ext>
            </a:extLst>
          </p:cNvPr>
          <p:cNvSpPr txBox="1">
            <a:spLocks noChangeArrowheads="1"/>
          </p:cNvSpPr>
          <p:nvPr/>
        </p:nvSpPr>
        <p:spPr bwMode="auto">
          <a:xfrm>
            <a:off x="5280777" y="2568260"/>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53</a:t>
            </a:r>
          </a:p>
        </p:txBody>
      </p:sp>
      <p:sp>
        <p:nvSpPr>
          <p:cNvPr id="150" name="TextBox 149">
            <a:extLst>
              <a:ext uri="{FF2B5EF4-FFF2-40B4-BE49-F238E27FC236}">
                <a16:creationId xmlns:a16="http://schemas.microsoft.com/office/drawing/2014/main" xmlns="" id="{8499EDA8-7015-4B4F-8608-6C78EA79F857}"/>
              </a:ext>
            </a:extLst>
          </p:cNvPr>
          <p:cNvSpPr txBox="1"/>
          <p:nvPr/>
        </p:nvSpPr>
        <p:spPr>
          <a:xfrm>
            <a:off x="370802" y="1622063"/>
            <a:ext cx="3649658" cy="4785541"/>
          </a:xfrm>
          <a:prstGeom prst="rect">
            <a:avLst/>
          </a:prstGeom>
          <a:solidFill>
            <a:srgbClr val="FFFFFF"/>
          </a:solidFill>
        </p:spPr>
        <p:txBody>
          <a:bodyPr/>
          <a:lstStyle/>
          <a:p>
            <a:pPr>
              <a:buFontTx/>
              <a:buNone/>
              <a:defRPr/>
            </a:pPr>
            <a:endParaRPr lang="en-US" sz="850" b="1" dirty="0">
              <a:latin typeface="Arial" pitchFamily="34" charset="0"/>
              <a:cs typeface="Arial" pitchFamily="34" charset="0"/>
            </a:endParaRPr>
          </a:p>
          <a:p>
            <a:pPr>
              <a:spcAft>
                <a:spcPts val="600"/>
              </a:spcAft>
              <a:buFontTx/>
              <a:buNone/>
              <a:defRPr/>
            </a:pPr>
            <a:r>
              <a:rPr lang="en-US" sz="850" b="1" dirty="0">
                <a:latin typeface="Arial" pitchFamily="34" charset="0"/>
                <a:cs typeface="Arial" pitchFamily="34" charset="0"/>
              </a:rPr>
              <a:t>Drinking &amp; boating:</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am not going to drink any alcoholic beverages while operating a boat</a:t>
            </a:r>
          </a:p>
          <a:p>
            <a:pPr>
              <a:spcBef>
                <a:spcPts val="1000"/>
              </a:spcBef>
              <a:spcAft>
                <a:spcPts val="600"/>
              </a:spcAft>
              <a:buFontTx/>
              <a:buNone/>
              <a:defRPr/>
            </a:pPr>
            <a:r>
              <a:rPr lang="en-US" sz="850" spc="-20" dirty="0">
                <a:latin typeface="Arial" pitchFamily="34" charset="0"/>
                <a:cs typeface="Arial" pitchFamily="34" charset="0"/>
              </a:rPr>
              <a:t>I am not going to operate a boat after I have consumed alcoholic beverages</a:t>
            </a:r>
          </a:p>
          <a:p>
            <a:pPr>
              <a:spcBef>
                <a:spcPts val="1000"/>
              </a:spcBef>
              <a:spcAft>
                <a:spcPts val="1000"/>
              </a:spcAft>
              <a:buFontTx/>
              <a:buNone/>
              <a:defRPr/>
            </a:pPr>
            <a:r>
              <a:rPr lang="en-US" sz="850" dirty="0">
                <a:latin typeface="Arial" pitchFamily="34" charset="0"/>
                <a:cs typeface="Arial" pitchFamily="34" charset="0"/>
              </a:rPr>
              <a:t>I am going to call 9-1-1 to report an impaired boater if I see one</a:t>
            </a:r>
          </a:p>
          <a:p>
            <a:pPr>
              <a:spcAft>
                <a:spcPts val="1000"/>
              </a:spcAft>
              <a:defRPr/>
            </a:pPr>
            <a:r>
              <a:rPr lang="en-US" sz="850" b="1" dirty="0">
                <a:latin typeface="Arial" pitchFamily="34" charset="0"/>
                <a:cs typeface="Arial" pitchFamily="34" charset="0"/>
              </a:rPr>
              <a:t>Wearing your Lifejacket:</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spc="-20" dirty="0">
                <a:latin typeface="Arial" pitchFamily="34" charset="0"/>
                <a:cs typeface="Arial" pitchFamily="34" charset="0"/>
              </a:rPr>
              <a:t>I am going to strongly encourage everyone else who is out in a boat with me to wear their lifejacket</a:t>
            </a:r>
          </a:p>
          <a:p>
            <a:pPr>
              <a:spcAft>
                <a:spcPts val="600"/>
              </a:spcAft>
              <a:defRPr/>
            </a:pPr>
            <a:r>
              <a:rPr lang="en-US" sz="850" dirty="0">
                <a:latin typeface="Arial" pitchFamily="34" charset="0"/>
                <a:cs typeface="Arial" pitchFamily="34" charset="0"/>
              </a:rPr>
              <a:t>I will wear my lifejacket all the time when I’m out on the water in a boat</a:t>
            </a:r>
          </a:p>
          <a:p>
            <a:pPr>
              <a:spcAft>
                <a:spcPts val="600"/>
              </a:spcAft>
              <a:buFontTx/>
              <a:buNone/>
              <a:defRPr/>
            </a:pPr>
            <a:r>
              <a:rPr lang="en-US" sz="850" b="1" dirty="0">
                <a:latin typeface="Arial" pitchFamily="34" charset="0"/>
                <a:cs typeface="Arial" pitchFamily="34" charset="0"/>
              </a:rPr>
              <a:t>Preparedness:</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 will always check my boat over every time before I go out on the water; including making sure I have enough lifejackets on board</a:t>
            </a:r>
          </a:p>
          <a:p>
            <a:pPr>
              <a:spcAft>
                <a:spcPts val="200"/>
              </a:spcAft>
              <a:buFontTx/>
              <a:buNone/>
              <a:defRPr/>
            </a:pPr>
            <a:r>
              <a:rPr lang="en-US" sz="850" dirty="0">
                <a:latin typeface="Arial" pitchFamily="34" charset="0"/>
                <a:cs typeface="Arial" pitchFamily="34" charset="0"/>
              </a:rPr>
              <a:t>I’m going to mentally run through a pre-departure checklist, every time I go out on the water</a:t>
            </a:r>
          </a:p>
          <a:p>
            <a:pPr>
              <a:spcAft>
                <a:spcPts val="200"/>
              </a:spcAft>
              <a:buFontTx/>
              <a:buNone/>
              <a:defRPr/>
            </a:pPr>
            <a:r>
              <a:rPr lang="en-US" sz="850" b="1" dirty="0">
                <a:latin typeface="Arial" pitchFamily="34" charset="0"/>
                <a:cs typeface="Arial" pitchFamily="34" charset="0"/>
              </a:rPr>
              <a:t>Cold water:</a:t>
            </a:r>
            <a:r>
              <a:rPr lang="en-US" sz="850" dirty="0">
                <a:latin typeface="Arial" pitchFamily="34" charset="0"/>
                <a:cs typeface="Arial" pitchFamily="34" charset="0"/>
              </a:rPr>
              <a:t/>
            </a:r>
            <a:br>
              <a:rPr lang="en-US" sz="850" dirty="0">
                <a:latin typeface="Arial" pitchFamily="34" charset="0"/>
                <a:cs typeface="Arial" pitchFamily="34" charset="0"/>
              </a:rPr>
            </a:br>
            <a:r>
              <a:rPr lang="en-US" sz="850" dirty="0">
                <a:latin typeface="Arial" pitchFamily="34" charset="0"/>
                <a:cs typeface="Arial" pitchFamily="34" charset="0"/>
              </a:rPr>
              <a:t>I’m going to make a point of being better prepared for the possibility of falling into cold water, by wearing my lifejacket</a:t>
            </a:r>
          </a:p>
          <a:p>
            <a:pPr>
              <a:buFontTx/>
              <a:buNone/>
              <a:defRPr/>
            </a:pPr>
            <a:r>
              <a:rPr lang="en-US" sz="850" b="1" dirty="0">
                <a:latin typeface="Arial" pitchFamily="34" charset="0"/>
                <a:cs typeface="Arial" pitchFamily="34" charset="0"/>
              </a:rPr>
              <a:t>Boating education:</a:t>
            </a:r>
          </a:p>
          <a:p>
            <a:pPr>
              <a:spcAft>
                <a:spcPts val="400"/>
              </a:spcAft>
              <a:defRPr/>
            </a:pPr>
            <a:r>
              <a:rPr lang="en-US" sz="850" dirty="0">
                <a:latin typeface="Arial" pitchFamily="34" charset="0"/>
                <a:cs typeface="Arial" pitchFamily="34" charset="0"/>
              </a:rPr>
              <a:t>I’m going to make a point of getting more information, or taking a boating course to become a more knowledgeable boater</a:t>
            </a:r>
          </a:p>
          <a:p>
            <a:pPr>
              <a:spcBef>
                <a:spcPts val="200"/>
              </a:spcBef>
              <a:spcAft>
                <a:spcPts val="600"/>
              </a:spcAft>
              <a:defRPr/>
            </a:pPr>
            <a:r>
              <a:rPr lang="en-CA" sz="850" dirty="0">
                <a:latin typeface="Arial" pitchFamily="34" charset="0"/>
                <a:cs typeface="Arial" pitchFamily="34" charset="0"/>
              </a:rPr>
              <a:t>I already have my “boating license” (</a:t>
            </a:r>
            <a:r>
              <a:rPr lang="en-CA" sz="850" dirty="0" err="1">
                <a:latin typeface="Arial" pitchFamily="34" charset="0"/>
                <a:cs typeface="Arial" pitchFamily="34" charset="0"/>
              </a:rPr>
              <a:t>ie</a:t>
            </a:r>
            <a:r>
              <a:rPr lang="en-CA" sz="850" dirty="0">
                <a:latin typeface="Arial" pitchFamily="34" charset="0"/>
                <a:cs typeface="Arial" pitchFamily="34" charset="0"/>
              </a:rPr>
              <a:t>. Pleasure Craft Operator Card)</a:t>
            </a:r>
            <a:endParaRPr lang="en-US" sz="850" dirty="0">
              <a:latin typeface="Arial" pitchFamily="34" charset="0"/>
              <a:cs typeface="Arial" pitchFamily="34" charset="0"/>
            </a:endParaRPr>
          </a:p>
          <a:p>
            <a:pPr>
              <a:spcBef>
                <a:spcPts val="600"/>
              </a:spcBef>
              <a:spcAft>
                <a:spcPts val="600"/>
              </a:spcAft>
              <a:defRPr/>
            </a:pPr>
            <a:r>
              <a:rPr lang="en-US" sz="850" dirty="0">
                <a:latin typeface="Arial" pitchFamily="34" charset="0"/>
                <a:cs typeface="Arial" pitchFamily="34" charset="0"/>
              </a:rPr>
              <a:t>I have already taken a boating course or training beyond the “boating license” (PCOC) level</a:t>
            </a:r>
          </a:p>
          <a:p>
            <a:pPr>
              <a:spcBef>
                <a:spcPts val="400"/>
              </a:spcBef>
              <a:spcAft>
                <a:spcPts val="600"/>
              </a:spcAft>
              <a:buFontTx/>
              <a:buNone/>
              <a:defRPr/>
            </a:pPr>
            <a:r>
              <a:rPr lang="en-US" sz="850" dirty="0">
                <a:latin typeface="Arial" pitchFamily="34" charset="0"/>
                <a:cs typeface="Arial" pitchFamily="34" charset="0"/>
              </a:rPr>
              <a:t>I don’t have my “boating license” (Pleasure Craft Operator Card) yet, but I’m going to get it this year</a:t>
            </a:r>
          </a:p>
        </p:txBody>
      </p:sp>
      <p:cxnSp>
        <p:nvCxnSpPr>
          <p:cNvPr id="180" name="Straight Connector 62">
            <a:extLst>
              <a:ext uri="{FF2B5EF4-FFF2-40B4-BE49-F238E27FC236}">
                <a16:creationId xmlns:a16="http://schemas.microsoft.com/office/drawing/2014/main" xmlns="" id="{A0B9D0CB-16C2-4C73-A4D4-C70515254D7B}"/>
              </a:ext>
            </a:extLst>
          </p:cNvPr>
          <p:cNvCxnSpPr>
            <a:cxnSpLocks noChangeShapeType="1"/>
          </p:cNvCxnSpPr>
          <p:nvPr/>
        </p:nvCxnSpPr>
        <p:spPr bwMode="auto">
          <a:xfrm>
            <a:off x="370802" y="2863052"/>
            <a:ext cx="8487448" cy="0"/>
          </a:xfrm>
          <a:prstGeom prst="line">
            <a:avLst/>
          </a:prstGeom>
          <a:noFill/>
          <a:ln w="9525" algn="ctr">
            <a:solidFill>
              <a:schemeClr val="tx1"/>
            </a:solidFill>
            <a:prstDash val="dash"/>
            <a:round/>
            <a:headEnd/>
            <a:tailEnd/>
          </a:ln>
        </p:spPr>
      </p:cxnSp>
      <p:cxnSp>
        <p:nvCxnSpPr>
          <p:cNvPr id="181" name="Straight Connector 62">
            <a:extLst>
              <a:ext uri="{FF2B5EF4-FFF2-40B4-BE49-F238E27FC236}">
                <a16:creationId xmlns:a16="http://schemas.microsoft.com/office/drawing/2014/main" xmlns="" id="{DC2DFC89-03E5-4218-9BB4-A47E1067EA0D}"/>
              </a:ext>
            </a:extLst>
          </p:cNvPr>
          <p:cNvCxnSpPr>
            <a:cxnSpLocks noChangeShapeType="1"/>
          </p:cNvCxnSpPr>
          <p:nvPr/>
        </p:nvCxnSpPr>
        <p:spPr bwMode="auto">
          <a:xfrm>
            <a:off x="370802" y="3581824"/>
            <a:ext cx="8506498" cy="0"/>
          </a:xfrm>
          <a:prstGeom prst="line">
            <a:avLst/>
          </a:prstGeom>
          <a:noFill/>
          <a:ln w="9525" algn="ctr">
            <a:solidFill>
              <a:schemeClr val="tx1"/>
            </a:solidFill>
            <a:prstDash val="dash"/>
            <a:round/>
            <a:headEnd/>
            <a:tailEnd/>
          </a:ln>
        </p:spPr>
      </p:cxnSp>
      <p:cxnSp>
        <p:nvCxnSpPr>
          <p:cNvPr id="182" name="Straight Connector 62">
            <a:extLst>
              <a:ext uri="{FF2B5EF4-FFF2-40B4-BE49-F238E27FC236}">
                <a16:creationId xmlns:a16="http://schemas.microsoft.com/office/drawing/2014/main" xmlns="" id="{2E8B9336-C3FA-46E8-8041-3AF0DB257F4C}"/>
              </a:ext>
            </a:extLst>
          </p:cNvPr>
          <p:cNvCxnSpPr>
            <a:cxnSpLocks noChangeShapeType="1"/>
          </p:cNvCxnSpPr>
          <p:nvPr/>
        </p:nvCxnSpPr>
        <p:spPr bwMode="auto">
          <a:xfrm>
            <a:off x="370802" y="4307407"/>
            <a:ext cx="8506498" cy="0"/>
          </a:xfrm>
          <a:prstGeom prst="line">
            <a:avLst/>
          </a:prstGeom>
          <a:noFill/>
          <a:ln w="9525" algn="ctr">
            <a:solidFill>
              <a:schemeClr val="tx1"/>
            </a:solidFill>
            <a:prstDash val="dash"/>
            <a:round/>
            <a:headEnd/>
            <a:tailEnd/>
          </a:ln>
        </p:spPr>
      </p:cxnSp>
      <p:cxnSp>
        <p:nvCxnSpPr>
          <p:cNvPr id="183" name="Straight Connector 62">
            <a:extLst>
              <a:ext uri="{FF2B5EF4-FFF2-40B4-BE49-F238E27FC236}">
                <a16:creationId xmlns:a16="http://schemas.microsoft.com/office/drawing/2014/main" xmlns="" id="{760821A7-8213-4F87-A3FC-48CD595FF9B1}"/>
              </a:ext>
            </a:extLst>
          </p:cNvPr>
          <p:cNvCxnSpPr>
            <a:cxnSpLocks noChangeShapeType="1"/>
          </p:cNvCxnSpPr>
          <p:nvPr/>
        </p:nvCxnSpPr>
        <p:spPr bwMode="auto">
          <a:xfrm>
            <a:off x="370802" y="4713958"/>
            <a:ext cx="8496973" cy="0"/>
          </a:xfrm>
          <a:prstGeom prst="line">
            <a:avLst/>
          </a:prstGeom>
          <a:noFill/>
          <a:ln w="9525" algn="ctr">
            <a:solidFill>
              <a:schemeClr val="tx1"/>
            </a:solidFill>
            <a:prstDash val="dash"/>
            <a:round/>
            <a:headEnd/>
            <a:tailEnd/>
          </a:ln>
        </p:spPr>
      </p:cxnSp>
      <p:graphicFrame>
        <p:nvGraphicFramePr>
          <p:cNvPr id="67" name="Table 66"/>
          <p:cNvGraphicFramePr>
            <a:graphicFrameLocks noGrp="1"/>
          </p:cNvGraphicFramePr>
          <p:nvPr>
            <p:extLst>
              <p:ext uri="{D42A27DB-BD31-4B8C-83A1-F6EECF244321}">
                <p14:modId xmlns:p14="http://schemas.microsoft.com/office/powerpoint/2010/main" val="934211514"/>
              </p:ext>
            </p:extLst>
          </p:nvPr>
        </p:nvGraphicFramePr>
        <p:xfrm>
          <a:off x="5686309" y="1420520"/>
          <a:ext cx="3019311" cy="4786847"/>
        </p:xfrm>
        <a:graphic>
          <a:graphicData uri="http://schemas.openxmlformats.org/drawingml/2006/table">
            <a:tbl>
              <a:tblPr>
                <a:tableStyleId>{5C22544A-7EE6-4342-B048-85BDC9FD1C3A}</a:tableStyleId>
              </a:tblPr>
              <a:tblGrid>
                <a:gridCol w="666826">
                  <a:extLst>
                    <a:ext uri="{9D8B030D-6E8A-4147-A177-3AD203B41FA5}">
                      <a16:colId xmlns:a16="http://schemas.microsoft.com/office/drawing/2014/main" xmlns="" val="20000"/>
                    </a:ext>
                  </a:extLst>
                </a:gridCol>
                <a:gridCol w="26054">
                  <a:extLst>
                    <a:ext uri="{9D8B030D-6E8A-4147-A177-3AD203B41FA5}">
                      <a16:colId xmlns:a16="http://schemas.microsoft.com/office/drawing/2014/main" xmlns="" val="20001"/>
                    </a:ext>
                  </a:extLst>
                </a:gridCol>
                <a:gridCol w="443130">
                  <a:extLst>
                    <a:ext uri="{9D8B030D-6E8A-4147-A177-3AD203B41FA5}">
                      <a16:colId xmlns:a16="http://schemas.microsoft.com/office/drawing/2014/main" xmlns="" val="20002"/>
                    </a:ext>
                  </a:extLst>
                </a:gridCol>
                <a:gridCol w="443130">
                  <a:extLst>
                    <a:ext uri="{9D8B030D-6E8A-4147-A177-3AD203B41FA5}">
                      <a16:colId xmlns:a16="http://schemas.microsoft.com/office/drawing/2014/main" xmlns="" val="20003"/>
                    </a:ext>
                  </a:extLst>
                </a:gridCol>
                <a:gridCol w="406202">
                  <a:extLst>
                    <a:ext uri="{9D8B030D-6E8A-4147-A177-3AD203B41FA5}">
                      <a16:colId xmlns:a16="http://schemas.microsoft.com/office/drawing/2014/main" xmlns="" val="20004"/>
                    </a:ext>
                  </a:extLst>
                </a:gridCol>
                <a:gridCol w="110782">
                  <a:extLst>
                    <a:ext uri="{9D8B030D-6E8A-4147-A177-3AD203B41FA5}">
                      <a16:colId xmlns:a16="http://schemas.microsoft.com/office/drawing/2014/main" xmlns="" val="20005"/>
                    </a:ext>
                  </a:extLst>
                </a:gridCol>
                <a:gridCol w="406202">
                  <a:extLst>
                    <a:ext uri="{9D8B030D-6E8A-4147-A177-3AD203B41FA5}">
                      <a16:colId xmlns:a16="http://schemas.microsoft.com/office/drawing/2014/main" xmlns="" val="20006"/>
                    </a:ext>
                  </a:extLst>
                </a:gridCol>
                <a:gridCol w="516985">
                  <a:extLst>
                    <a:ext uri="{9D8B030D-6E8A-4147-A177-3AD203B41FA5}">
                      <a16:colId xmlns:a16="http://schemas.microsoft.com/office/drawing/2014/main" xmlns="" val="20007"/>
                    </a:ext>
                  </a:extLst>
                </a:gridCol>
              </a:tblGrid>
              <a:tr h="155326">
                <a:tc>
                  <a:txBody>
                    <a:bodyPr/>
                    <a:lstStyle/>
                    <a:p>
                      <a:pPr marL="0" indent="0" algn="ctr"/>
                      <a:r>
                        <a:rPr lang="en-CA" sz="900" b="1" u="none" dirty="0">
                          <a:solidFill>
                            <a:schemeClr val="tx1"/>
                          </a:solidFill>
                          <a:latin typeface="Arial" panose="020B0604020202020204" pitchFamily="34" charset="0"/>
                          <a:cs typeface="Arial" panose="020B0604020202020204" pitchFamily="34" charset="0"/>
                        </a:rPr>
                        <a:t>Aug 2018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CA" sz="900" b="1" u="none"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ctr"/>
                      <a:r>
                        <a:rPr lang="en-CA" sz="900" b="1" u="none" dirty="0">
                          <a:solidFill>
                            <a:schemeClr val="tx1"/>
                          </a:solidFill>
                          <a:latin typeface="Arial" panose="020B0604020202020204" pitchFamily="34" charset="0"/>
                          <a:cs typeface="Arial" panose="020B0604020202020204" pitchFamily="34" charset="0"/>
                        </a:rPr>
                        <a:t>By Age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900" b="1" u="sng"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pPr algn="ctr"/>
                      <a:endParaRPr lang="en-CA" sz="900" b="1" u="sng"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indent="0" algn="ctr"/>
                      <a:endParaRPr lang="en-CA" sz="900" b="1" u="none"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ctr"/>
                      <a:r>
                        <a:rPr lang="en-CA" sz="900" b="1" u="none" dirty="0">
                          <a:solidFill>
                            <a:schemeClr val="tx1"/>
                          </a:solidFill>
                          <a:latin typeface="Arial" panose="020B0604020202020204" pitchFamily="34" charset="0"/>
                          <a:cs typeface="Arial" panose="020B0604020202020204" pitchFamily="34" charset="0"/>
                        </a:rPr>
                        <a:t>By Gender</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900" b="1" u="sng"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8014">
                <a:tc>
                  <a:txBody>
                    <a:bodyPr/>
                    <a:lstStyle/>
                    <a:p>
                      <a:pPr algn="ctr"/>
                      <a:r>
                        <a:rPr lang="en-CA" sz="800" b="1" dirty="0">
                          <a:solidFill>
                            <a:schemeClr val="tx1"/>
                          </a:solidFill>
                          <a:latin typeface="Arial" panose="020B0604020202020204" pitchFamily="34" charset="0"/>
                          <a:cs typeface="Arial" panose="020B0604020202020204" pitchFamily="34" charset="0"/>
                        </a:rPr>
                        <a:t>Total Boaters</a:t>
                      </a:r>
                    </a:p>
                    <a:p>
                      <a:pPr algn="ctr"/>
                      <a:r>
                        <a:rPr lang="en-CA" sz="800" b="1" dirty="0">
                          <a:solidFill>
                            <a:schemeClr val="tx1"/>
                          </a:solidFill>
                          <a:latin typeface="Arial" panose="020B0604020202020204" pitchFamily="34" charset="0"/>
                          <a:cs typeface="Arial" panose="020B0604020202020204" pitchFamily="34" charset="0"/>
                        </a:rPr>
                        <a:t>(445)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solidFill>
                            <a:schemeClr val="tx1"/>
                          </a:solidFill>
                          <a:latin typeface="Arial" panose="020B0604020202020204" pitchFamily="34" charset="0"/>
                          <a:cs typeface="Arial" panose="020B0604020202020204" pitchFamily="34" charset="0"/>
                        </a:rPr>
                        <a:t>18-34</a:t>
                      </a:r>
                      <a:br>
                        <a:rPr lang="en-CA" sz="800" b="1" dirty="0">
                          <a:solidFill>
                            <a:schemeClr val="tx1"/>
                          </a:solidFill>
                          <a:latin typeface="Arial" panose="020B0604020202020204" pitchFamily="34" charset="0"/>
                          <a:cs typeface="Arial" panose="020B0604020202020204" pitchFamily="34" charset="0"/>
                        </a:rPr>
                      </a:br>
                      <a:r>
                        <a:rPr lang="en-CA" sz="800" b="1" dirty="0">
                          <a:solidFill>
                            <a:schemeClr val="tx1"/>
                          </a:solidFill>
                          <a:latin typeface="Arial" panose="020B0604020202020204" pitchFamily="34" charset="0"/>
                          <a:cs typeface="Arial" panose="020B0604020202020204" pitchFamily="34" charset="0"/>
                        </a:rPr>
                        <a:t>(158)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solidFill>
                            <a:schemeClr val="tx1"/>
                          </a:solidFill>
                          <a:latin typeface="Arial" panose="020B0604020202020204" pitchFamily="34" charset="0"/>
                          <a:cs typeface="Arial" panose="020B0604020202020204" pitchFamily="34" charset="0"/>
                        </a:rPr>
                        <a:t>35-54</a:t>
                      </a:r>
                      <a:br>
                        <a:rPr lang="en-CA" sz="800" b="1" dirty="0">
                          <a:solidFill>
                            <a:schemeClr val="tx1"/>
                          </a:solidFill>
                          <a:latin typeface="Arial" panose="020B0604020202020204" pitchFamily="34" charset="0"/>
                          <a:cs typeface="Arial" panose="020B0604020202020204" pitchFamily="34" charset="0"/>
                        </a:rPr>
                      </a:br>
                      <a:r>
                        <a:rPr lang="en-CA" sz="800" b="1" dirty="0">
                          <a:solidFill>
                            <a:schemeClr val="tx1"/>
                          </a:solidFill>
                          <a:latin typeface="Arial" panose="020B0604020202020204" pitchFamily="34" charset="0"/>
                          <a:cs typeface="Arial" panose="020B0604020202020204" pitchFamily="34" charset="0"/>
                        </a:rPr>
                        <a:t>(185)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solidFill>
                            <a:schemeClr val="tx1"/>
                          </a:solidFill>
                          <a:latin typeface="Arial" panose="020B0604020202020204" pitchFamily="34" charset="0"/>
                          <a:cs typeface="Arial" panose="020B0604020202020204" pitchFamily="34" charset="0"/>
                        </a:rPr>
                        <a:t>55+</a:t>
                      </a:r>
                      <a:br>
                        <a:rPr lang="en-CA" sz="800" b="1" dirty="0">
                          <a:solidFill>
                            <a:schemeClr val="tx1"/>
                          </a:solidFill>
                          <a:latin typeface="Arial" panose="020B0604020202020204" pitchFamily="34" charset="0"/>
                          <a:cs typeface="Arial" panose="020B0604020202020204" pitchFamily="34" charset="0"/>
                        </a:rPr>
                      </a:br>
                      <a:r>
                        <a:rPr lang="en-CA" sz="800" b="1" dirty="0">
                          <a:solidFill>
                            <a:schemeClr val="tx1"/>
                          </a:solidFill>
                          <a:latin typeface="Arial" panose="020B0604020202020204" pitchFamily="34" charset="0"/>
                          <a:cs typeface="Arial" panose="020B0604020202020204" pitchFamily="34" charset="0"/>
                        </a:rPr>
                        <a:t>(102)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8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solidFill>
                            <a:schemeClr val="tx1"/>
                          </a:solidFill>
                          <a:latin typeface="Arial" panose="020B0604020202020204" pitchFamily="34" charset="0"/>
                          <a:cs typeface="Arial" panose="020B0604020202020204" pitchFamily="34" charset="0"/>
                        </a:rPr>
                        <a:t>Male</a:t>
                      </a:r>
                      <a:br>
                        <a:rPr lang="en-CA" sz="800" b="1" dirty="0">
                          <a:solidFill>
                            <a:schemeClr val="tx1"/>
                          </a:solidFill>
                          <a:latin typeface="Arial" panose="020B0604020202020204" pitchFamily="34" charset="0"/>
                          <a:cs typeface="Arial" panose="020B0604020202020204" pitchFamily="34" charset="0"/>
                        </a:rPr>
                      </a:br>
                      <a:r>
                        <a:rPr lang="en-CA" sz="800" b="1" dirty="0">
                          <a:solidFill>
                            <a:schemeClr val="tx1"/>
                          </a:solidFill>
                          <a:latin typeface="Arial" panose="020B0604020202020204" pitchFamily="34" charset="0"/>
                          <a:cs typeface="Arial" panose="020B0604020202020204" pitchFamily="34" charset="0"/>
                        </a:rPr>
                        <a:t>(242)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800" b="1" dirty="0">
                          <a:solidFill>
                            <a:schemeClr val="tx1"/>
                          </a:solidFill>
                          <a:latin typeface="Arial" panose="020B0604020202020204" pitchFamily="34" charset="0"/>
                          <a:cs typeface="Arial" panose="020B0604020202020204" pitchFamily="34" charset="0"/>
                        </a:rPr>
                        <a:t>Female</a:t>
                      </a:r>
                      <a:br>
                        <a:rPr lang="en-CA" sz="800" b="1" dirty="0">
                          <a:solidFill>
                            <a:schemeClr val="tx1"/>
                          </a:solidFill>
                          <a:latin typeface="Arial" panose="020B0604020202020204" pitchFamily="34" charset="0"/>
                          <a:cs typeface="Arial" panose="020B0604020202020204" pitchFamily="34" charset="0"/>
                        </a:rPr>
                      </a:br>
                      <a:r>
                        <a:rPr lang="en-CA" sz="800" b="1" dirty="0">
                          <a:solidFill>
                            <a:schemeClr val="tx1"/>
                          </a:solidFill>
                          <a:latin typeface="Arial" panose="020B0604020202020204" pitchFamily="34" charset="0"/>
                          <a:cs typeface="Arial" panose="020B0604020202020204" pitchFamily="34" charset="0"/>
                        </a:rPr>
                        <a:t>(203)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338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70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85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77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242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72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solidFill>
                            <a:schemeClr val="tx1"/>
                          </a:solidFill>
                          <a:latin typeface="Arial" panose="020B0604020202020204" pitchFamily="34" charset="0"/>
                          <a:cs typeface="Arial" panose="020B0604020202020204" pitchFamily="34" charset="0"/>
                        </a:rPr>
                        <a:t>78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solidFill>
                            <a:schemeClr val="tx1"/>
                          </a:solidFill>
                          <a:latin typeface="Arial" panose="020B0604020202020204" pitchFamily="34" charset="0"/>
                          <a:cs typeface="Arial" panose="020B0604020202020204" pitchFamily="34" charset="0"/>
                        </a:rPr>
                        <a:t>61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solidFill>
                            <a:schemeClr val="tx1"/>
                          </a:solidFill>
                          <a:latin typeface="Arial" panose="020B0604020202020204" pitchFamily="34" charset="0"/>
                          <a:cs typeface="Arial" panose="020B0604020202020204" pitchFamily="34" charset="0"/>
                        </a:rPr>
                        <a:t>75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338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338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80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5052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solidFill>
                            <a:schemeClr val="tx1"/>
                          </a:solidFill>
                          <a:latin typeface="Arial" panose="020B0604020202020204" pitchFamily="34" charset="0"/>
                          <a:cs typeface="Arial" panose="020B0604020202020204" pitchFamily="34" charset="0"/>
                        </a:rPr>
                        <a:t>71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solidFill>
                            <a:schemeClr val="tx1"/>
                          </a:solidFill>
                          <a:latin typeface="Arial" panose="020B0604020202020204" pitchFamily="34" charset="0"/>
                          <a:cs typeface="Arial" panose="020B0604020202020204" pitchFamily="34" charset="0"/>
                        </a:rPr>
                        <a:t>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a:solidFill>
                            <a:schemeClr val="tx1"/>
                          </a:solidFill>
                          <a:latin typeface="Arial" panose="020B0604020202020204" pitchFamily="34" charset="0"/>
                          <a:cs typeface="Arial" panose="020B0604020202020204" pitchFamily="34" charset="0"/>
                        </a:rPr>
                        <a:t>62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5814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75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50166">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6576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76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51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61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57051">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6576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6576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34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337790">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9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900" b="1" dirty="0">
                          <a:solidFill>
                            <a:schemeClr val="tx1"/>
                          </a:solidFill>
                          <a:latin typeface="Arial" panose="020B0604020202020204" pitchFamily="34" charset="0"/>
                          <a:cs typeface="Arial" panose="020B0604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cxnSp>
        <p:nvCxnSpPr>
          <p:cNvPr id="114" name="Straight Arrow Connector 73"/>
          <p:cNvCxnSpPr>
            <a:cxnSpLocks noChangeShapeType="1"/>
          </p:cNvCxnSpPr>
          <p:nvPr/>
        </p:nvCxnSpPr>
        <p:spPr bwMode="auto">
          <a:xfrm rot="16200000" flipH="1">
            <a:off x="8034148" y="2377217"/>
            <a:ext cx="216000" cy="1588"/>
          </a:xfrm>
          <a:prstGeom prst="straightConnector1">
            <a:avLst/>
          </a:prstGeom>
          <a:noFill/>
          <a:ln w="9525" algn="ctr">
            <a:solidFill>
              <a:schemeClr val="tx1"/>
            </a:solidFill>
            <a:prstDash val="solid"/>
            <a:round/>
            <a:headEnd/>
            <a:tailEnd type="arrow" w="med" len="med"/>
          </a:ln>
        </p:spPr>
      </p:cxnSp>
      <p:cxnSp>
        <p:nvCxnSpPr>
          <p:cNvPr id="132" name="Straight Arrow Connector 73">
            <a:extLst>
              <a:ext uri="{FF2B5EF4-FFF2-40B4-BE49-F238E27FC236}">
                <a16:creationId xmlns:a16="http://schemas.microsoft.com/office/drawing/2014/main" xmlns="" id="{6B349D38-DC7E-4E4C-9C1C-EF776A9DE67D}"/>
              </a:ext>
            </a:extLst>
          </p:cNvPr>
          <p:cNvCxnSpPr>
            <a:cxnSpLocks noChangeShapeType="1"/>
          </p:cNvCxnSpPr>
          <p:nvPr/>
        </p:nvCxnSpPr>
        <p:spPr bwMode="auto">
          <a:xfrm rot="16200000" flipH="1">
            <a:off x="7562491" y="2344556"/>
            <a:ext cx="216000" cy="1588"/>
          </a:xfrm>
          <a:prstGeom prst="straightConnector1">
            <a:avLst/>
          </a:prstGeom>
          <a:noFill/>
          <a:ln w="9525" algn="ctr">
            <a:solidFill>
              <a:schemeClr val="tx1"/>
            </a:solidFill>
            <a:round/>
            <a:headEnd/>
            <a:tailEnd type="arrow" w="med" len="med"/>
          </a:ln>
        </p:spPr>
      </p:cxnSp>
      <p:cxnSp>
        <p:nvCxnSpPr>
          <p:cNvPr id="135" name="Straight Arrow Connector 73">
            <a:extLst>
              <a:ext uri="{FF2B5EF4-FFF2-40B4-BE49-F238E27FC236}">
                <a16:creationId xmlns:a16="http://schemas.microsoft.com/office/drawing/2014/main" xmlns="" id="{0B40C55A-A2E7-4AD5-9CD3-F3DD75DE2180}"/>
              </a:ext>
            </a:extLst>
          </p:cNvPr>
          <p:cNvCxnSpPr>
            <a:cxnSpLocks noChangeShapeType="1"/>
          </p:cNvCxnSpPr>
          <p:nvPr/>
        </p:nvCxnSpPr>
        <p:spPr bwMode="auto">
          <a:xfrm rot="16200000" flipH="1">
            <a:off x="8027004" y="1967591"/>
            <a:ext cx="216000" cy="1588"/>
          </a:xfrm>
          <a:prstGeom prst="straightConnector1">
            <a:avLst/>
          </a:prstGeom>
          <a:noFill/>
          <a:ln w="9525" algn="ctr">
            <a:solidFill>
              <a:schemeClr val="tx1"/>
            </a:solidFill>
            <a:prstDash val="solid"/>
            <a:round/>
            <a:headEnd/>
            <a:tailEnd type="arrow" w="med" len="med"/>
          </a:ln>
        </p:spPr>
      </p:cxnSp>
      <p:sp>
        <p:nvSpPr>
          <p:cNvPr id="118" name="TextBox 43">
            <a:extLst>
              <a:ext uri="{FF2B5EF4-FFF2-40B4-BE49-F238E27FC236}">
                <a16:creationId xmlns:a16="http://schemas.microsoft.com/office/drawing/2014/main" xmlns="" id="{5B6C2024-3F9C-4A8A-A885-DE85F3959127}"/>
              </a:ext>
            </a:extLst>
          </p:cNvPr>
          <p:cNvSpPr txBox="1">
            <a:spLocks noChangeArrowheads="1"/>
          </p:cNvSpPr>
          <p:nvPr/>
        </p:nvSpPr>
        <p:spPr bwMode="auto">
          <a:xfrm>
            <a:off x="5688450" y="1859581"/>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70</a:t>
            </a:r>
            <a:endParaRPr lang="en-US" sz="900" dirty="0">
              <a:latin typeface="Arial" pitchFamily="34" charset="0"/>
              <a:cs typeface="Arial" pitchFamily="34" charset="0"/>
            </a:endParaRPr>
          </a:p>
        </p:txBody>
      </p:sp>
      <p:sp>
        <p:nvSpPr>
          <p:cNvPr id="149" name="TextBox 43">
            <a:extLst>
              <a:ext uri="{FF2B5EF4-FFF2-40B4-BE49-F238E27FC236}">
                <a16:creationId xmlns:a16="http://schemas.microsoft.com/office/drawing/2014/main" xmlns="" id="{B43657D4-1577-4EA7-B519-0D8E08300B12}"/>
              </a:ext>
            </a:extLst>
          </p:cNvPr>
          <p:cNvSpPr txBox="1">
            <a:spLocks noChangeArrowheads="1"/>
          </p:cNvSpPr>
          <p:nvPr/>
        </p:nvSpPr>
        <p:spPr bwMode="auto">
          <a:xfrm>
            <a:off x="5629044" y="2217180"/>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67</a:t>
            </a:r>
          </a:p>
        </p:txBody>
      </p:sp>
      <p:cxnSp>
        <p:nvCxnSpPr>
          <p:cNvPr id="159" name="Straight Arrow Connector 73">
            <a:extLst>
              <a:ext uri="{FF2B5EF4-FFF2-40B4-BE49-F238E27FC236}">
                <a16:creationId xmlns:a16="http://schemas.microsoft.com/office/drawing/2014/main" xmlns="" id="{1A66D753-C10C-4D0E-BAE5-06F864154B7A}"/>
              </a:ext>
            </a:extLst>
          </p:cNvPr>
          <p:cNvCxnSpPr>
            <a:cxnSpLocks noChangeShapeType="1"/>
          </p:cNvCxnSpPr>
          <p:nvPr/>
        </p:nvCxnSpPr>
        <p:spPr bwMode="auto">
          <a:xfrm rot="16200000" flipH="1">
            <a:off x="5793460" y="2305069"/>
            <a:ext cx="216000" cy="1588"/>
          </a:xfrm>
          <a:prstGeom prst="straightConnector1">
            <a:avLst/>
          </a:prstGeom>
          <a:noFill/>
          <a:ln w="9525" algn="ctr">
            <a:solidFill>
              <a:schemeClr val="tx1"/>
            </a:solidFill>
            <a:prstDash val="solid"/>
            <a:round/>
            <a:headEnd/>
            <a:tailEnd type="arrow" w="med" len="med"/>
          </a:ln>
        </p:spPr>
      </p:cxnSp>
      <p:cxnSp>
        <p:nvCxnSpPr>
          <p:cNvPr id="160" name="Straight Arrow Connector 159">
            <a:extLst>
              <a:ext uri="{FF2B5EF4-FFF2-40B4-BE49-F238E27FC236}">
                <a16:creationId xmlns:a16="http://schemas.microsoft.com/office/drawing/2014/main" xmlns="" id="{333AE2E6-F5B9-4D33-BF16-8E338D7E73E9}"/>
              </a:ext>
            </a:extLst>
          </p:cNvPr>
          <p:cNvCxnSpPr>
            <a:cxnSpLocks noChangeShapeType="1"/>
          </p:cNvCxnSpPr>
          <p:nvPr/>
        </p:nvCxnSpPr>
        <p:spPr bwMode="auto">
          <a:xfrm>
            <a:off x="6016966" y="2191872"/>
            <a:ext cx="0" cy="216000"/>
          </a:xfrm>
          <a:prstGeom prst="straightConnector1">
            <a:avLst/>
          </a:prstGeom>
          <a:noFill/>
          <a:ln w="19050" algn="ctr">
            <a:solidFill>
              <a:srgbClr val="00B050"/>
            </a:solidFill>
            <a:prstDash val="solid"/>
            <a:round/>
            <a:headEnd/>
            <a:tailEnd type="arrow" w="med" len="med"/>
          </a:ln>
        </p:spPr>
      </p:cxnSp>
      <p:cxnSp>
        <p:nvCxnSpPr>
          <p:cNvPr id="178" name="Straight Arrow Connector 73">
            <a:extLst>
              <a:ext uri="{FF2B5EF4-FFF2-40B4-BE49-F238E27FC236}">
                <a16:creationId xmlns:a16="http://schemas.microsoft.com/office/drawing/2014/main" xmlns="" id="{3E342994-9F3C-44F2-B186-B7AD889236F0}"/>
              </a:ext>
            </a:extLst>
          </p:cNvPr>
          <p:cNvCxnSpPr>
            <a:cxnSpLocks noChangeShapeType="1"/>
          </p:cNvCxnSpPr>
          <p:nvPr/>
        </p:nvCxnSpPr>
        <p:spPr bwMode="auto">
          <a:xfrm rot="16200000" flipH="1">
            <a:off x="6647995" y="2381803"/>
            <a:ext cx="216000" cy="1588"/>
          </a:xfrm>
          <a:prstGeom prst="straightConnector1">
            <a:avLst/>
          </a:prstGeom>
          <a:noFill/>
          <a:ln w="9525" algn="ctr">
            <a:solidFill>
              <a:schemeClr val="tx1"/>
            </a:solidFill>
            <a:round/>
            <a:headEnd/>
            <a:tailEnd type="arrow" w="med" len="med"/>
          </a:ln>
        </p:spPr>
      </p:cxnSp>
      <p:cxnSp>
        <p:nvCxnSpPr>
          <p:cNvPr id="179" name="Straight Arrow Connector 73">
            <a:extLst>
              <a:ext uri="{FF2B5EF4-FFF2-40B4-BE49-F238E27FC236}">
                <a16:creationId xmlns:a16="http://schemas.microsoft.com/office/drawing/2014/main" xmlns="" id="{F150B9EA-F646-4FE8-B6A4-ABB080251E6B}"/>
              </a:ext>
            </a:extLst>
          </p:cNvPr>
          <p:cNvCxnSpPr>
            <a:cxnSpLocks noChangeShapeType="1"/>
          </p:cNvCxnSpPr>
          <p:nvPr/>
        </p:nvCxnSpPr>
        <p:spPr bwMode="auto">
          <a:xfrm rot="16200000" flipH="1">
            <a:off x="6647995" y="1971660"/>
            <a:ext cx="216000" cy="1588"/>
          </a:xfrm>
          <a:prstGeom prst="straightConnector1">
            <a:avLst/>
          </a:prstGeom>
          <a:noFill/>
          <a:ln w="9525" algn="ctr">
            <a:solidFill>
              <a:schemeClr val="tx1"/>
            </a:solidFill>
            <a:round/>
            <a:headEnd/>
            <a:tailEnd type="arrow" w="med" len="med"/>
          </a:ln>
        </p:spPr>
      </p:cxnSp>
      <p:cxnSp>
        <p:nvCxnSpPr>
          <p:cNvPr id="78" name="Straight Arrow Connector 77">
            <a:extLst>
              <a:ext uri="{FF2B5EF4-FFF2-40B4-BE49-F238E27FC236}">
                <a16:creationId xmlns:a16="http://schemas.microsoft.com/office/drawing/2014/main" xmlns="" id="{01A3EA0A-11E0-4744-BE8E-F0969F2A608F}"/>
              </a:ext>
            </a:extLst>
          </p:cNvPr>
          <p:cNvCxnSpPr>
            <a:cxnSpLocks noChangeShapeType="1"/>
          </p:cNvCxnSpPr>
          <p:nvPr/>
        </p:nvCxnSpPr>
        <p:spPr bwMode="auto">
          <a:xfrm>
            <a:off x="8233649" y="2289283"/>
            <a:ext cx="0" cy="216000"/>
          </a:xfrm>
          <a:prstGeom prst="straightConnector1">
            <a:avLst/>
          </a:prstGeom>
          <a:noFill/>
          <a:ln w="19050" algn="ctr">
            <a:solidFill>
              <a:srgbClr val="00B050"/>
            </a:solidFill>
            <a:prstDash val="sysDot"/>
            <a:round/>
            <a:headEnd/>
            <a:tailEnd type="arrow" w="med" len="med"/>
          </a:ln>
        </p:spPr>
      </p:cxnSp>
      <p:sp>
        <p:nvSpPr>
          <p:cNvPr id="84"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49189" y="1858700"/>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5"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38431" y="2242124"/>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7" name="TextBox 86">
            <a:extLst>
              <a:ext uri="{FF2B5EF4-FFF2-40B4-BE49-F238E27FC236}">
                <a16:creationId xmlns:a16="http://schemas.microsoft.com/office/drawing/2014/main" xmlns="" id="{A25DCF5B-E17C-4D1E-A76C-C350EE844A1C}"/>
              </a:ext>
            </a:extLst>
          </p:cNvPr>
          <p:cNvSpPr txBox="1">
            <a:spLocks noChangeArrowheads="1"/>
          </p:cNvSpPr>
          <p:nvPr/>
        </p:nvSpPr>
        <p:spPr bwMode="auto">
          <a:xfrm>
            <a:off x="7844180" y="225050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8" name="Oval 29">
            <a:extLst>
              <a:ext uri="{FF2B5EF4-FFF2-40B4-BE49-F238E27FC236}">
                <a16:creationId xmlns:a16="http://schemas.microsoft.com/office/drawing/2014/main" xmlns="" id="{4833B779-F2A1-4E17-BD4F-63E5B4067CB3}"/>
              </a:ext>
            </a:extLst>
          </p:cNvPr>
          <p:cNvSpPr>
            <a:spLocks noChangeArrowheads="1"/>
          </p:cNvSpPr>
          <p:nvPr/>
        </p:nvSpPr>
        <p:spPr bwMode="auto">
          <a:xfrm>
            <a:off x="8273402" y="1872163"/>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9" name="Oval 29">
            <a:extLst>
              <a:ext uri="{FF2B5EF4-FFF2-40B4-BE49-F238E27FC236}">
                <a16:creationId xmlns:a16="http://schemas.microsoft.com/office/drawing/2014/main" xmlns="" id="{4833B779-F2A1-4E17-BD4F-63E5B4067CB3}"/>
              </a:ext>
            </a:extLst>
          </p:cNvPr>
          <p:cNvSpPr>
            <a:spLocks noChangeArrowheads="1"/>
          </p:cNvSpPr>
          <p:nvPr/>
        </p:nvSpPr>
        <p:spPr bwMode="auto">
          <a:xfrm>
            <a:off x="8290654" y="225781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90"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36978" y="254970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93" name="Oval 29">
            <a:extLst>
              <a:ext uri="{FF2B5EF4-FFF2-40B4-BE49-F238E27FC236}">
                <a16:creationId xmlns:a16="http://schemas.microsoft.com/office/drawing/2014/main" xmlns="" id="{4833B779-F2A1-4E17-BD4F-63E5B4067CB3}"/>
              </a:ext>
            </a:extLst>
          </p:cNvPr>
          <p:cNvSpPr>
            <a:spLocks noChangeArrowheads="1"/>
          </p:cNvSpPr>
          <p:nvPr/>
        </p:nvSpPr>
        <p:spPr bwMode="auto">
          <a:xfrm>
            <a:off x="7325685" y="255928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31" name="Oval 29">
            <a:extLst>
              <a:ext uri="{FF2B5EF4-FFF2-40B4-BE49-F238E27FC236}">
                <a16:creationId xmlns:a16="http://schemas.microsoft.com/office/drawing/2014/main" xmlns="" id="{E6CC8A15-43A2-4953-BDED-1F41EB79547B}"/>
              </a:ext>
            </a:extLst>
          </p:cNvPr>
          <p:cNvSpPr>
            <a:spLocks noChangeArrowheads="1"/>
          </p:cNvSpPr>
          <p:nvPr/>
        </p:nvSpPr>
        <p:spPr bwMode="auto">
          <a:xfrm>
            <a:off x="7316498" y="2239199"/>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38" name="Oval 29">
            <a:extLst>
              <a:ext uri="{FF2B5EF4-FFF2-40B4-BE49-F238E27FC236}">
                <a16:creationId xmlns:a16="http://schemas.microsoft.com/office/drawing/2014/main" xmlns="" id="{FD04122E-3875-48AD-9069-7153D2073066}"/>
              </a:ext>
            </a:extLst>
          </p:cNvPr>
          <p:cNvSpPr>
            <a:spLocks noChangeArrowheads="1"/>
          </p:cNvSpPr>
          <p:nvPr/>
        </p:nvSpPr>
        <p:spPr bwMode="auto">
          <a:xfrm>
            <a:off x="7317182" y="1886285"/>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140" name="Straight Arrow Connector 73">
            <a:extLst>
              <a:ext uri="{FF2B5EF4-FFF2-40B4-BE49-F238E27FC236}">
                <a16:creationId xmlns:a16="http://schemas.microsoft.com/office/drawing/2014/main" xmlns="" id="{168DA29D-7F7A-45EC-8480-36BD655C588E}"/>
              </a:ext>
            </a:extLst>
          </p:cNvPr>
          <p:cNvCxnSpPr>
            <a:cxnSpLocks noChangeShapeType="1"/>
          </p:cNvCxnSpPr>
          <p:nvPr/>
        </p:nvCxnSpPr>
        <p:spPr bwMode="auto">
          <a:xfrm rot="16200000" flipH="1">
            <a:off x="6649788" y="2684815"/>
            <a:ext cx="216000" cy="1588"/>
          </a:xfrm>
          <a:prstGeom prst="straightConnector1">
            <a:avLst/>
          </a:prstGeom>
          <a:noFill/>
          <a:ln w="9525" algn="ctr">
            <a:solidFill>
              <a:schemeClr val="tx1"/>
            </a:solidFill>
            <a:round/>
            <a:headEnd/>
            <a:tailEnd type="arrow" w="med" len="med"/>
          </a:ln>
        </p:spPr>
      </p:cxnSp>
      <p:cxnSp>
        <p:nvCxnSpPr>
          <p:cNvPr id="141" name="Straight Arrow Connector 140">
            <a:extLst>
              <a:ext uri="{FF2B5EF4-FFF2-40B4-BE49-F238E27FC236}">
                <a16:creationId xmlns:a16="http://schemas.microsoft.com/office/drawing/2014/main" xmlns="" id="{48612F58-237F-4F2A-B6B2-B8293293A362}"/>
              </a:ext>
            </a:extLst>
          </p:cNvPr>
          <p:cNvCxnSpPr>
            <a:cxnSpLocks noChangeShapeType="1"/>
          </p:cNvCxnSpPr>
          <p:nvPr/>
        </p:nvCxnSpPr>
        <p:spPr bwMode="auto">
          <a:xfrm>
            <a:off x="7174526" y="2242595"/>
            <a:ext cx="0" cy="216000"/>
          </a:xfrm>
          <a:prstGeom prst="straightConnector1">
            <a:avLst/>
          </a:prstGeom>
          <a:noFill/>
          <a:ln w="19050" algn="ctr">
            <a:solidFill>
              <a:srgbClr val="00B050"/>
            </a:solidFill>
            <a:prstDash val="sysDot"/>
            <a:round/>
            <a:headEnd/>
            <a:tailEnd type="arrow" w="med" len="med"/>
          </a:ln>
        </p:spPr>
      </p:cxnSp>
      <p:cxnSp>
        <p:nvCxnSpPr>
          <p:cNvPr id="146" name="Straight Arrow Connector 145">
            <a:extLst>
              <a:ext uri="{FF2B5EF4-FFF2-40B4-BE49-F238E27FC236}">
                <a16:creationId xmlns:a16="http://schemas.microsoft.com/office/drawing/2014/main" xmlns="" id="{882939DE-1343-47EE-8A69-B89202F0602A}"/>
              </a:ext>
            </a:extLst>
          </p:cNvPr>
          <p:cNvCxnSpPr>
            <a:cxnSpLocks noChangeShapeType="1"/>
          </p:cNvCxnSpPr>
          <p:nvPr/>
        </p:nvCxnSpPr>
        <p:spPr bwMode="auto">
          <a:xfrm>
            <a:off x="7250722" y="1866611"/>
            <a:ext cx="0" cy="216000"/>
          </a:xfrm>
          <a:prstGeom prst="straightConnector1">
            <a:avLst/>
          </a:prstGeom>
          <a:noFill/>
          <a:ln w="19050" algn="ctr">
            <a:solidFill>
              <a:srgbClr val="00B050"/>
            </a:solidFill>
            <a:prstDash val="sysDot"/>
            <a:round/>
            <a:headEnd/>
            <a:tailEnd type="arrow" w="med" len="med"/>
          </a:ln>
        </p:spPr>
      </p:cxnSp>
      <p:cxnSp>
        <p:nvCxnSpPr>
          <p:cNvPr id="105" name="Straight Arrow Connector 73"/>
          <p:cNvCxnSpPr>
            <a:cxnSpLocks noChangeShapeType="1"/>
          </p:cNvCxnSpPr>
          <p:nvPr/>
        </p:nvCxnSpPr>
        <p:spPr bwMode="auto">
          <a:xfrm rot="16200000" flipH="1">
            <a:off x="7988406" y="5928124"/>
            <a:ext cx="216000" cy="1588"/>
          </a:xfrm>
          <a:prstGeom prst="straightConnector1">
            <a:avLst/>
          </a:prstGeom>
          <a:noFill/>
          <a:ln w="9525" algn="ctr">
            <a:solidFill>
              <a:schemeClr val="tx1"/>
            </a:solidFill>
            <a:prstDash val="solid"/>
            <a:round/>
            <a:headEnd/>
            <a:tailEnd type="arrow" w="med" len="med"/>
          </a:ln>
        </p:spPr>
      </p:cxnSp>
      <p:cxnSp>
        <p:nvCxnSpPr>
          <p:cNvPr id="127" name="Straight Arrow Connector 73">
            <a:extLst>
              <a:ext uri="{FF2B5EF4-FFF2-40B4-BE49-F238E27FC236}">
                <a16:creationId xmlns:a16="http://schemas.microsoft.com/office/drawing/2014/main" xmlns="" id="{BD6D925B-8224-4E53-9A90-645862E85353}"/>
              </a:ext>
            </a:extLst>
          </p:cNvPr>
          <p:cNvCxnSpPr>
            <a:cxnSpLocks noChangeShapeType="1"/>
          </p:cNvCxnSpPr>
          <p:nvPr/>
        </p:nvCxnSpPr>
        <p:spPr bwMode="auto">
          <a:xfrm rot="16200000" flipH="1">
            <a:off x="8099041" y="4473967"/>
            <a:ext cx="216000" cy="1588"/>
          </a:xfrm>
          <a:prstGeom prst="straightConnector1">
            <a:avLst/>
          </a:prstGeom>
          <a:noFill/>
          <a:ln w="19050" algn="ctr">
            <a:solidFill>
              <a:srgbClr val="00B050"/>
            </a:solidFill>
            <a:round/>
            <a:headEnd/>
            <a:tailEnd type="arrow" w="med" len="med"/>
          </a:ln>
        </p:spPr>
      </p:cxnSp>
      <p:cxnSp>
        <p:nvCxnSpPr>
          <p:cNvPr id="130" name="Straight Arrow Connector 73">
            <a:extLst>
              <a:ext uri="{FF2B5EF4-FFF2-40B4-BE49-F238E27FC236}">
                <a16:creationId xmlns:a16="http://schemas.microsoft.com/office/drawing/2014/main" xmlns="" id="{904B857D-B250-48B9-9E63-9CDDBA64F0CF}"/>
              </a:ext>
            </a:extLst>
          </p:cNvPr>
          <p:cNvCxnSpPr>
            <a:cxnSpLocks noChangeShapeType="1"/>
          </p:cNvCxnSpPr>
          <p:nvPr/>
        </p:nvCxnSpPr>
        <p:spPr bwMode="auto">
          <a:xfrm rot="16200000" flipH="1">
            <a:off x="7979561" y="4476316"/>
            <a:ext cx="216000" cy="1588"/>
          </a:xfrm>
          <a:prstGeom prst="straightConnector1">
            <a:avLst/>
          </a:prstGeom>
          <a:noFill/>
          <a:ln w="9525" algn="ctr">
            <a:solidFill>
              <a:schemeClr val="tx1"/>
            </a:solidFill>
            <a:round/>
            <a:headEnd/>
            <a:tailEnd type="arrow" w="med" len="med"/>
          </a:ln>
        </p:spPr>
      </p:cxnSp>
      <p:cxnSp>
        <p:nvCxnSpPr>
          <p:cNvPr id="145" name="Straight Arrow Connector 73">
            <a:extLst>
              <a:ext uri="{FF2B5EF4-FFF2-40B4-BE49-F238E27FC236}">
                <a16:creationId xmlns:a16="http://schemas.microsoft.com/office/drawing/2014/main" xmlns="" id="{4ED2D29C-B3C3-4209-882D-9567799A490F}"/>
              </a:ext>
            </a:extLst>
          </p:cNvPr>
          <p:cNvCxnSpPr>
            <a:cxnSpLocks noChangeShapeType="1"/>
          </p:cNvCxnSpPr>
          <p:nvPr/>
        </p:nvCxnSpPr>
        <p:spPr bwMode="auto">
          <a:xfrm rot="16200000" flipH="1">
            <a:off x="7077748" y="5211592"/>
            <a:ext cx="216000" cy="1588"/>
          </a:xfrm>
          <a:prstGeom prst="straightConnector1">
            <a:avLst/>
          </a:prstGeom>
          <a:noFill/>
          <a:ln w="19050" algn="ctr">
            <a:solidFill>
              <a:srgbClr val="00B050"/>
            </a:solidFill>
            <a:round/>
            <a:headEnd/>
            <a:tailEnd type="arrow" w="med" len="med"/>
          </a:ln>
        </p:spPr>
      </p:cxnSp>
      <p:cxnSp>
        <p:nvCxnSpPr>
          <p:cNvPr id="103" name="Straight Arrow Connector 73">
            <a:extLst>
              <a:ext uri="{FF2B5EF4-FFF2-40B4-BE49-F238E27FC236}">
                <a16:creationId xmlns:a16="http://schemas.microsoft.com/office/drawing/2014/main" xmlns="" id="{A12BA2AF-1E69-4906-8ED6-BBD55A6BE73A}"/>
              </a:ext>
            </a:extLst>
          </p:cNvPr>
          <p:cNvCxnSpPr>
            <a:cxnSpLocks noChangeShapeType="1"/>
          </p:cNvCxnSpPr>
          <p:nvPr/>
        </p:nvCxnSpPr>
        <p:spPr bwMode="auto">
          <a:xfrm rot="16200000" flipH="1">
            <a:off x="7073551" y="4497597"/>
            <a:ext cx="216000" cy="1588"/>
          </a:xfrm>
          <a:prstGeom prst="straightConnector1">
            <a:avLst/>
          </a:prstGeom>
          <a:noFill/>
          <a:ln w="19050" algn="ctr">
            <a:solidFill>
              <a:srgbClr val="00B050"/>
            </a:solidFill>
            <a:round/>
            <a:headEnd/>
            <a:tailEnd type="arrow" w="med" len="med"/>
          </a:ln>
        </p:spPr>
      </p:cxnSp>
      <p:cxnSp>
        <p:nvCxnSpPr>
          <p:cNvPr id="106" name="Straight Arrow Connector 73">
            <a:extLst>
              <a:ext uri="{FF2B5EF4-FFF2-40B4-BE49-F238E27FC236}">
                <a16:creationId xmlns:a16="http://schemas.microsoft.com/office/drawing/2014/main" xmlns="" id="{A12BA2AF-1E69-4906-8ED6-BBD55A6BE73A}"/>
              </a:ext>
            </a:extLst>
          </p:cNvPr>
          <p:cNvCxnSpPr>
            <a:cxnSpLocks noChangeShapeType="1"/>
          </p:cNvCxnSpPr>
          <p:nvPr/>
        </p:nvCxnSpPr>
        <p:spPr bwMode="auto">
          <a:xfrm rot="16200000" flipH="1">
            <a:off x="7075721" y="5538306"/>
            <a:ext cx="216000" cy="1588"/>
          </a:xfrm>
          <a:prstGeom prst="straightConnector1">
            <a:avLst/>
          </a:prstGeom>
          <a:noFill/>
          <a:ln w="19050" algn="ctr">
            <a:solidFill>
              <a:srgbClr val="00B050"/>
            </a:solidFill>
            <a:round/>
            <a:headEnd/>
            <a:tailEnd type="arrow" w="med" len="med"/>
          </a:ln>
        </p:spPr>
      </p:cxnSp>
      <p:cxnSp>
        <p:nvCxnSpPr>
          <p:cNvPr id="165" name="Straight Arrow Connector 164">
            <a:extLst>
              <a:ext uri="{FF2B5EF4-FFF2-40B4-BE49-F238E27FC236}">
                <a16:creationId xmlns:a16="http://schemas.microsoft.com/office/drawing/2014/main" xmlns="" id="{B55E1CEF-94D2-43C8-B175-20DE3E71AA37}"/>
              </a:ext>
            </a:extLst>
          </p:cNvPr>
          <p:cNvCxnSpPr>
            <a:cxnSpLocks noChangeShapeType="1"/>
          </p:cNvCxnSpPr>
          <p:nvPr/>
        </p:nvCxnSpPr>
        <p:spPr bwMode="auto">
          <a:xfrm>
            <a:off x="8119823" y="4740991"/>
            <a:ext cx="0" cy="216000"/>
          </a:xfrm>
          <a:prstGeom prst="straightConnector1">
            <a:avLst/>
          </a:prstGeom>
          <a:noFill/>
          <a:ln w="19050" algn="ctr">
            <a:solidFill>
              <a:srgbClr val="00B050"/>
            </a:solidFill>
            <a:prstDash val="sysDot"/>
            <a:round/>
            <a:headEnd/>
            <a:tailEnd type="arrow" w="med" len="med"/>
          </a:ln>
        </p:spPr>
      </p:cxnSp>
      <p:cxnSp>
        <p:nvCxnSpPr>
          <p:cNvPr id="167" name="Straight Arrow Connector 73">
            <a:extLst>
              <a:ext uri="{FF2B5EF4-FFF2-40B4-BE49-F238E27FC236}">
                <a16:creationId xmlns:a16="http://schemas.microsoft.com/office/drawing/2014/main" xmlns="" id="{42089C0B-6257-4E8E-B5D0-C2A54597E04F}"/>
              </a:ext>
            </a:extLst>
          </p:cNvPr>
          <p:cNvCxnSpPr>
            <a:cxnSpLocks noChangeShapeType="1"/>
          </p:cNvCxnSpPr>
          <p:nvPr/>
        </p:nvCxnSpPr>
        <p:spPr bwMode="auto">
          <a:xfrm rot="16200000" flipH="1">
            <a:off x="7476824" y="4835081"/>
            <a:ext cx="216000" cy="1588"/>
          </a:xfrm>
          <a:prstGeom prst="straightConnector1">
            <a:avLst/>
          </a:prstGeom>
          <a:noFill/>
          <a:ln w="9525" algn="ctr">
            <a:solidFill>
              <a:schemeClr val="tx1"/>
            </a:solidFill>
            <a:prstDash val="solid"/>
            <a:round/>
            <a:headEnd/>
            <a:tailEnd type="arrow" w="med" len="med"/>
          </a:ln>
        </p:spPr>
      </p:cxnSp>
      <p:cxnSp>
        <p:nvCxnSpPr>
          <p:cNvPr id="168" name="Straight Arrow Connector 73">
            <a:extLst>
              <a:ext uri="{FF2B5EF4-FFF2-40B4-BE49-F238E27FC236}">
                <a16:creationId xmlns:a16="http://schemas.microsoft.com/office/drawing/2014/main" xmlns="" id="{57550FA5-F57C-479A-9C9A-40E2BEB72575}"/>
              </a:ext>
            </a:extLst>
          </p:cNvPr>
          <p:cNvCxnSpPr>
            <a:cxnSpLocks noChangeShapeType="1"/>
          </p:cNvCxnSpPr>
          <p:nvPr/>
        </p:nvCxnSpPr>
        <p:spPr bwMode="auto">
          <a:xfrm rot="16200000" flipH="1">
            <a:off x="6640973" y="5928124"/>
            <a:ext cx="216000" cy="1588"/>
          </a:xfrm>
          <a:prstGeom prst="straightConnector1">
            <a:avLst/>
          </a:prstGeom>
          <a:noFill/>
          <a:ln w="9525" algn="ctr">
            <a:solidFill>
              <a:schemeClr val="tx1"/>
            </a:solidFill>
            <a:prstDash val="dash"/>
            <a:round/>
            <a:headEnd/>
            <a:tailEnd type="arrow" w="med" len="med"/>
          </a:ln>
        </p:spPr>
      </p:cxnSp>
      <p:cxnSp>
        <p:nvCxnSpPr>
          <p:cNvPr id="169" name="Straight Arrow Connector 168">
            <a:extLst>
              <a:ext uri="{FF2B5EF4-FFF2-40B4-BE49-F238E27FC236}">
                <a16:creationId xmlns:a16="http://schemas.microsoft.com/office/drawing/2014/main" xmlns="" id="{4650D2D3-AE95-4F98-B676-990FC5F731D8}"/>
              </a:ext>
            </a:extLst>
          </p:cNvPr>
          <p:cNvCxnSpPr>
            <a:cxnSpLocks noChangeShapeType="1"/>
          </p:cNvCxnSpPr>
          <p:nvPr/>
        </p:nvCxnSpPr>
        <p:spPr bwMode="auto">
          <a:xfrm>
            <a:off x="6864608" y="5838742"/>
            <a:ext cx="0" cy="216000"/>
          </a:xfrm>
          <a:prstGeom prst="straightConnector1">
            <a:avLst/>
          </a:prstGeom>
          <a:noFill/>
          <a:ln w="19050" algn="ctr">
            <a:solidFill>
              <a:srgbClr val="00B050"/>
            </a:solidFill>
            <a:prstDash val="sysDot"/>
            <a:round/>
            <a:headEnd/>
            <a:tailEnd type="arrow" w="med" len="med"/>
          </a:ln>
        </p:spPr>
      </p:cxnSp>
      <p:cxnSp>
        <p:nvCxnSpPr>
          <p:cNvPr id="170" name="Straight Arrow Connector 169">
            <a:extLst>
              <a:ext uri="{FF2B5EF4-FFF2-40B4-BE49-F238E27FC236}">
                <a16:creationId xmlns:a16="http://schemas.microsoft.com/office/drawing/2014/main" xmlns="" id="{A6D37CCA-AE86-4485-BA69-614F7964A798}"/>
              </a:ext>
            </a:extLst>
          </p:cNvPr>
          <p:cNvCxnSpPr>
            <a:cxnSpLocks noChangeShapeType="1"/>
          </p:cNvCxnSpPr>
          <p:nvPr/>
        </p:nvCxnSpPr>
        <p:spPr bwMode="auto">
          <a:xfrm>
            <a:off x="6735799" y="4742403"/>
            <a:ext cx="0" cy="216000"/>
          </a:xfrm>
          <a:prstGeom prst="straightConnector1">
            <a:avLst/>
          </a:prstGeom>
          <a:noFill/>
          <a:ln w="19050" algn="ctr">
            <a:solidFill>
              <a:srgbClr val="00B050"/>
            </a:solidFill>
            <a:prstDash val="sysDot"/>
            <a:round/>
            <a:headEnd/>
            <a:tailEnd type="arrow" w="med" len="med"/>
          </a:ln>
        </p:spPr>
      </p:cxnSp>
      <p:cxnSp>
        <p:nvCxnSpPr>
          <p:cNvPr id="171" name="Straight Arrow Connector 170">
            <a:extLst>
              <a:ext uri="{FF2B5EF4-FFF2-40B4-BE49-F238E27FC236}">
                <a16:creationId xmlns:a16="http://schemas.microsoft.com/office/drawing/2014/main" xmlns="" id="{24D980DE-6779-47F3-A88E-D0597F1358A6}"/>
              </a:ext>
            </a:extLst>
          </p:cNvPr>
          <p:cNvCxnSpPr>
            <a:cxnSpLocks noChangeShapeType="1"/>
          </p:cNvCxnSpPr>
          <p:nvPr/>
        </p:nvCxnSpPr>
        <p:spPr bwMode="auto">
          <a:xfrm>
            <a:off x="8221305" y="5820918"/>
            <a:ext cx="0" cy="216000"/>
          </a:xfrm>
          <a:prstGeom prst="straightConnector1">
            <a:avLst/>
          </a:prstGeom>
          <a:noFill/>
          <a:ln w="19050" algn="ctr">
            <a:solidFill>
              <a:srgbClr val="00B050"/>
            </a:solidFill>
            <a:prstDash val="sysDot"/>
            <a:round/>
            <a:headEnd/>
            <a:tailEnd type="arrow" w="med" len="med"/>
          </a:ln>
        </p:spPr>
      </p:cxnSp>
      <p:cxnSp>
        <p:nvCxnSpPr>
          <p:cNvPr id="172" name="Straight Arrow Connector 73">
            <a:extLst>
              <a:ext uri="{FF2B5EF4-FFF2-40B4-BE49-F238E27FC236}">
                <a16:creationId xmlns:a16="http://schemas.microsoft.com/office/drawing/2014/main" xmlns="" id="{8269E498-0347-4CC8-81DC-1B8606AFCC35}"/>
              </a:ext>
            </a:extLst>
          </p:cNvPr>
          <p:cNvCxnSpPr>
            <a:cxnSpLocks noChangeShapeType="1"/>
          </p:cNvCxnSpPr>
          <p:nvPr/>
        </p:nvCxnSpPr>
        <p:spPr bwMode="auto">
          <a:xfrm rot="16200000" flipH="1">
            <a:off x="6673051" y="3043952"/>
            <a:ext cx="216000" cy="1588"/>
          </a:xfrm>
          <a:prstGeom prst="straightConnector1">
            <a:avLst/>
          </a:prstGeom>
          <a:noFill/>
          <a:ln w="9525" algn="ctr">
            <a:solidFill>
              <a:schemeClr val="tx1"/>
            </a:solidFill>
            <a:prstDash val="solid"/>
            <a:round/>
            <a:headEnd/>
            <a:tailEnd type="arrow" w="med" len="med"/>
          </a:ln>
        </p:spPr>
      </p:cxnSp>
      <p:cxnSp>
        <p:nvCxnSpPr>
          <p:cNvPr id="173" name="Straight Arrow Connector 172">
            <a:extLst>
              <a:ext uri="{FF2B5EF4-FFF2-40B4-BE49-F238E27FC236}">
                <a16:creationId xmlns:a16="http://schemas.microsoft.com/office/drawing/2014/main" xmlns="" id="{3D4F7198-9FAF-4A56-B270-F1BDA4661960}"/>
              </a:ext>
            </a:extLst>
          </p:cNvPr>
          <p:cNvCxnSpPr>
            <a:cxnSpLocks noChangeShapeType="1"/>
          </p:cNvCxnSpPr>
          <p:nvPr/>
        </p:nvCxnSpPr>
        <p:spPr bwMode="auto">
          <a:xfrm>
            <a:off x="6905950" y="2936746"/>
            <a:ext cx="0" cy="216000"/>
          </a:xfrm>
          <a:prstGeom prst="straightConnector1">
            <a:avLst/>
          </a:prstGeom>
          <a:noFill/>
          <a:ln w="19050" algn="ctr">
            <a:solidFill>
              <a:srgbClr val="00B050"/>
            </a:solidFill>
            <a:prstDash val="sysDot"/>
            <a:round/>
            <a:headEnd/>
            <a:tailEnd type="arrow" w="med" len="med"/>
          </a:ln>
        </p:spPr>
      </p:cxnSp>
      <p:cxnSp>
        <p:nvCxnSpPr>
          <p:cNvPr id="174" name="Straight Arrow Connector 73">
            <a:extLst>
              <a:ext uri="{FF2B5EF4-FFF2-40B4-BE49-F238E27FC236}">
                <a16:creationId xmlns:a16="http://schemas.microsoft.com/office/drawing/2014/main" xmlns="" id="{5E9E9BBD-294E-49F6-A456-EC161AFFD7D6}"/>
              </a:ext>
            </a:extLst>
          </p:cNvPr>
          <p:cNvCxnSpPr>
            <a:cxnSpLocks noChangeShapeType="1"/>
          </p:cNvCxnSpPr>
          <p:nvPr/>
        </p:nvCxnSpPr>
        <p:spPr bwMode="auto">
          <a:xfrm rot="16200000" flipH="1">
            <a:off x="8010683" y="3387502"/>
            <a:ext cx="216000" cy="1588"/>
          </a:xfrm>
          <a:prstGeom prst="straightConnector1">
            <a:avLst/>
          </a:prstGeom>
          <a:noFill/>
          <a:ln w="9525" algn="ctr">
            <a:solidFill>
              <a:schemeClr val="tx1"/>
            </a:solidFill>
            <a:round/>
            <a:headEnd/>
            <a:tailEnd type="arrow" w="med" len="med"/>
          </a:ln>
        </p:spPr>
      </p:cxnSp>
      <p:sp>
        <p:nvSpPr>
          <p:cNvPr id="112"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63100" y="3644098"/>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9"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329399" y="366565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0"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66361" y="3986227"/>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21"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326763" y="4007638"/>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2"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64689" y="434574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23"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338123" y="4368934"/>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02"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68025" y="2917777"/>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04"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336443" y="2941181"/>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08" name="TextBox 58">
            <a:extLst>
              <a:ext uri="{FF2B5EF4-FFF2-40B4-BE49-F238E27FC236}">
                <a16:creationId xmlns:a16="http://schemas.microsoft.com/office/drawing/2014/main" xmlns="" id="{0D63F57C-1A61-4F81-8D84-C2BD291EDEF3}"/>
              </a:ext>
            </a:extLst>
          </p:cNvPr>
          <p:cNvSpPr txBox="1">
            <a:spLocks noChangeArrowheads="1"/>
          </p:cNvSpPr>
          <p:nvPr/>
        </p:nvSpPr>
        <p:spPr bwMode="auto">
          <a:xfrm>
            <a:off x="6464458" y="3268472"/>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11"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7323946" y="329717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184" name="Straight Arrow Connector 73">
            <a:extLst>
              <a:ext uri="{FF2B5EF4-FFF2-40B4-BE49-F238E27FC236}">
                <a16:creationId xmlns:a16="http://schemas.microsoft.com/office/drawing/2014/main" xmlns="" id="{DE632256-FF98-419A-85D4-421E7D861FE0}"/>
              </a:ext>
            </a:extLst>
          </p:cNvPr>
          <p:cNvCxnSpPr>
            <a:cxnSpLocks noChangeShapeType="1"/>
          </p:cNvCxnSpPr>
          <p:nvPr/>
        </p:nvCxnSpPr>
        <p:spPr bwMode="auto">
          <a:xfrm rot="16200000" flipH="1">
            <a:off x="7040891" y="1981042"/>
            <a:ext cx="216000" cy="1588"/>
          </a:xfrm>
          <a:prstGeom prst="straightConnector1">
            <a:avLst/>
          </a:prstGeom>
          <a:noFill/>
          <a:ln w="9525" algn="ctr">
            <a:solidFill>
              <a:schemeClr val="tx1"/>
            </a:solidFill>
            <a:prstDash val="dash"/>
            <a:round/>
            <a:headEnd/>
            <a:tailEnd type="arrow" w="med" len="med"/>
          </a:ln>
        </p:spPr>
      </p:cxnSp>
      <p:cxnSp>
        <p:nvCxnSpPr>
          <p:cNvPr id="185" name="Straight Arrow Connector 73">
            <a:extLst>
              <a:ext uri="{FF2B5EF4-FFF2-40B4-BE49-F238E27FC236}">
                <a16:creationId xmlns:a16="http://schemas.microsoft.com/office/drawing/2014/main" xmlns="" id="{E0559A8D-BA58-4C29-A7A8-AB82239CC801}"/>
              </a:ext>
            </a:extLst>
          </p:cNvPr>
          <p:cNvCxnSpPr>
            <a:cxnSpLocks noChangeShapeType="1"/>
          </p:cNvCxnSpPr>
          <p:nvPr/>
        </p:nvCxnSpPr>
        <p:spPr bwMode="auto">
          <a:xfrm rot="16200000" flipH="1">
            <a:off x="6665931" y="3413256"/>
            <a:ext cx="216000" cy="1588"/>
          </a:xfrm>
          <a:prstGeom prst="straightConnector1">
            <a:avLst/>
          </a:prstGeom>
          <a:noFill/>
          <a:ln w="9525" algn="ctr">
            <a:solidFill>
              <a:schemeClr val="tx1"/>
            </a:solidFill>
            <a:prstDash val="dash"/>
            <a:round/>
            <a:headEnd/>
            <a:tailEnd type="arrow" w="med" len="med"/>
          </a:ln>
        </p:spPr>
      </p:cxnSp>
      <p:cxnSp>
        <p:nvCxnSpPr>
          <p:cNvPr id="186" name="Straight Arrow Connector 73">
            <a:extLst>
              <a:ext uri="{FF2B5EF4-FFF2-40B4-BE49-F238E27FC236}">
                <a16:creationId xmlns:a16="http://schemas.microsoft.com/office/drawing/2014/main" xmlns="" id="{3F86A920-6549-464D-9A69-87B7DB6F7B28}"/>
              </a:ext>
            </a:extLst>
          </p:cNvPr>
          <p:cNvCxnSpPr>
            <a:cxnSpLocks noChangeShapeType="1"/>
          </p:cNvCxnSpPr>
          <p:nvPr/>
        </p:nvCxnSpPr>
        <p:spPr bwMode="auto">
          <a:xfrm rot="16200000" flipH="1">
            <a:off x="7991956" y="3025206"/>
            <a:ext cx="216000" cy="1588"/>
          </a:xfrm>
          <a:prstGeom prst="straightConnector1">
            <a:avLst/>
          </a:prstGeom>
          <a:noFill/>
          <a:ln w="9525" algn="ctr">
            <a:solidFill>
              <a:schemeClr val="tx1"/>
            </a:solidFill>
            <a:prstDash val="solid"/>
            <a:round/>
            <a:headEnd/>
            <a:tailEnd type="arrow" w="med" len="med"/>
          </a:ln>
        </p:spPr>
      </p:cxnSp>
      <p:cxnSp>
        <p:nvCxnSpPr>
          <p:cNvPr id="187" name="Straight Arrow Connector 186">
            <a:extLst>
              <a:ext uri="{FF2B5EF4-FFF2-40B4-BE49-F238E27FC236}">
                <a16:creationId xmlns:a16="http://schemas.microsoft.com/office/drawing/2014/main" xmlns="" id="{FE5854FE-A5D5-40A3-8472-E3C8ABE3BA90}"/>
              </a:ext>
            </a:extLst>
          </p:cNvPr>
          <p:cNvCxnSpPr>
            <a:cxnSpLocks noChangeShapeType="1"/>
          </p:cNvCxnSpPr>
          <p:nvPr/>
        </p:nvCxnSpPr>
        <p:spPr bwMode="auto">
          <a:xfrm>
            <a:off x="8214097" y="2918000"/>
            <a:ext cx="0" cy="216000"/>
          </a:xfrm>
          <a:prstGeom prst="straightConnector1">
            <a:avLst/>
          </a:prstGeom>
          <a:noFill/>
          <a:ln w="19050" algn="ctr">
            <a:solidFill>
              <a:srgbClr val="00B050"/>
            </a:solidFill>
            <a:prstDash val="sysDot"/>
            <a:round/>
            <a:headEnd/>
            <a:tailEnd type="arrow" w="med" len="med"/>
          </a:ln>
        </p:spPr>
      </p:cxnSp>
      <p:sp>
        <p:nvSpPr>
          <p:cNvPr id="188" name="Oval 29">
            <a:extLst>
              <a:ext uri="{FF2B5EF4-FFF2-40B4-BE49-F238E27FC236}">
                <a16:creationId xmlns:a16="http://schemas.microsoft.com/office/drawing/2014/main" xmlns="" id="{0CFF219D-FD72-4299-8DD1-EE30AB8CE525}"/>
              </a:ext>
            </a:extLst>
          </p:cNvPr>
          <p:cNvSpPr>
            <a:spLocks noChangeArrowheads="1"/>
          </p:cNvSpPr>
          <p:nvPr/>
        </p:nvSpPr>
        <p:spPr bwMode="auto">
          <a:xfrm>
            <a:off x="8290654" y="2925590"/>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189" name="Straight Arrow Connector 188">
            <a:extLst>
              <a:ext uri="{FF2B5EF4-FFF2-40B4-BE49-F238E27FC236}">
                <a16:creationId xmlns:a16="http://schemas.microsoft.com/office/drawing/2014/main" xmlns="" id="{CE48CEBE-EC1B-4D77-AF4B-03FCD865476B}"/>
              </a:ext>
            </a:extLst>
          </p:cNvPr>
          <p:cNvCxnSpPr>
            <a:cxnSpLocks noChangeShapeType="1"/>
          </p:cNvCxnSpPr>
          <p:nvPr/>
        </p:nvCxnSpPr>
        <p:spPr bwMode="auto">
          <a:xfrm>
            <a:off x="6875762" y="4374309"/>
            <a:ext cx="0" cy="216000"/>
          </a:xfrm>
          <a:prstGeom prst="straightConnector1">
            <a:avLst/>
          </a:prstGeom>
          <a:noFill/>
          <a:ln w="19050" algn="ctr">
            <a:solidFill>
              <a:srgbClr val="00B050"/>
            </a:solidFill>
            <a:prstDash val="sysDot"/>
            <a:round/>
            <a:headEnd/>
            <a:tailEnd type="arrow" w="med" len="med"/>
          </a:ln>
        </p:spPr>
      </p:cxnSp>
      <p:cxnSp>
        <p:nvCxnSpPr>
          <p:cNvPr id="190" name="Straight Arrow Connector 73">
            <a:extLst>
              <a:ext uri="{FF2B5EF4-FFF2-40B4-BE49-F238E27FC236}">
                <a16:creationId xmlns:a16="http://schemas.microsoft.com/office/drawing/2014/main" xmlns="" id="{6078BC1F-D9D1-4E61-A282-220FA889D543}"/>
              </a:ext>
            </a:extLst>
          </p:cNvPr>
          <p:cNvCxnSpPr>
            <a:cxnSpLocks noChangeShapeType="1"/>
          </p:cNvCxnSpPr>
          <p:nvPr/>
        </p:nvCxnSpPr>
        <p:spPr bwMode="auto">
          <a:xfrm rot="16200000" flipH="1">
            <a:off x="6665931" y="4488740"/>
            <a:ext cx="216000" cy="1588"/>
          </a:xfrm>
          <a:prstGeom prst="straightConnector1">
            <a:avLst/>
          </a:prstGeom>
          <a:noFill/>
          <a:ln w="9525" algn="ctr">
            <a:solidFill>
              <a:schemeClr val="tx1"/>
            </a:solidFill>
            <a:prstDash val="dash"/>
            <a:round/>
            <a:headEnd/>
            <a:tailEnd type="arrow" w="med" len="med"/>
          </a:ln>
        </p:spPr>
      </p:cxnSp>
      <p:cxnSp>
        <p:nvCxnSpPr>
          <p:cNvPr id="191" name="Straight Arrow Connector 190">
            <a:extLst>
              <a:ext uri="{FF2B5EF4-FFF2-40B4-BE49-F238E27FC236}">
                <a16:creationId xmlns:a16="http://schemas.microsoft.com/office/drawing/2014/main" xmlns="" id="{19E50A78-65C9-4728-9627-FF88DD1E355B}"/>
              </a:ext>
            </a:extLst>
          </p:cNvPr>
          <p:cNvCxnSpPr>
            <a:cxnSpLocks noChangeShapeType="1"/>
          </p:cNvCxnSpPr>
          <p:nvPr/>
        </p:nvCxnSpPr>
        <p:spPr bwMode="auto">
          <a:xfrm>
            <a:off x="7253749" y="3676909"/>
            <a:ext cx="0" cy="216000"/>
          </a:xfrm>
          <a:prstGeom prst="straightConnector1">
            <a:avLst/>
          </a:prstGeom>
          <a:noFill/>
          <a:ln w="19050" algn="ctr">
            <a:solidFill>
              <a:srgbClr val="00B050"/>
            </a:solidFill>
            <a:prstDash val="sysDot"/>
            <a:round/>
            <a:headEnd/>
            <a:tailEnd type="arrow" w="med" len="med"/>
          </a:ln>
        </p:spPr>
      </p:cxnSp>
      <p:cxnSp>
        <p:nvCxnSpPr>
          <p:cNvPr id="192" name="Straight Arrow Connector 73">
            <a:extLst>
              <a:ext uri="{FF2B5EF4-FFF2-40B4-BE49-F238E27FC236}">
                <a16:creationId xmlns:a16="http://schemas.microsoft.com/office/drawing/2014/main" xmlns="" id="{3AE07326-C8D1-46E8-B216-1C0C914F4328}"/>
              </a:ext>
            </a:extLst>
          </p:cNvPr>
          <p:cNvCxnSpPr>
            <a:cxnSpLocks noChangeShapeType="1"/>
          </p:cNvCxnSpPr>
          <p:nvPr/>
        </p:nvCxnSpPr>
        <p:spPr bwMode="auto">
          <a:xfrm rot="16200000" flipH="1">
            <a:off x="7043918" y="3791340"/>
            <a:ext cx="216000" cy="1588"/>
          </a:xfrm>
          <a:prstGeom prst="straightConnector1">
            <a:avLst/>
          </a:prstGeom>
          <a:noFill/>
          <a:ln w="9525" algn="ctr">
            <a:solidFill>
              <a:schemeClr val="tx1"/>
            </a:solidFill>
            <a:prstDash val="dash"/>
            <a:round/>
            <a:headEnd/>
            <a:tailEnd type="arrow" w="med" len="med"/>
          </a:ln>
        </p:spPr>
      </p:cxnSp>
      <p:sp>
        <p:nvSpPr>
          <p:cNvPr id="193" name="Oval 29">
            <a:extLst>
              <a:ext uri="{FF2B5EF4-FFF2-40B4-BE49-F238E27FC236}">
                <a16:creationId xmlns:a16="http://schemas.microsoft.com/office/drawing/2014/main" xmlns="" id="{F0C4431E-7B3E-4BC5-8001-8DF8693E9216}"/>
              </a:ext>
            </a:extLst>
          </p:cNvPr>
          <p:cNvSpPr>
            <a:spLocks noChangeArrowheads="1"/>
          </p:cNvSpPr>
          <p:nvPr/>
        </p:nvSpPr>
        <p:spPr bwMode="auto">
          <a:xfrm>
            <a:off x="8297119" y="4358190"/>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94" name="TextBox 58">
            <a:extLst>
              <a:ext uri="{FF2B5EF4-FFF2-40B4-BE49-F238E27FC236}">
                <a16:creationId xmlns:a16="http://schemas.microsoft.com/office/drawing/2014/main" xmlns="" id="{29E593C4-7F73-45C7-B44A-C130E97143A0}"/>
              </a:ext>
            </a:extLst>
          </p:cNvPr>
          <p:cNvSpPr txBox="1">
            <a:spLocks noChangeArrowheads="1"/>
          </p:cNvSpPr>
          <p:nvPr/>
        </p:nvSpPr>
        <p:spPr bwMode="auto">
          <a:xfrm>
            <a:off x="8295319" y="5431716"/>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5" name="TextBox 58">
            <a:extLst>
              <a:ext uri="{FF2B5EF4-FFF2-40B4-BE49-F238E27FC236}">
                <a16:creationId xmlns:a16="http://schemas.microsoft.com/office/drawing/2014/main" xmlns="" id="{D34DD5FD-AB07-4954-8984-5F0701E14DB3}"/>
              </a:ext>
            </a:extLst>
          </p:cNvPr>
          <p:cNvSpPr txBox="1">
            <a:spLocks noChangeArrowheads="1"/>
          </p:cNvSpPr>
          <p:nvPr/>
        </p:nvSpPr>
        <p:spPr bwMode="auto">
          <a:xfrm>
            <a:off x="8297119" y="5076020"/>
            <a:ext cx="276797"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196" name="Oval 29">
            <a:extLst>
              <a:ext uri="{FF2B5EF4-FFF2-40B4-BE49-F238E27FC236}">
                <a16:creationId xmlns:a16="http://schemas.microsoft.com/office/drawing/2014/main" xmlns="" id="{9B2A33AE-6ADF-4BA4-B7DC-12BD20EADB0B}"/>
              </a:ext>
            </a:extLst>
          </p:cNvPr>
          <p:cNvSpPr>
            <a:spLocks noChangeArrowheads="1"/>
          </p:cNvSpPr>
          <p:nvPr/>
        </p:nvSpPr>
        <p:spPr bwMode="auto">
          <a:xfrm>
            <a:off x="7836457" y="544648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97" name="Oval 29">
            <a:extLst>
              <a:ext uri="{FF2B5EF4-FFF2-40B4-BE49-F238E27FC236}">
                <a16:creationId xmlns:a16="http://schemas.microsoft.com/office/drawing/2014/main" xmlns="" id="{E3E5230C-B759-4F23-9A1D-ED23782A3342}"/>
              </a:ext>
            </a:extLst>
          </p:cNvPr>
          <p:cNvSpPr>
            <a:spLocks noChangeArrowheads="1"/>
          </p:cNvSpPr>
          <p:nvPr/>
        </p:nvSpPr>
        <p:spPr bwMode="auto">
          <a:xfrm>
            <a:off x="7838601" y="5092451"/>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98" name="Oval 29">
            <a:extLst>
              <a:ext uri="{FF2B5EF4-FFF2-40B4-BE49-F238E27FC236}">
                <a16:creationId xmlns:a16="http://schemas.microsoft.com/office/drawing/2014/main" xmlns="" id="{E9589E53-D623-4171-95B9-61AF4E590383}"/>
              </a:ext>
            </a:extLst>
          </p:cNvPr>
          <p:cNvSpPr>
            <a:spLocks noChangeArrowheads="1"/>
          </p:cNvSpPr>
          <p:nvPr/>
        </p:nvSpPr>
        <p:spPr bwMode="auto">
          <a:xfrm>
            <a:off x="7311795" y="5070489"/>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98" name="TextBox 42">
            <a:extLst>
              <a:ext uri="{FF2B5EF4-FFF2-40B4-BE49-F238E27FC236}">
                <a16:creationId xmlns:a16="http://schemas.microsoft.com/office/drawing/2014/main" xmlns="" id="{3B264A21-5C78-4632-9995-F732479D46B7}"/>
              </a:ext>
            </a:extLst>
          </p:cNvPr>
          <p:cNvSpPr txBox="1">
            <a:spLocks noChangeArrowheads="1"/>
          </p:cNvSpPr>
          <p:nvPr/>
        </p:nvSpPr>
        <p:spPr bwMode="auto">
          <a:xfrm>
            <a:off x="5521514" y="3667516"/>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63</a:t>
            </a:r>
          </a:p>
        </p:txBody>
      </p:sp>
      <p:sp>
        <p:nvSpPr>
          <p:cNvPr id="117" name="TextBox 43">
            <a:extLst>
              <a:ext uri="{FF2B5EF4-FFF2-40B4-BE49-F238E27FC236}">
                <a16:creationId xmlns:a16="http://schemas.microsoft.com/office/drawing/2014/main" xmlns="" id="{66452CA1-23B7-40F8-BC14-A20856ABEAE9}"/>
              </a:ext>
            </a:extLst>
          </p:cNvPr>
          <p:cNvSpPr txBox="1">
            <a:spLocks noChangeArrowheads="1"/>
          </p:cNvSpPr>
          <p:nvPr/>
        </p:nvSpPr>
        <p:spPr bwMode="auto">
          <a:xfrm>
            <a:off x="5491956" y="2938220"/>
            <a:ext cx="390525" cy="231775"/>
          </a:xfrm>
          <a:prstGeom prst="rect">
            <a:avLst/>
          </a:prstGeom>
          <a:noFill/>
          <a:ln w="9525">
            <a:noFill/>
            <a:miter lim="800000"/>
            <a:headEnd/>
            <a:tailEnd/>
          </a:ln>
        </p:spPr>
        <p:txBody>
          <a:bodyPr>
            <a:spAutoFit/>
          </a:bodyPr>
          <a:lstStyle/>
          <a:p>
            <a:pPr>
              <a:buFontTx/>
              <a:buNone/>
            </a:pPr>
            <a:r>
              <a:rPr lang="en-CA" sz="900" b="1" dirty="0">
                <a:latin typeface="Arial" pitchFamily="34" charset="0"/>
                <a:cs typeface="Arial" pitchFamily="34" charset="0"/>
                <a:sym typeface="Symbol" pitchFamily="18" charset="2"/>
              </a:rPr>
              <a:t>62</a:t>
            </a:r>
            <a:endParaRPr lang="en-US" sz="900" dirty="0">
              <a:latin typeface="Arial" pitchFamily="34" charset="0"/>
              <a:cs typeface="Arial" pitchFamily="34" charset="0"/>
            </a:endParaRPr>
          </a:p>
        </p:txBody>
      </p:sp>
      <p:sp>
        <p:nvSpPr>
          <p:cNvPr id="148" name="TextBox 43">
            <a:extLst>
              <a:ext uri="{FF2B5EF4-FFF2-40B4-BE49-F238E27FC236}">
                <a16:creationId xmlns:a16="http://schemas.microsoft.com/office/drawing/2014/main" xmlns="" id="{6354D2EE-7DF7-41EB-B83D-A1AE2E2ADAC3}"/>
              </a:ext>
            </a:extLst>
          </p:cNvPr>
          <p:cNvSpPr txBox="1">
            <a:spLocks noChangeArrowheads="1"/>
          </p:cNvSpPr>
          <p:nvPr/>
        </p:nvSpPr>
        <p:spPr bwMode="auto">
          <a:xfrm>
            <a:off x="5397441" y="3300573"/>
            <a:ext cx="390525" cy="231775"/>
          </a:xfrm>
          <a:prstGeom prst="rect">
            <a:avLst/>
          </a:prstGeom>
          <a:noFill/>
          <a:ln w="9525">
            <a:noFill/>
            <a:miter lim="800000"/>
            <a:headEnd/>
            <a:tailEnd/>
          </a:ln>
        </p:spPr>
        <p:txBody>
          <a:bodyPr>
            <a:spAutoFit/>
          </a:bodyPr>
          <a:lstStyle/>
          <a:p>
            <a:pPr>
              <a:buFontTx/>
              <a:buNone/>
            </a:pPr>
            <a:r>
              <a:rPr lang="en-US" sz="900" dirty="0">
                <a:latin typeface="Arial" pitchFamily="34" charset="0"/>
                <a:cs typeface="Arial" pitchFamily="34" charset="0"/>
              </a:rPr>
              <a:t>58</a:t>
            </a:r>
          </a:p>
        </p:txBody>
      </p:sp>
      <p:sp>
        <p:nvSpPr>
          <p:cNvPr id="99" name="TextBox 47">
            <a:extLst>
              <a:ext uri="{FF2B5EF4-FFF2-40B4-BE49-F238E27FC236}">
                <a16:creationId xmlns:a16="http://schemas.microsoft.com/office/drawing/2014/main" xmlns="" id="{1AAAFDCE-3FC1-468D-99BC-0B60D488DD7D}"/>
              </a:ext>
            </a:extLst>
          </p:cNvPr>
          <p:cNvSpPr txBox="1">
            <a:spLocks noChangeArrowheads="1"/>
          </p:cNvSpPr>
          <p:nvPr/>
        </p:nvSpPr>
        <p:spPr bwMode="auto">
          <a:xfrm>
            <a:off x="4694503" y="5479682"/>
            <a:ext cx="392113" cy="230187"/>
          </a:xfrm>
          <a:prstGeom prst="rect">
            <a:avLst/>
          </a:prstGeom>
          <a:noFill/>
          <a:ln w="9525">
            <a:noFill/>
            <a:miter lim="800000"/>
            <a:headEnd/>
            <a:tailEnd/>
          </a:ln>
        </p:spPr>
        <p:txBody>
          <a:bodyPr>
            <a:spAutoFit/>
          </a:bodyPr>
          <a:lstStyle/>
          <a:p>
            <a:pPr>
              <a:buFontTx/>
              <a:buNone/>
            </a:pPr>
            <a:r>
              <a:rPr lang="en-US" sz="900" dirty="0">
                <a:latin typeface="Arial" pitchFamily="34" charset="0"/>
                <a:cs typeface="Arial" pitchFamily="34" charset="0"/>
              </a:rPr>
              <a:t>28</a:t>
            </a:r>
          </a:p>
        </p:txBody>
      </p:sp>
      <p:sp>
        <p:nvSpPr>
          <p:cNvPr id="107" name="TextBox 25">
            <a:extLst>
              <a:ext uri="{FF2B5EF4-FFF2-40B4-BE49-F238E27FC236}">
                <a16:creationId xmlns:a16="http://schemas.microsoft.com/office/drawing/2014/main" xmlns="" id="{E549B41C-AE17-4679-882D-4C63DF487E4B}"/>
              </a:ext>
            </a:extLst>
          </p:cNvPr>
          <p:cNvSpPr txBox="1">
            <a:spLocks noChangeArrowheads="1"/>
          </p:cNvSpPr>
          <p:nvPr/>
        </p:nvSpPr>
        <p:spPr bwMode="auto">
          <a:xfrm>
            <a:off x="4817924" y="4739628"/>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sym typeface="Symbol" pitchFamily="18" charset="2"/>
              </a:rPr>
              <a:t>33</a:t>
            </a:r>
            <a:endParaRPr lang="en-US" sz="900" dirty="0">
              <a:latin typeface="Arial" pitchFamily="34" charset="0"/>
              <a:cs typeface="Arial" pitchFamily="34" charset="0"/>
            </a:endParaRPr>
          </a:p>
        </p:txBody>
      </p:sp>
      <p:sp>
        <p:nvSpPr>
          <p:cNvPr id="109" name="TextBox 27">
            <a:extLst>
              <a:ext uri="{FF2B5EF4-FFF2-40B4-BE49-F238E27FC236}">
                <a16:creationId xmlns:a16="http://schemas.microsoft.com/office/drawing/2014/main" xmlns="" id="{EA2888BA-6207-4D51-BE4D-D45B70BB0DA5}"/>
              </a:ext>
            </a:extLst>
          </p:cNvPr>
          <p:cNvSpPr txBox="1">
            <a:spLocks noChangeArrowheads="1"/>
          </p:cNvSpPr>
          <p:nvPr/>
        </p:nvSpPr>
        <p:spPr bwMode="auto">
          <a:xfrm>
            <a:off x="4576970" y="5822967"/>
            <a:ext cx="390525"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23</a:t>
            </a:r>
          </a:p>
        </p:txBody>
      </p:sp>
      <p:sp>
        <p:nvSpPr>
          <p:cNvPr id="110" name="TextBox 29">
            <a:extLst>
              <a:ext uri="{FF2B5EF4-FFF2-40B4-BE49-F238E27FC236}">
                <a16:creationId xmlns:a16="http://schemas.microsoft.com/office/drawing/2014/main" xmlns="" id="{39CB219B-E405-459D-87E9-22BB48E30229}"/>
              </a:ext>
            </a:extLst>
          </p:cNvPr>
          <p:cNvSpPr txBox="1">
            <a:spLocks noChangeArrowheads="1"/>
          </p:cNvSpPr>
          <p:nvPr/>
        </p:nvSpPr>
        <p:spPr bwMode="auto">
          <a:xfrm>
            <a:off x="4846817" y="5113967"/>
            <a:ext cx="392112"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35</a:t>
            </a:r>
          </a:p>
        </p:txBody>
      </p:sp>
      <p:sp>
        <p:nvSpPr>
          <p:cNvPr id="113" name="TextBox 31">
            <a:extLst>
              <a:ext uri="{FF2B5EF4-FFF2-40B4-BE49-F238E27FC236}">
                <a16:creationId xmlns:a16="http://schemas.microsoft.com/office/drawing/2014/main" xmlns="" id="{7752E5DD-DD66-4D7A-A6FC-017AE5623F12}"/>
              </a:ext>
            </a:extLst>
          </p:cNvPr>
          <p:cNvSpPr txBox="1">
            <a:spLocks noChangeArrowheads="1"/>
          </p:cNvSpPr>
          <p:nvPr/>
        </p:nvSpPr>
        <p:spPr bwMode="auto">
          <a:xfrm>
            <a:off x="5330777" y="4386293"/>
            <a:ext cx="392113" cy="231775"/>
          </a:xfrm>
          <a:prstGeom prst="rect">
            <a:avLst/>
          </a:prstGeom>
          <a:noFill/>
          <a:ln w="9525">
            <a:noFill/>
            <a:miter lim="800000"/>
            <a:headEnd/>
            <a:tailEnd/>
          </a:ln>
        </p:spPr>
        <p:txBody>
          <a:bodyPr>
            <a:spAutoFit/>
          </a:bodyPr>
          <a:lstStyle/>
          <a:p>
            <a:pPr>
              <a:buFontTx/>
              <a:buNone/>
            </a:pPr>
            <a:r>
              <a:rPr lang="en-US" sz="900" b="1" dirty="0">
                <a:latin typeface="Arial" pitchFamily="34" charset="0"/>
                <a:cs typeface="Arial" pitchFamily="34" charset="0"/>
              </a:rPr>
              <a:t>55</a:t>
            </a:r>
          </a:p>
        </p:txBody>
      </p:sp>
      <p:cxnSp>
        <p:nvCxnSpPr>
          <p:cNvPr id="199" name="Straight Arrow Connector 73">
            <a:extLst>
              <a:ext uri="{FF2B5EF4-FFF2-40B4-BE49-F238E27FC236}">
                <a16:creationId xmlns:a16="http://schemas.microsoft.com/office/drawing/2014/main" xmlns="" id="{94E5E3BF-0F9D-4891-806F-C1541F41F95A}"/>
              </a:ext>
            </a:extLst>
          </p:cNvPr>
          <p:cNvCxnSpPr>
            <a:cxnSpLocks noChangeShapeType="1"/>
          </p:cNvCxnSpPr>
          <p:nvPr/>
        </p:nvCxnSpPr>
        <p:spPr bwMode="auto">
          <a:xfrm rot="16200000" flipH="1">
            <a:off x="5852558" y="1963916"/>
            <a:ext cx="216000" cy="1588"/>
          </a:xfrm>
          <a:prstGeom prst="straightConnector1">
            <a:avLst/>
          </a:prstGeom>
          <a:noFill/>
          <a:ln w="9525" algn="ctr">
            <a:solidFill>
              <a:schemeClr val="tx1"/>
            </a:solidFill>
            <a:prstDash val="solid"/>
            <a:round/>
            <a:headEnd/>
            <a:tailEnd type="arrow" w="med" len="med"/>
          </a:ln>
        </p:spPr>
      </p:cxnSp>
      <p:cxnSp>
        <p:nvCxnSpPr>
          <p:cNvPr id="200" name="Straight Arrow Connector 73">
            <a:extLst>
              <a:ext uri="{FF2B5EF4-FFF2-40B4-BE49-F238E27FC236}">
                <a16:creationId xmlns:a16="http://schemas.microsoft.com/office/drawing/2014/main" xmlns="" id="{0BA2A6C5-FCED-4C57-8CF6-40D99DB432DA}"/>
              </a:ext>
            </a:extLst>
          </p:cNvPr>
          <p:cNvCxnSpPr>
            <a:cxnSpLocks noChangeShapeType="1"/>
          </p:cNvCxnSpPr>
          <p:nvPr/>
        </p:nvCxnSpPr>
        <p:spPr bwMode="auto">
          <a:xfrm rot="16200000" flipH="1">
            <a:off x="5668414" y="3008751"/>
            <a:ext cx="216000" cy="1588"/>
          </a:xfrm>
          <a:prstGeom prst="straightConnector1">
            <a:avLst/>
          </a:prstGeom>
          <a:noFill/>
          <a:ln w="9525" algn="ctr">
            <a:solidFill>
              <a:schemeClr val="tx1"/>
            </a:solidFill>
            <a:prstDash val="dash"/>
            <a:round/>
            <a:headEnd/>
            <a:tailEnd type="arrow" w="med" len="med"/>
          </a:ln>
        </p:spPr>
      </p:cxnSp>
      <p:cxnSp>
        <p:nvCxnSpPr>
          <p:cNvPr id="201" name="Straight Arrow Connector 73">
            <a:extLst>
              <a:ext uri="{FF2B5EF4-FFF2-40B4-BE49-F238E27FC236}">
                <a16:creationId xmlns:a16="http://schemas.microsoft.com/office/drawing/2014/main" xmlns="" id="{E22F2515-3DE8-4370-AE28-8F4BF9FA8DF8}"/>
              </a:ext>
            </a:extLst>
          </p:cNvPr>
          <p:cNvCxnSpPr>
            <a:cxnSpLocks noChangeShapeType="1"/>
          </p:cNvCxnSpPr>
          <p:nvPr/>
        </p:nvCxnSpPr>
        <p:spPr bwMode="auto">
          <a:xfrm rot="16200000" flipH="1">
            <a:off x="5584023" y="3407711"/>
            <a:ext cx="216000" cy="1588"/>
          </a:xfrm>
          <a:prstGeom prst="straightConnector1">
            <a:avLst/>
          </a:prstGeom>
          <a:noFill/>
          <a:ln w="9525" algn="ctr">
            <a:solidFill>
              <a:schemeClr val="tx1"/>
            </a:solidFill>
            <a:prstDash val="dash"/>
            <a:round/>
            <a:headEnd/>
            <a:tailEnd type="arrow" w="med" len="med"/>
          </a:ln>
        </p:spPr>
      </p:cxnSp>
      <p:cxnSp>
        <p:nvCxnSpPr>
          <p:cNvPr id="202" name="Straight Arrow Connector 73">
            <a:extLst>
              <a:ext uri="{FF2B5EF4-FFF2-40B4-BE49-F238E27FC236}">
                <a16:creationId xmlns:a16="http://schemas.microsoft.com/office/drawing/2014/main" xmlns="" id="{55639CF2-262F-4A81-A579-B69435006C61}"/>
              </a:ext>
            </a:extLst>
          </p:cNvPr>
          <p:cNvCxnSpPr>
            <a:cxnSpLocks noChangeShapeType="1"/>
          </p:cNvCxnSpPr>
          <p:nvPr/>
        </p:nvCxnSpPr>
        <p:spPr bwMode="auto">
          <a:xfrm rot="16200000" flipH="1">
            <a:off x="5706342" y="3742350"/>
            <a:ext cx="216000" cy="1588"/>
          </a:xfrm>
          <a:prstGeom prst="straightConnector1">
            <a:avLst/>
          </a:prstGeom>
          <a:noFill/>
          <a:ln w="9525" algn="ctr">
            <a:solidFill>
              <a:schemeClr val="tx1"/>
            </a:solidFill>
            <a:prstDash val="dash"/>
            <a:round/>
            <a:headEnd/>
            <a:tailEnd type="arrow" w="med" len="med"/>
          </a:ln>
        </p:spPr>
      </p:cxnSp>
      <p:cxnSp>
        <p:nvCxnSpPr>
          <p:cNvPr id="203" name="Straight Arrow Connector 202">
            <a:extLst>
              <a:ext uri="{FF2B5EF4-FFF2-40B4-BE49-F238E27FC236}">
                <a16:creationId xmlns:a16="http://schemas.microsoft.com/office/drawing/2014/main" xmlns="" id="{CF74028C-55A8-4A7A-B57B-068E11D70987}"/>
              </a:ext>
            </a:extLst>
          </p:cNvPr>
          <p:cNvCxnSpPr>
            <a:cxnSpLocks noChangeShapeType="1"/>
          </p:cNvCxnSpPr>
          <p:nvPr/>
        </p:nvCxnSpPr>
        <p:spPr bwMode="auto">
          <a:xfrm>
            <a:off x="5703021" y="4365367"/>
            <a:ext cx="0" cy="216000"/>
          </a:xfrm>
          <a:prstGeom prst="straightConnector1">
            <a:avLst/>
          </a:prstGeom>
          <a:noFill/>
          <a:ln w="19050" algn="ctr">
            <a:solidFill>
              <a:srgbClr val="00B050"/>
            </a:solidFill>
            <a:prstDash val="sysDot"/>
            <a:round/>
            <a:headEnd/>
            <a:tailEnd type="arrow" w="med" len="med"/>
          </a:ln>
        </p:spPr>
      </p:cxnSp>
      <p:cxnSp>
        <p:nvCxnSpPr>
          <p:cNvPr id="204" name="Straight Arrow Connector 73">
            <a:extLst>
              <a:ext uri="{FF2B5EF4-FFF2-40B4-BE49-F238E27FC236}">
                <a16:creationId xmlns:a16="http://schemas.microsoft.com/office/drawing/2014/main" xmlns="" id="{74A965C9-B5D9-4B6C-9B7E-1FBA8352FDDC}"/>
              </a:ext>
            </a:extLst>
          </p:cNvPr>
          <p:cNvCxnSpPr>
            <a:cxnSpLocks noChangeShapeType="1"/>
          </p:cNvCxnSpPr>
          <p:nvPr/>
        </p:nvCxnSpPr>
        <p:spPr bwMode="auto">
          <a:xfrm rot="16200000" flipH="1">
            <a:off x="5493190" y="4479798"/>
            <a:ext cx="216000" cy="1588"/>
          </a:xfrm>
          <a:prstGeom prst="straightConnector1">
            <a:avLst/>
          </a:prstGeom>
          <a:noFill/>
          <a:ln w="9525" algn="ctr">
            <a:solidFill>
              <a:schemeClr val="tx1"/>
            </a:solidFill>
            <a:prstDash val="dash"/>
            <a:round/>
            <a:headEnd/>
            <a:tailEnd type="arrow" w="med" len="med"/>
          </a:ln>
        </p:spPr>
      </p:cxnSp>
      <p:cxnSp>
        <p:nvCxnSpPr>
          <p:cNvPr id="205" name="Straight Arrow Connector 204">
            <a:extLst>
              <a:ext uri="{FF2B5EF4-FFF2-40B4-BE49-F238E27FC236}">
                <a16:creationId xmlns:a16="http://schemas.microsoft.com/office/drawing/2014/main" xmlns="" id="{ED167FDF-2D1F-4AA9-8C44-85EE4661D111}"/>
              </a:ext>
            </a:extLst>
          </p:cNvPr>
          <p:cNvCxnSpPr>
            <a:cxnSpLocks noChangeShapeType="1"/>
          </p:cNvCxnSpPr>
          <p:nvPr/>
        </p:nvCxnSpPr>
        <p:spPr bwMode="auto">
          <a:xfrm>
            <a:off x="5118890" y="4744645"/>
            <a:ext cx="0" cy="216000"/>
          </a:xfrm>
          <a:prstGeom prst="straightConnector1">
            <a:avLst/>
          </a:prstGeom>
          <a:noFill/>
          <a:ln w="19050" algn="ctr">
            <a:solidFill>
              <a:srgbClr val="00B050"/>
            </a:solidFill>
            <a:prstDash val="sysDot"/>
            <a:round/>
            <a:headEnd/>
            <a:tailEnd type="arrow" w="med" len="med"/>
          </a:ln>
        </p:spPr>
      </p:cxnSp>
      <p:cxnSp>
        <p:nvCxnSpPr>
          <p:cNvPr id="206" name="Straight Arrow Connector 205">
            <a:extLst>
              <a:ext uri="{FF2B5EF4-FFF2-40B4-BE49-F238E27FC236}">
                <a16:creationId xmlns:a16="http://schemas.microsoft.com/office/drawing/2014/main" xmlns="" id="{DDCEBC1C-781B-4F12-B3AE-64077617D611}"/>
              </a:ext>
            </a:extLst>
          </p:cNvPr>
          <p:cNvCxnSpPr>
            <a:cxnSpLocks noChangeShapeType="1"/>
          </p:cNvCxnSpPr>
          <p:nvPr/>
        </p:nvCxnSpPr>
        <p:spPr bwMode="auto">
          <a:xfrm>
            <a:off x="4989054" y="5472353"/>
            <a:ext cx="0" cy="216000"/>
          </a:xfrm>
          <a:prstGeom prst="straightConnector1">
            <a:avLst/>
          </a:prstGeom>
          <a:noFill/>
          <a:ln w="19050" algn="ctr">
            <a:solidFill>
              <a:srgbClr val="00B050"/>
            </a:solidFill>
            <a:prstDash val="sysDot"/>
            <a:round/>
            <a:headEnd/>
            <a:tailEnd type="arrow" w="med" len="med"/>
          </a:ln>
        </p:spPr>
      </p:cxnSp>
      <p:cxnSp>
        <p:nvCxnSpPr>
          <p:cNvPr id="207" name="Straight Arrow Connector 73">
            <a:extLst>
              <a:ext uri="{FF2B5EF4-FFF2-40B4-BE49-F238E27FC236}">
                <a16:creationId xmlns:a16="http://schemas.microsoft.com/office/drawing/2014/main" xmlns="" id="{27E086CB-882C-43F6-B2E0-5B89DE81AFB2}"/>
              </a:ext>
            </a:extLst>
          </p:cNvPr>
          <p:cNvCxnSpPr>
            <a:cxnSpLocks noChangeShapeType="1"/>
          </p:cNvCxnSpPr>
          <p:nvPr/>
        </p:nvCxnSpPr>
        <p:spPr bwMode="auto">
          <a:xfrm rot="16200000" flipH="1">
            <a:off x="5034686" y="5217750"/>
            <a:ext cx="216000" cy="1588"/>
          </a:xfrm>
          <a:prstGeom prst="straightConnector1">
            <a:avLst/>
          </a:prstGeom>
          <a:noFill/>
          <a:ln w="9525" algn="ctr">
            <a:solidFill>
              <a:schemeClr val="tx1"/>
            </a:solidFill>
            <a:prstDash val="dash"/>
            <a:round/>
            <a:headEnd/>
            <a:tailEnd type="arrow" w="med" len="med"/>
          </a:ln>
        </p:spPr>
      </p:cxnSp>
      <p:cxnSp>
        <p:nvCxnSpPr>
          <p:cNvPr id="208" name="Straight Arrow Connector 73">
            <a:extLst>
              <a:ext uri="{FF2B5EF4-FFF2-40B4-BE49-F238E27FC236}">
                <a16:creationId xmlns:a16="http://schemas.microsoft.com/office/drawing/2014/main" xmlns="" id="{F55A35CB-7483-43CC-91DD-6AF52230411B}"/>
              </a:ext>
            </a:extLst>
          </p:cNvPr>
          <p:cNvCxnSpPr>
            <a:cxnSpLocks noChangeShapeType="1"/>
          </p:cNvCxnSpPr>
          <p:nvPr/>
        </p:nvCxnSpPr>
        <p:spPr bwMode="auto">
          <a:xfrm rot="16200000" flipH="1">
            <a:off x="4751079" y="5927422"/>
            <a:ext cx="216000" cy="1588"/>
          </a:xfrm>
          <a:prstGeom prst="straightConnector1">
            <a:avLst/>
          </a:prstGeom>
          <a:noFill/>
          <a:ln w="9525" algn="ctr">
            <a:solidFill>
              <a:schemeClr val="tx1"/>
            </a:solidFill>
            <a:prstDash val="solid"/>
            <a:round/>
            <a:headEnd/>
            <a:tailEnd type="arrow" w="med" len="med"/>
          </a:ln>
        </p:spPr>
      </p:cxnSp>
      <p:sp>
        <p:nvSpPr>
          <p:cNvPr id="95" name="Oval 94"/>
          <p:cNvSpPr/>
          <p:nvPr/>
        </p:nvSpPr>
        <p:spPr>
          <a:xfrm>
            <a:off x="6405931" y="1385568"/>
            <a:ext cx="381913" cy="4813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805917" y="1375077"/>
            <a:ext cx="352336" cy="4813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73642" y="1367376"/>
            <a:ext cx="377005" cy="48132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465160"/>
      </p:ext>
    </p:extLst>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Sub-group Differences in Safe Boating Attitudes/Behaviours: Especially down with Fishers</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56</a:t>
            </a:fld>
            <a:endParaRPr lang="en-US"/>
          </a:p>
        </p:txBody>
      </p:sp>
      <p:sp>
        <p:nvSpPr>
          <p:cNvPr id="5" name="Text Box 5"/>
          <p:cNvSpPr txBox="1">
            <a:spLocks noChangeArrowheads="1"/>
          </p:cNvSpPr>
          <p:nvPr/>
        </p:nvSpPr>
        <p:spPr bwMode="auto">
          <a:xfrm>
            <a:off x="180622" y="1080894"/>
            <a:ext cx="8850489" cy="5601533"/>
          </a:xfrm>
          <a:prstGeom prst="rect">
            <a:avLst/>
          </a:prstGeom>
          <a:noFill/>
          <a:ln w="9525">
            <a:noFill/>
            <a:miter lim="800000"/>
            <a:headEnd/>
            <a:tailEnd/>
          </a:ln>
        </p:spPr>
        <p:txBody>
          <a:bodyPr wrap="square">
            <a:spAutoFit/>
          </a:bodyPr>
          <a:lstStyle/>
          <a:p>
            <a:pPr marL="342900" lvl="0" indent="-342900">
              <a:spcAft>
                <a:spcPts val="600"/>
              </a:spcAft>
            </a:pPr>
            <a:r>
              <a:rPr lang="en-CA" sz="1600" b="1" dirty="0">
                <a:latin typeface="Arial" pitchFamily="34" charset="0"/>
                <a:cs typeface="Arial" pitchFamily="34" charset="0"/>
              </a:rPr>
              <a:t>By Boating Activities:</a:t>
            </a:r>
            <a:endParaRPr lang="en-CA" sz="1600" b="1" dirty="0">
              <a:solidFill>
                <a:prstClr val="black"/>
              </a:solidFill>
              <a:latin typeface="Arial" pitchFamily="34" charset="0"/>
              <a:cs typeface="Arial" pitchFamily="34" charset="0"/>
            </a:endParaRPr>
          </a:p>
          <a:p>
            <a:pPr marL="342900" indent="-342900">
              <a:spcAft>
                <a:spcPts val="600"/>
              </a:spcAft>
              <a:buFont typeface="Arial" pitchFamily="34" charset="0"/>
              <a:buChar char="•"/>
            </a:pPr>
            <a:r>
              <a:rPr lang="en-US" sz="1400" b="1" dirty="0">
                <a:latin typeface="Arial" pitchFamily="34" charset="0"/>
                <a:cs typeface="Arial" pitchFamily="34" charset="0"/>
              </a:rPr>
              <a:t>The Fall 2018 overall decrease in boating safety </a:t>
            </a:r>
            <a:r>
              <a:rPr lang="en-US" sz="1400" b="1" dirty="0" err="1">
                <a:latin typeface="Arial" pitchFamily="34" charset="0"/>
                <a:cs typeface="Arial" pitchFamily="34" charset="0"/>
              </a:rPr>
              <a:t>behaviours</a:t>
            </a:r>
            <a:r>
              <a:rPr lang="en-US" sz="1400" b="1" dirty="0">
                <a:latin typeface="Arial" pitchFamily="34" charset="0"/>
                <a:cs typeface="Arial" pitchFamily="34" charset="0"/>
              </a:rPr>
              <a:t> traces especially to Fishers.  </a:t>
            </a:r>
            <a:r>
              <a:rPr lang="en-US" sz="1400" dirty="0">
                <a:latin typeface="Arial" pitchFamily="34" charset="0"/>
                <a:cs typeface="Arial" pitchFamily="34" charset="0"/>
              </a:rPr>
              <a:t>After improvements through 2017, their Fall 2018 intentions / </a:t>
            </a:r>
            <a:r>
              <a:rPr lang="en-US" sz="1400" dirty="0" err="1">
                <a:latin typeface="Arial" pitchFamily="34" charset="0"/>
                <a:cs typeface="Arial" pitchFamily="34" charset="0"/>
              </a:rPr>
              <a:t>behaviours</a:t>
            </a:r>
            <a:r>
              <a:rPr lang="en-US" sz="1400" dirty="0">
                <a:latin typeface="Arial" pitchFamily="34" charset="0"/>
                <a:cs typeface="Arial" pitchFamily="34" charset="0"/>
              </a:rPr>
              <a:t> are lower than Fall 2017 for:  drinking and boating; wearing lifejackets; cold water preparedness; and having their boating license (PCOC).</a:t>
            </a:r>
          </a:p>
          <a:p>
            <a:pPr marL="342900" indent="-342900">
              <a:spcAft>
                <a:spcPts val="600"/>
              </a:spcAft>
              <a:buFont typeface="Arial" pitchFamily="34" charset="0"/>
              <a:buChar char="•"/>
            </a:pPr>
            <a:r>
              <a:rPr lang="en-US" sz="1400" dirty="0">
                <a:latin typeface="Arial" pitchFamily="34" charset="0"/>
                <a:cs typeface="Arial" pitchFamily="34" charset="0"/>
              </a:rPr>
              <a:t>However across boating activities, </a:t>
            </a:r>
            <a:r>
              <a:rPr lang="en-US" sz="1400" b="1" dirty="0">
                <a:latin typeface="Arial" pitchFamily="34" charset="0"/>
                <a:cs typeface="Arial" pitchFamily="34" charset="0"/>
              </a:rPr>
              <a:t>weaker drinking &amp; boating intentions/ </a:t>
            </a:r>
            <a:r>
              <a:rPr lang="en-US" sz="1400" b="1" dirty="0" err="1">
                <a:latin typeface="Arial" pitchFamily="34" charset="0"/>
                <a:cs typeface="Arial" pitchFamily="34" charset="0"/>
              </a:rPr>
              <a:t>behaviours</a:t>
            </a:r>
            <a:r>
              <a:rPr lang="en-US" sz="1400" b="1" dirty="0">
                <a:latin typeface="Arial" pitchFamily="34" charset="0"/>
                <a:cs typeface="Arial" pitchFamily="34" charset="0"/>
              </a:rPr>
              <a:t> </a:t>
            </a:r>
            <a:r>
              <a:rPr lang="en-US" sz="1400" dirty="0">
                <a:latin typeface="Arial" pitchFamily="34" charset="0"/>
                <a:cs typeface="Arial" pitchFamily="34" charset="0"/>
              </a:rPr>
              <a:t>in Fall 2018, vs. both Fall 2017 &amp; Spring 2018, are broad-based, being down for Fishers, Pleasure </a:t>
            </a:r>
            <a:r>
              <a:rPr lang="en-US" sz="1400" dirty="0" err="1">
                <a:latin typeface="Arial" pitchFamily="34" charset="0"/>
                <a:cs typeface="Arial" pitchFamily="34" charset="0"/>
              </a:rPr>
              <a:t>powerboaters</a:t>
            </a:r>
            <a:r>
              <a:rPr lang="en-US" sz="1400" dirty="0">
                <a:latin typeface="Arial" pitchFamily="34" charset="0"/>
                <a:cs typeface="Arial" pitchFamily="34" charset="0"/>
              </a:rPr>
              <a:t>, PWC riders, powerboat Drivers &amp; Passengers, and Paddlers.  </a:t>
            </a:r>
          </a:p>
          <a:p>
            <a:pPr marL="800100" lvl="1" indent="-342900">
              <a:spcAft>
                <a:spcPts val="600"/>
              </a:spcAft>
              <a:buFont typeface="Arial" pitchFamily="34" charset="0"/>
              <a:buChar char="•"/>
            </a:pPr>
            <a:r>
              <a:rPr lang="en-US" sz="1200" dirty="0">
                <a:latin typeface="Arial" pitchFamily="34" charset="0"/>
                <a:cs typeface="Arial" pitchFamily="34" charset="0"/>
              </a:rPr>
              <a:t>Including fewer who strongly agree they will ‘not drink any alcoholic beverages </a:t>
            </a:r>
            <a:r>
              <a:rPr lang="en-US" sz="1200" u="sng" dirty="0">
                <a:latin typeface="Arial" pitchFamily="34" charset="0"/>
                <a:cs typeface="Arial" pitchFamily="34" charset="0"/>
              </a:rPr>
              <a:t>while</a:t>
            </a:r>
            <a:r>
              <a:rPr lang="en-US" sz="1200" dirty="0">
                <a:latin typeface="Arial" pitchFamily="34" charset="0"/>
                <a:cs typeface="Arial" pitchFamily="34" charset="0"/>
              </a:rPr>
              <a:t> operating a boat’ :  </a:t>
            </a:r>
            <a:br>
              <a:rPr lang="en-US" sz="1200" dirty="0">
                <a:latin typeface="Arial" pitchFamily="34" charset="0"/>
                <a:cs typeface="Arial" pitchFamily="34" charset="0"/>
              </a:rPr>
            </a:br>
            <a:r>
              <a:rPr lang="en-US" sz="1200" dirty="0">
                <a:latin typeface="Arial" pitchFamily="34" charset="0"/>
                <a:cs typeface="Arial" pitchFamily="34" charset="0"/>
              </a:rPr>
              <a:t>Fishers (67% in Fall 2018 vs. 79% in Fall 2017); Pleasure </a:t>
            </a:r>
            <a:r>
              <a:rPr lang="en-US" sz="1200" dirty="0" err="1">
                <a:latin typeface="Arial" pitchFamily="34" charset="0"/>
                <a:cs typeface="Arial" pitchFamily="34" charset="0"/>
              </a:rPr>
              <a:t>powerboaters</a:t>
            </a:r>
            <a:r>
              <a:rPr lang="en-US" sz="1200" dirty="0">
                <a:latin typeface="Arial" pitchFamily="34" charset="0"/>
                <a:cs typeface="Arial" pitchFamily="34" charset="0"/>
              </a:rPr>
              <a:t> (69% vs. 77%); PWC riders (58% vs. 78%); Drivers (63% vs. 74%), Passengers (69% vs. 80%). </a:t>
            </a:r>
          </a:p>
          <a:p>
            <a:pPr marL="800100" lvl="1" indent="-342900">
              <a:spcAft>
                <a:spcPts val="600"/>
              </a:spcAft>
              <a:buFont typeface="Arial" pitchFamily="34" charset="0"/>
              <a:buChar char="•"/>
            </a:pPr>
            <a:r>
              <a:rPr lang="en-US" sz="1200" dirty="0">
                <a:latin typeface="Arial" pitchFamily="34" charset="0"/>
                <a:cs typeface="Arial" pitchFamily="34" charset="0"/>
              </a:rPr>
              <a:t>And fewer who strongly agree they will ‘not operate a boat </a:t>
            </a:r>
            <a:r>
              <a:rPr lang="en-US" sz="1200" u="sng" dirty="0">
                <a:latin typeface="Arial" pitchFamily="34" charset="0"/>
                <a:cs typeface="Arial" pitchFamily="34" charset="0"/>
              </a:rPr>
              <a:t>after</a:t>
            </a:r>
            <a:r>
              <a:rPr lang="en-US" sz="1200" dirty="0">
                <a:latin typeface="Arial" pitchFamily="34" charset="0"/>
                <a:cs typeface="Arial" pitchFamily="34" charset="0"/>
              </a:rPr>
              <a:t> consuming alcoholic beverages’:  Fishers (63% in Fall 2018 vs. 78% in Fall 2017); Pleasure </a:t>
            </a:r>
            <a:r>
              <a:rPr lang="en-US" sz="1200" dirty="0" err="1">
                <a:latin typeface="Arial" pitchFamily="34" charset="0"/>
                <a:cs typeface="Arial" pitchFamily="34" charset="0"/>
              </a:rPr>
              <a:t>powerboaters</a:t>
            </a:r>
            <a:r>
              <a:rPr lang="en-US" sz="1200" dirty="0">
                <a:latin typeface="Arial" pitchFamily="34" charset="0"/>
                <a:cs typeface="Arial" pitchFamily="34" charset="0"/>
              </a:rPr>
              <a:t> (64% vs. 79%); PWC riders (59% vs. 78%); Drivers (58% vs. 76%), Passengers (68% vs. 80%).</a:t>
            </a:r>
          </a:p>
          <a:p>
            <a:pPr marL="342900" indent="-342900">
              <a:spcAft>
                <a:spcPts val="600"/>
              </a:spcAft>
              <a:buFont typeface="Arial" pitchFamily="34" charset="0"/>
              <a:buChar char="•"/>
            </a:pPr>
            <a:r>
              <a:rPr lang="en-US" sz="1400" dirty="0">
                <a:latin typeface="Arial" pitchFamily="34" charset="0"/>
                <a:cs typeface="Arial" pitchFamily="34" charset="0"/>
              </a:rPr>
              <a:t>Weaker Fall 2018 boater intentions to </a:t>
            </a:r>
            <a:r>
              <a:rPr lang="en-US" sz="1400" b="1" dirty="0">
                <a:latin typeface="Arial" pitchFamily="34" charset="0"/>
                <a:cs typeface="Arial" pitchFamily="34" charset="0"/>
              </a:rPr>
              <a:t>wear lifejackets </a:t>
            </a:r>
            <a:r>
              <a:rPr lang="en-US" sz="1400" dirty="0">
                <a:latin typeface="Arial" pitchFamily="34" charset="0"/>
                <a:cs typeface="Arial" pitchFamily="34" charset="0"/>
              </a:rPr>
              <a:t>trace especially to Fishers and Paddlers.  Including:</a:t>
            </a:r>
          </a:p>
          <a:p>
            <a:pPr marL="800100" lvl="1" indent="-342900">
              <a:spcAft>
                <a:spcPts val="600"/>
              </a:spcAft>
              <a:buFont typeface="Arial" pitchFamily="34" charset="0"/>
              <a:buChar char="•"/>
            </a:pPr>
            <a:r>
              <a:rPr lang="en-US" sz="1200" dirty="0">
                <a:latin typeface="Arial" pitchFamily="34" charset="0"/>
                <a:cs typeface="Arial" pitchFamily="34" charset="0"/>
              </a:rPr>
              <a:t>Fewer Fishers who say they will ‘Wear their lifejacket all the time’ (58% Fall 2018 vs. 67% Fall 2017);  and ‘Strongly encourage everyone else who is out in a boat with them to wear their lifejacket’ (59% vs. 69%).</a:t>
            </a:r>
          </a:p>
          <a:p>
            <a:pPr marL="800100" lvl="1" indent="-342900">
              <a:spcAft>
                <a:spcPts val="600"/>
              </a:spcAft>
              <a:buFont typeface="Arial" pitchFamily="34" charset="0"/>
              <a:buChar char="•"/>
            </a:pPr>
            <a:r>
              <a:rPr lang="en-US" sz="1200" dirty="0">
                <a:latin typeface="Arial" pitchFamily="34" charset="0"/>
                <a:cs typeface="Arial" pitchFamily="34" charset="0"/>
              </a:rPr>
              <a:t>Fewer Paddlers who say they will ‘Wear their lifejacket all the time’ (53% Fall 2018 vs. 65% Fall 2017).</a:t>
            </a:r>
          </a:p>
          <a:p>
            <a:pPr marL="342900" indent="-342900">
              <a:spcAft>
                <a:spcPts val="600"/>
              </a:spcAft>
              <a:buFont typeface="Arial" pitchFamily="34" charset="0"/>
              <a:buChar char="•"/>
            </a:pPr>
            <a:r>
              <a:rPr lang="en-US" sz="1400" dirty="0">
                <a:latin typeface="Arial" pitchFamily="34" charset="0"/>
                <a:cs typeface="Arial" pitchFamily="34" charset="0"/>
              </a:rPr>
              <a:t>After an increase in Spring 2018, the Fall 2018 </a:t>
            </a:r>
            <a:r>
              <a:rPr lang="en-US" sz="1400" b="1" dirty="0">
                <a:latin typeface="Arial" pitchFamily="34" charset="0"/>
                <a:cs typeface="Arial" pitchFamily="34" charset="0"/>
              </a:rPr>
              <a:t>decrease in Cold Water preparedness </a:t>
            </a:r>
            <a:r>
              <a:rPr lang="en-US" sz="1400" dirty="0">
                <a:latin typeface="Arial" pitchFamily="34" charset="0"/>
                <a:cs typeface="Arial" pitchFamily="34" charset="0"/>
              </a:rPr>
              <a:t>(vs. both Fall 2017 &amp; Spring 2018) traces to Fishers, Paddlers and powerboat Drivers.  Fewer strongly agree they will try to ‘be better prepared for the possibility of falling into cold water, by wearing my lifejacket’:</a:t>
            </a:r>
          </a:p>
          <a:p>
            <a:pPr marL="800100" lvl="1" indent="-342900">
              <a:spcAft>
                <a:spcPts val="600"/>
              </a:spcAft>
              <a:buFont typeface="Arial" pitchFamily="34" charset="0"/>
              <a:buChar char="•"/>
            </a:pPr>
            <a:r>
              <a:rPr lang="en-US" sz="1200" dirty="0">
                <a:latin typeface="Arial" pitchFamily="34" charset="0"/>
                <a:cs typeface="Arial" pitchFamily="34" charset="0"/>
              </a:rPr>
              <a:t>Fishers (51% in Fall 2018 vs. 65% in Fall 2017 / 65% in Spring 2018); Paddlers (53% vs. 60%/60%); and Drivers (51% vs. 61%/57%).</a:t>
            </a:r>
          </a:p>
        </p:txBody>
      </p:sp>
    </p:spTree>
    <p:extLst>
      <p:ext uri="{BB962C8B-B14F-4D97-AF65-F5344CB8AC3E}">
        <p14:creationId xmlns:p14="http://schemas.microsoft.com/office/powerpoint/2010/main" val="1825574696"/>
      </p:ext>
    </p:extLst>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Sub-group Differences in Safe Boating Attitudes/Behaviours:  Especially down in B.C.</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57</a:t>
            </a:fld>
            <a:endParaRPr lang="en-US"/>
          </a:p>
        </p:txBody>
      </p:sp>
      <p:sp>
        <p:nvSpPr>
          <p:cNvPr id="5" name="Text Box 5"/>
          <p:cNvSpPr txBox="1">
            <a:spLocks noChangeArrowheads="1"/>
          </p:cNvSpPr>
          <p:nvPr/>
        </p:nvSpPr>
        <p:spPr bwMode="auto">
          <a:xfrm>
            <a:off x="295274" y="1148049"/>
            <a:ext cx="8676197" cy="4991110"/>
          </a:xfrm>
          <a:prstGeom prst="rect">
            <a:avLst/>
          </a:prstGeom>
          <a:noFill/>
          <a:ln w="9525">
            <a:noFill/>
            <a:miter lim="800000"/>
            <a:headEnd/>
            <a:tailEnd/>
          </a:ln>
        </p:spPr>
        <p:txBody>
          <a:bodyPr wrap="square">
            <a:spAutoFit/>
          </a:bodyPr>
          <a:lstStyle/>
          <a:p>
            <a:pPr marL="342900" lvl="0" indent="-342900">
              <a:spcAft>
                <a:spcPts val="600"/>
              </a:spcAft>
            </a:pPr>
            <a:r>
              <a:rPr lang="en-CA" sz="1600" b="1" dirty="0">
                <a:latin typeface="Arial" pitchFamily="34" charset="0"/>
                <a:cs typeface="Arial" pitchFamily="34" charset="0"/>
              </a:rPr>
              <a:t>By Region:</a:t>
            </a:r>
            <a:endParaRPr lang="en-CA" sz="1600" b="1" dirty="0">
              <a:solidFill>
                <a:prstClr val="black"/>
              </a:solidFill>
              <a:latin typeface="Arial" pitchFamily="34" charset="0"/>
              <a:cs typeface="Arial" pitchFamily="34" charset="0"/>
            </a:endParaRPr>
          </a:p>
          <a:p>
            <a:pPr marL="342900" indent="-342900">
              <a:spcAft>
                <a:spcPts val="600"/>
              </a:spcAft>
              <a:buFont typeface="Arial" pitchFamily="34" charset="0"/>
              <a:buChar char="•"/>
            </a:pPr>
            <a:r>
              <a:rPr lang="en-US" sz="1500" dirty="0">
                <a:latin typeface="Arial" pitchFamily="34" charset="0"/>
                <a:cs typeface="Arial" pitchFamily="34" charset="0"/>
              </a:rPr>
              <a:t>In Fall 2018 the national boater decreases in desired boating safety intent / </a:t>
            </a:r>
            <a:r>
              <a:rPr lang="en-US" sz="1500" dirty="0" err="1">
                <a:latin typeface="Arial" pitchFamily="34" charset="0"/>
                <a:cs typeface="Arial" pitchFamily="34" charset="0"/>
              </a:rPr>
              <a:t>behaviours</a:t>
            </a:r>
            <a:r>
              <a:rPr lang="en-US" sz="1500" dirty="0">
                <a:latin typeface="Arial" pitchFamily="34" charset="0"/>
                <a:cs typeface="Arial" pitchFamily="34" charset="0"/>
              </a:rPr>
              <a:t> are most evident regionally in B.C., where Fall 2018 intentions are down vs. Fall 2017 for drinking and operating boats, wearing lifejackets, cold water preparedness and pre-departure checklist preparedness.</a:t>
            </a:r>
          </a:p>
          <a:p>
            <a:pPr marL="342900" indent="-342900">
              <a:spcAft>
                <a:spcPts val="200"/>
              </a:spcAft>
              <a:buFont typeface="Arial" pitchFamily="34" charset="0"/>
              <a:buChar char="•"/>
            </a:pPr>
            <a:r>
              <a:rPr lang="en-US" sz="1500" b="1" dirty="0">
                <a:latin typeface="Arial" pitchFamily="34" charset="0"/>
                <a:cs typeface="Arial" pitchFamily="34" charset="0"/>
              </a:rPr>
              <a:t>Drinking &amp; boating </a:t>
            </a:r>
            <a:r>
              <a:rPr lang="en-US" sz="1500" b="1" dirty="0" err="1">
                <a:latin typeface="Arial" pitchFamily="34" charset="0"/>
                <a:cs typeface="Arial" pitchFamily="34" charset="0"/>
              </a:rPr>
              <a:t>behaviours</a:t>
            </a:r>
            <a:r>
              <a:rPr lang="en-US" sz="1500" b="1" dirty="0">
                <a:latin typeface="Arial" pitchFamily="34" charset="0"/>
                <a:cs typeface="Arial" pitchFamily="34" charset="0"/>
              </a:rPr>
              <a:t> are weaker</a:t>
            </a:r>
            <a:r>
              <a:rPr lang="en-US" sz="1500" dirty="0">
                <a:latin typeface="Arial" pitchFamily="34" charset="0"/>
                <a:cs typeface="Arial" pitchFamily="34" charset="0"/>
              </a:rPr>
              <a:t> in Fall 2018 vs. Fall 2017 in B.C, Prairies, Ontario:</a:t>
            </a:r>
          </a:p>
          <a:p>
            <a:pPr marL="800100" lvl="1" indent="-342900">
              <a:spcAft>
                <a:spcPts val="600"/>
              </a:spcAft>
              <a:buFont typeface="Arial" pitchFamily="34" charset="0"/>
              <a:buChar char="•"/>
            </a:pPr>
            <a:r>
              <a:rPr lang="en-US" sz="1300" dirty="0">
                <a:latin typeface="Arial" pitchFamily="34" charset="0"/>
                <a:cs typeface="Arial" pitchFamily="34" charset="0"/>
              </a:rPr>
              <a:t>Fewer boaters strongly agree they will ‘Not drinking alcoholic beverages </a:t>
            </a:r>
            <a:r>
              <a:rPr lang="en-US" sz="1300" u="sng" dirty="0">
                <a:latin typeface="Arial" pitchFamily="34" charset="0"/>
                <a:cs typeface="Arial" pitchFamily="34" charset="0"/>
              </a:rPr>
              <a:t>while</a:t>
            </a:r>
            <a:r>
              <a:rPr lang="en-US" sz="1300" dirty="0">
                <a:latin typeface="Arial" pitchFamily="34" charset="0"/>
                <a:cs typeface="Arial" pitchFamily="34" charset="0"/>
              </a:rPr>
              <a:t> operating a boat’ in B.C. (50% in Fall 2018 vs. 81% in Fall 2017), Prairies (66% vs. 79%) and Ontario (75% vs. 83%).  </a:t>
            </a:r>
          </a:p>
          <a:p>
            <a:pPr marL="800100" lvl="1" indent="-342900">
              <a:spcAft>
                <a:spcPts val="600"/>
              </a:spcAft>
              <a:buFont typeface="Arial" pitchFamily="34" charset="0"/>
              <a:buChar char="•"/>
            </a:pPr>
            <a:r>
              <a:rPr lang="en-US" sz="1300" dirty="0">
                <a:latin typeface="Arial" pitchFamily="34" charset="0"/>
                <a:cs typeface="Arial" pitchFamily="34" charset="0"/>
              </a:rPr>
              <a:t>Fewer boaters strongly agree they will ‘not operate a boat </a:t>
            </a:r>
            <a:r>
              <a:rPr lang="en-US" sz="1300" u="sng" dirty="0">
                <a:latin typeface="Arial" pitchFamily="34" charset="0"/>
                <a:cs typeface="Arial" pitchFamily="34" charset="0"/>
              </a:rPr>
              <a:t>after</a:t>
            </a:r>
            <a:r>
              <a:rPr lang="en-US" sz="1300" dirty="0">
                <a:latin typeface="Arial" pitchFamily="34" charset="0"/>
                <a:cs typeface="Arial" pitchFamily="34" charset="0"/>
              </a:rPr>
              <a:t> consuming alcoholic beverages’ in Ontario (69% in fall 2018 vs. 79% in Fall 2017).</a:t>
            </a:r>
          </a:p>
          <a:p>
            <a:pPr marL="342900" indent="-342900">
              <a:spcAft>
                <a:spcPts val="200"/>
              </a:spcAft>
              <a:buFont typeface="Arial" pitchFamily="34" charset="0"/>
              <a:buChar char="•"/>
            </a:pPr>
            <a:r>
              <a:rPr lang="en-US" sz="1500" b="1" dirty="0">
                <a:latin typeface="Arial" pitchFamily="34" charset="0"/>
                <a:cs typeface="Arial" pitchFamily="34" charset="0"/>
              </a:rPr>
              <a:t>Weaker Fall 2018 boater intentions to wear lifejackets </a:t>
            </a:r>
            <a:r>
              <a:rPr lang="en-US" sz="1500" dirty="0">
                <a:latin typeface="Arial" pitchFamily="34" charset="0"/>
                <a:cs typeface="Arial" pitchFamily="34" charset="0"/>
              </a:rPr>
              <a:t>traces to the West:</a:t>
            </a:r>
          </a:p>
          <a:p>
            <a:pPr marL="800100" lvl="1" indent="-342900">
              <a:spcAft>
                <a:spcPts val="600"/>
              </a:spcAft>
              <a:buFont typeface="Arial" pitchFamily="34" charset="0"/>
              <a:buChar char="•"/>
            </a:pPr>
            <a:r>
              <a:rPr lang="en-US" sz="1300" dirty="0">
                <a:solidFill>
                  <a:prstClr val="black"/>
                </a:solidFill>
                <a:latin typeface="Arial" pitchFamily="34" charset="0"/>
                <a:cs typeface="Arial" pitchFamily="34" charset="0"/>
              </a:rPr>
              <a:t>Fewer boaters strongly agree they will ‘wear their lifejackets all the time’ in B.C. (42% in Fall 2018 vs. 66% in Fall 2017)and Prairies (56% vs. 70%).  </a:t>
            </a:r>
          </a:p>
          <a:p>
            <a:pPr marL="342900" lvl="0" indent="-342900">
              <a:spcAft>
                <a:spcPts val="600"/>
              </a:spcAft>
            </a:pPr>
            <a:r>
              <a:rPr lang="en-CA" sz="1600" b="1" dirty="0">
                <a:solidFill>
                  <a:prstClr val="black"/>
                </a:solidFill>
                <a:latin typeface="Arial" pitchFamily="34" charset="0"/>
                <a:cs typeface="Arial" pitchFamily="34" charset="0"/>
              </a:rPr>
              <a:t>New Boaters:</a:t>
            </a:r>
          </a:p>
          <a:p>
            <a:pPr marL="342900" indent="-342900">
              <a:spcAft>
                <a:spcPts val="600"/>
              </a:spcAft>
              <a:buFont typeface="Arial" pitchFamily="34" charset="0"/>
              <a:buChar char="•"/>
            </a:pPr>
            <a:r>
              <a:rPr lang="en-US" sz="1500" dirty="0">
                <a:latin typeface="Arial" pitchFamily="34" charset="0"/>
                <a:cs typeface="Arial" pitchFamily="34" charset="0"/>
              </a:rPr>
              <a:t>In Fall 2018, New Boaters (56%) are less likely than total Boaters (67%) to strongly agree they are “not going to operate a boat </a:t>
            </a:r>
            <a:r>
              <a:rPr lang="en-US" sz="1500" u="sng" dirty="0">
                <a:latin typeface="Arial" pitchFamily="34" charset="0"/>
                <a:cs typeface="Arial" pitchFamily="34" charset="0"/>
              </a:rPr>
              <a:t>after</a:t>
            </a:r>
            <a:r>
              <a:rPr lang="en-US" sz="1500" dirty="0">
                <a:latin typeface="Arial" pitchFamily="34" charset="0"/>
                <a:cs typeface="Arial" pitchFamily="34" charset="0"/>
              </a:rPr>
              <a:t> consuming alcoholic beverages”.</a:t>
            </a:r>
          </a:p>
          <a:p>
            <a:pPr marL="342900" indent="-342900">
              <a:spcAft>
                <a:spcPts val="600"/>
              </a:spcAft>
              <a:buFont typeface="Arial" pitchFamily="34" charset="0"/>
              <a:buChar char="•"/>
            </a:pPr>
            <a:r>
              <a:rPr lang="en-US" sz="1500" dirty="0">
                <a:latin typeface="Arial" pitchFamily="34" charset="0"/>
                <a:cs typeface="Arial" pitchFamily="34" charset="0"/>
              </a:rPr>
              <a:t>All other </a:t>
            </a:r>
            <a:r>
              <a:rPr lang="en-US" sz="1500" dirty="0" smtClean="0">
                <a:latin typeface="Arial" pitchFamily="34" charset="0"/>
                <a:cs typeface="Arial" pitchFamily="34" charset="0"/>
              </a:rPr>
              <a:t>intentions </a:t>
            </a:r>
            <a:r>
              <a:rPr lang="en-US" sz="1500" dirty="0">
                <a:latin typeface="Arial" pitchFamily="34" charset="0"/>
                <a:cs typeface="Arial" pitchFamily="34" charset="0"/>
              </a:rPr>
              <a:t>of New Boaters are similar to Boaters in total.</a:t>
            </a:r>
          </a:p>
          <a:p>
            <a:pPr marL="342900" indent="-342900">
              <a:spcAft>
                <a:spcPts val="600"/>
              </a:spcAft>
              <a:buFont typeface="Arial" pitchFamily="34" charset="0"/>
              <a:buChar char="•"/>
            </a:pPr>
            <a:r>
              <a:rPr lang="en-US" sz="1500" dirty="0">
                <a:latin typeface="Arial" pitchFamily="34" charset="0"/>
                <a:cs typeface="Arial" pitchFamily="34" charset="0"/>
              </a:rPr>
              <a:t>The Fall 2018 trends for New Boaters, as well as Boaters not Born in Canada, are similar to Boaters in total.</a:t>
            </a:r>
          </a:p>
        </p:txBody>
      </p:sp>
    </p:spTree>
    <p:extLst>
      <p:ext uri="{BB962C8B-B14F-4D97-AF65-F5344CB8AC3E}">
        <p14:creationId xmlns:p14="http://schemas.microsoft.com/office/powerpoint/2010/main" val="1081248673"/>
      </p:ext>
    </p:extLst>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58</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Wearing Lifejackets</a:t>
            </a:r>
          </a:p>
        </p:txBody>
      </p:sp>
    </p:spTree>
    <p:extLst>
      <p:ext uri="{BB962C8B-B14F-4D97-AF65-F5344CB8AC3E}">
        <p14:creationId xmlns:p14="http://schemas.microsoft.com/office/powerpoint/2010/main" val="391163374"/>
      </p:ext>
    </p:extLst>
  </p:cSld>
  <p:clrMapOvr>
    <a:masterClrMapping/>
  </p:clrMapOvr>
  <p:transition spd="slow">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9B050-9F95-484D-8320-C8D160A54818}"/>
              </a:ext>
            </a:extLst>
          </p:cNvPr>
          <p:cNvSpPr>
            <a:spLocks noGrp="1"/>
          </p:cNvSpPr>
          <p:nvPr>
            <p:ph type="title"/>
          </p:nvPr>
        </p:nvSpPr>
        <p:spPr>
          <a:xfrm>
            <a:off x="1496290" y="0"/>
            <a:ext cx="7544193" cy="1052736"/>
          </a:xfrm>
        </p:spPr>
        <p:txBody>
          <a:bodyPr>
            <a:normAutofit/>
          </a:bodyPr>
          <a:lstStyle/>
          <a:p>
            <a:r>
              <a:rPr lang="en-CA" dirty="0"/>
              <a:t>In Fall 2018, the proportion of boaters who say they ‘Always’ wear their lifejacket dropped back below the Fall 2017 peak level – in-line with Fall 2015 (57%) and Fall 2014 (53%).</a:t>
            </a:r>
          </a:p>
        </p:txBody>
      </p:sp>
      <p:sp>
        <p:nvSpPr>
          <p:cNvPr id="4" name="Slide Number Placeholder 3">
            <a:extLst>
              <a:ext uri="{FF2B5EF4-FFF2-40B4-BE49-F238E27FC236}">
                <a16:creationId xmlns:a16="http://schemas.microsoft.com/office/drawing/2014/main" xmlns="" id="{146B26D2-0082-4479-B322-E95E5A4C24AA}"/>
              </a:ext>
            </a:extLst>
          </p:cNvPr>
          <p:cNvSpPr>
            <a:spLocks noGrp="1"/>
          </p:cNvSpPr>
          <p:nvPr>
            <p:ph type="sldNum" sz="quarter" idx="12"/>
          </p:nvPr>
        </p:nvSpPr>
        <p:spPr/>
        <p:txBody>
          <a:bodyPr/>
          <a:lstStyle/>
          <a:p>
            <a:fld id="{5857359A-ACC2-4AC8-94CA-842605F06C6B}" type="slidenum">
              <a:rPr lang="en-US" smtClean="0"/>
              <a:pPr/>
              <a:t>59</a:t>
            </a:fld>
            <a:endParaRPr lang="en-US"/>
          </a:p>
        </p:txBody>
      </p:sp>
      <p:graphicFrame>
        <p:nvGraphicFramePr>
          <p:cNvPr id="5" name="Chart 4">
            <a:extLst>
              <a:ext uri="{FF2B5EF4-FFF2-40B4-BE49-F238E27FC236}">
                <a16:creationId xmlns:a16="http://schemas.microsoft.com/office/drawing/2014/main" xmlns="" id="{1B151430-5FE8-4519-87FB-5D0B52F87FF7}"/>
              </a:ext>
            </a:extLst>
          </p:cNvPr>
          <p:cNvGraphicFramePr/>
          <p:nvPr>
            <p:extLst>
              <p:ext uri="{D42A27DB-BD31-4B8C-83A1-F6EECF244321}">
                <p14:modId xmlns:p14="http://schemas.microsoft.com/office/powerpoint/2010/main" val="3222588060"/>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32">
            <a:extLst>
              <a:ext uri="{FF2B5EF4-FFF2-40B4-BE49-F238E27FC236}">
                <a16:creationId xmlns:a16="http://schemas.microsoft.com/office/drawing/2014/main" xmlns="" id="{BEC56DC2-CB9D-4E8C-BC60-758BD62C18DA}"/>
              </a:ext>
            </a:extLst>
          </p:cNvPr>
          <p:cNvSpPr>
            <a:spLocks noChangeArrowheads="1"/>
          </p:cNvSpPr>
          <p:nvPr/>
        </p:nvSpPr>
        <p:spPr bwMode="auto">
          <a:xfrm>
            <a:off x="382772" y="1566092"/>
            <a:ext cx="8314661" cy="602950"/>
          </a:xfrm>
          <a:prstGeom prst="rect">
            <a:avLst/>
          </a:prstGeom>
          <a:noFill/>
          <a:ln w="9525">
            <a:noFill/>
            <a:miter lim="800000"/>
            <a:headEnd/>
            <a:tailEnd/>
          </a:ln>
        </p:spPr>
        <p:txBody>
          <a:bodyPr/>
          <a:lstStyle/>
          <a:p>
            <a:pPr algn="ctr" eaLnBrk="1" hangingPunct="1">
              <a:spcBef>
                <a:spcPct val="0"/>
              </a:spcBef>
              <a:buFontTx/>
              <a:buNone/>
            </a:pPr>
            <a:r>
              <a:rPr lang="en-US" b="1" dirty="0">
                <a:solidFill>
                  <a:schemeClr val="tx1"/>
                </a:solidFill>
                <a:latin typeface="Arial" pitchFamily="34" charset="0"/>
                <a:cs typeface="Arial" pitchFamily="34" charset="0"/>
              </a:rPr>
              <a:t>% of Boaters who say they Always wear a </a:t>
            </a:r>
            <a:r>
              <a:rPr lang="en-US" b="1" dirty="0">
                <a:latin typeface="Arial" pitchFamily="34" charset="0"/>
                <a:cs typeface="Arial" pitchFamily="34" charset="0"/>
              </a:rPr>
              <a:t>Lifejacket when Boating</a:t>
            </a:r>
            <a:r>
              <a:rPr lang="en-US" b="1" dirty="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(n=509)</a:t>
            </a:r>
            <a:endParaRPr lang="en-US" sz="1400" dirty="0">
              <a:solidFill>
                <a:schemeClr val="tx1"/>
              </a:solidFill>
              <a:latin typeface="Arial" pitchFamily="34" charset="0"/>
              <a:cs typeface="Arial" pitchFamily="34" charset="0"/>
            </a:endParaRPr>
          </a:p>
        </p:txBody>
      </p:sp>
      <p:cxnSp>
        <p:nvCxnSpPr>
          <p:cNvPr id="7" name="Straight Arrow Connector 73">
            <a:extLst>
              <a:ext uri="{FF2B5EF4-FFF2-40B4-BE49-F238E27FC236}">
                <a16:creationId xmlns:a16="http://schemas.microsoft.com/office/drawing/2014/main" xmlns="" id="{EC595EF2-984A-4D0E-9B6F-951ECDD6D12A}"/>
              </a:ext>
            </a:extLst>
          </p:cNvPr>
          <p:cNvCxnSpPr>
            <a:cxnSpLocks noChangeShapeType="1"/>
          </p:cNvCxnSpPr>
          <p:nvPr/>
        </p:nvCxnSpPr>
        <p:spPr bwMode="auto">
          <a:xfrm rot="5400000" flipH="1" flipV="1">
            <a:off x="3994001" y="3761716"/>
            <a:ext cx="216000" cy="1588"/>
          </a:xfrm>
          <a:prstGeom prst="straightConnector1">
            <a:avLst/>
          </a:prstGeom>
          <a:noFill/>
          <a:ln w="9525" algn="ctr">
            <a:solidFill>
              <a:schemeClr val="tx1"/>
            </a:solidFill>
            <a:round/>
            <a:headEnd/>
            <a:tailEnd type="arrow" w="med" len="med"/>
          </a:ln>
        </p:spPr>
      </p:cxnSp>
      <p:cxnSp>
        <p:nvCxnSpPr>
          <p:cNvPr id="8" name="Straight Arrow Connector 73">
            <a:extLst>
              <a:ext uri="{FF2B5EF4-FFF2-40B4-BE49-F238E27FC236}">
                <a16:creationId xmlns:a16="http://schemas.microsoft.com/office/drawing/2014/main" xmlns="" id="{6C908533-0577-446F-B4FE-D91C40FD9535}"/>
              </a:ext>
            </a:extLst>
          </p:cNvPr>
          <p:cNvCxnSpPr>
            <a:cxnSpLocks noChangeShapeType="1"/>
          </p:cNvCxnSpPr>
          <p:nvPr/>
        </p:nvCxnSpPr>
        <p:spPr bwMode="auto">
          <a:xfrm rot="5400000" flipH="1" flipV="1">
            <a:off x="5241497" y="3653716"/>
            <a:ext cx="216000" cy="1588"/>
          </a:xfrm>
          <a:prstGeom prst="straightConnector1">
            <a:avLst/>
          </a:prstGeom>
          <a:noFill/>
          <a:ln w="19050" algn="ctr">
            <a:solidFill>
              <a:srgbClr val="00B050"/>
            </a:solidFill>
            <a:round/>
            <a:headEnd/>
            <a:tailEnd type="arrow" w="med" len="med"/>
          </a:ln>
        </p:spPr>
      </p:cxnSp>
      <p:cxnSp>
        <p:nvCxnSpPr>
          <p:cNvPr id="9" name="Straight Arrow Connector 73">
            <a:extLst>
              <a:ext uri="{FF2B5EF4-FFF2-40B4-BE49-F238E27FC236}">
                <a16:creationId xmlns:a16="http://schemas.microsoft.com/office/drawing/2014/main" xmlns="" id="{405D45BA-16AB-4622-80BE-5E4503AD11B0}"/>
              </a:ext>
            </a:extLst>
          </p:cNvPr>
          <p:cNvCxnSpPr>
            <a:cxnSpLocks noChangeShapeType="1"/>
          </p:cNvCxnSpPr>
          <p:nvPr/>
        </p:nvCxnSpPr>
        <p:spPr bwMode="auto">
          <a:xfrm rot="5400000" flipH="1" flipV="1">
            <a:off x="7089501" y="3548459"/>
            <a:ext cx="216000" cy="1588"/>
          </a:xfrm>
          <a:prstGeom prst="straightConnector1">
            <a:avLst/>
          </a:prstGeom>
          <a:noFill/>
          <a:ln w="9525" algn="ctr">
            <a:solidFill>
              <a:schemeClr val="tx1"/>
            </a:solidFill>
            <a:round/>
            <a:headEnd/>
            <a:tailEnd type="arrow" w="med" len="med"/>
          </a:ln>
        </p:spPr>
      </p:cxnSp>
      <p:cxnSp>
        <p:nvCxnSpPr>
          <p:cNvPr id="10" name="Straight Arrow Connector 73">
            <a:extLst>
              <a:ext uri="{FF2B5EF4-FFF2-40B4-BE49-F238E27FC236}">
                <a16:creationId xmlns:a16="http://schemas.microsoft.com/office/drawing/2014/main" xmlns="" id="{4195552A-2AC6-430D-89E6-8436FD687ECB}"/>
              </a:ext>
            </a:extLst>
          </p:cNvPr>
          <p:cNvCxnSpPr>
            <a:cxnSpLocks noChangeShapeType="1"/>
          </p:cNvCxnSpPr>
          <p:nvPr/>
        </p:nvCxnSpPr>
        <p:spPr bwMode="auto">
          <a:xfrm rot="5400000" flipH="1" flipV="1">
            <a:off x="7211321" y="3545716"/>
            <a:ext cx="216000" cy="1588"/>
          </a:xfrm>
          <a:prstGeom prst="straightConnector1">
            <a:avLst/>
          </a:prstGeom>
          <a:noFill/>
          <a:ln w="19050" algn="ctr">
            <a:solidFill>
              <a:srgbClr val="00B050"/>
            </a:solidFill>
            <a:prstDash val="sysDot"/>
            <a:round/>
            <a:headEnd/>
            <a:tailEnd type="arrow" w="med" len="med"/>
          </a:ln>
        </p:spPr>
      </p:cxnSp>
      <p:sp>
        <p:nvSpPr>
          <p:cNvPr id="11" name="Text Box 1916"/>
          <p:cNvSpPr txBox="1">
            <a:spLocks noChangeArrowheads="1"/>
          </p:cNvSpPr>
          <p:nvPr/>
        </p:nvSpPr>
        <p:spPr bwMode="auto">
          <a:xfrm>
            <a:off x="114300" y="6507162"/>
            <a:ext cx="5219677"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cxnSp>
        <p:nvCxnSpPr>
          <p:cNvPr id="12" name="Straight Arrow Connector 73">
            <a:extLst>
              <a:ext uri="{FF2B5EF4-FFF2-40B4-BE49-F238E27FC236}">
                <a16:creationId xmlns:a16="http://schemas.microsoft.com/office/drawing/2014/main" xmlns="" id="{82B1E8FE-A9E5-4B64-BF22-6E3B5A35DE36}"/>
              </a:ext>
            </a:extLst>
          </p:cNvPr>
          <p:cNvCxnSpPr>
            <a:cxnSpLocks noChangeShapeType="1"/>
          </p:cNvCxnSpPr>
          <p:nvPr/>
        </p:nvCxnSpPr>
        <p:spPr bwMode="auto">
          <a:xfrm rot="16200000" flipH="1">
            <a:off x="8344084" y="3837022"/>
            <a:ext cx="216000" cy="1588"/>
          </a:xfrm>
          <a:prstGeom prst="straightConnector1">
            <a:avLst/>
          </a:prstGeom>
          <a:noFill/>
          <a:ln w="9525" algn="ctr">
            <a:solidFill>
              <a:schemeClr val="tx1"/>
            </a:solidFill>
            <a:round/>
            <a:headEnd/>
            <a:tailEnd type="arrow" w="med" len="med"/>
          </a:ln>
        </p:spPr>
      </p:cxnSp>
      <p:cxnSp>
        <p:nvCxnSpPr>
          <p:cNvPr id="13" name="Straight Arrow Connector 73">
            <a:extLst>
              <a:ext uri="{FF2B5EF4-FFF2-40B4-BE49-F238E27FC236}">
                <a16:creationId xmlns:a16="http://schemas.microsoft.com/office/drawing/2014/main" xmlns="" id="{0FE88A4E-9FE2-4D28-A5B9-47DF26BFB9C3}"/>
              </a:ext>
            </a:extLst>
          </p:cNvPr>
          <p:cNvCxnSpPr>
            <a:cxnSpLocks noChangeShapeType="1"/>
          </p:cNvCxnSpPr>
          <p:nvPr/>
        </p:nvCxnSpPr>
        <p:spPr bwMode="auto">
          <a:xfrm rot="16200000" flipH="1">
            <a:off x="8465904" y="3834279"/>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1872349646"/>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6</a:t>
            </a:fld>
            <a:endParaRPr lang="en-US"/>
          </a:p>
        </p:txBody>
      </p:sp>
      <p:sp>
        <p:nvSpPr>
          <p:cNvPr id="5" name="Rectangle 4"/>
          <p:cNvSpPr>
            <a:spLocks noChangeArrowheads="1"/>
          </p:cNvSpPr>
          <p:nvPr/>
        </p:nvSpPr>
        <p:spPr bwMode="auto">
          <a:xfrm>
            <a:off x="855019" y="2438400"/>
            <a:ext cx="7515102"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042433" y="2590800"/>
            <a:ext cx="7157239"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Summary – </a:t>
            </a:r>
          </a:p>
          <a:p>
            <a:pPr algn="ctr" eaLnBrk="1" hangingPunct="1">
              <a:spcBef>
                <a:spcPct val="0"/>
              </a:spcBef>
              <a:buFontTx/>
              <a:buNone/>
            </a:pPr>
            <a:r>
              <a:rPr lang="en-US" sz="4400" dirty="0">
                <a:latin typeface="Arial" pitchFamily="34" charset="0"/>
                <a:cs typeface="Arial" pitchFamily="34" charset="0"/>
              </a:rPr>
              <a:t>Key Findings &amp; Implications</a:t>
            </a:r>
            <a:endParaRPr lang="en-US" sz="4400" dirty="0">
              <a:solidFill>
                <a:schemeClr val="tx1"/>
              </a:solidFill>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190" y="0"/>
            <a:ext cx="7637889" cy="1052736"/>
          </a:xfrm>
        </p:spPr>
        <p:txBody>
          <a:bodyPr>
            <a:normAutofit/>
          </a:bodyPr>
          <a:lstStyle/>
          <a:p>
            <a:r>
              <a:rPr lang="en-CA" dirty="0"/>
              <a:t>In Fall 2018, compared to Fall 2017, there are more boaters who say they ‘Usually’ wear their lifejackets, and fewer who say ‘Always’.</a:t>
            </a:r>
            <a:endParaRPr lang="en-US" dirty="0"/>
          </a:p>
        </p:txBody>
      </p:sp>
      <p:sp>
        <p:nvSpPr>
          <p:cNvPr id="35" name="Slide Number Placeholder 34"/>
          <p:cNvSpPr>
            <a:spLocks noGrp="1"/>
          </p:cNvSpPr>
          <p:nvPr>
            <p:ph type="sldNum" sz="quarter" idx="12"/>
          </p:nvPr>
        </p:nvSpPr>
        <p:spPr/>
        <p:txBody>
          <a:bodyPr/>
          <a:lstStyle/>
          <a:p>
            <a:fld id="{5857359A-ACC2-4AC8-94CA-842605F06C6B}" type="slidenum">
              <a:rPr lang="en-US" smtClean="0"/>
              <a:pPr/>
              <a:t>60</a:t>
            </a:fld>
            <a:endParaRPr lang="en-US"/>
          </a:p>
        </p:txBody>
      </p:sp>
      <p:sp>
        <p:nvSpPr>
          <p:cNvPr id="23" name="Text Box 1916"/>
          <p:cNvSpPr txBox="1">
            <a:spLocks noChangeArrowheads="1"/>
          </p:cNvSpPr>
          <p:nvPr/>
        </p:nvSpPr>
        <p:spPr bwMode="auto">
          <a:xfrm>
            <a:off x="114300" y="6507162"/>
            <a:ext cx="5219677"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sp>
        <p:nvSpPr>
          <p:cNvPr id="25" name="Rectangle 232"/>
          <p:cNvSpPr>
            <a:spLocks noChangeArrowheads="1"/>
          </p:cNvSpPr>
          <p:nvPr/>
        </p:nvSpPr>
        <p:spPr bwMode="auto">
          <a:xfrm>
            <a:off x="951869" y="1143193"/>
            <a:ext cx="7197725" cy="648777"/>
          </a:xfrm>
          <a:prstGeom prst="rect">
            <a:avLst/>
          </a:prstGeom>
          <a:noFill/>
          <a:ln w="9525">
            <a:noFill/>
            <a:miter lim="800000"/>
            <a:headEnd/>
            <a:tailEnd/>
          </a:ln>
        </p:spPr>
        <p:txBody>
          <a:bodyPr/>
          <a:lstStyle/>
          <a:p>
            <a:pPr algn="ctr" eaLnBrk="1" hangingPunct="1">
              <a:spcBef>
                <a:spcPct val="0"/>
              </a:spcBef>
              <a:buFontTx/>
              <a:buNone/>
            </a:pPr>
            <a:r>
              <a:rPr lang="en-US" b="1" dirty="0">
                <a:solidFill>
                  <a:schemeClr val="tx1"/>
                </a:solidFill>
                <a:latin typeface="Arial" pitchFamily="34" charset="0"/>
                <a:cs typeface="Arial" pitchFamily="34" charset="0"/>
              </a:rPr>
              <a:t>How often boaters say they wear a lifejacket</a:t>
            </a:r>
            <a:br>
              <a:rPr lang="en-US" b="1" dirty="0">
                <a:solidFill>
                  <a:schemeClr val="tx1"/>
                </a:solidFill>
                <a:latin typeface="Arial" pitchFamily="34" charset="0"/>
                <a:cs typeface="Arial" pitchFamily="34" charset="0"/>
              </a:rPr>
            </a:br>
            <a:r>
              <a:rPr lang="en-US" b="1" dirty="0">
                <a:solidFill>
                  <a:schemeClr val="tx1"/>
                </a:solidFill>
                <a:latin typeface="Arial" pitchFamily="34" charset="0"/>
                <a:cs typeface="Arial" pitchFamily="34" charset="0"/>
              </a:rPr>
              <a:t>% of total boaters </a:t>
            </a:r>
            <a:r>
              <a:rPr lang="en-US" sz="1200" b="1" dirty="0">
                <a:solidFill>
                  <a:schemeClr val="tx1"/>
                </a:solidFill>
                <a:latin typeface="Arial" pitchFamily="34" charset="0"/>
                <a:cs typeface="Arial" pitchFamily="34" charset="0"/>
              </a:rPr>
              <a:t>(n=445)</a:t>
            </a:r>
            <a:endParaRPr lang="en-US" sz="1200" dirty="0">
              <a:solidFill>
                <a:schemeClr val="tx1"/>
              </a:solidFill>
              <a:latin typeface="Arial" pitchFamily="34" charset="0"/>
              <a:cs typeface="Arial" pitchFamily="34" charset="0"/>
            </a:endParaRPr>
          </a:p>
        </p:txBody>
      </p:sp>
      <p:sp>
        <p:nvSpPr>
          <p:cNvPr id="3" name="Right Arrow 2"/>
          <p:cNvSpPr/>
          <p:nvPr/>
        </p:nvSpPr>
        <p:spPr>
          <a:xfrm>
            <a:off x="317508" y="1817409"/>
            <a:ext cx="978408" cy="26930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cxnSpLocks/>
          </p:cNvCxnSpPr>
          <p:nvPr/>
        </p:nvCxnSpPr>
        <p:spPr>
          <a:xfrm>
            <a:off x="914397" y="4503234"/>
            <a:ext cx="746768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bwMode="auto">
          <a:xfrm>
            <a:off x="7348743" y="6092701"/>
            <a:ext cx="1836461"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2008 – 2014 research conducted in May each year </a:t>
            </a:r>
            <a:endParaRPr lang="en-CA" sz="800" dirty="0">
              <a:latin typeface="Arial" pitchFamily="34" charset="0"/>
              <a:cs typeface="Arial" pitchFamily="34" charset="0"/>
            </a:endParaRPr>
          </a:p>
        </p:txBody>
      </p:sp>
      <p:graphicFrame>
        <p:nvGraphicFramePr>
          <p:cNvPr id="89" name="Chart 88"/>
          <p:cNvGraphicFramePr>
            <a:graphicFrameLocks/>
          </p:cNvGraphicFramePr>
          <p:nvPr>
            <p:extLst>
              <p:ext uri="{D42A27DB-BD31-4B8C-83A1-F6EECF244321}">
                <p14:modId xmlns:p14="http://schemas.microsoft.com/office/powerpoint/2010/main" val="39860750"/>
              </p:ext>
            </p:extLst>
          </p:nvPr>
        </p:nvGraphicFramePr>
        <p:xfrm>
          <a:off x="1427213" y="1654624"/>
          <a:ext cx="7472151" cy="4561342"/>
        </p:xfrm>
        <a:graphic>
          <a:graphicData uri="http://schemas.openxmlformats.org/drawingml/2006/chart">
            <c:chart xmlns:c="http://schemas.openxmlformats.org/drawingml/2006/chart" xmlns:r="http://schemas.openxmlformats.org/officeDocument/2006/relationships" r:id="rId2"/>
          </a:graphicData>
        </a:graphic>
      </p:graphicFrame>
      <p:cxnSp>
        <p:nvCxnSpPr>
          <p:cNvPr id="80" name="Straight Arrow Connector 68">
            <a:extLst>
              <a:ext uri="{FF2B5EF4-FFF2-40B4-BE49-F238E27FC236}">
                <a16:creationId xmlns:a16="http://schemas.microsoft.com/office/drawing/2014/main" xmlns="" id="{2AAB4CDA-C7C1-49E0-BAB1-BE8ABF061A53}"/>
              </a:ext>
            </a:extLst>
          </p:cNvPr>
          <p:cNvCxnSpPr>
            <a:cxnSpLocks noChangeShapeType="1"/>
          </p:cNvCxnSpPr>
          <p:nvPr/>
        </p:nvCxnSpPr>
        <p:spPr bwMode="auto">
          <a:xfrm rot="16200000" flipH="1">
            <a:off x="2822408" y="6301952"/>
            <a:ext cx="173037" cy="1587"/>
          </a:xfrm>
          <a:prstGeom prst="straightConnector1">
            <a:avLst/>
          </a:prstGeom>
          <a:noFill/>
          <a:ln w="19050" algn="ctr">
            <a:solidFill>
              <a:srgbClr val="00B050"/>
            </a:solidFill>
            <a:round/>
            <a:headEnd/>
            <a:tailEnd type="arrow" w="med" len="med"/>
          </a:ln>
        </p:spPr>
      </p:cxnSp>
      <p:cxnSp>
        <p:nvCxnSpPr>
          <p:cNvPr id="81" name="Straight Arrow Connector 68">
            <a:extLst>
              <a:ext uri="{FF2B5EF4-FFF2-40B4-BE49-F238E27FC236}">
                <a16:creationId xmlns:a16="http://schemas.microsoft.com/office/drawing/2014/main" xmlns="" id="{24B3FAC5-A57F-4173-9942-E2972C16A32F}"/>
              </a:ext>
            </a:extLst>
          </p:cNvPr>
          <p:cNvCxnSpPr>
            <a:cxnSpLocks noChangeShapeType="1"/>
          </p:cNvCxnSpPr>
          <p:nvPr/>
        </p:nvCxnSpPr>
        <p:spPr bwMode="auto">
          <a:xfrm rot="5400000" flipH="1" flipV="1">
            <a:off x="2688183" y="6301952"/>
            <a:ext cx="173037" cy="1587"/>
          </a:xfrm>
          <a:prstGeom prst="straightConnector1">
            <a:avLst/>
          </a:prstGeom>
          <a:noFill/>
          <a:ln w="19050" algn="ctr">
            <a:solidFill>
              <a:srgbClr val="00B050"/>
            </a:solidFill>
            <a:round/>
            <a:headEnd/>
            <a:tailEnd type="arrow" w="med" len="med"/>
          </a:ln>
        </p:spPr>
      </p:cxnSp>
      <p:sp>
        <p:nvSpPr>
          <p:cNvPr id="85" name="TextBox 84">
            <a:extLst>
              <a:ext uri="{FF2B5EF4-FFF2-40B4-BE49-F238E27FC236}">
                <a16:creationId xmlns:a16="http://schemas.microsoft.com/office/drawing/2014/main" xmlns="" id="{1E625CB2-2F8C-43EF-A96F-E41FD6F11A87}"/>
              </a:ext>
            </a:extLst>
          </p:cNvPr>
          <p:cNvSpPr txBox="1"/>
          <p:nvPr/>
        </p:nvSpPr>
        <p:spPr bwMode="auto">
          <a:xfrm>
            <a:off x="3723912" y="5621469"/>
            <a:ext cx="2564538" cy="261610"/>
          </a:xfrm>
          <a:prstGeom prst="rect">
            <a:avLst/>
          </a:prstGeom>
          <a:solidFill>
            <a:srgbClr val="FFFFFF"/>
          </a:solidFill>
          <a:ln w="9525">
            <a:noFill/>
            <a:miter lim="800000"/>
            <a:headEnd/>
            <a:tailEnd/>
          </a:ln>
        </p:spPr>
        <p:txBody>
          <a:bodyPr wrap="square" rtlCol="0">
            <a:spAutoFit/>
          </a:bodyPr>
          <a:lstStyle/>
          <a:p>
            <a:r>
              <a:rPr lang="en-US" sz="1100" b="1" dirty="0">
                <a:latin typeface="Arial" pitchFamily="34" charset="0"/>
                <a:cs typeface="Arial" pitchFamily="34" charset="0"/>
              </a:rPr>
              <a:t>Most of the Time</a:t>
            </a:r>
          </a:p>
        </p:txBody>
      </p:sp>
      <p:sp>
        <p:nvSpPr>
          <p:cNvPr id="106" name="TextBox 105">
            <a:extLst>
              <a:ext uri="{FF2B5EF4-FFF2-40B4-BE49-F238E27FC236}">
                <a16:creationId xmlns:a16="http://schemas.microsoft.com/office/drawing/2014/main" xmlns="" id="{E5442731-5383-440C-B5A9-63BC441F78FB}"/>
              </a:ext>
            </a:extLst>
          </p:cNvPr>
          <p:cNvSpPr txBox="1"/>
          <p:nvPr/>
        </p:nvSpPr>
        <p:spPr bwMode="auto">
          <a:xfrm>
            <a:off x="2911025" y="6119851"/>
            <a:ext cx="3892357"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cross-seasonal comparisons. i.e. Aug 2018 increase or decrease vs. May 2018; May 2018 vs. Aug 2017; Aug 2017 vs. May 2016; or August 2015 vs. May 2014.</a:t>
            </a:r>
            <a:endParaRPr lang="en-CA" sz="800" dirty="0">
              <a:latin typeface="Arial" pitchFamily="34" charset="0"/>
              <a:cs typeface="Arial" pitchFamily="34" charset="0"/>
            </a:endParaRPr>
          </a:p>
        </p:txBody>
      </p:sp>
      <p:sp>
        <p:nvSpPr>
          <p:cNvPr id="108" name="TextBox 107">
            <a:extLst>
              <a:ext uri="{FF2B5EF4-FFF2-40B4-BE49-F238E27FC236}">
                <a16:creationId xmlns:a16="http://schemas.microsoft.com/office/drawing/2014/main" xmlns="" id="{F09B1758-520A-4C01-825E-3CA5554BCCA3}"/>
              </a:ext>
            </a:extLst>
          </p:cNvPr>
          <p:cNvSpPr txBox="1"/>
          <p:nvPr/>
        </p:nvSpPr>
        <p:spPr bwMode="auto">
          <a:xfrm>
            <a:off x="460841" y="6114744"/>
            <a:ext cx="2331099" cy="338554"/>
          </a:xfrm>
          <a:prstGeom prst="rect">
            <a:avLst/>
          </a:prstGeom>
          <a:noFill/>
          <a:ln w="9525">
            <a:noFill/>
            <a:miter lim="800000"/>
            <a:headEnd/>
            <a:tailEnd/>
          </a:ln>
        </p:spPr>
        <p:txBody>
          <a:bodyPr wrap="square" rtlCol="0">
            <a:spAutoFit/>
          </a:bodyPr>
          <a:lstStyle/>
          <a:p>
            <a:pPr>
              <a:buFontTx/>
              <a:buNone/>
            </a:pPr>
            <a:r>
              <a:rPr lang="en-US" sz="800" dirty="0">
                <a:latin typeface="Arial" pitchFamily="34" charset="0"/>
                <a:cs typeface="Arial" pitchFamily="34" charset="0"/>
              </a:rPr>
              <a:t> = increase or decrease versus previous wave at same time of year</a:t>
            </a:r>
            <a:endParaRPr lang="en-CA" sz="800" dirty="0">
              <a:latin typeface="Arial" pitchFamily="34" charset="0"/>
              <a:cs typeface="Arial" pitchFamily="34" charset="0"/>
            </a:endParaRPr>
          </a:p>
        </p:txBody>
      </p:sp>
      <p:cxnSp>
        <p:nvCxnSpPr>
          <p:cNvPr id="109" name="Straight Arrow Connector 68">
            <a:extLst>
              <a:ext uri="{FF2B5EF4-FFF2-40B4-BE49-F238E27FC236}">
                <a16:creationId xmlns:a16="http://schemas.microsoft.com/office/drawing/2014/main" xmlns="" id="{87998AFE-CC49-483D-9905-3F9ED0E54186}"/>
              </a:ext>
            </a:extLst>
          </p:cNvPr>
          <p:cNvCxnSpPr>
            <a:cxnSpLocks noChangeShapeType="1"/>
          </p:cNvCxnSpPr>
          <p:nvPr/>
        </p:nvCxnSpPr>
        <p:spPr bwMode="auto">
          <a:xfrm rot="5400000" flipH="1" flipV="1">
            <a:off x="243546" y="6297755"/>
            <a:ext cx="173037" cy="1587"/>
          </a:xfrm>
          <a:prstGeom prst="straightConnector1">
            <a:avLst/>
          </a:prstGeom>
          <a:noFill/>
          <a:ln w="9525" algn="ctr">
            <a:solidFill>
              <a:schemeClr val="tx1"/>
            </a:solidFill>
            <a:round/>
            <a:headEnd/>
            <a:tailEnd type="arrow" w="med" len="med"/>
          </a:ln>
        </p:spPr>
      </p:cxnSp>
      <p:cxnSp>
        <p:nvCxnSpPr>
          <p:cNvPr id="110" name="Straight Arrow Connector 68">
            <a:extLst>
              <a:ext uri="{FF2B5EF4-FFF2-40B4-BE49-F238E27FC236}">
                <a16:creationId xmlns:a16="http://schemas.microsoft.com/office/drawing/2014/main" xmlns="" id="{E0B5CEFF-2708-4675-86BA-2A73C97BE2D1}"/>
              </a:ext>
            </a:extLst>
          </p:cNvPr>
          <p:cNvCxnSpPr>
            <a:cxnSpLocks noChangeShapeType="1"/>
          </p:cNvCxnSpPr>
          <p:nvPr/>
        </p:nvCxnSpPr>
        <p:spPr bwMode="auto">
          <a:xfrm rot="16200000" flipH="1">
            <a:off x="382081" y="6306381"/>
            <a:ext cx="173037" cy="1587"/>
          </a:xfrm>
          <a:prstGeom prst="straightConnector1">
            <a:avLst/>
          </a:prstGeom>
          <a:noFill/>
          <a:ln w="9525" algn="ctr">
            <a:solidFill>
              <a:schemeClr val="tx1"/>
            </a:solidFill>
            <a:round/>
            <a:headEnd/>
            <a:tailEnd type="arrow" w="med" len="med"/>
          </a:ln>
        </p:spPr>
      </p:cxnSp>
      <p:sp>
        <p:nvSpPr>
          <p:cNvPr id="111" name="TextBox 62">
            <a:extLst>
              <a:ext uri="{FF2B5EF4-FFF2-40B4-BE49-F238E27FC236}">
                <a16:creationId xmlns:a16="http://schemas.microsoft.com/office/drawing/2014/main" xmlns="" id="{6891A1C1-5DC5-4D0F-AD5D-8D31BFAFBA76}"/>
              </a:ext>
            </a:extLst>
          </p:cNvPr>
          <p:cNvSpPr txBox="1">
            <a:spLocks noChangeArrowheads="1"/>
          </p:cNvSpPr>
          <p:nvPr/>
        </p:nvSpPr>
        <p:spPr bwMode="auto">
          <a:xfrm>
            <a:off x="6644735" y="179931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10</a:t>
            </a:r>
          </a:p>
        </p:txBody>
      </p:sp>
      <p:sp>
        <p:nvSpPr>
          <p:cNvPr id="112" name="TextBox 62">
            <a:extLst>
              <a:ext uri="{FF2B5EF4-FFF2-40B4-BE49-F238E27FC236}">
                <a16:creationId xmlns:a16="http://schemas.microsoft.com/office/drawing/2014/main" xmlns="" id="{B666A66E-1E77-4970-977D-1CFE639CA67A}"/>
              </a:ext>
            </a:extLst>
          </p:cNvPr>
          <p:cNvSpPr txBox="1">
            <a:spLocks noChangeArrowheads="1"/>
          </p:cNvSpPr>
          <p:nvPr/>
        </p:nvSpPr>
        <p:spPr bwMode="auto">
          <a:xfrm>
            <a:off x="6059869" y="1809475"/>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23</a:t>
            </a:r>
          </a:p>
        </p:txBody>
      </p:sp>
      <p:sp>
        <p:nvSpPr>
          <p:cNvPr id="113" name="TextBox 112">
            <a:extLst>
              <a:ext uri="{FF2B5EF4-FFF2-40B4-BE49-F238E27FC236}">
                <a16:creationId xmlns:a16="http://schemas.microsoft.com/office/drawing/2014/main" xmlns="" id="{FB59FAE1-3C37-4614-9FE7-2562E09CC566}"/>
              </a:ext>
            </a:extLst>
          </p:cNvPr>
          <p:cNvSpPr txBox="1">
            <a:spLocks noChangeArrowheads="1"/>
          </p:cNvSpPr>
          <p:nvPr/>
        </p:nvSpPr>
        <p:spPr bwMode="auto">
          <a:xfrm>
            <a:off x="4777235" y="180947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54</a:t>
            </a:r>
          </a:p>
        </p:txBody>
      </p:sp>
      <p:sp>
        <p:nvSpPr>
          <p:cNvPr id="114" name="TextBox 62">
            <a:extLst>
              <a:ext uri="{FF2B5EF4-FFF2-40B4-BE49-F238E27FC236}">
                <a16:creationId xmlns:a16="http://schemas.microsoft.com/office/drawing/2014/main" xmlns="" id="{B3250E92-05C9-4435-AE5E-E3A84725C4BF}"/>
              </a:ext>
            </a:extLst>
          </p:cNvPr>
          <p:cNvSpPr txBox="1">
            <a:spLocks noChangeArrowheads="1"/>
          </p:cNvSpPr>
          <p:nvPr/>
        </p:nvSpPr>
        <p:spPr bwMode="auto">
          <a:xfrm>
            <a:off x="7434023" y="1803498"/>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p>
        </p:txBody>
      </p:sp>
      <p:sp>
        <p:nvSpPr>
          <p:cNvPr id="115" name="TextBox 62">
            <a:extLst>
              <a:ext uri="{FF2B5EF4-FFF2-40B4-BE49-F238E27FC236}">
                <a16:creationId xmlns:a16="http://schemas.microsoft.com/office/drawing/2014/main" xmlns="" id="{D7FFF5FA-D761-4A22-984A-BD676DEFD27E}"/>
              </a:ext>
            </a:extLst>
          </p:cNvPr>
          <p:cNvSpPr txBox="1">
            <a:spLocks noChangeArrowheads="1"/>
          </p:cNvSpPr>
          <p:nvPr/>
        </p:nvSpPr>
        <p:spPr bwMode="auto">
          <a:xfrm>
            <a:off x="7181919" y="1798933"/>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10</a:t>
            </a:r>
          </a:p>
        </p:txBody>
      </p:sp>
      <p:sp>
        <p:nvSpPr>
          <p:cNvPr id="65" name="TextBox 62"/>
          <p:cNvSpPr txBox="1">
            <a:spLocks noChangeArrowheads="1"/>
          </p:cNvSpPr>
          <p:nvPr/>
        </p:nvSpPr>
        <p:spPr bwMode="auto">
          <a:xfrm>
            <a:off x="7445961" y="300693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p>
        </p:txBody>
      </p:sp>
      <p:sp>
        <p:nvSpPr>
          <p:cNvPr id="66" name="TextBox 62"/>
          <p:cNvSpPr txBox="1">
            <a:spLocks noChangeArrowheads="1"/>
          </p:cNvSpPr>
          <p:nvPr/>
        </p:nvSpPr>
        <p:spPr bwMode="auto">
          <a:xfrm>
            <a:off x="7253631" y="3006937"/>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7</a:t>
            </a:r>
            <a:endParaRPr lang="en-US" sz="1200" dirty="0">
              <a:latin typeface="Arial" pitchFamily="34" charset="0"/>
              <a:cs typeface="Arial" pitchFamily="34" charset="0"/>
            </a:endParaRPr>
          </a:p>
        </p:txBody>
      </p:sp>
      <p:sp>
        <p:nvSpPr>
          <p:cNvPr id="68" name="TextBox 62"/>
          <p:cNvSpPr txBox="1">
            <a:spLocks noChangeArrowheads="1"/>
          </p:cNvSpPr>
          <p:nvPr/>
        </p:nvSpPr>
        <p:spPr bwMode="auto">
          <a:xfrm>
            <a:off x="6806386" y="300693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11</a:t>
            </a:r>
            <a:endParaRPr lang="en-US" sz="1200" dirty="0">
              <a:latin typeface="Arial" pitchFamily="34" charset="0"/>
              <a:cs typeface="Arial" pitchFamily="34" charset="0"/>
            </a:endParaRPr>
          </a:p>
        </p:txBody>
      </p:sp>
      <p:sp>
        <p:nvSpPr>
          <p:cNvPr id="73" name="TextBox 62"/>
          <p:cNvSpPr txBox="1">
            <a:spLocks noChangeArrowheads="1"/>
          </p:cNvSpPr>
          <p:nvPr/>
        </p:nvSpPr>
        <p:spPr bwMode="auto">
          <a:xfrm>
            <a:off x="6179511" y="3006937"/>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22</a:t>
            </a:r>
            <a:endParaRPr lang="en-US" sz="1200" dirty="0">
              <a:latin typeface="Arial" pitchFamily="34" charset="0"/>
              <a:cs typeface="Arial" pitchFamily="34" charset="0"/>
            </a:endParaRPr>
          </a:p>
        </p:txBody>
      </p:sp>
      <p:sp>
        <p:nvSpPr>
          <p:cNvPr id="74" name="TextBox 73"/>
          <p:cNvSpPr txBox="1">
            <a:spLocks noChangeArrowheads="1"/>
          </p:cNvSpPr>
          <p:nvPr/>
        </p:nvSpPr>
        <p:spPr bwMode="auto">
          <a:xfrm>
            <a:off x="4941865" y="3006937"/>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57</a:t>
            </a:r>
            <a:endParaRPr lang="en-US" sz="1200" dirty="0">
              <a:latin typeface="Arial" pitchFamily="34" charset="0"/>
              <a:cs typeface="Arial" pitchFamily="34" charset="0"/>
            </a:endParaRPr>
          </a:p>
        </p:txBody>
      </p:sp>
      <p:sp>
        <p:nvSpPr>
          <p:cNvPr id="28" name="TextBox 62"/>
          <p:cNvSpPr txBox="1">
            <a:spLocks noChangeArrowheads="1"/>
          </p:cNvSpPr>
          <p:nvPr/>
        </p:nvSpPr>
        <p:spPr bwMode="auto">
          <a:xfrm>
            <a:off x="7447015" y="5117228"/>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29" name="TextBox 62"/>
          <p:cNvSpPr txBox="1">
            <a:spLocks noChangeArrowheads="1"/>
          </p:cNvSpPr>
          <p:nvPr/>
        </p:nvSpPr>
        <p:spPr bwMode="auto">
          <a:xfrm>
            <a:off x="7273765" y="5117228"/>
            <a:ext cx="392112"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6</a:t>
            </a:r>
            <a:endParaRPr lang="en-US" sz="1200">
              <a:latin typeface="Arial" pitchFamily="34" charset="0"/>
              <a:cs typeface="Arial" pitchFamily="34" charset="0"/>
            </a:endParaRPr>
          </a:p>
        </p:txBody>
      </p:sp>
      <p:sp>
        <p:nvSpPr>
          <p:cNvPr id="30" name="TextBox 62"/>
          <p:cNvSpPr txBox="1">
            <a:spLocks noChangeArrowheads="1"/>
          </p:cNvSpPr>
          <p:nvPr/>
        </p:nvSpPr>
        <p:spPr bwMode="auto">
          <a:xfrm>
            <a:off x="6884827" y="5117228"/>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11</a:t>
            </a:r>
            <a:endParaRPr lang="en-US" sz="1200" dirty="0">
              <a:latin typeface="Arial" pitchFamily="34" charset="0"/>
              <a:cs typeface="Arial" pitchFamily="34" charset="0"/>
            </a:endParaRPr>
          </a:p>
        </p:txBody>
      </p:sp>
      <p:sp>
        <p:nvSpPr>
          <p:cNvPr id="31" name="TextBox 62"/>
          <p:cNvSpPr txBox="1">
            <a:spLocks noChangeArrowheads="1"/>
          </p:cNvSpPr>
          <p:nvPr/>
        </p:nvSpPr>
        <p:spPr bwMode="auto">
          <a:xfrm>
            <a:off x="6246652" y="5117228"/>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24</a:t>
            </a:r>
            <a:endParaRPr lang="en-US" sz="1200" dirty="0">
              <a:latin typeface="Arial" pitchFamily="34" charset="0"/>
              <a:cs typeface="Arial" pitchFamily="34" charset="0"/>
            </a:endParaRPr>
          </a:p>
        </p:txBody>
      </p:sp>
      <p:sp>
        <p:nvSpPr>
          <p:cNvPr id="32" name="TextBox 62"/>
          <p:cNvSpPr txBox="1">
            <a:spLocks noChangeArrowheads="1"/>
          </p:cNvSpPr>
          <p:nvPr/>
        </p:nvSpPr>
        <p:spPr bwMode="auto">
          <a:xfrm>
            <a:off x="4905915" y="5117228"/>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56</a:t>
            </a:r>
            <a:endParaRPr lang="en-US" sz="1200" dirty="0">
              <a:latin typeface="Arial" pitchFamily="34" charset="0"/>
              <a:cs typeface="Arial" pitchFamily="34" charset="0"/>
            </a:endParaRPr>
          </a:p>
        </p:txBody>
      </p:sp>
      <p:sp>
        <p:nvSpPr>
          <p:cNvPr id="33" name="TextBox 62"/>
          <p:cNvSpPr txBox="1">
            <a:spLocks noChangeArrowheads="1"/>
          </p:cNvSpPr>
          <p:nvPr/>
        </p:nvSpPr>
        <p:spPr bwMode="auto">
          <a:xfrm>
            <a:off x="7467841" y="4815204"/>
            <a:ext cx="392112"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2</a:t>
            </a:r>
            <a:endParaRPr lang="en-US" sz="1200">
              <a:latin typeface="Arial" pitchFamily="34" charset="0"/>
              <a:cs typeface="Arial" pitchFamily="34" charset="0"/>
            </a:endParaRPr>
          </a:p>
        </p:txBody>
      </p:sp>
      <p:sp>
        <p:nvSpPr>
          <p:cNvPr id="34" name="TextBox 62"/>
          <p:cNvSpPr txBox="1">
            <a:spLocks noChangeArrowheads="1"/>
          </p:cNvSpPr>
          <p:nvPr/>
        </p:nvSpPr>
        <p:spPr bwMode="auto">
          <a:xfrm>
            <a:off x="7333185" y="4804374"/>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7</a:t>
            </a:r>
            <a:endParaRPr lang="en-US" sz="1200" dirty="0">
              <a:latin typeface="Arial" pitchFamily="34" charset="0"/>
              <a:cs typeface="Arial" pitchFamily="34" charset="0"/>
            </a:endParaRPr>
          </a:p>
        </p:txBody>
      </p:sp>
      <p:sp>
        <p:nvSpPr>
          <p:cNvPr id="36" name="TextBox 62"/>
          <p:cNvSpPr txBox="1">
            <a:spLocks noChangeArrowheads="1"/>
          </p:cNvSpPr>
          <p:nvPr/>
        </p:nvSpPr>
        <p:spPr bwMode="auto">
          <a:xfrm>
            <a:off x="6851875" y="4810350"/>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12</a:t>
            </a:r>
            <a:endParaRPr lang="en-US" sz="1200" dirty="0">
              <a:latin typeface="Arial" pitchFamily="34" charset="0"/>
              <a:cs typeface="Arial" pitchFamily="34" charset="0"/>
            </a:endParaRPr>
          </a:p>
        </p:txBody>
      </p:sp>
      <p:sp>
        <p:nvSpPr>
          <p:cNvPr id="37" name="TextBox 62"/>
          <p:cNvSpPr txBox="1">
            <a:spLocks noChangeArrowheads="1"/>
          </p:cNvSpPr>
          <p:nvPr/>
        </p:nvSpPr>
        <p:spPr bwMode="auto">
          <a:xfrm>
            <a:off x="6179287" y="4808763"/>
            <a:ext cx="392113"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27</a:t>
            </a:r>
            <a:endParaRPr lang="en-US" sz="1200">
              <a:latin typeface="Arial" pitchFamily="34" charset="0"/>
              <a:cs typeface="Arial" pitchFamily="34" charset="0"/>
            </a:endParaRPr>
          </a:p>
        </p:txBody>
      </p:sp>
      <p:sp>
        <p:nvSpPr>
          <p:cNvPr id="38" name="TextBox 62"/>
          <p:cNvSpPr txBox="1">
            <a:spLocks noChangeArrowheads="1"/>
          </p:cNvSpPr>
          <p:nvPr/>
        </p:nvSpPr>
        <p:spPr bwMode="auto">
          <a:xfrm>
            <a:off x="4676625" y="480648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52</a:t>
            </a:r>
            <a:endParaRPr lang="en-US" sz="1200" dirty="0">
              <a:latin typeface="Arial" pitchFamily="34" charset="0"/>
              <a:cs typeface="Arial" pitchFamily="34" charset="0"/>
            </a:endParaRPr>
          </a:p>
        </p:txBody>
      </p:sp>
      <p:sp>
        <p:nvSpPr>
          <p:cNvPr id="39" name="TextBox 62"/>
          <p:cNvSpPr txBox="1">
            <a:spLocks noChangeArrowheads="1"/>
          </p:cNvSpPr>
          <p:nvPr/>
        </p:nvSpPr>
        <p:spPr bwMode="auto">
          <a:xfrm>
            <a:off x="7489920" y="541990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a:t>
            </a:r>
            <a:endParaRPr lang="en-US" sz="1200" dirty="0">
              <a:latin typeface="Arial" pitchFamily="34" charset="0"/>
              <a:cs typeface="Arial" pitchFamily="34" charset="0"/>
            </a:endParaRPr>
          </a:p>
        </p:txBody>
      </p:sp>
      <p:sp>
        <p:nvSpPr>
          <p:cNvPr id="40" name="TextBox 62"/>
          <p:cNvSpPr txBox="1">
            <a:spLocks noChangeArrowheads="1"/>
          </p:cNvSpPr>
          <p:nvPr/>
        </p:nvSpPr>
        <p:spPr bwMode="auto">
          <a:xfrm>
            <a:off x="7353619" y="5428532"/>
            <a:ext cx="392113"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6</a:t>
            </a:r>
            <a:endParaRPr lang="en-US" sz="1200">
              <a:latin typeface="Arial" pitchFamily="34" charset="0"/>
              <a:cs typeface="Arial" pitchFamily="34" charset="0"/>
            </a:endParaRPr>
          </a:p>
        </p:txBody>
      </p:sp>
      <p:sp>
        <p:nvSpPr>
          <p:cNvPr id="41" name="TextBox 62"/>
          <p:cNvSpPr txBox="1">
            <a:spLocks noChangeArrowheads="1"/>
          </p:cNvSpPr>
          <p:nvPr/>
        </p:nvSpPr>
        <p:spPr bwMode="auto">
          <a:xfrm>
            <a:off x="6930821" y="5428532"/>
            <a:ext cx="392113" cy="276999"/>
          </a:xfrm>
          <a:prstGeom prst="rect">
            <a:avLst/>
          </a:prstGeom>
          <a:noFill/>
          <a:ln w="9525">
            <a:noFill/>
            <a:miter lim="800000"/>
            <a:headEnd/>
            <a:tailEnd/>
          </a:ln>
        </p:spPr>
        <p:txBody>
          <a:bodyPr>
            <a:spAutoFit/>
          </a:bodyPr>
          <a:lstStyle/>
          <a:p>
            <a:pPr>
              <a:buFontTx/>
              <a:buNone/>
            </a:pPr>
            <a:r>
              <a:rPr lang="en-US" sz="1200" b="1">
                <a:latin typeface="Arial" pitchFamily="34" charset="0"/>
                <a:cs typeface="Arial" pitchFamily="34" charset="0"/>
              </a:rPr>
              <a:t>11</a:t>
            </a:r>
            <a:endParaRPr lang="en-US" sz="1200">
              <a:latin typeface="Arial" pitchFamily="34" charset="0"/>
              <a:cs typeface="Arial" pitchFamily="34" charset="0"/>
            </a:endParaRPr>
          </a:p>
        </p:txBody>
      </p:sp>
      <p:sp>
        <p:nvSpPr>
          <p:cNvPr id="42" name="TextBox 62"/>
          <p:cNvSpPr txBox="1">
            <a:spLocks noChangeArrowheads="1"/>
          </p:cNvSpPr>
          <p:nvPr/>
        </p:nvSpPr>
        <p:spPr bwMode="auto">
          <a:xfrm>
            <a:off x="6291059" y="542853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26</a:t>
            </a:r>
            <a:endParaRPr lang="en-US" sz="1200" dirty="0">
              <a:latin typeface="Arial" pitchFamily="34" charset="0"/>
              <a:cs typeface="Arial" pitchFamily="34" charset="0"/>
            </a:endParaRPr>
          </a:p>
        </p:txBody>
      </p:sp>
      <p:sp>
        <p:nvSpPr>
          <p:cNvPr id="43" name="TextBox 62"/>
          <p:cNvSpPr txBox="1">
            <a:spLocks noChangeArrowheads="1"/>
          </p:cNvSpPr>
          <p:nvPr/>
        </p:nvSpPr>
        <p:spPr bwMode="auto">
          <a:xfrm>
            <a:off x="4817015" y="541990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55</a:t>
            </a:r>
            <a:endParaRPr lang="en-US" sz="1200" dirty="0">
              <a:latin typeface="Arial" pitchFamily="34" charset="0"/>
              <a:cs typeface="Arial" pitchFamily="34" charset="0"/>
            </a:endParaRPr>
          </a:p>
        </p:txBody>
      </p:sp>
      <p:sp>
        <p:nvSpPr>
          <p:cNvPr id="47" name="TextBox 62"/>
          <p:cNvSpPr txBox="1">
            <a:spLocks noChangeArrowheads="1"/>
          </p:cNvSpPr>
          <p:nvPr/>
        </p:nvSpPr>
        <p:spPr bwMode="auto">
          <a:xfrm>
            <a:off x="7430559" y="4511427"/>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48" name="TextBox 62"/>
          <p:cNvSpPr txBox="1">
            <a:spLocks noChangeArrowheads="1"/>
          </p:cNvSpPr>
          <p:nvPr/>
        </p:nvSpPr>
        <p:spPr bwMode="auto">
          <a:xfrm>
            <a:off x="7184081" y="4511427"/>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49" name="TextBox 62"/>
          <p:cNvSpPr txBox="1">
            <a:spLocks noChangeArrowheads="1"/>
          </p:cNvSpPr>
          <p:nvPr/>
        </p:nvSpPr>
        <p:spPr bwMode="auto">
          <a:xfrm>
            <a:off x="6626145" y="451142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15</a:t>
            </a:r>
            <a:endParaRPr lang="en-US" sz="1200" dirty="0">
              <a:latin typeface="Arial" pitchFamily="34" charset="0"/>
              <a:cs typeface="Arial" pitchFamily="34" charset="0"/>
            </a:endParaRPr>
          </a:p>
        </p:txBody>
      </p:sp>
      <p:sp>
        <p:nvSpPr>
          <p:cNvPr id="50" name="TextBox 62"/>
          <p:cNvSpPr txBox="1">
            <a:spLocks noChangeArrowheads="1"/>
          </p:cNvSpPr>
          <p:nvPr/>
        </p:nvSpPr>
        <p:spPr bwMode="auto">
          <a:xfrm>
            <a:off x="5795882" y="4519365"/>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25</a:t>
            </a:r>
            <a:endParaRPr lang="en-US" sz="1200" dirty="0">
              <a:latin typeface="Arial" pitchFamily="34" charset="0"/>
              <a:cs typeface="Arial" pitchFamily="34" charset="0"/>
            </a:endParaRPr>
          </a:p>
        </p:txBody>
      </p:sp>
      <p:sp>
        <p:nvSpPr>
          <p:cNvPr id="51" name="TextBox 62"/>
          <p:cNvSpPr txBox="1">
            <a:spLocks noChangeArrowheads="1"/>
          </p:cNvSpPr>
          <p:nvPr/>
        </p:nvSpPr>
        <p:spPr bwMode="auto">
          <a:xfrm>
            <a:off x="4408095" y="4519365"/>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47</a:t>
            </a:r>
            <a:endParaRPr lang="en-US" sz="1200" dirty="0">
              <a:latin typeface="Arial" pitchFamily="34" charset="0"/>
              <a:cs typeface="Arial" pitchFamily="34" charset="0"/>
            </a:endParaRPr>
          </a:p>
        </p:txBody>
      </p:sp>
      <p:sp>
        <p:nvSpPr>
          <p:cNvPr id="44" name="TextBox 62"/>
          <p:cNvSpPr txBox="1">
            <a:spLocks noChangeArrowheads="1"/>
          </p:cNvSpPr>
          <p:nvPr/>
        </p:nvSpPr>
        <p:spPr bwMode="auto">
          <a:xfrm>
            <a:off x="7435317" y="4213965"/>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46" name="TextBox 62"/>
          <p:cNvSpPr txBox="1">
            <a:spLocks noChangeArrowheads="1"/>
          </p:cNvSpPr>
          <p:nvPr/>
        </p:nvSpPr>
        <p:spPr bwMode="auto">
          <a:xfrm>
            <a:off x="7182489" y="4213965"/>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55" name="TextBox 62"/>
          <p:cNvSpPr txBox="1">
            <a:spLocks noChangeArrowheads="1"/>
          </p:cNvSpPr>
          <p:nvPr/>
        </p:nvSpPr>
        <p:spPr bwMode="auto">
          <a:xfrm>
            <a:off x="6633268" y="421396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13</a:t>
            </a:r>
            <a:endParaRPr lang="en-US" sz="1200" dirty="0">
              <a:latin typeface="Arial" pitchFamily="34" charset="0"/>
              <a:cs typeface="Arial" pitchFamily="34" charset="0"/>
            </a:endParaRPr>
          </a:p>
        </p:txBody>
      </p:sp>
      <p:sp>
        <p:nvSpPr>
          <p:cNvPr id="56" name="TextBox 62"/>
          <p:cNvSpPr txBox="1">
            <a:spLocks noChangeArrowheads="1"/>
          </p:cNvSpPr>
          <p:nvPr/>
        </p:nvSpPr>
        <p:spPr bwMode="auto">
          <a:xfrm>
            <a:off x="5896337" y="4209203"/>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24</a:t>
            </a:r>
            <a:endParaRPr lang="en-US" sz="1200" dirty="0">
              <a:latin typeface="Arial" pitchFamily="34" charset="0"/>
              <a:cs typeface="Arial" pitchFamily="34" charset="0"/>
            </a:endParaRPr>
          </a:p>
        </p:txBody>
      </p:sp>
      <p:sp>
        <p:nvSpPr>
          <p:cNvPr id="57" name="TextBox 62"/>
          <p:cNvSpPr txBox="1">
            <a:spLocks noChangeArrowheads="1"/>
          </p:cNvSpPr>
          <p:nvPr/>
        </p:nvSpPr>
        <p:spPr bwMode="auto">
          <a:xfrm>
            <a:off x="4568065" y="4209203"/>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50</a:t>
            </a:r>
            <a:endParaRPr lang="en-US" sz="1200" dirty="0">
              <a:latin typeface="Arial" pitchFamily="34" charset="0"/>
              <a:cs typeface="Arial" pitchFamily="34" charset="0"/>
            </a:endParaRPr>
          </a:p>
        </p:txBody>
      </p:sp>
      <p:sp>
        <p:nvSpPr>
          <p:cNvPr id="45" name="TextBox 62"/>
          <p:cNvSpPr txBox="1">
            <a:spLocks noChangeArrowheads="1"/>
          </p:cNvSpPr>
          <p:nvPr/>
        </p:nvSpPr>
        <p:spPr bwMode="auto">
          <a:xfrm>
            <a:off x="7465874" y="3904483"/>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a:t>
            </a:r>
          </a:p>
        </p:txBody>
      </p:sp>
      <p:sp>
        <p:nvSpPr>
          <p:cNvPr id="52" name="TextBox 62"/>
          <p:cNvSpPr txBox="1">
            <a:spLocks noChangeArrowheads="1"/>
          </p:cNvSpPr>
          <p:nvPr/>
        </p:nvSpPr>
        <p:spPr bwMode="auto">
          <a:xfrm>
            <a:off x="7273662" y="3904483"/>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a:t>
            </a:r>
            <a:endParaRPr lang="en-US" sz="1200" dirty="0">
              <a:latin typeface="Arial" pitchFamily="34" charset="0"/>
              <a:cs typeface="Arial" pitchFamily="34" charset="0"/>
            </a:endParaRPr>
          </a:p>
        </p:txBody>
      </p:sp>
      <p:sp>
        <p:nvSpPr>
          <p:cNvPr id="53" name="TextBox 62"/>
          <p:cNvSpPr txBox="1">
            <a:spLocks noChangeArrowheads="1"/>
          </p:cNvSpPr>
          <p:nvPr/>
        </p:nvSpPr>
        <p:spPr bwMode="auto">
          <a:xfrm>
            <a:off x="6956631" y="3904483"/>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54" name="TextBox 62"/>
          <p:cNvSpPr txBox="1">
            <a:spLocks noChangeArrowheads="1"/>
          </p:cNvSpPr>
          <p:nvPr/>
        </p:nvSpPr>
        <p:spPr bwMode="auto">
          <a:xfrm>
            <a:off x="6411270" y="3912421"/>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26</a:t>
            </a:r>
            <a:endParaRPr lang="en-US" sz="1200" dirty="0">
              <a:latin typeface="Arial" pitchFamily="34" charset="0"/>
              <a:cs typeface="Arial" pitchFamily="34" charset="0"/>
            </a:endParaRPr>
          </a:p>
        </p:txBody>
      </p:sp>
      <p:sp>
        <p:nvSpPr>
          <p:cNvPr id="69" name="TextBox 62"/>
          <p:cNvSpPr txBox="1">
            <a:spLocks noChangeArrowheads="1"/>
          </p:cNvSpPr>
          <p:nvPr/>
        </p:nvSpPr>
        <p:spPr bwMode="auto">
          <a:xfrm>
            <a:off x="4945460" y="3912421"/>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57</a:t>
            </a:r>
            <a:endParaRPr lang="en-US" sz="1200" dirty="0">
              <a:latin typeface="Arial" pitchFamily="34" charset="0"/>
              <a:cs typeface="Arial" pitchFamily="34" charset="0"/>
            </a:endParaRPr>
          </a:p>
        </p:txBody>
      </p:sp>
      <p:cxnSp>
        <p:nvCxnSpPr>
          <p:cNvPr id="70" name="Straight Arrow Connector 73"/>
          <p:cNvCxnSpPr>
            <a:cxnSpLocks noChangeShapeType="1"/>
          </p:cNvCxnSpPr>
          <p:nvPr/>
        </p:nvCxnSpPr>
        <p:spPr bwMode="auto">
          <a:xfrm rot="5400000" flipH="1" flipV="1">
            <a:off x="5201778" y="4029684"/>
            <a:ext cx="270000" cy="1588"/>
          </a:xfrm>
          <a:prstGeom prst="straightConnector1">
            <a:avLst/>
          </a:prstGeom>
          <a:noFill/>
          <a:ln w="12700" algn="ctr">
            <a:solidFill>
              <a:schemeClr val="tx1"/>
            </a:solidFill>
            <a:round/>
            <a:headEnd/>
            <a:tailEnd type="arrow" w="med" len="med"/>
          </a:ln>
        </p:spPr>
      </p:cxnSp>
      <p:cxnSp>
        <p:nvCxnSpPr>
          <p:cNvPr id="58" name="Straight Arrow Connector 73"/>
          <p:cNvCxnSpPr>
            <a:cxnSpLocks noChangeShapeType="1"/>
          </p:cNvCxnSpPr>
          <p:nvPr/>
        </p:nvCxnSpPr>
        <p:spPr bwMode="auto">
          <a:xfrm>
            <a:off x="7273662" y="3921130"/>
            <a:ext cx="1" cy="269061"/>
          </a:xfrm>
          <a:prstGeom prst="straightConnector1">
            <a:avLst/>
          </a:prstGeom>
          <a:noFill/>
          <a:ln w="12700" algn="ctr">
            <a:solidFill>
              <a:schemeClr val="tx1"/>
            </a:solidFill>
            <a:prstDash val="sysDash"/>
            <a:round/>
            <a:headEnd/>
            <a:tailEnd type="arrow" w="med" len="med"/>
          </a:ln>
        </p:spPr>
      </p:cxnSp>
      <p:sp>
        <p:nvSpPr>
          <p:cNvPr id="59" name="TextBox 62"/>
          <p:cNvSpPr txBox="1">
            <a:spLocks noChangeArrowheads="1"/>
          </p:cNvSpPr>
          <p:nvPr/>
        </p:nvSpPr>
        <p:spPr bwMode="auto">
          <a:xfrm>
            <a:off x="7470294" y="3299832"/>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a:t>
            </a:r>
          </a:p>
        </p:txBody>
      </p:sp>
      <p:sp>
        <p:nvSpPr>
          <p:cNvPr id="60" name="TextBox 62"/>
          <p:cNvSpPr txBox="1">
            <a:spLocks noChangeArrowheads="1"/>
          </p:cNvSpPr>
          <p:nvPr/>
        </p:nvSpPr>
        <p:spPr bwMode="auto">
          <a:xfrm>
            <a:off x="7316182" y="3299832"/>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a:t>
            </a:r>
            <a:endParaRPr lang="en-US" sz="1200" dirty="0">
              <a:latin typeface="Arial" pitchFamily="34" charset="0"/>
              <a:cs typeface="Arial" pitchFamily="34" charset="0"/>
            </a:endParaRPr>
          </a:p>
        </p:txBody>
      </p:sp>
      <p:sp>
        <p:nvSpPr>
          <p:cNvPr id="61" name="TextBox 62"/>
          <p:cNvSpPr txBox="1">
            <a:spLocks noChangeArrowheads="1"/>
          </p:cNvSpPr>
          <p:nvPr/>
        </p:nvSpPr>
        <p:spPr bwMode="auto">
          <a:xfrm>
            <a:off x="6984165" y="330897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11</a:t>
            </a:r>
            <a:endParaRPr lang="en-US" sz="1200" dirty="0">
              <a:latin typeface="Arial" pitchFamily="34" charset="0"/>
              <a:cs typeface="Arial" pitchFamily="34" charset="0"/>
            </a:endParaRPr>
          </a:p>
        </p:txBody>
      </p:sp>
      <p:sp>
        <p:nvSpPr>
          <p:cNvPr id="62" name="TextBox 62"/>
          <p:cNvSpPr txBox="1">
            <a:spLocks noChangeArrowheads="1"/>
          </p:cNvSpPr>
          <p:nvPr/>
        </p:nvSpPr>
        <p:spPr bwMode="auto">
          <a:xfrm>
            <a:off x="6343808" y="3307770"/>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23</a:t>
            </a:r>
            <a:endParaRPr lang="en-US" sz="1200" dirty="0">
              <a:latin typeface="Arial" pitchFamily="34" charset="0"/>
              <a:cs typeface="Arial" pitchFamily="34" charset="0"/>
            </a:endParaRPr>
          </a:p>
        </p:txBody>
      </p:sp>
      <p:sp>
        <p:nvSpPr>
          <p:cNvPr id="63" name="TextBox 62"/>
          <p:cNvSpPr txBox="1">
            <a:spLocks noChangeArrowheads="1"/>
          </p:cNvSpPr>
          <p:nvPr/>
        </p:nvSpPr>
        <p:spPr bwMode="auto">
          <a:xfrm>
            <a:off x="5060370" y="3307770"/>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59</a:t>
            </a:r>
            <a:endParaRPr lang="en-US" sz="1200" dirty="0">
              <a:latin typeface="Arial" pitchFamily="34" charset="0"/>
              <a:cs typeface="Arial" pitchFamily="34" charset="0"/>
            </a:endParaRPr>
          </a:p>
        </p:txBody>
      </p:sp>
      <p:cxnSp>
        <p:nvCxnSpPr>
          <p:cNvPr id="64" name="Straight Arrow Connector 73"/>
          <p:cNvCxnSpPr>
            <a:cxnSpLocks noChangeShapeType="1"/>
          </p:cNvCxnSpPr>
          <p:nvPr/>
        </p:nvCxnSpPr>
        <p:spPr bwMode="auto">
          <a:xfrm rot="5400000" flipH="1" flipV="1">
            <a:off x="5300432" y="3416324"/>
            <a:ext cx="270000" cy="1588"/>
          </a:xfrm>
          <a:prstGeom prst="straightConnector1">
            <a:avLst/>
          </a:prstGeom>
          <a:noFill/>
          <a:ln w="12700" algn="ctr">
            <a:solidFill>
              <a:schemeClr val="tx1"/>
            </a:solidFill>
            <a:round/>
            <a:headEnd/>
            <a:tailEnd type="arrow" w="med" len="med"/>
          </a:ln>
        </p:spPr>
      </p:cxnSp>
      <p:cxnSp>
        <p:nvCxnSpPr>
          <p:cNvPr id="67" name="Straight Arrow Connector 73"/>
          <p:cNvCxnSpPr>
            <a:cxnSpLocks noChangeShapeType="1"/>
          </p:cNvCxnSpPr>
          <p:nvPr/>
        </p:nvCxnSpPr>
        <p:spPr bwMode="auto">
          <a:xfrm rot="16200000" flipH="1">
            <a:off x="6536471" y="3450772"/>
            <a:ext cx="270000" cy="1588"/>
          </a:xfrm>
          <a:prstGeom prst="straightConnector1">
            <a:avLst/>
          </a:prstGeom>
          <a:noFill/>
          <a:ln w="12700" algn="ctr">
            <a:solidFill>
              <a:schemeClr val="tx1"/>
            </a:solidFill>
            <a:round/>
            <a:headEnd/>
            <a:tailEnd type="arrow" w="med" len="med"/>
          </a:ln>
        </p:spPr>
      </p:cxnSp>
      <p:sp>
        <p:nvSpPr>
          <p:cNvPr id="72" name="TextBox 62"/>
          <p:cNvSpPr txBox="1">
            <a:spLocks noChangeArrowheads="1"/>
          </p:cNvSpPr>
          <p:nvPr/>
        </p:nvSpPr>
        <p:spPr bwMode="auto">
          <a:xfrm>
            <a:off x="7232347" y="3611619"/>
            <a:ext cx="411336" cy="276999"/>
          </a:xfrm>
          <a:prstGeom prst="rect">
            <a:avLst/>
          </a:prstGeom>
          <a:noFill/>
          <a:ln w="9525">
            <a:noFill/>
            <a:miter lim="800000"/>
            <a:headEnd/>
            <a:tailEnd/>
          </a:ln>
        </p:spPr>
        <p:txBody>
          <a:bodyPr wrap="square">
            <a:spAutoFit/>
          </a:bodyPr>
          <a:lstStyle/>
          <a:p>
            <a:pPr>
              <a:buFontTx/>
              <a:buNone/>
            </a:pPr>
            <a:r>
              <a:rPr lang="en-CA"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75" name="TextBox 62"/>
          <p:cNvSpPr txBox="1">
            <a:spLocks noChangeArrowheads="1"/>
          </p:cNvSpPr>
          <p:nvPr/>
        </p:nvSpPr>
        <p:spPr bwMode="auto">
          <a:xfrm>
            <a:off x="6691292" y="3611619"/>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12</a:t>
            </a:r>
            <a:endParaRPr lang="en-US" sz="1200" dirty="0">
              <a:latin typeface="Arial" pitchFamily="34" charset="0"/>
              <a:cs typeface="Arial" pitchFamily="34" charset="0"/>
            </a:endParaRPr>
          </a:p>
        </p:txBody>
      </p:sp>
      <p:sp>
        <p:nvSpPr>
          <p:cNvPr id="76" name="TextBox 62"/>
          <p:cNvSpPr txBox="1">
            <a:spLocks noChangeArrowheads="1"/>
          </p:cNvSpPr>
          <p:nvPr/>
        </p:nvSpPr>
        <p:spPr bwMode="auto">
          <a:xfrm>
            <a:off x="6015878" y="3611619"/>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23</a:t>
            </a:r>
            <a:endParaRPr lang="en-US" sz="1200" dirty="0">
              <a:latin typeface="Arial" pitchFamily="34" charset="0"/>
              <a:cs typeface="Arial" pitchFamily="34" charset="0"/>
            </a:endParaRPr>
          </a:p>
        </p:txBody>
      </p:sp>
      <p:sp>
        <p:nvSpPr>
          <p:cNvPr id="77" name="TextBox 62"/>
          <p:cNvSpPr txBox="1">
            <a:spLocks noChangeArrowheads="1"/>
          </p:cNvSpPr>
          <p:nvPr/>
        </p:nvSpPr>
        <p:spPr bwMode="auto">
          <a:xfrm>
            <a:off x="4734690" y="3611619"/>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53</a:t>
            </a:r>
            <a:endParaRPr lang="en-US" sz="1200" dirty="0">
              <a:latin typeface="Arial" pitchFamily="34" charset="0"/>
              <a:cs typeface="Arial" pitchFamily="34" charset="0"/>
            </a:endParaRPr>
          </a:p>
        </p:txBody>
      </p:sp>
      <p:sp>
        <p:nvSpPr>
          <p:cNvPr id="78" name="TextBox 62"/>
          <p:cNvSpPr txBox="1">
            <a:spLocks noChangeArrowheads="1"/>
          </p:cNvSpPr>
          <p:nvPr/>
        </p:nvSpPr>
        <p:spPr bwMode="auto">
          <a:xfrm>
            <a:off x="7475782" y="3611619"/>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3</a:t>
            </a:r>
            <a:endParaRPr lang="en-US" sz="1200" dirty="0">
              <a:latin typeface="Arial" pitchFamily="34" charset="0"/>
              <a:cs typeface="Arial" pitchFamily="34" charset="0"/>
            </a:endParaRPr>
          </a:p>
        </p:txBody>
      </p:sp>
      <p:sp>
        <p:nvSpPr>
          <p:cNvPr id="90" name="TextBox 62"/>
          <p:cNvSpPr txBox="1">
            <a:spLocks noChangeArrowheads="1"/>
          </p:cNvSpPr>
          <p:nvPr/>
        </p:nvSpPr>
        <p:spPr bwMode="auto">
          <a:xfrm>
            <a:off x="7303702" y="2710168"/>
            <a:ext cx="392113"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7</a:t>
            </a:r>
            <a:endParaRPr lang="en-US" sz="1200" dirty="0">
              <a:latin typeface="Arial" pitchFamily="34" charset="0"/>
              <a:cs typeface="Arial" pitchFamily="34" charset="0"/>
            </a:endParaRPr>
          </a:p>
        </p:txBody>
      </p:sp>
      <p:sp>
        <p:nvSpPr>
          <p:cNvPr id="91" name="TextBox 62"/>
          <p:cNvSpPr txBox="1">
            <a:spLocks noChangeArrowheads="1"/>
          </p:cNvSpPr>
          <p:nvPr/>
        </p:nvSpPr>
        <p:spPr bwMode="auto">
          <a:xfrm>
            <a:off x="6856457" y="2710168"/>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10</a:t>
            </a:r>
            <a:endParaRPr lang="en-US" sz="1200" dirty="0">
              <a:latin typeface="Arial" pitchFamily="34" charset="0"/>
              <a:cs typeface="Arial" pitchFamily="34" charset="0"/>
            </a:endParaRPr>
          </a:p>
        </p:txBody>
      </p:sp>
      <p:sp>
        <p:nvSpPr>
          <p:cNvPr id="92" name="TextBox 62"/>
          <p:cNvSpPr txBox="1">
            <a:spLocks noChangeArrowheads="1"/>
          </p:cNvSpPr>
          <p:nvPr/>
        </p:nvSpPr>
        <p:spPr bwMode="auto">
          <a:xfrm>
            <a:off x="6307948" y="2710168"/>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25</a:t>
            </a:r>
            <a:endParaRPr lang="en-US" sz="1200" dirty="0">
              <a:latin typeface="Arial" pitchFamily="34" charset="0"/>
              <a:cs typeface="Arial" pitchFamily="34" charset="0"/>
            </a:endParaRPr>
          </a:p>
        </p:txBody>
      </p:sp>
      <p:sp>
        <p:nvSpPr>
          <p:cNvPr id="93" name="TextBox 92"/>
          <p:cNvSpPr txBox="1">
            <a:spLocks noChangeArrowheads="1"/>
          </p:cNvSpPr>
          <p:nvPr/>
        </p:nvSpPr>
        <p:spPr bwMode="auto">
          <a:xfrm>
            <a:off x="4898852" y="2710168"/>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56</a:t>
            </a:r>
            <a:endParaRPr lang="en-US" sz="1200" dirty="0">
              <a:latin typeface="Arial" pitchFamily="34" charset="0"/>
              <a:cs typeface="Arial" pitchFamily="34" charset="0"/>
            </a:endParaRPr>
          </a:p>
        </p:txBody>
      </p:sp>
      <p:sp>
        <p:nvSpPr>
          <p:cNvPr id="94" name="TextBox 62"/>
          <p:cNvSpPr txBox="1">
            <a:spLocks noChangeArrowheads="1"/>
          </p:cNvSpPr>
          <p:nvPr/>
        </p:nvSpPr>
        <p:spPr bwMode="auto">
          <a:xfrm>
            <a:off x="7465856" y="2710167"/>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a:t>
            </a:r>
          </a:p>
        </p:txBody>
      </p:sp>
      <p:sp>
        <p:nvSpPr>
          <p:cNvPr id="82" name="TextBox 62">
            <a:extLst>
              <a:ext uri="{FF2B5EF4-FFF2-40B4-BE49-F238E27FC236}">
                <a16:creationId xmlns:a16="http://schemas.microsoft.com/office/drawing/2014/main" xmlns="" id="{26C50BA3-7B4E-40D7-A6D7-1D0329BA76B1}"/>
              </a:ext>
            </a:extLst>
          </p:cNvPr>
          <p:cNvSpPr txBox="1">
            <a:spLocks noChangeArrowheads="1"/>
          </p:cNvSpPr>
          <p:nvPr/>
        </p:nvSpPr>
        <p:spPr bwMode="auto">
          <a:xfrm>
            <a:off x="7237027" y="2403430"/>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8</a:t>
            </a:r>
          </a:p>
        </p:txBody>
      </p:sp>
      <p:sp>
        <p:nvSpPr>
          <p:cNvPr id="83" name="TextBox 62">
            <a:extLst>
              <a:ext uri="{FF2B5EF4-FFF2-40B4-BE49-F238E27FC236}">
                <a16:creationId xmlns:a16="http://schemas.microsoft.com/office/drawing/2014/main" xmlns="" id="{DC6278C4-2DB3-45EA-BD65-905A07598EB3}"/>
              </a:ext>
            </a:extLst>
          </p:cNvPr>
          <p:cNvSpPr txBox="1">
            <a:spLocks noChangeArrowheads="1"/>
          </p:cNvSpPr>
          <p:nvPr/>
        </p:nvSpPr>
        <p:spPr bwMode="auto">
          <a:xfrm>
            <a:off x="6838972" y="2403430"/>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9</a:t>
            </a:r>
          </a:p>
        </p:txBody>
      </p:sp>
      <p:sp>
        <p:nvSpPr>
          <p:cNvPr id="88" name="TextBox 62">
            <a:extLst>
              <a:ext uri="{FF2B5EF4-FFF2-40B4-BE49-F238E27FC236}">
                <a16:creationId xmlns:a16="http://schemas.microsoft.com/office/drawing/2014/main" xmlns="" id="{5973F004-400B-456E-A144-B490283B9A10}"/>
              </a:ext>
            </a:extLst>
          </p:cNvPr>
          <p:cNvSpPr txBox="1">
            <a:spLocks noChangeArrowheads="1"/>
          </p:cNvSpPr>
          <p:nvPr/>
        </p:nvSpPr>
        <p:spPr bwMode="auto">
          <a:xfrm>
            <a:off x="6218243" y="2403430"/>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17</a:t>
            </a:r>
          </a:p>
        </p:txBody>
      </p:sp>
      <p:sp>
        <p:nvSpPr>
          <p:cNvPr id="95" name="TextBox 94">
            <a:extLst>
              <a:ext uri="{FF2B5EF4-FFF2-40B4-BE49-F238E27FC236}">
                <a16:creationId xmlns:a16="http://schemas.microsoft.com/office/drawing/2014/main" xmlns="" id="{4480FBAE-1610-4CE3-ABAE-2E9816C33BF3}"/>
              </a:ext>
            </a:extLst>
          </p:cNvPr>
          <p:cNvSpPr txBox="1">
            <a:spLocks noChangeArrowheads="1"/>
          </p:cNvSpPr>
          <p:nvPr/>
        </p:nvSpPr>
        <p:spPr bwMode="auto">
          <a:xfrm>
            <a:off x="5291810" y="2403430"/>
            <a:ext cx="392112" cy="276999"/>
          </a:xfrm>
          <a:prstGeom prst="rect">
            <a:avLst/>
          </a:prstGeom>
          <a:noFill/>
          <a:ln w="9525">
            <a:noFill/>
            <a:miter lim="800000"/>
            <a:headEnd/>
            <a:tailEnd/>
          </a:ln>
        </p:spPr>
        <p:txBody>
          <a:bodyPr>
            <a:spAutoFit/>
          </a:bodyPr>
          <a:lstStyle/>
          <a:p>
            <a:pPr>
              <a:buFontTx/>
              <a:buNone/>
            </a:pPr>
            <a:r>
              <a:rPr lang="en-CA" sz="1200" b="1" dirty="0">
                <a:latin typeface="Arial" pitchFamily="34" charset="0"/>
                <a:cs typeface="Arial" pitchFamily="34" charset="0"/>
              </a:rPr>
              <a:t>63</a:t>
            </a:r>
            <a:endParaRPr lang="en-US" sz="1200" dirty="0">
              <a:latin typeface="Arial" pitchFamily="34" charset="0"/>
              <a:cs typeface="Arial" pitchFamily="34" charset="0"/>
            </a:endParaRPr>
          </a:p>
        </p:txBody>
      </p:sp>
      <p:sp>
        <p:nvSpPr>
          <p:cNvPr id="96" name="TextBox 62">
            <a:extLst>
              <a:ext uri="{FF2B5EF4-FFF2-40B4-BE49-F238E27FC236}">
                <a16:creationId xmlns:a16="http://schemas.microsoft.com/office/drawing/2014/main" xmlns="" id="{0C881CE8-166C-4C29-95C3-BAA651F0ACB3}"/>
              </a:ext>
            </a:extLst>
          </p:cNvPr>
          <p:cNvSpPr txBox="1">
            <a:spLocks noChangeArrowheads="1"/>
          </p:cNvSpPr>
          <p:nvPr/>
        </p:nvSpPr>
        <p:spPr bwMode="auto">
          <a:xfrm>
            <a:off x="7448371" y="2403429"/>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3</a:t>
            </a:r>
          </a:p>
        </p:txBody>
      </p:sp>
      <p:cxnSp>
        <p:nvCxnSpPr>
          <p:cNvPr id="97" name="Straight Arrow Connector 68">
            <a:extLst>
              <a:ext uri="{FF2B5EF4-FFF2-40B4-BE49-F238E27FC236}">
                <a16:creationId xmlns:a16="http://schemas.microsoft.com/office/drawing/2014/main" xmlns="" id="{0D11F543-6750-455F-8AFA-790DE4D521B5}"/>
              </a:ext>
            </a:extLst>
          </p:cNvPr>
          <p:cNvCxnSpPr>
            <a:cxnSpLocks noChangeShapeType="1"/>
          </p:cNvCxnSpPr>
          <p:nvPr/>
        </p:nvCxnSpPr>
        <p:spPr bwMode="auto">
          <a:xfrm>
            <a:off x="6677313" y="2427279"/>
            <a:ext cx="0" cy="270000"/>
          </a:xfrm>
          <a:prstGeom prst="straightConnector1">
            <a:avLst/>
          </a:prstGeom>
          <a:noFill/>
          <a:ln w="19050" algn="ctr">
            <a:solidFill>
              <a:srgbClr val="00B050"/>
            </a:solidFill>
            <a:round/>
            <a:headEnd/>
            <a:tailEnd type="arrow" w="med" len="med"/>
          </a:ln>
        </p:spPr>
      </p:cxnSp>
      <p:cxnSp>
        <p:nvCxnSpPr>
          <p:cNvPr id="98" name="Straight Arrow Connector 73">
            <a:extLst>
              <a:ext uri="{FF2B5EF4-FFF2-40B4-BE49-F238E27FC236}">
                <a16:creationId xmlns:a16="http://schemas.microsoft.com/office/drawing/2014/main" xmlns="" id="{27DCB1A8-396F-447E-96E5-2EB55CF0A0DC}"/>
              </a:ext>
            </a:extLst>
          </p:cNvPr>
          <p:cNvCxnSpPr>
            <a:cxnSpLocks noChangeShapeType="1"/>
          </p:cNvCxnSpPr>
          <p:nvPr/>
        </p:nvCxnSpPr>
        <p:spPr bwMode="auto">
          <a:xfrm rot="5400000" flipH="1" flipV="1">
            <a:off x="5504342" y="2517133"/>
            <a:ext cx="270000" cy="1588"/>
          </a:xfrm>
          <a:prstGeom prst="straightConnector1">
            <a:avLst/>
          </a:prstGeom>
          <a:noFill/>
          <a:ln w="12700" algn="ctr">
            <a:solidFill>
              <a:schemeClr val="tx1"/>
            </a:solidFill>
            <a:prstDash val="sysDash"/>
            <a:round/>
            <a:headEnd/>
            <a:tailEnd type="arrow" w="med" len="med"/>
          </a:ln>
        </p:spPr>
      </p:cxnSp>
      <p:cxnSp>
        <p:nvCxnSpPr>
          <p:cNvPr id="99" name="Straight Arrow Connector 98">
            <a:extLst>
              <a:ext uri="{FF2B5EF4-FFF2-40B4-BE49-F238E27FC236}">
                <a16:creationId xmlns:a16="http://schemas.microsoft.com/office/drawing/2014/main" xmlns="" id="{76884E87-B19A-43C4-BF09-436B0A23C72F}"/>
              </a:ext>
            </a:extLst>
          </p:cNvPr>
          <p:cNvCxnSpPr>
            <a:cxnSpLocks noChangeShapeType="1"/>
          </p:cNvCxnSpPr>
          <p:nvPr/>
        </p:nvCxnSpPr>
        <p:spPr bwMode="auto">
          <a:xfrm flipV="1">
            <a:off x="5772994" y="2374125"/>
            <a:ext cx="0" cy="270000"/>
          </a:xfrm>
          <a:prstGeom prst="straightConnector1">
            <a:avLst/>
          </a:prstGeom>
          <a:noFill/>
          <a:ln w="19050" algn="ctr">
            <a:solidFill>
              <a:srgbClr val="00B050"/>
            </a:solidFill>
            <a:prstDash val="solid"/>
            <a:round/>
            <a:headEnd/>
            <a:tailEnd type="arrow" w="med" len="med"/>
          </a:ln>
        </p:spPr>
      </p:cxnSp>
      <p:cxnSp>
        <p:nvCxnSpPr>
          <p:cNvPr id="100" name="Straight Arrow Connector 73">
            <a:extLst>
              <a:ext uri="{FF2B5EF4-FFF2-40B4-BE49-F238E27FC236}">
                <a16:creationId xmlns:a16="http://schemas.microsoft.com/office/drawing/2014/main" xmlns="" id="{57DE3928-CBE8-4F27-941F-0387F0381817}"/>
              </a:ext>
            </a:extLst>
          </p:cNvPr>
          <p:cNvCxnSpPr>
            <a:cxnSpLocks noChangeShapeType="1"/>
          </p:cNvCxnSpPr>
          <p:nvPr/>
        </p:nvCxnSpPr>
        <p:spPr bwMode="auto">
          <a:xfrm rot="16200000" flipH="1">
            <a:off x="6428174" y="2554225"/>
            <a:ext cx="270000" cy="1588"/>
          </a:xfrm>
          <a:prstGeom prst="straightConnector1">
            <a:avLst/>
          </a:prstGeom>
          <a:noFill/>
          <a:ln w="12700" algn="ctr">
            <a:solidFill>
              <a:schemeClr val="tx1"/>
            </a:solidFill>
            <a:round/>
            <a:headEnd/>
            <a:tailEnd type="arrow" w="med" len="med"/>
          </a:ln>
        </p:spPr>
      </p:cxnSp>
      <p:cxnSp>
        <p:nvCxnSpPr>
          <p:cNvPr id="103" name="Straight Arrow Connector 73">
            <a:extLst>
              <a:ext uri="{FF2B5EF4-FFF2-40B4-BE49-F238E27FC236}">
                <a16:creationId xmlns:a16="http://schemas.microsoft.com/office/drawing/2014/main" xmlns="" id="{C43FD342-7401-4F7F-8E38-FC57E8DB56E8}"/>
              </a:ext>
            </a:extLst>
          </p:cNvPr>
          <p:cNvCxnSpPr>
            <a:cxnSpLocks noChangeShapeType="1"/>
          </p:cNvCxnSpPr>
          <p:nvPr/>
        </p:nvCxnSpPr>
        <p:spPr bwMode="auto">
          <a:xfrm>
            <a:off x="7483212" y="3921130"/>
            <a:ext cx="1" cy="269061"/>
          </a:xfrm>
          <a:prstGeom prst="straightConnector1">
            <a:avLst/>
          </a:prstGeom>
          <a:noFill/>
          <a:ln w="12700" algn="ctr">
            <a:solidFill>
              <a:schemeClr val="tx1"/>
            </a:solidFill>
            <a:prstDash val="sysDash"/>
            <a:round/>
            <a:headEnd/>
            <a:tailEnd type="arrow" w="med" len="med"/>
          </a:ln>
        </p:spPr>
      </p:cxnSp>
      <p:sp>
        <p:nvSpPr>
          <p:cNvPr id="86" name="TextBox 62">
            <a:extLst>
              <a:ext uri="{FF2B5EF4-FFF2-40B4-BE49-F238E27FC236}">
                <a16:creationId xmlns:a16="http://schemas.microsoft.com/office/drawing/2014/main" xmlns="" id="{1B31B56B-35D0-422A-BA92-A7B74259BBEB}"/>
              </a:ext>
            </a:extLst>
          </p:cNvPr>
          <p:cNvSpPr txBox="1">
            <a:spLocks noChangeArrowheads="1"/>
          </p:cNvSpPr>
          <p:nvPr/>
        </p:nvSpPr>
        <p:spPr bwMode="auto">
          <a:xfrm>
            <a:off x="7380708" y="2106736"/>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7</a:t>
            </a:r>
          </a:p>
        </p:txBody>
      </p:sp>
      <p:sp>
        <p:nvSpPr>
          <p:cNvPr id="87" name="TextBox 62">
            <a:extLst>
              <a:ext uri="{FF2B5EF4-FFF2-40B4-BE49-F238E27FC236}">
                <a16:creationId xmlns:a16="http://schemas.microsoft.com/office/drawing/2014/main" xmlns="" id="{9DA7F19A-1C93-40FD-BB31-35651AFCB1E6}"/>
              </a:ext>
            </a:extLst>
          </p:cNvPr>
          <p:cNvSpPr txBox="1">
            <a:spLocks noChangeArrowheads="1"/>
          </p:cNvSpPr>
          <p:nvPr/>
        </p:nvSpPr>
        <p:spPr bwMode="auto">
          <a:xfrm>
            <a:off x="7002973" y="209657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9</a:t>
            </a:r>
          </a:p>
        </p:txBody>
      </p:sp>
      <p:sp>
        <p:nvSpPr>
          <p:cNvPr id="101" name="TextBox 62">
            <a:extLst>
              <a:ext uri="{FF2B5EF4-FFF2-40B4-BE49-F238E27FC236}">
                <a16:creationId xmlns:a16="http://schemas.microsoft.com/office/drawing/2014/main" xmlns="" id="{7DD0051E-83B0-4A28-8126-A3AA310A4F34}"/>
              </a:ext>
            </a:extLst>
          </p:cNvPr>
          <p:cNvSpPr txBox="1">
            <a:spLocks noChangeArrowheads="1"/>
          </p:cNvSpPr>
          <p:nvPr/>
        </p:nvSpPr>
        <p:spPr bwMode="auto">
          <a:xfrm>
            <a:off x="6382244" y="2106736"/>
            <a:ext cx="392113"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24</a:t>
            </a:r>
          </a:p>
        </p:txBody>
      </p:sp>
      <p:sp>
        <p:nvSpPr>
          <p:cNvPr id="102" name="TextBox 101">
            <a:extLst>
              <a:ext uri="{FF2B5EF4-FFF2-40B4-BE49-F238E27FC236}">
                <a16:creationId xmlns:a16="http://schemas.microsoft.com/office/drawing/2014/main" xmlns="" id="{54D66FF2-F772-41E9-AAF1-EF58278A7FE4}"/>
              </a:ext>
            </a:extLst>
          </p:cNvPr>
          <p:cNvSpPr txBox="1">
            <a:spLocks noChangeArrowheads="1"/>
          </p:cNvSpPr>
          <p:nvPr/>
        </p:nvSpPr>
        <p:spPr bwMode="auto">
          <a:xfrm>
            <a:off x="5069731" y="2106736"/>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59</a:t>
            </a:r>
          </a:p>
        </p:txBody>
      </p:sp>
      <p:sp>
        <p:nvSpPr>
          <p:cNvPr id="104" name="TextBox 62">
            <a:extLst>
              <a:ext uri="{FF2B5EF4-FFF2-40B4-BE49-F238E27FC236}">
                <a16:creationId xmlns:a16="http://schemas.microsoft.com/office/drawing/2014/main" xmlns="" id="{5359D2DB-F7C4-42DD-8861-92330DD3C0B6}"/>
              </a:ext>
            </a:extLst>
          </p:cNvPr>
          <p:cNvSpPr txBox="1">
            <a:spLocks noChangeArrowheads="1"/>
          </p:cNvSpPr>
          <p:nvPr/>
        </p:nvSpPr>
        <p:spPr bwMode="auto">
          <a:xfrm>
            <a:off x="7541252" y="2106735"/>
            <a:ext cx="392112" cy="276999"/>
          </a:xfrm>
          <a:prstGeom prst="rect">
            <a:avLst/>
          </a:prstGeom>
          <a:noFill/>
          <a:ln w="9525">
            <a:noFill/>
            <a:miter lim="800000"/>
            <a:headEnd/>
            <a:tailEnd/>
          </a:ln>
        </p:spPr>
        <p:txBody>
          <a:bodyPr>
            <a:spAutoFit/>
          </a:bodyPr>
          <a:lstStyle/>
          <a:p>
            <a:pPr>
              <a:buFontTx/>
              <a:buNone/>
            </a:pPr>
            <a:r>
              <a:rPr lang="en-US" sz="1200" b="1" dirty="0">
                <a:latin typeface="Arial" pitchFamily="34" charset="0"/>
                <a:cs typeface="Arial" pitchFamily="34" charset="0"/>
              </a:rPr>
              <a:t>1</a:t>
            </a:r>
          </a:p>
        </p:txBody>
      </p:sp>
      <p:cxnSp>
        <p:nvCxnSpPr>
          <p:cNvPr id="105" name="Straight Arrow Connector 68">
            <a:extLst>
              <a:ext uri="{FF2B5EF4-FFF2-40B4-BE49-F238E27FC236}">
                <a16:creationId xmlns:a16="http://schemas.microsoft.com/office/drawing/2014/main" xmlns="" id="{0792342D-4B1B-4576-B3AF-22CC8A4D0341}"/>
              </a:ext>
            </a:extLst>
          </p:cNvPr>
          <p:cNvCxnSpPr>
            <a:cxnSpLocks noChangeShapeType="1"/>
          </p:cNvCxnSpPr>
          <p:nvPr/>
        </p:nvCxnSpPr>
        <p:spPr bwMode="auto">
          <a:xfrm>
            <a:off x="7776034" y="2130585"/>
            <a:ext cx="0" cy="270000"/>
          </a:xfrm>
          <a:prstGeom prst="straightConnector1">
            <a:avLst/>
          </a:prstGeom>
          <a:noFill/>
          <a:ln w="19050" algn="ctr">
            <a:solidFill>
              <a:srgbClr val="00B050"/>
            </a:solidFill>
            <a:round/>
            <a:headEnd/>
            <a:tailEnd type="arrow" w="med" len="med"/>
          </a:ln>
        </p:spPr>
      </p:cxnSp>
      <p:cxnSp>
        <p:nvCxnSpPr>
          <p:cNvPr id="107" name="Straight Arrow Connector 106">
            <a:extLst>
              <a:ext uri="{FF2B5EF4-FFF2-40B4-BE49-F238E27FC236}">
                <a16:creationId xmlns:a16="http://schemas.microsoft.com/office/drawing/2014/main" xmlns="" id="{4177A94B-8594-419F-9F2B-4CE008513466}"/>
              </a:ext>
            </a:extLst>
          </p:cNvPr>
          <p:cNvCxnSpPr>
            <a:cxnSpLocks noChangeShapeType="1"/>
          </p:cNvCxnSpPr>
          <p:nvPr/>
        </p:nvCxnSpPr>
        <p:spPr bwMode="auto">
          <a:xfrm flipV="1">
            <a:off x="6719315" y="2077431"/>
            <a:ext cx="0" cy="270000"/>
          </a:xfrm>
          <a:prstGeom prst="straightConnector1">
            <a:avLst/>
          </a:prstGeom>
          <a:noFill/>
          <a:ln w="19050" algn="ctr">
            <a:solidFill>
              <a:srgbClr val="00B050"/>
            </a:solidFill>
            <a:prstDash val="solid"/>
            <a:round/>
            <a:headEnd/>
            <a:tailEnd type="arrow" w="med" len="med"/>
          </a:ln>
        </p:spPr>
      </p:cxnSp>
      <p:cxnSp>
        <p:nvCxnSpPr>
          <p:cNvPr id="116" name="Straight Arrow Connector 115">
            <a:extLst>
              <a:ext uri="{FF2B5EF4-FFF2-40B4-BE49-F238E27FC236}">
                <a16:creationId xmlns:a16="http://schemas.microsoft.com/office/drawing/2014/main" xmlns="" id="{794CC01F-E447-4122-BD8B-B0DB548972E6}"/>
              </a:ext>
            </a:extLst>
          </p:cNvPr>
          <p:cNvCxnSpPr>
            <a:cxnSpLocks noChangeShapeType="1"/>
          </p:cNvCxnSpPr>
          <p:nvPr/>
        </p:nvCxnSpPr>
        <p:spPr bwMode="auto">
          <a:xfrm flipV="1">
            <a:off x="7466019" y="1790982"/>
            <a:ext cx="0" cy="270000"/>
          </a:xfrm>
          <a:prstGeom prst="straightConnector1">
            <a:avLst/>
          </a:prstGeom>
          <a:noFill/>
          <a:ln w="19050" algn="ctr">
            <a:solidFill>
              <a:srgbClr val="00B050"/>
            </a:solidFill>
            <a:prstDash val="sysDot"/>
            <a:round/>
            <a:headEnd/>
            <a:tailEnd type="arrow" w="med" len="med"/>
          </a:ln>
        </p:spPr>
      </p:cxnSp>
      <p:cxnSp>
        <p:nvCxnSpPr>
          <p:cNvPr id="117" name="Straight Arrow Connector 73">
            <a:extLst>
              <a:ext uri="{FF2B5EF4-FFF2-40B4-BE49-F238E27FC236}">
                <a16:creationId xmlns:a16="http://schemas.microsoft.com/office/drawing/2014/main" xmlns="" id="{784593F6-9C4F-4276-807D-C02D86512AA8}"/>
              </a:ext>
            </a:extLst>
          </p:cNvPr>
          <p:cNvCxnSpPr>
            <a:cxnSpLocks noChangeShapeType="1"/>
          </p:cNvCxnSpPr>
          <p:nvPr/>
        </p:nvCxnSpPr>
        <p:spPr bwMode="auto">
          <a:xfrm rot="5400000" flipH="1" flipV="1">
            <a:off x="6248038" y="1908850"/>
            <a:ext cx="270000" cy="1588"/>
          </a:xfrm>
          <a:prstGeom prst="straightConnector1">
            <a:avLst/>
          </a:prstGeom>
          <a:noFill/>
          <a:ln w="12700" algn="ctr">
            <a:solidFill>
              <a:schemeClr val="tx1"/>
            </a:solidFill>
            <a:round/>
            <a:headEnd/>
            <a:tailEnd type="arrow" w="med" len="med"/>
          </a:ln>
        </p:spPr>
      </p:cxnSp>
      <p:cxnSp>
        <p:nvCxnSpPr>
          <p:cNvPr id="118" name="Straight Arrow Connector 117">
            <a:extLst>
              <a:ext uri="{FF2B5EF4-FFF2-40B4-BE49-F238E27FC236}">
                <a16:creationId xmlns:a16="http://schemas.microsoft.com/office/drawing/2014/main" xmlns="" id="{0149E57E-0C55-4A87-B02E-73FDC2AB8B87}"/>
              </a:ext>
            </a:extLst>
          </p:cNvPr>
          <p:cNvCxnSpPr>
            <a:cxnSpLocks noChangeShapeType="1"/>
          </p:cNvCxnSpPr>
          <p:nvPr/>
        </p:nvCxnSpPr>
        <p:spPr bwMode="auto">
          <a:xfrm>
            <a:off x="5264881" y="1825125"/>
            <a:ext cx="0" cy="270000"/>
          </a:xfrm>
          <a:prstGeom prst="straightConnector1">
            <a:avLst/>
          </a:prstGeom>
          <a:noFill/>
          <a:ln w="19050" algn="ctr">
            <a:solidFill>
              <a:srgbClr val="00B050"/>
            </a:solidFill>
            <a:prstDash val="sysDot"/>
            <a:round/>
            <a:headEnd/>
            <a:tailEnd type="arrow" w="med" len="med"/>
          </a:ln>
        </p:spPr>
      </p:cxnSp>
      <p:cxnSp>
        <p:nvCxnSpPr>
          <p:cNvPr id="119" name="Straight Arrow Connector 73">
            <a:extLst>
              <a:ext uri="{FF2B5EF4-FFF2-40B4-BE49-F238E27FC236}">
                <a16:creationId xmlns:a16="http://schemas.microsoft.com/office/drawing/2014/main" xmlns="" id="{D08F4E09-218F-4D8B-A132-4E7D2D74C22F}"/>
              </a:ext>
            </a:extLst>
          </p:cNvPr>
          <p:cNvCxnSpPr>
            <a:cxnSpLocks noChangeShapeType="1"/>
          </p:cNvCxnSpPr>
          <p:nvPr/>
        </p:nvCxnSpPr>
        <p:spPr bwMode="auto">
          <a:xfrm rot="16200000" flipH="1">
            <a:off x="5006250" y="1964807"/>
            <a:ext cx="270000" cy="1588"/>
          </a:xfrm>
          <a:prstGeom prst="straightConnector1">
            <a:avLst/>
          </a:prstGeom>
          <a:noFill/>
          <a:ln w="12700" algn="ctr">
            <a:solidFill>
              <a:schemeClr val="tx1"/>
            </a:solidFill>
            <a:round/>
            <a:headEnd/>
            <a:tailEnd type="arrow" w="med" len="med"/>
          </a:ln>
        </p:spPr>
      </p:cxnSp>
      <p:cxnSp>
        <p:nvCxnSpPr>
          <p:cNvPr id="120" name="Straight Arrow Connector 119">
            <a:extLst>
              <a:ext uri="{FF2B5EF4-FFF2-40B4-BE49-F238E27FC236}">
                <a16:creationId xmlns:a16="http://schemas.microsoft.com/office/drawing/2014/main" xmlns="" id="{ECD65AA6-FC88-4C81-AB1A-70AB9F5B999A}"/>
              </a:ext>
            </a:extLst>
          </p:cNvPr>
          <p:cNvCxnSpPr>
            <a:cxnSpLocks noChangeShapeType="1"/>
          </p:cNvCxnSpPr>
          <p:nvPr/>
        </p:nvCxnSpPr>
        <p:spPr bwMode="auto">
          <a:xfrm flipV="1">
            <a:off x="7725298" y="1790546"/>
            <a:ext cx="0" cy="270000"/>
          </a:xfrm>
          <a:prstGeom prst="straightConnector1">
            <a:avLst/>
          </a:prstGeom>
          <a:noFill/>
          <a:ln w="19050" algn="ctr">
            <a:solidFill>
              <a:srgbClr val="00B050"/>
            </a:solidFill>
            <a:prstDash val="solid"/>
            <a:round/>
            <a:headEnd/>
            <a:tailEnd type="arrow" w="med" len="med"/>
          </a:ln>
        </p:spPr>
      </p:cxnSp>
    </p:spTree>
    <p:extLst>
      <p:ext uri="{BB962C8B-B14F-4D97-AF65-F5344CB8AC3E}">
        <p14:creationId xmlns:p14="http://schemas.microsoft.com/office/powerpoint/2010/main" val="507541182"/>
      </p:ext>
    </p:extLst>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4"/>
          <p:cNvGraphicFramePr>
            <a:graphicFrameLocks noChangeAspect="1"/>
          </p:cNvGraphicFramePr>
          <p:nvPr>
            <p:extLst>
              <p:ext uri="{D42A27DB-BD31-4B8C-83A1-F6EECF244321}">
                <p14:modId xmlns:p14="http://schemas.microsoft.com/office/powerpoint/2010/main" val="1616927823"/>
              </p:ext>
            </p:extLst>
          </p:nvPr>
        </p:nvGraphicFramePr>
        <p:xfrm>
          <a:off x="-118468" y="2012949"/>
          <a:ext cx="5648326" cy="4102408"/>
        </p:xfrm>
        <a:graphic>
          <a:graphicData uri="http://schemas.openxmlformats.org/presentationml/2006/ole">
            <mc:AlternateContent xmlns:mc="http://schemas.openxmlformats.org/markup-compatibility/2006">
              <mc:Choice xmlns:v="urn:schemas-microsoft-com:vml" Requires="v">
                <p:oleObj spid="_x0000_s183373" name="Worksheet" r:id="rId4" imgW="3981370" imgH="2628746" progId="Excel.Sheet.8">
                  <p:embed/>
                </p:oleObj>
              </mc:Choice>
              <mc:Fallback>
                <p:oleObj name="Worksheet" r:id="rId4" imgW="3981370" imgH="2628746" progId="Excel.Sheet.8">
                  <p:embed/>
                  <p:pic>
                    <p:nvPicPr>
                      <p:cNvPr id="0" name=""/>
                      <p:cNvPicPr>
                        <a:picLocks noChangeAspect="1" noChangeArrowheads="1"/>
                      </p:cNvPicPr>
                      <p:nvPr/>
                    </p:nvPicPr>
                    <p:blipFill>
                      <a:blip r:embed="rId5"/>
                      <a:srcRect l="3552" b="621"/>
                      <a:stretch>
                        <a:fillRect/>
                      </a:stretch>
                    </p:blipFill>
                    <p:spPr bwMode="auto">
                      <a:xfrm>
                        <a:off x="-118468" y="2012949"/>
                        <a:ext cx="5648326" cy="4102408"/>
                      </a:xfrm>
                      <a:prstGeom prst="rect">
                        <a:avLst/>
                      </a:prstGeom>
                      <a:noFill/>
                      <a:ln>
                        <a:noFill/>
                      </a:ln>
                      <a:effectLst/>
                      <a:extLst/>
                    </p:spPr>
                  </p:pic>
                </p:oleObj>
              </mc:Fallback>
            </mc:AlternateContent>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024810484"/>
              </p:ext>
            </p:extLst>
          </p:nvPr>
        </p:nvGraphicFramePr>
        <p:xfrm>
          <a:off x="5644273" y="1791926"/>
          <a:ext cx="3575869" cy="4193139"/>
        </p:xfrm>
        <a:graphic>
          <a:graphicData uri="http://schemas.openxmlformats.org/drawingml/2006/table">
            <a:tbl>
              <a:tblPr>
                <a:tableStyleId>{5C22544A-7EE6-4342-B048-85BDC9FD1C3A}</a:tableStyleId>
              </a:tblPr>
              <a:tblGrid>
                <a:gridCol w="612000">
                  <a:extLst>
                    <a:ext uri="{9D8B030D-6E8A-4147-A177-3AD203B41FA5}">
                      <a16:colId xmlns:a16="http://schemas.microsoft.com/office/drawing/2014/main" xmlns="" val="1715421064"/>
                    </a:ext>
                  </a:extLst>
                </a:gridCol>
                <a:gridCol w="612000">
                  <a:extLst>
                    <a:ext uri="{9D8B030D-6E8A-4147-A177-3AD203B41FA5}">
                      <a16:colId xmlns:a16="http://schemas.microsoft.com/office/drawing/2014/main" xmlns="" val="3160019688"/>
                    </a:ext>
                  </a:extLst>
                </a:gridCol>
                <a:gridCol w="612000">
                  <a:extLst>
                    <a:ext uri="{9D8B030D-6E8A-4147-A177-3AD203B41FA5}">
                      <a16:colId xmlns:a16="http://schemas.microsoft.com/office/drawing/2014/main" xmlns="" val="3066919852"/>
                    </a:ext>
                  </a:extLst>
                </a:gridCol>
                <a:gridCol w="612000">
                  <a:extLst>
                    <a:ext uri="{9D8B030D-6E8A-4147-A177-3AD203B41FA5}">
                      <a16:colId xmlns:a16="http://schemas.microsoft.com/office/drawing/2014/main" xmlns="" val="20000"/>
                    </a:ext>
                  </a:extLst>
                </a:gridCol>
                <a:gridCol w="612000">
                  <a:extLst>
                    <a:ext uri="{9D8B030D-6E8A-4147-A177-3AD203B41FA5}">
                      <a16:colId xmlns:a16="http://schemas.microsoft.com/office/drawing/2014/main" xmlns="" val="20001"/>
                    </a:ext>
                  </a:extLst>
                </a:gridCol>
                <a:gridCol w="515869">
                  <a:extLst>
                    <a:ext uri="{9D8B030D-6E8A-4147-A177-3AD203B41FA5}">
                      <a16:colId xmlns:a16="http://schemas.microsoft.com/office/drawing/2014/main" xmlns="" val="20002"/>
                    </a:ext>
                  </a:extLst>
                </a:gridCol>
              </a:tblGrid>
              <a:tr h="482042">
                <a:tc>
                  <a:txBody>
                    <a:bodyPr/>
                    <a:lstStyle/>
                    <a:p>
                      <a:pPr algn="ctr"/>
                      <a:r>
                        <a:rPr lang="en-CA" sz="900" b="1" u="sng" dirty="0">
                          <a:latin typeface="Arial" panose="020B0604020202020204" pitchFamily="34" charset="0"/>
                          <a:cs typeface="Arial" panose="020B0604020202020204" pitchFamily="34" charset="0"/>
                        </a:rPr>
                        <a:t>May 2018</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May 2016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2015 </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u="sng" dirty="0">
                          <a:latin typeface="Arial" panose="020B0604020202020204" pitchFamily="34" charset="0"/>
                          <a:cs typeface="Arial" panose="020B0604020202020204" pitchFamily="34" charset="0"/>
                        </a:rPr>
                        <a:t>Aug 2014</a:t>
                      </a:r>
                      <a:endParaRPr lang="en-CA" sz="900" b="1" u="sng"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2012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757">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0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6400">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46</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81318">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64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72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58</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65292">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52206">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54</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61067">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52206">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65152">
                <a:tc>
                  <a:txBody>
                    <a:bodyPr/>
                    <a:lstStyle/>
                    <a:p>
                      <a:pPr algn="ctr"/>
                      <a:r>
                        <a:rPr lang="en-CA" sz="1000" b="1" dirty="0">
                          <a:latin typeface="Arial" panose="020B0604020202020204" pitchFamily="34" charset="0"/>
                          <a:cs typeface="Arial" panose="020B0604020202020204" pitchFamily="34" charset="0"/>
                        </a:rPr>
                        <a:t>53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62</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11981">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81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56</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52795">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45</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67844">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69</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56</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170477">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sp>
        <p:nvSpPr>
          <p:cNvPr id="2" name="Title 1"/>
          <p:cNvSpPr>
            <a:spLocks noGrp="1"/>
          </p:cNvSpPr>
          <p:nvPr>
            <p:ph type="title"/>
          </p:nvPr>
        </p:nvSpPr>
        <p:spPr>
          <a:xfrm>
            <a:off x="1457324" y="-23753"/>
            <a:ext cx="7679755" cy="1133639"/>
          </a:xfrm>
        </p:spPr>
        <p:txBody>
          <a:bodyPr>
            <a:normAutofit/>
          </a:bodyPr>
          <a:lstStyle/>
          <a:p>
            <a:r>
              <a:rPr lang="en-CA" sz="1900" dirty="0"/>
              <a:t>Fall 2018 decreases in claimed lifejacket wearing vs. Fall 2017 peak are with boaters 18-34 </a:t>
            </a:r>
            <a:r>
              <a:rPr lang="en-CA" sz="1900" dirty="0" err="1"/>
              <a:t>yrs</a:t>
            </a:r>
            <a:r>
              <a:rPr lang="en-CA" sz="1900" dirty="0"/>
              <a:t> &amp; 55+ </a:t>
            </a:r>
            <a:r>
              <a:rPr lang="en-CA" sz="1900" dirty="0" err="1"/>
              <a:t>yrs</a:t>
            </a:r>
            <a:r>
              <a:rPr lang="en-CA" sz="1900" dirty="0"/>
              <a:t>, </a:t>
            </a:r>
            <a:r>
              <a:rPr lang="en-CA" sz="1900" dirty="0" smtClean="0"/>
              <a:t>males, </a:t>
            </a:r>
            <a:r>
              <a:rPr lang="en-CA" sz="1900" dirty="0"/>
              <a:t>and regionally in Quebec &amp; B.C.</a:t>
            </a:r>
            <a:endParaRPr lang="en-US" sz="1900"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61</a:t>
            </a:fld>
            <a:endParaRPr lang="en-US"/>
          </a:p>
        </p:txBody>
      </p:sp>
      <p:sp>
        <p:nvSpPr>
          <p:cNvPr id="29" name="Rectangle 232"/>
          <p:cNvSpPr>
            <a:spLocks noChangeArrowheads="1"/>
          </p:cNvSpPr>
          <p:nvPr/>
        </p:nvSpPr>
        <p:spPr bwMode="auto">
          <a:xfrm>
            <a:off x="658813" y="1567408"/>
            <a:ext cx="7197725" cy="49659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in each sub-group who say they “Always”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wear a lifejacket when out in a boat</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1237374" y="2300186"/>
            <a:ext cx="1073887" cy="4016484"/>
          </a:xfrm>
          <a:prstGeom prst="rect">
            <a:avLst/>
          </a:prstGeom>
          <a:solidFill>
            <a:schemeClr val="bg1"/>
          </a:solidFill>
        </p:spPr>
        <p:txBody>
          <a:bodyPr wrap="square">
            <a:spAutoFit/>
          </a:bodyPr>
          <a:lstStyle/>
          <a:p>
            <a:pPr>
              <a:lnSpc>
                <a:spcPts val="2000"/>
              </a:lnSpc>
              <a:spcBef>
                <a:spcPts val="0"/>
              </a:spcBef>
              <a:buFontTx/>
              <a:buNone/>
              <a:defRPr/>
            </a:pPr>
            <a:r>
              <a:rPr lang="en-CA" sz="1100" b="1" dirty="0">
                <a:latin typeface="Arial" pitchFamily="34" charset="0"/>
                <a:cs typeface="Arial" pitchFamily="34" charset="0"/>
              </a:rPr>
              <a:t>Total boaters</a:t>
            </a:r>
            <a:endParaRPr lang="en-US" sz="1100" b="1" dirty="0">
              <a:latin typeface="Arial" pitchFamily="34" charset="0"/>
              <a:cs typeface="Arial" pitchFamily="34" charset="0"/>
            </a:endParaRPr>
          </a:p>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60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a:p>
            <a:pPr marL="82550">
              <a:lnSpc>
                <a:spcPts val="2000"/>
              </a:lnSpc>
              <a:spcBef>
                <a:spcPts val="0"/>
              </a:spcBef>
              <a:buFontTx/>
              <a:buNone/>
              <a:defRPr/>
            </a:pPr>
            <a:endParaRPr lang="en-US" sz="1100" dirty="0">
              <a:latin typeface="Arial" pitchFamily="34" charset="0"/>
              <a:cs typeface="Arial" pitchFamily="34" charset="0"/>
            </a:endParaRPr>
          </a:p>
        </p:txBody>
      </p:sp>
      <p:sp>
        <p:nvSpPr>
          <p:cNvPr id="47" name="TextBox 40"/>
          <p:cNvSpPr txBox="1">
            <a:spLocks noChangeArrowheads="1"/>
          </p:cNvSpPr>
          <p:nvPr/>
        </p:nvSpPr>
        <p:spPr bwMode="auto">
          <a:xfrm>
            <a:off x="4378991" y="4950272"/>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65</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4049221" y="2045477"/>
            <a:ext cx="698440" cy="230832"/>
          </a:xfrm>
          <a:prstGeom prst="rect">
            <a:avLst/>
          </a:prstGeom>
          <a:noFill/>
          <a:ln w="9525">
            <a:noFill/>
            <a:miter lim="800000"/>
            <a:headEnd/>
            <a:tailEnd/>
          </a:ln>
        </p:spPr>
        <p:txBody>
          <a:bodyPr wrap="square">
            <a:spAutoFit/>
          </a:bodyPr>
          <a:lstStyle/>
          <a:p>
            <a:pPr>
              <a:buFontTx/>
              <a:buNone/>
            </a:pPr>
            <a:r>
              <a:rPr lang="en-US" sz="900" b="1" u="sng" dirty="0">
                <a:latin typeface="Arial" pitchFamily="34" charset="0"/>
                <a:cs typeface="Arial" pitchFamily="34" charset="0"/>
                <a:sym typeface="Symbol" pitchFamily="18" charset="2"/>
              </a:rPr>
              <a:t>Aug 2018</a:t>
            </a:r>
            <a:endParaRPr lang="en-US" sz="900" u="sng" dirty="0">
              <a:latin typeface="Arial" pitchFamily="34" charset="0"/>
              <a:cs typeface="Arial" pitchFamily="34" charset="0"/>
            </a:endParaRPr>
          </a:p>
        </p:txBody>
      </p:sp>
      <p:sp>
        <p:nvSpPr>
          <p:cNvPr id="27" name="Text Box 1916"/>
          <p:cNvSpPr txBox="1">
            <a:spLocks noChangeArrowheads="1"/>
          </p:cNvSpPr>
          <p:nvPr/>
        </p:nvSpPr>
        <p:spPr bwMode="auto">
          <a:xfrm>
            <a:off x="119965" y="6488112"/>
            <a:ext cx="8343900"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cxnSp>
        <p:nvCxnSpPr>
          <p:cNvPr id="57" name="Straight Arrow Connector 73"/>
          <p:cNvCxnSpPr>
            <a:cxnSpLocks noChangeShapeType="1"/>
          </p:cNvCxnSpPr>
          <p:nvPr/>
        </p:nvCxnSpPr>
        <p:spPr bwMode="auto">
          <a:xfrm rot="5400000" flipH="1" flipV="1">
            <a:off x="7840298" y="3225251"/>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7847755" y="5052237"/>
            <a:ext cx="216000" cy="1588"/>
          </a:xfrm>
          <a:prstGeom prst="straightConnector1">
            <a:avLst/>
          </a:prstGeom>
          <a:noFill/>
          <a:ln w="9525" algn="ctr">
            <a:solidFill>
              <a:schemeClr val="tx1"/>
            </a:solidFill>
            <a:prstDash val="solid"/>
            <a:round/>
            <a:headEnd/>
            <a:tailEnd type="arrow" w="med" len="med"/>
          </a:ln>
        </p:spPr>
      </p:cxnSp>
      <p:sp>
        <p:nvSpPr>
          <p:cNvPr id="71" name="TextBox 58"/>
          <p:cNvSpPr txBox="1">
            <a:spLocks noChangeArrowheads="1"/>
          </p:cNvSpPr>
          <p:nvPr/>
        </p:nvSpPr>
        <p:spPr bwMode="auto">
          <a:xfrm>
            <a:off x="8245399" y="283692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66" name="TextBox 58"/>
          <p:cNvSpPr txBox="1">
            <a:spLocks noChangeArrowheads="1"/>
          </p:cNvSpPr>
          <p:nvPr/>
        </p:nvSpPr>
        <p:spPr bwMode="auto">
          <a:xfrm>
            <a:off x="8245399" y="522487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68" name="Straight Arrow Connector 73"/>
          <p:cNvCxnSpPr>
            <a:cxnSpLocks noChangeShapeType="1"/>
          </p:cNvCxnSpPr>
          <p:nvPr/>
        </p:nvCxnSpPr>
        <p:spPr bwMode="auto">
          <a:xfrm rot="5400000" flipH="1" flipV="1">
            <a:off x="7838710" y="3995774"/>
            <a:ext cx="216000" cy="1588"/>
          </a:xfrm>
          <a:prstGeom prst="straightConnector1">
            <a:avLst/>
          </a:prstGeom>
          <a:noFill/>
          <a:ln w="9525" algn="ctr">
            <a:solidFill>
              <a:schemeClr val="tx1"/>
            </a:solidFill>
            <a:prstDash val="solid"/>
            <a:round/>
            <a:headEnd/>
            <a:tailEnd type="arrow" w="med" len="med"/>
          </a:ln>
        </p:spPr>
      </p:cxnSp>
      <p:cxnSp>
        <p:nvCxnSpPr>
          <p:cNvPr id="72" name="Straight Arrow Connector 73"/>
          <p:cNvCxnSpPr>
            <a:cxnSpLocks noChangeShapeType="1"/>
          </p:cNvCxnSpPr>
          <p:nvPr/>
        </p:nvCxnSpPr>
        <p:spPr bwMode="auto">
          <a:xfrm rot="5400000" flipH="1" flipV="1">
            <a:off x="7846167" y="5313918"/>
            <a:ext cx="216000" cy="1588"/>
          </a:xfrm>
          <a:prstGeom prst="straightConnector1">
            <a:avLst/>
          </a:prstGeom>
          <a:noFill/>
          <a:ln w="9525" algn="ctr">
            <a:solidFill>
              <a:schemeClr val="tx1"/>
            </a:solidFill>
            <a:prstDash val="solid"/>
            <a:round/>
            <a:headEnd/>
            <a:tailEnd type="arrow" w="med" len="med"/>
          </a:ln>
        </p:spPr>
      </p:cxnSp>
      <p:sp>
        <p:nvSpPr>
          <p:cNvPr id="36" name="TextBox 58"/>
          <p:cNvSpPr txBox="1">
            <a:spLocks noChangeArrowheads="1"/>
          </p:cNvSpPr>
          <p:nvPr/>
        </p:nvSpPr>
        <p:spPr bwMode="auto">
          <a:xfrm>
            <a:off x="7640661" y="282916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37" name="Straight Arrow Connector 73">
            <a:extLst>
              <a:ext uri="{FF2B5EF4-FFF2-40B4-BE49-F238E27FC236}">
                <a16:creationId xmlns:a16="http://schemas.microsoft.com/office/drawing/2014/main" xmlns="" id="{6C1D2A72-9346-47EF-A29C-796CCCC0B1F1}"/>
              </a:ext>
            </a:extLst>
          </p:cNvPr>
          <p:cNvCxnSpPr>
            <a:cxnSpLocks noChangeShapeType="1"/>
          </p:cNvCxnSpPr>
          <p:nvPr/>
        </p:nvCxnSpPr>
        <p:spPr bwMode="auto">
          <a:xfrm rot="5400000" flipH="1" flipV="1">
            <a:off x="6613384" y="5063452"/>
            <a:ext cx="216000" cy="1588"/>
          </a:xfrm>
          <a:prstGeom prst="straightConnector1">
            <a:avLst/>
          </a:prstGeom>
          <a:noFill/>
          <a:ln w="9525" algn="ctr">
            <a:solidFill>
              <a:schemeClr val="tx1"/>
            </a:solidFill>
            <a:prstDash val="dash"/>
            <a:round/>
            <a:headEnd/>
            <a:tailEnd type="arrow" w="med" len="med"/>
          </a:ln>
        </p:spPr>
      </p:cxnSp>
      <p:cxnSp>
        <p:nvCxnSpPr>
          <p:cNvPr id="41" name="Straight Arrow Connector 73">
            <a:extLst>
              <a:ext uri="{FF2B5EF4-FFF2-40B4-BE49-F238E27FC236}">
                <a16:creationId xmlns:a16="http://schemas.microsoft.com/office/drawing/2014/main" xmlns="" id="{D225A22D-77F2-45FB-BD29-BF864E2F7672}"/>
              </a:ext>
            </a:extLst>
          </p:cNvPr>
          <p:cNvCxnSpPr>
            <a:cxnSpLocks noChangeShapeType="1"/>
          </p:cNvCxnSpPr>
          <p:nvPr/>
        </p:nvCxnSpPr>
        <p:spPr bwMode="auto">
          <a:xfrm rot="5400000" flipH="1" flipV="1">
            <a:off x="6601926" y="5603173"/>
            <a:ext cx="216000" cy="1588"/>
          </a:xfrm>
          <a:prstGeom prst="straightConnector1">
            <a:avLst/>
          </a:prstGeom>
          <a:noFill/>
          <a:ln w="19050" algn="ctr">
            <a:solidFill>
              <a:srgbClr val="00B050"/>
            </a:solidFill>
            <a:prstDash val="solid"/>
            <a:round/>
            <a:headEnd/>
            <a:tailEnd type="arrow" w="med" len="med"/>
          </a:ln>
        </p:spPr>
      </p:cxnSp>
      <p:cxnSp>
        <p:nvCxnSpPr>
          <p:cNvPr id="42" name="Straight Arrow Connector 73">
            <a:extLst>
              <a:ext uri="{FF2B5EF4-FFF2-40B4-BE49-F238E27FC236}">
                <a16:creationId xmlns:a16="http://schemas.microsoft.com/office/drawing/2014/main" xmlns="" id="{3DFC5054-E740-4E74-AEE8-6B5C7778CA8E}"/>
              </a:ext>
            </a:extLst>
          </p:cNvPr>
          <p:cNvCxnSpPr>
            <a:cxnSpLocks noChangeShapeType="1"/>
          </p:cNvCxnSpPr>
          <p:nvPr/>
        </p:nvCxnSpPr>
        <p:spPr bwMode="auto">
          <a:xfrm rot="5400000" flipH="1" flipV="1">
            <a:off x="6596060" y="2423000"/>
            <a:ext cx="216000" cy="1588"/>
          </a:xfrm>
          <a:prstGeom prst="straightConnector1">
            <a:avLst/>
          </a:prstGeom>
          <a:noFill/>
          <a:ln w="9525" algn="ctr">
            <a:solidFill>
              <a:schemeClr val="tx1"/>
            </a:solidFill>
            <a:prstDash val="dash"/>
            <a:round/>
            <a:headEnd/>
            <a:tailEnd type="arrow" w="med" len="med"/>
          </a:ln>
        </p:spPr>
      </p:cxnSp>
      <p:cxnSp>
        <p:nvCxnSpPr>
          <p:cNvPr id="45" name="Straight Arrow Connector 44">
            <a:extLst>
              <a:ext uri="{FF2B5EF4-FFF2-40B4-BE49-F238E27FC236}">
                <a16:creationId xmlns:a16="http://schemas.microsoft.com/office/drawing/2014/main" xmlns="" id="{28050139-88BC-42CF-9DDF-18B2C88FAFCC}"/>
              </a:ext>
            </a:extLst>
          </p:cNvPr>
          <p:cNvCxnSpPr>
            <a:cxnSpLocks noChangeShapeType="1"/>
          </p:cNvCxnSpPr>
          <p:nvPr/>
        </p:nvCxnSpPr>
        <p:spPr bwMode="auto">
          <a:xfrm flipV="1">
            <a:off x="6850801" y="4969881"/>
            <a:ext cx="0" cy="216000"/>
          </a:xfrm>
          <a:prstGeom prst="straightConnector1">
            <a:avLst/>
          </a:prstGeom>
          <a:noFill/>
          <a:ln w="19050" algn="ctr">
            <a:solidFill>
              <a:srgbClr val="00B050"/>
            </a:solidFill>
            <a:prstDash val="solid"/>
            <a:round/>
            <a:headEnd/>
            <a:tailEnd type="arrow" w="med" len="med"/>
          </a:ln>
        </p:spPr>
      </p:cxnSp>
      <p:cxnSp>
        <p:nvCxnSpPr>
          <p:cNvPr id="55" name="Straight Arrow Connector 54">
            <a:extLst>
              <a:ext uri="{FF2B5EF4-FFF2-40B4-BE49-F238E27FC236}">
                <a16:creationId xmlns:a16="http://schemas.microsoft.com/office/drawing/2014/main" xmlns="" id="{5EBC51A5-0432-4F53-8C93-8620EA259EF9}"/>
              </a:ext>
            </a:extLst>
          </p:cNvPr>
          <p:cNvCxnSpPr>
            <a:cxnSpLocks noChangeShapeType="1"/>
          </p:cNvCxnSpPr>
          <p:nvPr/>
        </p:nvCxnSpPr>
        <p:spPr bwMode="auto">
          <a:xfrm flipV="1">
            <a:off x="6830809" y="2314686"/>
            <a:ext cx="0" cy="216000"/>
          </a:xfrm>
          <a:prstGeom prst="straightConnector1">
            <a:avLst/>
          </a:prstGeom>
          <a:noFill/>
          <a:ln w="19050" algn="ctr">
            <a:solidFill>
              <a:srgbClr val="00B050"/>
            </a:solidFill>
            <a:prstDash val="solid"/>
            <a:round/>
            <a:headEnd/>
            <a:tailEnd type="arrow" w="med" len="med"/>
          </a:ln>
        </p:spPr>
      </p:cxnSp>
      <p:cxnSp>
        <p:nvCxnSpPr>
          <p:cNvPr id="38" name="Straight Arrow Connector 73">
            <a:extLst>
              <a:ext uri="{FF2B5EF4-FFF2-40B4-BE49-F238E27FC236}">
                <a16:creationId xmlns:a16="http://schemas.microsoft.com/office/drawing/2014/main" xmlns="" id="{8020292B-AA65-42D5-A733-46EBAF88263B}"/>
              </a:ext>
            </a:extLst>
          </p:cNvPr>
          <p:cNvCxnSpPr>
            <a:cxnSpLocks noChangeShapeType="1"/>
          </p:cNvCxnSpPr>
          <p:nvPr/>
        </p:nvCxnSpPr>
        <p:spPr bwMode="auto">
          <a:xfrm rot="5400000" flipH="1" flipV="1">
            <a:off x="6621462" y="3461482"/>
            <a:ext cx="216000" cy="1588"/>
          </a:xfrm>
          <a:prstGeom prst="straightConnector1">
            <a:avLst/>
          </a:prstGeom>
          <a:noFill/>
          <a:ln w="9525" algn="ctr">
            <a:solidFill>
              <a:schemeClr val="tx1"/>
            </a:solidFill>
            <a:prstDash val="solid"/>
            <a:round/>
            <a:headEnd/>
            <a:tailEnd type="arrow" w="med" len="med"/>
          </a:ln>
        </p:spPr>
      </p:cxnSp>
      <p:cxnSp>
        <p:nvCxnSpPr>
          <p:cNvPr id="39" name="Straight Arrow Connector 38">
            <a:extLst>
              <a:ext uri="{FF2B5EF4-FFF2-40B4-BE49-F238E27FC236}">
                <a16:creationId xmlns:a16="http://schemas.microsoft.com/office/drawing/2014/main" xmlns="" id="{E1A5F09B-3C39-4EBA-9207-5B7F8F348984}"/>
              </a:ext>
            </a:extLst>
          </p:cNvPr>
          <p:cNvCxnSpPr>
            <a:cxnSpLocks noChangeShapeType="1"/>
          </p:cNvCxnSpPr>
          <p:nvPr/>
        </p:nvCxnSpPr>
        <p:spPr bwMode="auto">
          <a:xfrm flipV="1">
            <a:off x="6850932" y="3346645"/>
            <a:ext cx="0" cy="216000"/>
          </a:xfrm>
          <a:prstGeom prst="straightConnector1">
            <a:avLst/>
          </a:prstGeom>
          <a:noFill/>
          <a:ln w="19050" algn="ctr">
            <a:solidFill>
              <a:srgbClr val="00B050"/>
            </a:solidFill>
            <a:prstDash val="solid"/>
            <a:round/>
            <a:headEnd/>
            <a:tailEnd type="arrow" w="med" len="med"/>
          </a:ln>
        </p:spPr>
      </p:cxnSp>
      <p:sp>
        <p:nvSpPr>
          <p:cNvPr id="40" name="Text Box 170"/>
          <p:cNvSpPr txBox="1">
            <a:spLocks noChangeArrowheads="1"/>
          </p:cNvSpPr>
          <p:nvPr/>
        </p:nvSpPr>
        <p:spPr bwMode="auto">
          <a:xfrm>
            <a:off x="446567" y="1080187"/>
            <a:ext cx="5514286" cy="482183"/>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Lowest wear rates are with younger boaters 18-34 </a:t>
            </a:r>
            <a:r>
              <a:rPr lang="en-US" sz="1100" dirty="0" err="1">
                <a:latin typeface="Arial" pitchFamily="34" charset="0"/>
                <a:cs typeface="Arial" pitchFamily="34" charset="0"/>
              </a:rPr>
              <a:t>yrs</a:t>
            </a:r>
            <a:r>
              <a:rPr lang="en-US" sz="1100" dirty="0">
                <a:latin typeface="Arial" pitchFamily="34" charset="0"/>
                <a:cs typeface="Arial" pitchFamily="34" charset="0"/>
              </a:rPr>
              <a:t> and in B.C.</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New Boaters (60%) in line with Total Boaters (54%) for “Always” wear lifejacket.</a:t>
            </a:r>
          </a:p>
        </p:txBody>
      </p:sp>
      <p:sp>
        <p:nvSpPr>
          <p:cNvPr id="32" name="TextBox 52"/>
          <p:cNvSpPr txBox="1">
            <a:spLocks noChangeArrowheads="1"/>
          </p:cNvSpPr>
          <p:nvPr/>
        </p:nvSpPr>
        <p:spPr bwMode="auto">
          <a:xfrm>
            <a:off x="4185319" y="5479017"/>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58</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3959206" y="5212774"/>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51</a:t>
            </a:r>
            <a:endParaRPr lang="en-US" sz="1000" dirty="0">
              <a:latin typeface="Arial" pitchFamily="34" charset="0"/>
              <a:cs typeface="Arial" pitchFamily="34" charset="0"/>
            </a:endParaRPr>
          </a:p>
        </p:txBody>
      </p:sp>
      <p:sp>
        <p:nvSpPr>
          <p:cNvPr id="48" name="TextBox 41"/>
          <p:cNvSpPr txBox="1">
            <a:spLocks noChangeArrowheads="1"/>
          </p:cNvSpPr>
          <p:nvPr/>
        </p:nvSpPr>
        <p:spPr bwMode="auto">
          <a:xfrm>
            <a:off x="3966884" y="4681093"/>
            <a:ext cx="392113"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51</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3640227" y="5746970"/>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40</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969743" y="390031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51</a:t>
            </a:r>
          </a:p>
        </p:txBody>
      </p:sp>
      <p:sp>
        <p:nvSpPr>
          <p:cNvPr id="51" name="TextBox 58"/>
          <p:cNvSpPr txBox="1">
            <a:spLocks noChangeArrowheads="1"/>
          </p:cNvSpPr>
          <p:nvPr/>
        </p:nvSpPr>
        <p:spPr bwMode="auto">
          <a:xfrm>
            <a:off x="4151807" y="4153513"/>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57</a:t>
            </a:r>
            <a:endParaRPr lang="en-US" sz="1000" dirty="0">
              <a:latin typeface="Arial" pitchFamily="34" charset="0"/>
              <a:cs typeface="Arial" pitchFamily="34" charset="0"/>
            </a:endParaRPr>
          </a:p>
        </p:txBody>
      </p:sp>
      <p:sp>
        <p:nvSpPr>
          <p:cNvPr id="52" name="TextBox 59"/>
          <p:cNvSpPr txBox="1">
            <a:spLocks noChangeArrowheads="1"/>
          </p:cNvSpPr>
          <p:nvPr/>
        </p:nvSpPr>
        <p:spPr bwMode="auto">
          <a:xfrm>
            <a:off x="4298612" y="3367959"/>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62</a:t>
            </a:r>
            <a:endParaRPr lang="en-US" sz="1000" dirty="0">
              <a:latin typeface="Arial" pitchFamily="34" charset="0"/>
              <a:cs typeface="Arial" pitchFamily="34" charset="0"/>
            </a:endParaRPr>
          </a:p>
        </p:txBody>
      </p:sp>
      <p:sp>
        <p:nvSpPr>
          <p:cNvPr id="53" name="TextBox 60"/>
          <p:cNvSpPr txBox="1">
            <a:spLocks noChangeArrowheads="1"/>
          </p:cNvSpPr>
          <p:nvPr/>
        </p:nvSpPr>
        <p:spPr bwMode="auto">
          <a:xfrm>
            <a:off x="4173899" y="3117600"/>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58</a:t>
            </a:r>
          </a:p>
        </p:txBody>
      </p:sp>
      <p:sp>
        <p:nvSpPr>
          <p:cNvPr id="54" name="TextBox 61"/>
          <p:cNvSpPr txBox="1">
            <a:spLocks noChangeArrowheads="1"/>
          </p:cNvSpPr>
          <p:nvPr/>
        </p:nvSpPr>
        <p:spPr bwMode="auto">
          <a:xfrm>
            <a:off x="3739723" y="2853663"/>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44</a:t>
            </a:r>
          </a:p>
        </p:txBody>
      </p:sp>
      <p:sp>
        <p:nvSpPr>
          <p:cNvPr id="28" name="TextBox 61"/>
          <p:cNvSpPr txBox="1">
            <a:spLocks noChangeArrowheads="1"/>
          </p:cNvSpPr>
          <p:nvPr/>
        </p:nvSpPr>
        <p:spPr bwMode="auto">
          <a:xfrm>
            <a:off x="4047499" y="2322357"/>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54</a:t>
            </a:r>
            <a:endParaRPr lang="en-US" sz="1000" dirty="0">
              <a:latin typeface="Arial" pitchFamily="34" charset="0"/>
              <a:cs typeface="Arial" pitchFamily="34" charset="0"/>
            </a:endParaRPr>
          </a:p>
        </p:txBody>
      </p:sp>
      <p:cxnSp>
        <p:nvCxnSpPr>
          <p:cNvPr id="44" name="Straight Arrow Connector 43">
            <a:extLst>
              <a:ext uri="{FF2B5EF4-FFF2-40B4-BE49-F238E27FC236}">
                <a16:creationId xmlns:a16="http://schemas.microsoft.com/office/drawing/2014/main" xmlns="" id="{C50AACB5-0463-44BB-8C01-1D091CB28FDC}"/>
              </a:ext>
            </a:extLst>
          </p:cNvPr>
          <p:cNvCxnSpPr>
            <a:cxnSpLocks noChangeShapeType="1"/>
          </p:cNvCxnSpPr>
          <p:nvPr/>
        </p:nvCxnSpPr>
        <p:spPr bwMode="auto">
          <a:xfrm>
            <a:off x="6094967" y="3900316"/>
            <a:ext cx="0" cy="216000"/>
          </a:xfrm>
          <a:prstGeom prst="straightConnector1">
            <a:avLst/>
          </a:prstGeom>
          <a:noFill/>
          <a:ln w="19050" algn="ctr">
            <a:solidFill>
              <a:srgbClr val="00B050"/>
            </a:solidFill>
            <a:prstDash val="sysDot"/>
            <a:round/>
            <a:headEnd/>
            <a:tailEnd type="arrow" w="med" len="med"/>
          </a:ln>
        </p:spPr>
      </p:cxnSp>
      <p:cxnSp>
        <p:nvCxnSpPr>
          <p:cNvPr id="58" name="Straight Arrow Connector 57">
            <a:extLst>
              <a:ext uri="{FF2B5EF4-FFF2-40B4-BE49-F238E27FC236}">
                <a16:creationId xmlns:a16="http://schemas.microsoft.com/office/drawing/2014/main" xmlns="" id="{525677D7-EAA1-4D68-B4D4-B2F9BBBBC6AD}"/>
              </a:ext>
            </a:extLst>
          </p:cNvPr>
          <p:cNvCxnSpPr>
            <a:cxnSpLocks noChangeShapeType="1"/>
          </p:cNvCxnSpPr>
          <p:nvPr/>
        </p:nvCxnSpPr>
        <p:spPr bwMode="auto">
          <a:xfrm>
            <a:off x="4455839" y="2337467"/>
            <a:ext cx="0" cy="216000"/>
          </a:xfrm>
          <a:prstGeom prst="straightConnector1">
            <a:avLst/>
          </a:prstGeom>
          <a:noFill/>
          <a:ln w="19050" algn="ctr">
            <a:solidFill>
              <a:srgbClr val="00B050"/>
            </a:solidFill>
            <a:prstDash val="sysDot"/>
            <a:round/>
            <a:headEnd/>
            <a:tailEnd type="arrow" w="med" len="med"/>
          </a:ln>
        </p:spPr>
      </p:cxnSp>
      <p:cxnSp>
        <p:nvCxnSpPr>
          <p:cNvPr id="60" name="Straight Arrow Connector 59">
            <a:extLst>
              <a:ext uri="{FF2B5EF4-FFF2-40B4-BE49-F238E27FC236}">
                <a16:creationId xmlns:a16="http://schemas.microsoft.com/office/drawing/2014/main" xmlns="" id="{37A67FFB-83B2-4082-A626-090CA0BB93B4}"/>
              </a:ext>
            </a:extLst>
          </p:cNvPr>
          <p:cNvCxnSpPr>
            <a:cxnSpLocks noChangeShapeType="1"/>
          </p:cNvCxnSpPr>
          <p:nvPr/>
        </p:nvCxnSpPr>
        <p:spPr bwMode="auto">
          <a:xfrm>
            <a:off x="6099077" y="4956246"/>
            <a:ext cx="0" cy="216000"/>
          </a:xfrm>
          <a:prstGeom prst="straightConnector1">
            <a:avLst/>
          </a:prstGeom>
          <a:noFill/>
          <a:ln w="19050" algn="ctr">
            <a:solidFill>
              <a:srgbClr val="00B050"/>
            </a:solidFill>
            <a:prstDash val="solid"/>
            <a:round/>
            <a:headEnd/>
            <a:tailEnd type="arrow" w="med" len="med"/>
          </a:ln>
        </p:spPr>
      </p:cxnSp>
      <p:cxnSp>
        <p:nvCxnSpPr>
          <p:cNvPr id="61" name="Straight Arrow Connector 73">
            <a:extLst>
              <a:ext uri="{FF2B5EF4-FFF2-40B4-BE49-F238E27FC236}">
                <a16:creationId xmlns:a16="http://schemas.microsoft.com/office/drawing/2014/main" xmlns="" id="{A6F65865-9DAC-4750-9958-CEE7CC43453E}"/>
              </a:ext>
            </a:extLst>
          </p:cNvPr>
          <p:cNvCxnSpPr>
            <a:cxnSpLocks noChangeShapeType="1"/>
          </p:cNvCxnSpPr>
          <p:nvPr/>
        </p:nvCxnSpPr>
        <p:spPr bwMode="auto">
          <a:xfrm rot="5400000" flipH="1" flipV="1">
            <a:off x="5984907" y="5580067"/>
            <a:ext cx="216000" cy="1588"/>
          </a:xfrm>
          <a:prstGeom prst="straightConnector1">
            <a:avLst/>
          </a:prstGeom>
          <a:noFill/>
          <a:ln w="9525" algn="ctr">
            <a:solidFill>
              <a:schemeClr val="tx1"/>
            </a:solidFill>
            <a:prstDash val="solid"/>
            <a:round/>
            <a:headEnd/>
            <a:tailEnd type="arrow" w="med" len="med"/>
          </a:ln>
        </p:spPr>
      </p:cxnSp>
      <p:cxnSp>
        <p:nvCxnSpPr>
          <p:cNvPr id="62" name="Straight Arrow Connector 73">
            <a:extLst>
              <a:ext uri="{FF2B5EF4-FFF2-40B4-BE49-F238E27FC236}">
                <a16:creationId xmlns:a16="http://schemas.microsoft.com/office/drawing/2014/main" xmlns="" id="{9565B7B9-DC63-4A35-B01D-D98368FA4C67}"/>
              </a:ext>
            </a:extLst>
          </p:cNvPr>
          <p:cNvCxnSpPr>
            <a:cxnSpLocks noChangeShapeType="1"/>
          </p:cNvCxnSpPr>
          <p:nvPr/>
        </p:nvCxnSpPr>
        <p:spPr bwMode="auto">
          <a:xfrm rot="16200000" flipH="1">
            <a:off x="4236665" y="2442784"/>
            <a:ext cx="216000" cy="1588"/>
          </a:xfrm>
          <a:prstGeom prst="straightConnector1">
            <a:avLst/>
          </a:prstGeom>
          <a:noFill/>
          <a:ln w="9525" algn="ctr">
            <a:solidFill>
              <a:schemeClr val="tx1"/>
            </a:solidFill>
            <a:prstDash val="solid"/>
            <a:round/>
            <a:headEnd/>
            <a:tailEnd type="arrow" w="med" len="med"/>
          </a:ln>
        </p:spPr>
      </p:cxnSp>
      <p:cxnSp>
        <p:nvCxnSpPr>
          <p:cNvPr id="63" name="Straight Arrow Connector 73">
            <a:extLst>
              <a:ext uri="{FF2B5EF4-FFF2-40B4-BE49-F238E27FC236}">
                <a16:creationId xmlns:a16="http://schemas.microsoft.com/office/drawing/2014/main" xmlns="" id="{92056868-FB7E-4B02-96C1-C9866757E3D4}"/>
              </a:ext>
            </a:extLst>
          </p:cNvPr>
          <p:cNvCxnSpPr>
            <a:cxnSpLocks noChangeShapeType="1"/>
          </p:cNvCxnSpPr>
          <p:nvPr/>
        </p:nvCxnSpPr>
        <p:spPr bwMode="auto">
          <a:xfrm rot="5400000" flipH="1" flipV="1">
            <a:off x="5975152" y="3222997"/>
            <a:ext cx="216000" cy="1588"/>
          </a:xfrm>
          <a:prstGeom prst="straightConnector1">
            <a:avLst/>
          </a:prstGeom>
          <a:noFill/>
          <a:ln w="9525" algn="ctr">
            <a:solidFill>
              <a:schemeClr val="tx1"/>
            </a:solidFill>
            <a:prstDash val="dash"/>
            <a:round/>
            <a:headEnd/>
            <a:tailEnd type="arrow" w="med" len="med"/>
          </a:ln>
        </p:spPr>
      </p:cxnSp>
      <p:cxnSp>
        <p:nvCxnSpPr>
          <p:cNvPr id="65" name="Straight Arrow Connector 73">
            <a:extLst>
              <a:ext uri="{FF2B5EF4-FFF2-40B4-BE49-F238E27FC236}">
                <a16:creationId xmlns:a16="http://schemas.microsoft.com/office/drawing/2014/main" xmlns="" id="{390794A5-8FCD-4969-9BD8-7C52C636292B}"/>
              </a:ext>
            </a:extLst>
          </p:cNvPr>
          <p:cNvCxnSpPr>
            <a:cxnSpLocks noChangeShapeType="1"/>
          </p:cNvCxnSpPr>
          <p:nvPr/>
        </p:nvCxnSpPr>
        <p:spPr bwMode="auto">
          <a:xfrm rot="16200000" flipH="1">
            <a:off x="5992119" y="5883108"/>
            <a:ext cx="216000" cy="1588"/>
          </a:xfrm>
          <a:prstGeom prst="straightConnector1">
            <a:avLst/>
          </a:prstGeom>
          <a:noFill/>
          <a:ln w="9525" algn="ctr">
            <a:solidFill>
              <a:schemeClr val="tx1"/>
            </a:solidFill>
            <a:prstDash val="dash"/>
            <a:round/>
            <a:headEnd/>
            <a:tailEnd type="arrow" w="med" len="med"/>
          </a:ln>
        </p:spPr>
      </p:cxnSp>
      <p:sp>
        <p:nvSpPr>
          <p:cNvPr id="64"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6398022" y="3381593"/>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69" name="TextBox 58"/>
          <p:cNvSpPr txBox="1">
            <a:spLocks noChangeArrowheads="1"/>
          </p:cNvSpPr>
          <p:nvPr/>
        </p:nvSpPr>
        <p:spPr bwMode="auto">
          <a:xfrm>
            <a:off x="6406910" y="282692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0" name="Oval 29">
            <a:extLst>
              <a:ext uri="{FF2B5EF4-FFF2-40B4-BE49-F238E27FC236}">
                <a16:creationId xmlns:a16="http://schemas.microsoft.com/office/drawing/2014/main" xmlns="" id="{6C984649-A7E5-4427-ABDA-6439F9B334A7}"/>
              </a:ext>
            </a:extLst>
          </p:cNvPr>
          <p:cNvSpPr>
            <a:spLocks noChangeArrowheads="1"/>
          </p:cNvSpPr>
          <p:nvPr/>
        </p:nvSpPr>
        <p:spPr bwMode="auto">
          <a:xfrm>
            <a:off x="6387072" y="4979302"/>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4" name="TextBox 58"/>
          <p:cNvSpPr txBox="1">
            <a:spLocks noChangeArrowheads="1"/>
          </p:cNvSpPr>
          <p:nvPr/>
        </p:nvSpPr>
        <p:spPr bwMode="auto">
          <a:xfrm>
            <a:off x="6413425" y="522307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5" name="TextBox 58"/>
          <p:cNvSpPr txBox="1">
            <a:spLocks noChangeArrowheads="1"/>
          </p:cNvSpPr>
          <p:nvPr/>
        </p:nvSpPr>
        <p:spPr bwMode="auto">
          <a:xfrm>
            <a:off x="5792083" y="282692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76" name="Straight Arrow Connector 75">
            <a:extLst>
              <a:ext uri="{FF2B5EF4-FFF2-40B4-BE49-F238E27FC236}">
                <a16:creationId xmlns:a16="http://schemas.microsoft.com/office/drawing/2014/main" xmlns="" id="{E1A5F09B-3C39-4EBA-9207-5B7F8F348984}"/>
              </a:ext>
            </a:extLst>
          </p:cNvPr>
          <p:cNvCxnSpPr>
            <a:cxnSpLocks noChangeShapeType="1"/>
          </p:cNvCxnSpPr>
          <p:nvPr/>
        </p:nvCxnSpPr>
        <p:spPr bwMode="auto">
          <a:xfrm flipV="1">
            <a:off x="6095405" y="5217117"/>
            <a:ext cx="0" cy="216000"/>
          </a:xfrm>
          <a:prstGeom prst="straightConnector1">
            <a:avLst/>
          </a:prstGeom>
          <a:noFill/>
          <a:ln w="19050" algn="ctr">
            <a:solidFill>
              <a:srgbClr val="00B050"/>
            </a:solidFill>
            <a:prstDash val="solid"/>
            <a:round/>
            <a:headEnd/>
            <a:tailEnd type="arrow" w="med" len="med"/>
          </a:ln>
        </p:spPr>
      </p:cxnSp>
      <p:cxnSp>
        <p:nvCxnSpPr>
          <p:cNvPr id="59" name="Straight Arrow Connector 58">
            <a:extLst>
              <a:ext uri="{FF2B5EF4-FFF2-40B4-BE49-F238E27FC236}">
                <a16:creationId xmlns:a16="http://schemas.microsoft.com/office/drawing/2014/main" xmlns="" id="{DF683FA5-89A4-4944-8390-92C238D960F1}"/>
              </a:ext>
            </a:extLst>
          </p:cNvPr>
          <p:cNvCxnSpPr>
            <a:cxnSpLocks noChangeShapeType="1"/>
          </p:cNvCxnSpPr>
          <p:nvPr/>
        </p:nvCxnSpPr>
        <p:spPr bwMode="auto">
          <a:xfrm>
            <a:off x="4473028" y="3122858"/>
            <a:ext cx="0" cy="216000"/>
          </a:xfrm>
          <a:prstGeom prst="straightConnector1">
            <a:avLst/>
          </a:prstGeom>
          <a:noFill/>
          <a:ln w="19050" algn="ctr">
            <a:solidFill>
              <a:srgbClr val="00B050"/>
            </a:solidFill>
            <a:prstDash val="sysDot"/>
            <a:round/>
            <a:headEnd/>
            <a:tailEnd type="arrow" w="med" len="med"/>
          </a:ln>
        </p:spPr>
      </p:cxnSp>
      <p:cxnSp>
        <p:nvCxnSpPr>
          <p:cNvPr id="73" name="Straight Arrow Connector 73">
            <a:extLst>
              <a:ext uri="{FF2B5EF4-FFF2-40B4-BE49-F238E27FC236}">
                <a16:creationId xmlns:a16="http://schemas.microsoft.com/office/drawing/2014/main" xmlns="" id="{8BDAE1F4-368D-4E4D-AC0A-35A7F9EEEC64}"/>
              </a:ext>
            </a:extLst>
          </p:cNvPr>
          <p:cNvCxnSpPr>
            <a:cxnSpLocks noChangeShapeType="1"/>
          </p:cNvCxnSpPr>
          <p:nvPr/>
        </p:nvCxnSpPr>
        <p:spPr bwMode="auto">
          <a:xfrm rot="16200000" flipH="1">
            <a:off x="4030438" y="2958040"/>
            <a:ext cx="216000" cy="1588"/>
          </a:xfrm>
          <a:prstGeom prst="straightConnector1">
            <a:avLst/>
          </a:prstGeom>
          <a:noFill/>
          <a:ln w="9525" algn="ctr">
            <a:solidFill>
              <a:schemeClr val="tx1"/>
            </a:solidFill>
            <a:prstDash val="dash"/>
            <a:round/>
            <a:headEnd/>
            <a:tailEnd type="arrow" w="med" len="med"/>
          </a:ln>
        </p:spPr>
      </p:cxnSp>
      <p:cxnSp>
        <p:nvCxnSpPr>
          <p:cNvPr id="78" name="Straight Arrow Connector 73">
            <a:extLst>
              <a:ext uri="{FF2B5EF4-FFF2-40B4-BE49-F238E27FC236}">
                <a16:creationId xmlns:a16="http://schemas.microsoft.com/office/drawing/2014/main" xmlns="" id="{5E034B0C-2D21-4EB8-97F3-8F686D9255A8}"/>
              </a:ext>
            </a:extLst>
          </p:cNvPr>
          <p:cNvCxnSpPr>
            <a:cxnSpLocks noChangeShapeType="1"/>
          </p:cNvCxnSpPr>
          <p:nvPr/>
        </p:nvCxnSpPr>
        <p:spPr bwMode="auto">
          <a:xfrm rot="16200000" flipH="1">
            <a:off x="4571427" y="3461563"/>
            <a:ext cx="216000" cy="1588"/>
          </a:xfrm>
          <a:prstGeom prst="straightConnector1">
            <a:avLst/>
          </a:prstGeom>
          <a:noFill/>
          <a:ln w="9525" algn="ctr">
            <a:solidFill>
              <a:schemeClr val="tx1"/>
            </a:solidFill>
            <a:prstDash val="dash"/>
            <a:round/>
            <a:headEnd/>
            <a:tailEnd type="arrow" w="med" len="med"/>
          </a:ln>
        </p:spPr>
      </p:cxnSp>
      <p:sp>
        <p:nvSpPr>
          <p:cNvPr id="79" name="Oval 29">
            <a:extLst>
              <a:ext uri="{FF2B5EF4-FFF2-40B4-BE49-F238E27FC236}">
                <a16:creationId xmlns:a16="http://schemas.microsoft.com/office/drawing/2014/main" xmlns="" id="{F9691EBF-0095-4EF7-A953-085E62E6EF19}"/>
              </a:ext>
            </a:extLst>
          </p:cNvPr>
          <p:cNvSpPr>
            <a:spLocks noChangeArrowheads="1"/>
          </p:cNvSpPr>
          <p:nvPr/>
        </p:nvSpPr>
        <p:spPr bwMode="auto">
          <a:xfrm>
            <a:off x="4291816" y="3359303"/>
            <a:ext cx="304800" cy="2286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80" name="TextBox 58">
            <a:extLst>
              <a:ext uri="{FF2B5EF4-FFF2-40B4-BE49-F238E27FC236}">
                <a16:creationId xmlns:a16="http://schemas.microsoft.com/office/drawing/2014/main" xmlns="" id="{CBA7279E-DB99-4BF2-B5CC-BC69593ACC2D}"/>
              </a:ext>
            </a:extLst>
          </p:cNvPr>
          <p:cNvSpPr txBox="1">
            <a:spLocks noChangeArrowheads="1"/>
          </p:cNvSpPr>
          <p:nvPr/>
        </p:nvSpPr>
        <p:spPr bwMode="auto">
          <a:xfrm>
            <a:off x="3764071" y="2845988"/>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81" name="Straight Arrow Connector 73">
            <a:extLst>
              <a:ext uri="{FF2B5EF4-FFF2-40B4-BE49-F238E27FC236}">
                <a16:creationId xmlns:a16="http://schemas.microsoft.com/office/drawing/2014/main" xmlns="" id="{B5441910-87A5-4BE7-BCD1-232CC40F03F2}"/>
              </a:ext>
            </a:extLst>
          </p:cNvPr>
          <p:cNvCxnSpPr>
            <a:cxnSpLocks noChangeShapeType="1"/>
          </p:cNvCxnSpPr>
          <p:nvPr/>
        </p:nvCxnSpPr>
        <p:spPr bwMode="auto">
          <a:xfrm rot="16200000" flipH="1">
            <a:off x="4154447" y="3995701"/>
            <a:ext cx="216000" cy="1588"/>
          </a:xfrm>
          <a:prstGeom prst="straightConnector1">
            <a:avLst/>
          </a:prstGeom>
          <a:noFill/>
          <a:ln w="9525" algn="ctr">
            <a:solidFill>
              <a:schemeClr val="tx1"/>
            </a:solidFill>
            <a:prstDash val="solid"/>
            <a:round/>
            <a:headEnd/>
            <a:tailEnd type="arrow" w="med" len="med"/>
          </a:ln>
        </p:spPr>
      </p:cxnSp>
      <p:cxnSp>
        <p:nvCxnSpPr>
          <p:cNvPr id="82" name="Straight Arrow Connector 73">
            <a:extLst>
              <a:ext uri="{FF2B5EF4-FFF2-40B4-BE49-F238E27FC236}">
                <a16:creationId xmlns:a16="http://schemas.microsoft.com/office/drawing/2014/main" xmlns="" id="{2F96C7CC-5516-4205-B1E5-2764391C9BBA}"/>
              </a:ext>
            </a:extLst>
          </p:cNvPr>
          <p:cNvCxnSpPr>
            <a:cxnSpLocks noChangeShapeType="1"/>
          </p:cNvCxnSpPr>
          <p:nvPr/>
        </p:nvCxnSpPr>
        <p:spPr bwMode="auto">
          <a:xfrm rot="16200000" flipH="1">
            <a:off x="4641296" y="5072588"/>
            <a:ext cx="216000" cy="1588"/>
          </a:xfrm>
          <a:prstGeom prst="straightConnector1">
            <a:avLst/>
          </a:prstGeom>
          <a:noFill/>
          <a:ln w="9525" algn="ctr">
            <a:solidFill>
              <a:schemeClr val="tx1"/>
            </a:solidFill>
            <a:prstDash val="solid"/>
            <a:round/>
            <a:headEnd/>
            <a:tailEnd type="arrow" w="med" len="med"/>
          </a:ln>
        </p:spPr>
      </p:cxnSp>
      <p:sp>
        <p:nvSpPr>
          <p:cNvPr id="83" name="Oval 29">
            <a:extLst>
              <a:ext uri="{FF2B5EF4-FFF2-40B4-BE49-F238E27FC236}">
                <a16:creationId xmlns:a16="http://schemas.microsoft.com/office/drawing/2014/main" xmlns="" id="{ABA4BF14-6ECB-4471-A2BF-B61C479263E7}"/>
              </a:ext>
            </a:extLst>
          </p:cNvPr>
          <p:cNvSpPr>
            <a:spLocks noChangeArrowheads="1"/>
          </p:cNvSpPr>
          <p:nvPr/>
        </p:nvSpPr>
        <p:spPr bwMode="auto">
          <a:xfrm>
            <a:off x="4392440" y="4959082"/>
            <a:ext cx="304800" cy="2286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84" name="Straight Arrow Connector 83">
            <a:extLst>
              <a:ext uri="{FF2B5EF4-FFF2-40B4-BE49-F238E27FC236}">
                <a16:creationId xmlns:a16="http://schemas.microsoft.com/office/drawing/2014/main" xmlns="" id="{67E942E5-2422-4489-9B8D-C2CBD983F056}"/>
              </a:ext>
            </a:extLst>
          </p:cNvPr>
          <p:cNvCxnSpPr>
            <a:cxnSpLocks noChangeShapeType="1"/>
          </p:cNvCxnSpPr>
          <p:nvPr/>
        </p:nvCxnSpPr>
        <p:spPr bwMode="auto">
          <a:xfrm>
            <a:off x="4139773" y="5756745"/>
            <a:ext cx="0" cy="216000"/>
          </a:xfrm>
          <a:prstGeom prst="straightConnector1">
            <a:avLst/>
          </a:prstGeom>
          <a:noFill/>
          <a:ln w="19050" algn="ctr">
            <a:solidFill>
              <a:srgbClr val="00B050"/>
            </a:solidFill>
            <a:prstDash val="sysDot"/>
            <a:round/>
            <a:headEnd/>
            <a:tailEnd type="arrow" w="med" len="med"/>
          </a:ln>
        </p:spPr>
      </p:cxnSp>
      <p:cxnSp>
        <p:nvCxnSpPr>
          <p:cNvPr id="85" name="Straight Arrow Connector 73">
            <a:extLst>
              <a:ext uri="{FF2B5EF4-FFF2-40B4-BE49-F238E27FC236}">
                <a16:creationId xmlns:a16="http://schemas.microsoft.com/office/drawing/2014/main" xmlns="" id="{0CD07E5B-3D5B-4C41-A4A9-7FFC891C0524}"/>
              </a:ext>
            </a:extLst>
          </p:cNvPr>
          <p:cNvCxnSpPr>
            <a:cxnSpLocks noChangeShapeType="1"/>
          </p:cNvCxnSpPr>
          <p:nvPr/>
        </p:nvCxnSpPr>
        <p:spPr bwMode="auto">
          <a:xfrm rot="16200000" flipH="1">
            <a:off x="3920599" y="5862062"/>
            <a:ext cx="216000" cy="1588"/>
          </a:xfrm>
          <a:prstGeom prst="straightConnector1">
            <a:avLst/>
          </a:prstGeom>
          <a:noFill/>
          <a:ln w="9525" algn="ctr">
            <a:solidFill>
              <a:schemeClr val="tx1"/>
            </a:solidFill>
            <a:prstDash val="solid"/>
            <a:round/>
            <a:headEnd/>
            <a:tailEnd type="arrow" w="med" len="med"/>
          </a:ln>
        </p:spPr>
      </p:cxnSp>
      <p:cxnSp>
        <p:nvCxnSpPr>
          <p:cNvPr id="86" name="Straight Arrow Connector 85">
            <a:extLst>
              <a:ext uri="{FF2B5EF4-FFF2-40B4-BE49-F238E27FC236}">
                <a16:creationId xmlns:a16="http://schemas.microsoft.com/office/drawing/2014/main" xmlns="" id="{52EA939F-1C64-49C6-8896-D36A829AAB05}"/>
              </a:ext>
            </a:extLst>
          </p:cNvPr>
          <p:cNvCxnSpPr>
            <a:cxnSpLocks noChangeShapeType="1"/>
          </p:cNvCxnSpPr>
          <p:nvPr/>
        </p:nvCxnSpPr>
        <p:spPr bwMode="auto">
          <a:xfrm>
            <a:off x="4261653" y="5224872"/>
            <a:ext cx="0" cy="216000"/>
          </a:xfrm>
          <a:prstGeom prst="straightConnector1">
            <a:avLst/>
          </a:prstGeom>
          <a:noFill/>
          <a:ln w="19050" algn="ctr">
            <a:solidFill>
              <a:srgbClr val="00B050"/>
            </a:solidFill>
            <a:prstDash val="sysDot"/>
            <a:round/>
            <a:headEnd/>
            <a:tailEnd type="arrow" w="med" len="med"/>
          </a:ln>
        </p:spPr>
      </p:cxnSp>
      <p:sp>
        <p:nvSpPr>
          <p:cNvPr id="87" name="TextBox 58">
            <a:extLst>
              <a:ext uri="{FF2B5EF4-FFF2-40B4-BE49-F238E27FC236}">
                <a16:creationId xmlns:a16="http://schemas.microsoft.com/office/drawing/2014/main" xmlns="" id="{5B71ED20-B6DA-4BF2-8CBC-645488DC4DFC}"/>
              </a:ext>
            </a:extLst>
          </p:cNvPr>
          <p:cNvSpPr txBox="1">
            <a:spLocks noChangeArrowheads="1"/>
          </p:cNvSpPr>
          <p:nvPr/>
        </p:nvSpPr>
        <p:spPr bwMode="auto">
          <a:xfrm>
            <a:off x="3663156" y="573690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28060493"/>
      </p:ext>
    </p:extLst>
  </p:cSld>
  <p:clrMapOvr>
    <a:masterClrMapping/>
  </p:clrMapOvr>
  <p:transition spd="slow">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Fall 2018 decreases in claimed lifejacket wearing for all boating activity groups except Sailors.</a:t>
            </a:r>
            <a:endParaRPr lang="en-US"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62</a:t>
            </a:fld>
            <a:endParaRPr lang="en-US"/>
          </a:p>
        </p:txBody>
      </p:sp>
      <p:sp>
        <p:nvSpPr>
          <p:cNvPr id="29" name="Rectangle 232"/>
          <p:cNvSpPr>
            <a:spLocks noChangeArrowheads="1"/>
          </p:cNvSpPr>
          <p:nvPr/>
        </p:nvSpPr>
        <p:spPr bwMode="auto">
          <a:xfrm>
            <a:off x="658813" y="1351192"/>
            <a:ext cx="7868499" cy="496599"/>
          </a:xfrm>
          <a:prstGeom prst="rect">
            <a:avLst/>
          </a:prstGeom>
          <a:noFill/>
          <a:ln w="9525">
            <a:noFill/>
            <a:miter lim="800000"/>
            <a:headEnd/>
            <a:tailEnd/>
          </a:ln>
        </p:spPr>
        <p:txBody>
          <a:bodyPr/>
          <a:lstStyle/>
          <a:p>
            <a:pPr algn="ctr">
              <a:spcBef>
                <a:spcPct val="0"/>
              </a:spcBef>
            </a:pPr>
            <a:r>
              <a:rPr lang="en-US" sz="1400" b="1" dirty="0">
                <a:solidFill>
                  <a:schemeClr val="tx1"/>
                </a:solidFill>
                <a:latin typeface="Arial" pitchFamily="34" charset="0"/>
                <a:cs typeface="Arial" pitchFamily="34" charset="0"/>
              </a:rPr>
              <a:t>% of boating activity participants who </a:t>
            </a:r>
            <a:r>
              <a:rPr lang="en-US" sz="1400" b="1" dirty="0">
                <a:latin typeface="Arial" pitchFamily="34" charset="0"/>
                <a:cs typeface="Arial" pitchFamily="34" charset="0"/>
              </a:rPr>
              <a:t>say they “Always” </a:t>
            </a:r>
            <a:r>
              <a:rPr lang="en-US" sz="1400" b="1" dirty="0">
                <a:solidFill>
                  <a:schemeClr val="tx1"/>
                </a:solidFill>
                <a:latin typeface="Arial" pitchFamily="34" charset="0"/>
                <a:cs typeface="Arial" pitchFamily="34" charset="0"/>
              </a:rPr>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wear a lifejacket </a:t>
            </a:r>
            <a:endParaRPr lang="en-US" sz="1400" dirty="0">
              <a:solidFill>
                <a:schemeClr val="tx1"/>
              </a:solidFill>
              <a:latin typeface="Arial" pitchFamily="34" charset="0"/>
              <a:cs typeface="Arial" pitchFamily="34" charset="0"/>
            </a:endParaRPr>
          </a:p>
        </p:txBody>
      </p:sp>
      <p:sp>
        <p:nvSpPr>
          <p:cNvPr id="27" name="Text Box 1916"/>
          <p:cNvSpPr txBox="1">
            <a:spLocks noChangeArrowheads="1"/>
          </p:cNvSpPr>
          <p:nvPr/>
        </p:nvSpPr>
        <p:spPr bwMode="auto">
          <a:xfrm>
            <a:off x="114300" y="6507162"/>
            <a:ext cx="8343900" cy="350837"/>
          </a:xfrm>
          <a:prstGeom prst="rect">
            <a:avLst/>
          </a:prstGeom>
          <a:noFill/>
          <a:ln w="9525">
            <a:noFill/>
            <a:miter lim="800000"/>
            <a:headEnd/>
            <a:tailEnd/>
          </a:ln>
        </p:spPr>
        <p:txBody>
          <a:bodyPr wrap="square" anchor="ctr" anchorCtr="0">
            <a:noAutofit/>
          </a:bodyPr>
          <a:lstStyle/>
          <a:p>
            <a:pPr>
              <a:buFontTx/>
              <a:buNone/>
            </a:pPr>
            <a:r>
              <a:rPr lang="en-US" sz="900" dirty="0">
                <a:latin typeface="Arial" pitchFamily="34" charset="0"/>
                <a:cs typeface="Arial" pitchFamily="34" charset="0"/>
              </a:rPr>
              <a:t>1. Overall, how often do you wear a lifejacket when in a boat?</a:t>
            </a:r>
          </a:p>
        </p:txBody>
      </p:sp>
      <p:graphicFrame>
        <p:nvGraphicFramePr>
          <p:cNvPr id="36" name="Object 4"/>
          <p:cNvGraphicFramePr>
            <a:graphicFrameLocks noChangeAspect="1"/>
          </p:cNvGraphicFramePr>
          <p:nvPr>
            <p:extLst>
              <p:ext uri="{D42A27DB-BD31-4B8C-83A1-F6EECF244321}">
                <p14:modId xmlns:p14="http://schemas.microsoft.com/office/powerpoint/2010/main" val="313344306"/>
              </p:ext>
            </p:extLst>
          </p:nvPr>
        </p:nvGraphicFramePr>
        <p:xfrm>
          <a:off x="374650" y="2383467"/>
          <a:ext cx="5462588" cy="3753064"/>
        </p:xfrm>
        <a:graphic>
          <a:graphicData uri="http://schemas.openxmlformats.org/presentationml/2006/ole">
            <mc:AlternateContent xmlns:mc="http://schemas.openxmlformats.org/markup-compatibility/2006">
              <mc:Choice xmlns:v="urn:schemas-microsoft-com:vml" Requires="v">
                <p:oleObj spid="_x0000_s187456" name="Worksheet" r:id="rId4" imgW="3981370" imgH="3200439" progId="Excel.Sheet.8">
                  <p:embed/>
                </p:oleObj>
              </mc:Choice>
              <mc:Fallback>
                <p:oleObj name="Worksheet" r:id="rId4" imgW="3981370" imgH="3200439" progId="Excel.Sheet.8">
                  <p:embed/>
                  <p:pic>
                    <p:nvPicPr>
                      <p:cNvPr id="0" name=""/>
                      <p:cNvPicPr>
                        <a:picLocks noChangeAspect="1" noChangeArrowheads="1"/>
                      </p:cNvPicPr>
                      <p:nvPr/>
                    </p:nvPicPr>
                    <p:blipFill>
                      <a:blip r:embed="rId5"/>
                      <a:srcRect l="3552" b="621"/>
                      <a:stretch>
                        <a:fillRect/>
                      </a:stretch>
                    </p:blipFill>
                    <p:spPr bwMode="auto">
                      <a:xfrm>
                        <a:off x="374650" y="2383467"/>
                        <a:ext cx="5462588" cy="3753064"/>
                      </a:xfrm>
                      <a:prstGeom prst="rect">
                        <a:avLst/>
                      </a:prstGeom>
                      <a:noFill/>
                      <a:ln>
                        <a:noFill/>
                      </a:ln>
                      <a:effectLst/>
                      <a:extLst/>
                    </p:spPr>
                  </p:pic>
                </p:oleObj>
              </mc:Fallback>
            </mc:AlternateContent>
          </a:graphicData>
        </a:graphic>
      </p:graphicFrame>
      <p:sp>
        <p:nvSpPr>
          <p:cNvPr id="37" name="TextBox 26"/>
          <p:cNvSpPr txBox="1">
            <a:spLocks noChangeArrowheads="1"/>
          </p:cNvSpPr>
          <p:nvPr/>
        </p:nvSpPr>
        <p:spPr bwMode="auto">
          <a:xfrm>
            <a:off x="784393" y="2799912"/>
            <a:ext cx="2011680" cy="3466213"/>
          </a:xfrm>
          <a:prstGeom prst="rect">
            <a:avLst/>
          </a:prstGeom>
          <a:solidFill>
            <a:srgbClr val="FFFFFF"/>
          </a:solidFill>
          <a:ln w="9525">
            <a:noFill/>
            <a:miter lim="800000"/>
            <a:headEnd/>
            <a:tailEnd/>
          </a:ln>
        </p:spPr>
        <p:txBody>
          <a:bodyPr wrap="square">
            <a:noAutofit/>
          </a:bodyPr>
          <a:lstStyle/>
          <a:p>
            <a:pPr>
              <a:lnSpc>
                <a:spcPct val="150000"/>
              </a:lnSpc>
              <a:spcBef>
                <a:spcPts val="1000"/>
              </a:spcBef>
              <a:buFontTx/>
              <a:buNone/>
            </a:pPr>
            <a:r>
              <a:rPr lang="en-CA" sz="1100" dirty="0">
                <a:latin typeface="Arial" pitchFamily="34" charset="0"/>
                <a:cs typeface="Arial" pitchFamily="34" charset="0"/>
              </a:rPr>
              <a:t>Total boaters </a:t>
            </a:r>
            <a:r>
              <a:rPr lang="en-CA" sz="800" dirty="0">
                <a:latin typeface="Arial" pitchFamily="34" charset="0"/>
                <a:cs typeface="Arial" pitchFamily="34" charset="0"/>
              </a:rPr>
              <a:t>(445)</a:t>
            </a:r>
            <a:endParaRPr lang="en-US" sz="110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Fishing </a:t>
            </a:r>
            <a:r>
              <a:rPr lang="en-US" sz="800" dirty="0">
                <a:latin typeface="Arial" pitchFamily="34" charset="0"/>
                <a:cs typeface="Arial" pitchFamily="34" charset="0"/>
              </a:rPr>
              <a:t>(n=256)</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Pleasure powerboating </a:t>
            </a:r>
            <a:r>
              <a:rPr lang="en-US" sz="800" dirty="0">
                <a:latin typeface="Arial" pitchFamily="34" charset="0"/>
                <a:cs typeface="Arial" pitchFamily="34" charset="0"/>
              </a:rPr>
              <a:t>(n=206)</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Drivers of powerboats </a:t>
            </a:r>
            <a:r>
              <a:rPr lang="en-US" sz="800" dirty="0">
                <a:latin typeface="Arial" pitchFamily="34" charset="0"/>
                <a:cs typeface="Arial" pitchFamily="34" charset="0"/>
              </a:rPr>
              <a:t>(n=142)</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Passengers </a:t>
            </a:r>
            <a:r>
              <a:rPr lang="en-US" sz="800" dirty="0">
                <a:latin typeface="Arial" pitchFamily="34" charset="0"/>
                <a:cs typeface="Arial" pitchFamily="34" charset="0"/>
              </a:rPr>
              <a:t>(n=283)</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Ride PWC </a:t>
            </a:r>
            <a:r>
              <a:rPr lang="en-US" sz="800" dirty="0">
                <a:latin typeface="Arial" pitchFamily="34" charset="0"/>
                <a:cs typeface="Arial" pitchFamily="34" charset="0"/>
              </a:rPr>
              <a:t>(n=62)</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Canoeing &amp; Kayaking </a:t>
            </a:r>
            <a:r>
              <a:rPr lang="en-US" sz="800" dirty="0">
                <a:latin typeface="Arial" pitchFamily="34" charset="0"/>
                <a:cs typeface="Arial" pitchFamily="34" charset="0"/>
              </a:rPr>
              <a:t>(n=280)</a:t>
            </a:r>
            <a:endParaRPr lang="en-US" sz="105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Sailing </a:t>
            </a:r>
            <a:r>
              <a:rPr lang="en-US" sz="800" dirty="0">
                <a:latin typeface="Arial" pitchFamily="34" charset="0"/>
                <a:cs typeface="Arial" pitchFamily="34" charset="0"/>
              </a:rPr>
              <a:t>(n=58)</a:t>
            </a:r>
            <a:endParaRPr lang="en-US" sz="1050" dirty="0">
              <a:latin typeface="Arial" pitchFamily="34" charset="0"/>
              <a:cs typeface="Arial" pitchFamily="34" charset="0"/>
            </a:endParaRPr>
          </a:p>
        </p:txBody>
      </p:sp>
      <p:sp>
        <p:nvSpPr>
          <p:cNvPr id="39" name="TextBox 52"/>
          <p:cNvSpPr txBox="1">
            <a:spLocks noChangeArrowheads="1"/>
          </p:cNvSpPr>
          <p:nvPr/>
        </p:nvSpPr>
        <p:spPr bwMode="auto">
          <a:xfrm>
            <a:off x="4470677" y="5685608"/>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56</a:t>
            </a:r>
          </a:p>
        </p:txBody>
      </p:sp>
      <p:sp>
        <p:nvSpPr>
          <p:cNvPr id="40" name="TextBox 40"/>
          <p:cNvSpPr txBox="1">
            <a:spLocks noChangeArrowheads="1"/>
          </p:cNvSpPr>
          <p:nvPr/>
        </p:nvSpPr>
        <p:spPr bwMode="auto">
          <a:xfrm>
            <a:off x="4214406" y="5270870"/>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47</a:t>
            </a:r>
          </a:p>
        </p:txBody>
      </p:sp>
      <p:sp>
        <p:nvSpPr>
          <p:cNvPr id="41" name="TextBox 56"/>
          <p:cNvSpPr txBox="1">
            <a:spLocks noChangeArrowheads="1"/>
          </p:cNvSpPr>
          <p:nvPr/>
        </p:nvSpPr>
        <p:spPr bwMode="auto">
          <a:xfrm>
            <a:off x="4297235" y="4851002"/>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50</a:t>
            </a:r>
          </a:p>
        </p:txBody>
      </p:sp>
      <p:sp>
        <p:nvSpPr>
          <p:cNvPr id="42" name="TextBox 57"/>
          <p:cNvSpPr txBox="1">
            <a:spLocks noChangeArrowheads="1"/>
          </p:cNvSpPr>
          <p:nvPr/>
        </p:nvSpPr>
        <p:spPr bwMode="auto">
          <a:xfrm>
            <a:off x="4526786" y="4021632"/>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58</a:t>
            </a:r>
          </a:p>
        </p:txBody>
      </p:sp>
      <p:sp>
        <p:nvSpPr>
          <p:cNvPr id="43" name="TextBox 58"/>
          <p:cNvSpPr txBox="1">
            <a:spLocks noChangeArrowheads="1"/>
          </p:cNvSpPr>
          <p:nvPr/>
        </p:nvSpPr>
        <p:spPr bwMode="auto">
          <a:xfrm>
            <a:off x="4415859" y="4437032"/>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54</a:t>
            </a:r>
            <a:endParaRPr lang="en-US" sz="1000" dirty="0">
              <a:latin typeface="Arial" pitchFamily="34" charset="0"/>
              <a:cs typeface="Arial" pitchFamily="34" charset="0"/>
            </a:endParaRPr>
          </a:p>
        </p:txBody>
      </p:sp>
      <p:sp>
        <p:nvSpPr>
          <p:cNvPr id="44" name="TextBox 59"/>
          <p:cNvSpPr txBox="1">
            <a:spLocks noChangeArrowheads="1"/>
          </p:cNvSpPr>
          <p:nvPr/>
        </p:nvSpPr>
        <p:spPr bwMode="auto">
          <a:xfrm>
            <a:off x="4170498" y="3606562"/>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46</a:t>
            </a:r>
            <a:endParaRPr lang="en-US" sz="1000" dirty="0">
              <a:latin typeface="Arial" pitchFamily="34" charset="0"/>
              <a:cs typeface="Arial" pitchFamily="34" charset="0"/>
            </a:endParaRPr>
          </a:p>
        </p:txBody>
      </p:sp>
      <p:sp>
        <p:nvSpPr>
          <p:cNvPr id="45" name="TextBox 62"/>
          <p:cNvSpPr txBox="1">
            <a:spLocks noChangeArrowheads="1"/>
          </p:cNvSpPr>
          <p:nvPr/>
        </p:nvSpPr>
        <p:spPr bwMode="auto">
          <a:xfrm>
            <a:off x="4453143" y="3197356"/>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56</a:t>
            </a:r>
          </a:p>
        </p:txBody>
      </p:sp>
      <p:sp>
        <p:nvSpPr>
          <p:cNvPr id="57" name="TextBox 49"/>
          <p:cNvSpPr txBox="1">
            <a:spLocks noChangeArrowheads="1"/>
          </p:cNvSpPr>
          <p:nvPr/>
        </p:nvSpPr>
        <p:spPr bwMode="auto">
          <a:xfrm>
            <a:off x="4475326" y="2463133"/>
            <a:ext cx="809954" cy="230832"/>
          </a:xfrm>
          <a:prstGeom prst="rect">
            <a:avLst/>
          </a:prstGeom>
          <a:noFill/>
          <a:ln w="9525">
            <a:noFill/>
            <a:miter lim="800000"/>
            <a:headEnd/>
            <a:tailEnd/>
          </a:ln>
        </p:spPr>
        <p:txBody>
          <a:bodyPr wrap="square">
            <a:spAutoFit/>
          </a:bodyPr>
          <a:lstStyle/>
          <a:p>
            <a:pPr>
              <a:buFontTx/>
              <a:buNone/>
            </a:pPr>
            <a:r>
              <a:rPr lang="en-US" sz="900" b="1" u="sng" dirty="0">
                <a:latin typeface="Arial" pitchFamily="34" charset="0"/>
                <a:cs typeface="Arial" pitchFamily="34" charset="0"/>
                <a:sym typeface="Symbol" pitchFamily="18" charset="2"/>
              </a:rPr>
              <a:t>Aug 2018</a:t>
            </a:r>
            <a:endParaRPr lang="en-US" sz="900" u="sng" dirty="0">
              <a:latin typeface="Arial" pitchFamily="34" charset="0"/>
              <a:cs typeface="Arial" pitchFamily="34" charset="0"/>
            </a:endParaRPr>
          </a:p>
        </p:txBody>
      </p:sp>
      <p:sp>
        <p:nvSpPr>
          <p:cNvPr id="65" name="TextBox 62"/>
          <p:cNvSpPr txBox="1">
            <a:spLocks noChangeArrowheads="1"/>
          </p:cNvSpPr>
          <p:nvPr/>
        </p:nvSpPr>
        <p:spPr bwMode="auto">
          <a:xfrm>
            <a:off x="4416964" y="2778292"/>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54</a:t>
            </a:r>
            <a:endParaRPr lang="en-US" sz="1000" dirty="0">
              <a:latin typeface="Arial" pitchFamily="34" charset="0"/>
              <a:cs typeface="Arial"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2573611907"/>
              </p:ext>
            </p:extLst>
          </p:nvPr>
        </p:nvGraphicFramePr>
        <p:xfrm>
          <a:off x="5520416" y="2024405"/>
          <a:ext cx="3592105" cy="3911095"/>
        </p:xfrm>
        <a:graphic>
          <a:graphicData uri="http://schemas.openxmlformats.org/drawingml/2006/table">
            <a:tbl>
              <a:tblPr>
                <a:tableStyleId>{5C22544A-7EE6-4342-B048-85BDC9FD1C3A}</a:tableStyleId>
              </a:tblPr>
              <a:tblGrid>
                <a:gridCol w="612000">
                  <a:extLst>
                    <a:ext uri="{9D8B030D-6E8A-4147-A177-3AD203B41FA5}">
                      <a16:colId xmlns:a16="http://schemas.microsoft.com/office/drawing/2014/main" xmlns="" val="394774830"/>
                    </a:ext>
                  </a:extLst>
                </a:gridCol>
                <a:gridCol w="612000">
                  <a:extLst>
                    <a:ext uri="{9D8B030D-6E8A-4147-A177-3AD203B41FA5}">
                      <a16:colId xmlns:a16="http://schemas.microsoft.com/office/drawing/2014/main" xmlns="" val="3969606591"/>
                    </a:ext>
                  </a:extLst>
                </a:gridCol>
                <a:gridCol w="612000">
                  <a:extLst>
                    <a:ext uri="{9D8B030D-6E8A-4147-A177-3AD203B41FA5}">
                      <a16:colId xmlns:a16="http://schemas.microsoft.com/office/drawing/2014/main" xmlns="" val="73256191"/>
                    </a:ext>
                  </a:extLst>
                </a:gridCol>
                <a:gridCol w="612000">
                  <a:extLst>
                    <a:ext uri="{9D8B030D-6E8A-4147-A177-3AD203B41FA5}">
                      <a16:colId xmlns:a16="http://schemas.microsoft.com/office/drawing/2014/main" xmlns="" val="20000"/>
                    </a:ext>
                  </a:extLst>
                </a:gridCol>
                <a:gridCol w="612000">
                  <a:extLst>
                    <a:ext uri="{9D8B030D-6E8A-4147-A177-3AD203B41FA5}">
                      <a16:colId xmlns:a16="http://schemas.microsoft.com/office/drawing/2014/main" xmlns="" val="20001"/>
                    </a:ext>
                  </a:extLst>
                </a:gridCol>
                <a:gridCol w="532105">
                  <a:extLst>
                    <a:ext uri="{9D8B030D-6E8A-4147-A177-3AD203B41FA5}">
                      <a16:colId xmlns:a16="http://schemas.microsoft.com/office/drawing/2014/main" xmlns="" val="20002"/>
                    </a:ext>
                  </a:extLst>
                </a:gridCol>
              </a:tblGrid>
              <a:tr h="672902">
                <a:tc>
                  <a:txBody>
                    <a:bodyPr/>
                    <a:lstStyle/>
                    <a:p>
                      <a:pPr algn="ctr"/>
                      <a:r>
                        <a:rPr lang="en-CA" sz="900" b="1" u="sng" dirty="0">
                          <a:latin typeface="Arial" panose="020B0604020202020204" pitchFamily="34" charset="0"/>
                          <a:cs typeface="Arial" panose="020B0604020202020204" pitchFamily="34" charset="0"/>
                        </a:rPr>
                        <a:t>May 2018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May 2016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Aug 2015 </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u="sng" dirty="0">
                          <a:latin typeface="Arial" panose="020B0604020202020204" pitchFamily="34" charset="0"/>
                          <a:cs typeface="Arial" panose="020B0604020202020204" pitchFamily="34" charset="0"/>
                        </a:rPr>
                        <a:t>Aug 2014</a:t>
                      </a:r>
                      <a:endParaRPr lang="en-CA" sz="9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900" b="1" u="sng" dirty="0">
                          <a:latin typeface="Arial" panose="020B0604020202020204" pitchFamily="34" charset="0"/>
                          <a:cs typeface="Arial" panose="020B0604020202020204" pitchFamily="34" charset="0"/>
                        </a:rPr>
                        <a:t>2012</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50693">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05091">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2336">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42</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43</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0348">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48</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44</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6000">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48</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47</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1725">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49</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50</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6000">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56</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6000">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70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cxnSp>
        <p:nvCxnSpPr>
          <p:cNvPr id="28" name="Straight Arrow Connector 27">
            <a:extLst>
              <a:ext uri="{FF2B5EF4-FFF2-40B4-BE49-F238E27FC236}">
                <a16:creationId xmlns:a16="http://schemas.microsoft.com/office/drawing/2014/main" xmlns="" id="{46ABC510-EF24-432E-8E6A-0B4AAFE2125C}"/>
              </a:ext>
            </a:extLst>
          </p:cNvPr>
          <p:cNvCxnSpPr>
            <a:cxnSpLocks noChangeShapeType="1"/>
          </p:cNvCxnSpPr>
          <p:nvPr/>
        </p:nvCxnSpPr>
        <p:spPr bwMode="auto">
          <a:xfrm flipV="1">
            <a:off x="5975745" y="4862678"/>
            <a:ext cx="0" cy="216000"/>
          </a:xfrm>
          <a:prstGeom prst="straightConnector1">
            <a:avLst/>
          </a:prstGeom>
          <a:noFill/>
          <a:ln w="9525" algn="ctr">
            <a:solidFill>
              <a:schemeClr val="tx1"/>
            </a:solidFill>
            <a:prstDash val="dash"/>
            <a:round/>
            <a:headEnd/>
            <a:tailEnd type="arrow" w="med" len="med"/>
          </a:ln>
        </p:spPr>
      </p:cxnSp>
      <p:cxnSp>
        <p:nvCxnSpPr>
          <p:cNvPr id="31" name="Straight Arrow Connector 30">
            <a:extLst>
              <a:ext uri="{FF2B5EF4-FFF2-40B4-BE49-F238E27FC236}">
                <a16:creationId xmlns:a16="http://schemas.microsoft.com/office/drawing/2014/main" xmlns="" id="{3A7B44D1-D5B8-47CB-B3A9-7E400050751B}"/>
              </a:ext>
            </a:extLst>
          </p:cNvPr>
          <p:cNvCxnSpPr>
            <a:cxnSpLocks noChangeShapeType="1"/>
          </p:cNvCxnSpPr>
          <p:nvPr/>
        </p:nvCxnSpPr>
        <p:spPr bwMode="auto">
          <a:xfrm flipV="1">
            <a:off x="5965919" y="4433960"/>
            <a:ext cx="0" cy="216000"/>
          </a:xfrm>
          <a:prstGeom prst="straightConnector1">
            <a:avLst/>
          </a:prstGeom>
          <a:noFill/>
          <a:ln w="9525" algn="ctr">
            <a:solidFill>
              <a:schemeClr val="tx1"/>
            </a:solidFill>
            <a:prstDash val="dash"/>
            <a:round/>
            <a:headEnd/>
            <a:tailEnd type="arrow" w="med" len="med"/>
          </a:ln>
        </p:spPr>
      </p:cxnSp>
      <p:cxnSp>
        <p:nvCxnSpPr>
          <p:cNvPr id="32" name="Straight Arrow Connector 31">
            <a:extLst>
              <a:ext uri="{FF2B5EF4-FFF2-40B4-BE49-F238E27FC236}">
                <a16:creationId xmlns:a16="http://schemas.microsoft.com/office/drawing/2014/main" xmlns="" id="{CFC481F2-2B4D-4837-A52A-54970C0CE630}"/>
              </a:ext>
            </a:extLst>
          </p:cNvPr>
          <p:cNvCxnSpPr>
            <a:cxnSpLocks noChangeShapeType="1"/>
          </p:cNvCxnSpPr>
          <p:nvPr/>
        </p:nvCxnSpPr>
        <p:spPr bwMode="auto">
          <a:xfrm flipV="1">
            <a:off x="5965858" y="4014258"/>
            <a:ext cx="0" cy="216000"/>
          </a:xfrm>
          <a:prstGeom prst="straightConnector1">
            <a:avLst/>
          </a:prstGeom>
          <a:noFill/>
          <a:ln w="9525" algn="ctr">
            <a:solidFill>
              <a:schemeClr val="tx1"/>
            </a:solidFill>
            <a:prstDash val="dash"/>
            <a:round/>
            <a:headEnd/>
            <a:tailEnd type="arrow" w="med" len="med"/>
          </a:ln>
        </p:spPr>
      </p:cxnSp>
      <p:cxnSp>
        <p:nvCxnSpPr>
          <p:cNvPr id="35" name="Straight Arrow Connector 73">
            <a:extLst>
              <a:ext uri="{FF2B5EF4-FFF2-40B4-BE49-F238E27FC236}">
                <a16:creationId xmlns:a16="http://schemas.microsoft.com/office/drawing/2014/main" xmlns="" id="{E15A55A9-B2B2-4EBF-AE43-E0D59DD0C255}"/>
              </a:ext>
            </a:extLst>
          </p:cNvPr>
          <p:cNvCxnSpPr>
            <a:cxnSpLocks noChangeShapeType="1"/>
          </p:cNvCxnSpPr>
          <p:nvPr/>
        </p:nvCxnSpPr>
        <p:spPr bwMode="auto">
          <a:xfrm rot="5400000" flipH="1" flipV="1">
            <a:off x="5849704" y="3712630"/>
            <a:ext cx="216000" cy="1588"/>
          </a:xfrm>
          <a:prstGeom prst="straightConnector1">
            <a:avLst/>
          </a:prstGeom>
          <a:noFill/>
          <a:ln w="9525" algn="ctr">
            <a:solidFill>
              <a:schemeClr val="tx1"/>
            </a:solidFill>
            <a:prstDash val="solid"/>
            <a:round/>
            <a:headEnd/>
            <a:tailEnd type="arrow" w="med" len="med"/>
          </a:ln>
        </p:spPr>
      </p:cxnSp>
      <p:cxnSp>
        <p:nvCxnSpPr>
          <p:cNvPr id="50" name="Straight Arrow Connector 73">
            <a:extLst>
              <a:ext uri="{FF2B5EF4-FFF2-40B4-BE49-F238E27FC236}">
                <a16:creationId xmlns:a16="http://schemas.microsoft.com/office/drawing/2014/main" xmlns="" id="{1B775DCD-E520-45E8-B005-8D4D99260E05}"/>
              </a:ext>
            </a:extLst>
          </p:cNvPr>
          <p:cNvCxnSpPr>
            <a:cxnSpLocks noChangeShapeType="1"/>
          </p:cNvCxnSpPr>
          <p:nvPr/>
        </p:nvCxnSpPr>
        <p:spPr bwMode="auto">
          <a:xfrm rot="5400000" flipH="1" flipV="1">
            <a:off x="5847772" y="3316238"/>
            <a:ext cx="216000" cy="1588"/>
          </a:xfrm>
          <a:prstGeom prst="straightConnector1">
            <a:avLst/>
          </a:prstGeom>
          <a:noFill/>
          <a:ln w="9525" algn="ctr">
            <a:solidFill>
              <a:schemeClr val="tx1"/>
            </a:solidFill>
            <a:prstDash val="solid"/>
            <a:round/>
            <a:headEnd/>
            <a:tailEnd type="arrow" w="med" len="med"/>
          </a:ln>
        </p:spPr>
      </p:cxnSp>
      <p:cxnSp>
        <p:nvCxnSpPr>
          <p:cNvPr id="51" name="Straight Arrow Connector 50">
            <a:extLst>
              <a:ext uri="{FF2B5EF4-FFF2-40B4-BE49-F238E27FC236}">
                <a16:creationId xmlns:a16="http://schemas.microsoft.com/office/drawing/2014/main" xmlns="" id="{D4CF81F9-9710-4947-B724-87DF9FB9FB9D}"/>
              </a:ext>
            </a:extLst>
          </p:cNvPr>
          <p:cNvCxnSpPr>
            <a:cxnSpLocks noChangeShapeType="1"/>
          </p:cNvCxnSpPr>
          <p:nvPr/>
        </p:nvCxnSpPr>
        <p:spPr bwMode="auto">
          <a:xfrm>
            <a:off x="6085543" y="4014824"/>
            <a:ext cx="0" cy="216000"/>
          </a:xfrm>
          <a:prstGeom prst="straightConnector1">
            <a:avLst/>
          </a:prstGeom>
          <a:noFill/>
          <a:ln w="19050" algn="ctr">
            <a:solidFill>
              <a:srgbClr val="00B050"/>
            </a:solidFill>
            <a:prstDash val="solid"/>
            <a:round/>
            <a:headEnd/>
            <a:tailEnd type="arrow" w="med" len="med"/>
          </a:ln>
        </p:spPr>
      </p:cxnSp>
      <p:cxnSp>
        <p:nvCxnSpPr>
          <p:cNvPr id="52" name="Straight Arrow Connector 51">
            <a:extLst>
              <a:ext uri="{FF2B5EF4-FFF2-40B4-BE49-F238E27FC236}">
                <a16:creationId xmlns:a16="http://schemas.microsoft.com/office/drawing/2014/main" xmlns="" id="{B13EBA5D-9E85-4C77-9322-62DF5C89177C}"/>
              </a:ext>
            </a:extLst>
          </p:cNvPr>
          <p:cNvCxnSpPr>
            <a:cxnSpLocks noChangeShapeType="1"/>
          </p:cNvCxnSpPr>
          <p:nvPr/>
        </p:nvCxnSpPr>
        <p:spPr bwMode="auto">
          <a:xfrm>
            <a:off x="6080084" y="3617273"/>
            <a:ext cx="0" cy="216000"/>
          </a:xfrm>
          <a:prstGeom prst="straightConnector1">
            <a:avLst/>
          </a:prstGeom>
          <a:noFill/>
          <a:ln w="19050" algn="ctr">
            <a:solidFill>
              <a:srgbClr val="00B050"/>
            </a:solidFill>
            <a:prstDash val="sysDot"/>
            <a:round/>
            <a:headEnd/>
            <a:tailEnd type="arrow" w="med" len="med"/>
          </a:ln>
        </p:spPr>
      </p:cxnSp>
      <p:cxnSp>
        <p:nvCxnSpPr>
          <p:cNvPr id="64" name="Straight Arrow Connector 73"/>
          <p:cNvCxnSpPr>
            <a:cxnSpLocks noChangeShapeType="1"/>
          </p:cNvCxnSpPr>
          <p:nvPr/>
        </p:nvCxnSpPr>
        <p:spPr bwMode="auto">
          <a:xfrm rot="5400000" flipH="1" flipV="1">
            <a:off x="7693960" y="3320206"/>
            <a:ext cx="216000" cy="1588"/>
          </a:xfrm>
          <a:prstGeom prst="straightConnector1">
            <a:avLst/>
          </a:prstGeom>
          <a:noFill/>
          <a:ln w="9525" algn="ctr">
            <a:solidFill>
              <a:schemeClr val="tx1"/>
            </a:solidFill>
            <a:prstDash val="solid"/>
            <a:round/>
            <a:headEnd/>
            <a:tailEnd type="arrow" w="med" len="med"/>
          </a:ln>
        </p:spPr>
      </p:cxnSp>
      <p:cxnSp>
        <p:nvCxnSpPr>
          <p:cNvPr id="66" name="Straight Arrow Connector 73"/>
          <p:cNvCxnSpPr>
            <a:cxnSpLocks noChangeShapeType="1"/>
          </p:cNvCxnSpPr>
          <p:nvPr/>
        </p:nvCxnSpPr>
        <p:spPr bwMode="auto">
          <a:xfrm rot="5400000" flipH="1" flipV="1">
            <a:off x="7689896" y="4568794"/>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7680934" y="5781376"/>
            <a:ext cx="216000" cy="1588"/>
          </a:xfrm>
          <a:prstGeom prst="straightConnector1">
            <a:avLst/>
          </a:prstGeom>
          <a:noFill/>
          <a:ln w="9525" algn="ctr">
            <a:solidFill>
              <a:schemeClr val="tx1"/>
            </a:solidFill>
            <a:prstDash val="solid"/>
            <a:round/>
            <a:headEnd/>
            <a:tailEnd type="arrow" w="med" len="med"/>
          </a:ln>
        </p:spPr>
      </p:cxnSp>
      <p:cxnSp>
        <p:nvCxnSpPr>
          <p:cNvPr id="33" name="Straight Arrow Connector 73">
            <a:extLst>
              <a:ext uri="{FF2B5EF4-FFF2-40B4-BE49-F238E27FC236}">
                <a16:creationId xmlns:a16="http://schemas.microsoft.com/office/drawing/2014/main" xmlns="" id="{7423CCA5-1477-4C3A-BEBA-BAE97A0CD9BE}"/>
              </a:ext>
            </a:extLst>
          </p:cNvPr>
          <p:cNvCxnSpPr>
            <a:cxnSpLocks noChangeShapeType="1"/>
          </p:cNvCxnSpPr>
          <p:nvPr/>
        </p:nvCxnSpPr>
        <p:spPr bwMode="auto">
          <a:xfrm rot="5400000" flipH="1" flipV="1">
            <a:off x="6448032" y="2905639"/>
            <a:ext cx="216000" cy="1588"/>
          </a:xfrm>
          <a:prstGeom prst="straightConnector1">
            <a:avLst/>
          </a:prstGeom>
          <a:noFill/>
          <a:ln w="9525" algn="ctr">
            <a:solidFill>
              <a:schemeClr val="tx1"/>
            </a:solidFill>
            <a:prstDash val="dash"/>
            <a:round/>
            <a:headEnd/>
            <a:tailEnd type="arrow" w="med" len="med"/>
          </a:ln>
        </p:spPr>
      </p:cxnSp>
      <p:cxnSp>
        <p:nvCxnSpPr>
          <p:cNvPr id="38" name="Straight Arrow Connector 37">
            <a:extLst>
              <a:ext uri="{FF2B5EF4-FFF2-40B4-BE49-F238E27FC236}">
                <a16:creationId xmlns:a16="http://schemas.microsoft.com/office/drawing/2014/main" xmlns="" id="{30FFE3D7-2465-45E4-A9DA-F19A1A89D4A2}"/>
              </a:ext>
            </a:extLst>
          </p:cNvPr>
          <p:cNvCxnSpPr>
            <a:cxnSpLocks noChangeShapeType="1"/>
          </p:cNvCxnSpPr>
          <p:nvPr/>
        </p:nvCxnSpPr>
        <p:spPr bwMode="auto">
          <a:xfrm flipV="1">
            <a:off x="6672607" y="2795361"/>
            <a:ext cx="0" cy="216000"/>
          </a:xfrm>
          <a:prstGeom prst="straightConnector1">
            <a:avLst/>
          </a:prstGeom>
          <a:noFill/>
          <a:ln w="19050" algn="ctr">
            <a:solidFill>
              <a:srgbClr val="00B050"/>
            </a:solidFill>
            <a:prstDash val="solid"/>
            <a:round/>
            <a:headEnd/>
            <a:tailEnd type="arrow" w="med" len="med"/>
          </a:ln>
        </p:spPr>
      </p:cxnSp>
      <p:cxnSp>
        <p:nvCxnSpPr>
          <p:cNvPr id="46" name="Straight Arrow Connector 73">
            <a:extLst>
              <a:ext uri="{FF2B5EF4-FFF2-40B4-BE49-F238E27FC236}">
                <a16:creationId xmlns:a16="http://schemas.microsoft.com/office/drawing/2014/main" xmlns="" id="{2C22F120-8DD6-446C-9090-B789020B4414}"/>
              </a:ext>
            </a:extLst>
          </p:cNvPr>
          <p:cNvCxnSpPr>
            <a:cxnSpLocks noChangeShapeType="1"/>
          </p:cNvCxnSpPr>
          <p:nvPr/>
        </p:nvCxnSpPr>
        <p:spPr bwMode="auto">
          <a:xfrm rot="5400000" flipH="1" flipV="1">
            <a:off x="6449801" y="3738533"/>
            <a:ext cx="216000" cy="1588"/>
          </a:xfrm>
          <a:prstGeom prst="straightConnector1">
            <a:avLst/>
          </a:prstGeom>
          <a:noFill/>
          <a:ln w="9525" algn="ctr">
            <a:solidFill>
              <a:schemeClr val="tx1"/>
            </a:solidFill>
            <a:prstDash val="solid"/>
            <a:round/>
            <a:headEnd/>
            <a:tailEnd type="arrow" w="med" len="med"/>
          </a:ln>
        </p:spPr>
      </p:cxnSp>
      <p:cxnSp>
        <p:nvCxnSpPr>
          <p:cNvPr id="47" name="Straight Arrow Connector 46">
            <a:extLst>
              <a:ext uri="{FF2B5EF4-FFF2-40B4-BE49-F238E27FC236}">
                <a16:creationId xmlns:a16="http://schemas.microsoft.com/office/drawing/2014/main" xmlns="" id="{DB62253E-C09F-4DCB-B96E-AFAA3158B387}"/>
              </a:ext>
            </a:extLst>
          </p:cNvPr>
          <p:cNvCxnSpPr>
            <a:cxnSpLocks noChangeShapeType="1"/>
          </p:cNvCxnSpPr>
          <p:nvPr/>
        </p:nvCxnSpPr>
        <p:spPr bwMode="auto">
          <a:xfrm flipV="1">
            <a:off x="6676585" y="3618473"/>
            <a:ext cx="0" cy="216000"/>
          </a:xfrm>
          <a:prstGeom prst="straightConnector1">
            <a:avLst/>
          </a:prstGeom>
          <a:noFill/>
          <a:ln w="19050" algn="ctr">
            <a:solidFill>
              <a:srgbClr val="00B050"/>
            </a:solidFill>
            <a:prstDash val="solid"/>
            <a:round/>
            <a:headEnd/>
            <a:tailEnd type="arrow" w="med" len="med"/>
          </a:ln>
        </p:spPr>
      </p:cxnSp>
      <p:cxnSp>
        <p:nvCxnSpPr>
          <p:cNvPr id="48" name="Straight Arrow Connector 73">
            <a:extLst>
              <a:ext uri="{FF2B5EF4-FFF2-40B4-BE49-F238E27FC236}">
                <a16:creationId xmlns:a16="http://schemas.microsoft.com/office/drawing/2014/main" xmlns="" id="{E2ECA72E-1074-4032-831F-EE9A23F1EAD2}"/>
              </a:ext>
            </a:extLst>
          </p:cNvPr>
          <p:cNvCxnSpPr>
            <a:cxnSpLocks noChangeShapeType="1"/>
          </p:cNvCxnSpPr>
          <p:nvPr/>
        </p:nvCxnSpPr>
        <p:spPr bwMode="auto">
          <a:xfrm rot="5400000" flipH="1" flipV="1">
            <a:off x="6448032" y="4154538"/>
            <a:ext cx="216000" cy="1588"/>
          </a:xfrm>
          <a:prstGeom prst="straightConnector1">
            <a:avLst/>
          </a:prstGeom>
          <a:noFill/>
          <a:ln w="9525" algn="ctr">
            <a:solidFill>
              <a:schemeClr val="tx1"/>
            </a:solidFill>
            <a:prstDash val="solid"/>
            <a:round/>
            <a:headEnd/>
            <a:tailEnd type="arrow" w="med" len="med"/>
          </a:ln>
        </p:spPr>
      </p:cxnSp>
      <p:cxnSp>
        <p:nvCxnSpPr>
          <p:cNvPr id="49" name="Straight Arrow Connector 48">
            <a:extLst>
              <a:ext uri="{FF2B5EF4-FFF2-40B4-BE49-F238E27FC236}">
                <a16:creationId xmlns:a16="http://schemas.microsoft.com/office/drawing/2014/main" xmlns="" id="{B77C8A5B-1677-460E-B6B1-4600FA36E26A}"/>
              </a:ext>
            </a:extLst>
          </p:cNvPr>
          <p:cNvCxnSpPr>
            <a:cxnSpLocks noChangeShapeType="1"/>
          </p:cNvCxnSpPr>
          <p:nvPr/>
        </p:nvCxnSpPr>
        <p:spPr bwMode="auto">
          <a:xfrm flipV="1">
            <a:off x="6674816" y="4034478"/>
            <a:ext cx="0" cy="216000"/>
          </a:xfrm>
          <a:prstGeom prst="straightConnector1">
            <a:avLst/>
          </a:prstGeom>
          <a:noFill/>
          <a:ln w="19050" algn="ctr">
            <a:solidFill>
              <a:srgbClr val="00B050"/>
            </a:solidFill>
            <a:prstDash val="solid"/>
            <a:round/>
            <a:headEnd/>
            <a:tailEnd type="arrow" w="med" len="med"/>
          </a:ln>
        </p:spPr>
      </p:cxnSp>
      <p:cxnSp>
        <p:nvCxnSpPr>
          <p:cNvPr id="30" name="Straight Arrow Connector 73">
            <a:extLst>
              <a:ext uri="{FF2B5EF4-FFF2-40B4-BE49-F238E27FC236}">
                <a16:creationId xmlns:a16="http://schemas.microsoft.com/office/drawing/2014/main" xmlns="" id="{39D20EAA-9971-4640-A2FE-0ED9272727EC}"/>
              </a:ext>
            </a:extLst>
          </p:cNvPr>
          <p:cNvCxnSpPr>
            <a:cxnSpLocks noChangeShapeType="1"/>
          </p:cNvCxnSpPr>
          <p:nvPr/>
        </p:nvCxnSpPr>
        <p:spPr bwMode="auto">
          <a:xfrm rot="5400000" flipH="1" flipV="1">
            <a:off x="6483127" y="3319593"/>
            <a:ext cx="216000" cy="1588"/>
          </a:xfrm>
          <a:prstGeom prst="straightConnector1">
            <a:avLst/>
          </a:prstGeom>
          <a:noFill/>
          <a:ln w="19050" algn="ctr">
            <a:solidFill>
              <a:srgbClr val="00B050"/>
            </a:solidFill>
            <a:prstDash val="solid"/>
            <a:round/>
            <a:headEnd/>
            <a:tailEnd type="arrow" w="med" len="med"/>
          </a:ln>
        </p:spPr>
      </p:cxnSp>
      <p:cxnSp>
        <p:nvCxnSpPr>
          <p:cNvPr id="53" name="Straight Arrow Connector 73">
            <a:extLst>
              <a:ext uri="{FF2B5EF4-FFF2-40B4-BE49-F238E27FC236}">
                <a16:creationId xmlns:a16="http://schemas.microsoft.com/office/drawing/2014/main" xmlns="" id="{0F83DCC9-7DE0-48F5-B450-B95DD5622FA0}"/>
              </a:ext>
            </a:extLst>
          </p:cNvPr>
          <p:cNvCxnSpPr>
            <a:cxnSpLocks noChangeShapeType="1"/>
          </p:cNvCxnSpPr>
          <p:nvPr/>
        </p:nvCxnSpPr>
        <p:spPr bwMode="auto">
          <a:xfrm rot="16200000" flipH="1">
            <a:off x="4398784" y="5392418"/>
            <a:ext cx="216000" cy="1588"/>
          </a:xfrm>
          <a:prstGeom prst="straightConnector1">
            <a:avLst/>
          </a:prstGeom>
          <a:noFill/>
          <a:ln w="9525" algn="ctr">
            <a:solidFill>
              <a:schemeClr val="tx1"/>
            </a:solidFill>
            <a:prstDash val="solid"/>
            <a:round/>
            <a:headEnd/>
            <a:tailEnd type="arrow" w="med" len="med"/>
          </a:ln>
        </p:spPr>
      </p:cxnSp>
      <p:cxnSp>
        <p:nvCxnSpPr>
          <p:cNvPr id="54" name="Straight Arrow Connector 53">
            <a:extLst>
              <a:ext uri="{FF2B5EF4-FFF2-40B4-BE49-F238E27FC236}">
                <a16:creationId xmlns:a16="http://schemas.microsoft.com/office/drawing/2014/main" xmlns="" id="{21F3FE2F-F1BE-4DEA-A223-46EBB29584A6}"/>
              </a:ext>
            </a:extLst>
          </p:cNvPr>
          <p:cNvCxnSpPr>
            <a:cxnSpLocks noChangeShapeType="1"/>
          </p:cNvCxnSpPr>
          <p:nvPr/>
        </p:nvCxnSpPr>
        <p:spPr bwMode="auto">
          <a:xfrm>
            <a:off x="4625568" y="5281883"/>
            <a:ext cx="0" cy="216000"/>
          </a:xfrm>
          <a:prstGeom prst="straightConnector1">
            <a:avLst/>
          </a:prstGeom>
          <a:noFill/>
          <a:ln w="19050" algn="ctr">
            <a:solidFill>
              <a:srgbClr val="00B050"/>
            </a:solidFill>
            <a:prstDash val="solid"/>
            <a:round/>
            <a:headEnd/>
            <a:tailEnd type="arrow" w="med" len="med"/>
          </a:ln>
        </p:spPr>
      </p:cxnSp>
      <p:cxnSp>
        <p:nvCxnSpPr>
          <p:cNvPr id="55" name="Straight Arrow Connector 54">
            <a:extLst>
              <a:ext uri="{FF2B5EF4-FFF2-40B4-BE49-F238E27FC236}">
                <a16:creationId xmlns:a16="http://schemas.microsoft.com/office/drawing/2014/main" xmlns="" id="{E61373FA-C015-4D4F-A8C5-6F3A5F5C056A}"/>
              </a:ext>
            </a:extLst>
          </p:cNvPr>
          <p:cNvCxnSpPr>
            <a:cxnSpLocks noChangeShapeType="1"/>
          </p:cNvCxnSpPr>
          <p:nvPr/>
        </p:nvCxnSpPr>
        <p:spPr bwMode="auto">
          <a:xfrm>
            <a:off x="4596556" y="4850436"/>
            <a:ext cx="0" cy="216000"/>
          </a:xfrm>
          <a:prstGeom prst="straightConnector1">
            <a:avLst/>
          </a:prstGeom>
          <a:noFill/>
          <a:ln w="9525" algn="ctr">
            <a:solidFill>
              <a:schemeClr val="tx1"/>
            </a:solidFill>
            <a:prstDash val="dash"/>
            <a:round/>
            <a:headEnd/>
            <a:tailEnd type="arrow" w="med" len="med"/>
          </a:ln>
        </p:spPr>
      </p:cxnSp>
      <p:cxnSp>
        <p:nvCxnSpPr>
          <p:cNvPr id="56" name="Straight Arrow Connector 55">
            <a:extLst>
              <a:ext uri="{FF2B5EF4-FFF2-40B4-BE49-F238E27FC236}">
                <a16:creationId xmlns:a16="http://schemas.microsoft.com/office/drawing/2014/main" xmlns="" id="{F36F4E49-0A00-4CF9-B5E9-D88FAF3A5019}"/>
              </a:ext>
            </a:extLst>
          </p:cNvPr>
          <p:cNvCxnSpPr>
            <a:cxnSpLocks noChangeShapeType="1"/>
          </p:cNvCxnSpPr>
          <p:nvPr/>
        </p:nvCxnSpPr>
        <p:spPr bwMode="auto">
          <a:xfrm>
            <a:off x="4716241" y="4851002"/>
            <a:ext cx="0" cy="216000"/>
          </a:xfrm>
          <a:prstGeom prst="straightConnector1">
            <a:avLst/>
          </a:prstGeom>
          <a:noFill/>
          <a:ln w="19050" algn="ctr">
            <a:solidFill>
              <a:srgbClr val="00B050"/>
            </a:solidFill>
            <a:prstDash val="sysDot"/>
            <a:round/>
            <a:headEnd/>
            <a:tailEnd type="arrow" w="med" len="med"/>
          </a:ln>
        </p:spPr>
      </p:cxnSp>
      <p:cxnSp>
        <p:nvCxnSpPr>
          <p:cNvPr id="58" name="Straight Arrow Connector 57">
            <a:extLst>
              <a:ext uri="{FF2B5EF4-FFF2-40B4-BE49-F238E27FC236}">
                <a16:creationId xmlns:a16="http://schemas.microsoft.com/office/drawing/2014/main" xmlns="" id="{2A7885D9-7BAE-426C-97F8-F6D93A9221DB}"/>
              </a:ext>
            </a:extLst>
          </p:cNvPr>
          <p:cNvCxnSpPr>
            <a:cxnSpLocks noChangeShapeType="1"/>
          </p:cNvCxnSpPr>
          <p:nvPr/>
        </p:nvCxnSpPr>
        <p:spPr bwMode="auto">
          <a:xfrm>
            <a:off x="4712222" y="4433960"/>
            <a:ext cx="0" cy="216000"/>
          </a:xfrm>
          <a:prstGeom prst="straightConnector1">
            <a:avLst/>
          </a:prstGeom>
          <a:noFill/>
          <a:ln w="9525" algn="ctr">
            <a:solidFill>
              <a:schemeClr val="tx1"/>
            </a:solidFill>
            <a:prstDash val="dash"/>
            <a:round/>
            <a:headEnd/>
            <a:tailEnd type="arrow" w="med" len="med"/>
          </a:ln>
        </p:spPr>
      </p:cxnSp>
      <p:cxnSp>
        <p:nvCxnSpPr>
          <p:cNvPr id="59" name="Straight Arrow Connector 58">
            <a:extLst>
              <a:ext uri="{FF2B5EF4-FFF2-40B4-BE49-F238E27FC236}">
                <a16:creationId xmlns:a16="http://schemas.microsoft.com/office/drawing/2014/main" xmlns="" id="{F680A4E8-FBE3-41BA-B65D-010C5892A8C3}"/>
              </a:ext>
            </a:extLst>
          </p:cNvPr>
          <p:cNvCxnSpPr>
            <a:cxnSpLocks noChangeShapeType="1"/>
          </p:cNvCxnSpPr>
          <p:nvPr/>
        </p:nvCxnSpPr>
        <p:spPr bwMode="auto">
          <a:xfrm>
            <a:off x="4824690" y="4023783"/>
            <a:ext cx="0" cy="216000"/>
          </a:xfrm>
          <a:prstGeom prst="straightConnector1">
            <a:avLst/>
          </a:prstGeom>
          <a:noFill/>
          <a:ln w="9525" algn="ctr">
            <a:solidFill>
              <a:schemeClr val="tx1"/>
            </a:solidFill>
            <a:prstDash val="dash"/>
            <a:round/>
            <a:headEnd/>
            <a:tailEnd type="arrow" w="med" len="med"/>
          </a:ln>
        </p:spPr>
      </p:cxnSp>
      <p:cxnSp>
        <p:nvCxnSpPr>
          <p:cNvPr id="60" name="Straight Arrow Connector 59">
            <a:extLst>
              <a:ext uri="{FF2B5EF4-FFF2-40B4-BE49-F238E27FC236}">
                <a16:creationId xmlns:a16="http://schemas.microsoft.com/office/drawing/2014/main" xmlns="" id="{F31DDB5C-910F-44A3-B27D-DB38B3A19738}"/>
              </a:ext>
            </a:extLst>
          </p:cNvPr>
          <p:cNvCxnSpPr>
            <a:cxnSpLocks noChangeShapeType="1"/>
          </p:cNvCxnSpPr>
          <p:nvPr/>
        </p:nvCxnSpPr>
        <p:spPr bwMode="auto">
          <a:xfrm>
            <a:off x="4462668" y="3617273"/>
            <a:ext cx="0" cy="216000"/>
          </a:xfrm>
          <a:prstGeom prst="straightConnector1">
            <a:avLst/>
          </a:prstGeom>
          <a:noFill/>
          <a:ln w="9525" algn="ctr">
            <a:solidFill>
              <a:schemeClr val="tx1"/>
            </a:solidFill>
            <a:prstDash val="solid"/>
            <a:round/>
            <a:headEnd/>
            <a:tailEnd type="arrow" w="med" len="med"/>
          </a:ln>
        </p:spPr>
      </p:cxnSp>
      <p:cxnSp>
        <p:nvCxnSpPr>
          <p:cNvPr id="61" name="Straight Arrow Connector 60">
            <a:extLst>
              <a:ext uri="{FF2B5EF4-FFF2-40B4-BE49-F238E27FC236}">
                <a16:creationId xmlns:a16="http://schemas.microsoft.com/office/drawing/2014/main" xmlns="" id="{792FC2A7-D188-4160-A02C-4491FF0E15BA}"/>
              </a:ext>
            </a:extLst>
          </p:cNvPr>
          <p:cNvCxnSpPr>
            <a:cxnSpLocks noChangeShapeType="1"/>
          </p:cNvCxnSpPr>
          <p:nvPr/>
        </p:nvCxnSpPr>
        <p:spPr bwMode="auto">
          <a:xfrm>
            <a:off x="4582353" y="3617839"/>
            <a:ext cx="0" cy="216000"/>
          </a:xfrm>
          <a:prstGeom prst="straightConnector1">
            <a:avLst/>
          </a:prstGeom>
          <a:noFill/>
          <a:ln w="19050" algn="ctr">
            <a:solidFill>
              <a:srgbClr val="00B050"/>
            </a:solidFill>
            <a:prstDash val="sysDot"/>
            <a:round/>
            <a:headEnd/>
            <a:tailEnd type="arrow" w="med" len="med"/>
          </a:ln>
        </p:spPr>
      </p:cxnSp>
      <p:cxnSp>
        <p:nvCxnSpPr>
          <p:cNvPr id="62" name="Straight Arrow Connector 61">
            <a:extLst>
              <a:ext uri="{FF2B5EF4-FFF2-40B4-BE49-F238E27FC236}">
                <a16:creationId xmlns:a16="http://schemas.microsoft.com/office/drawing/2014/main" xmlns="" id="{41FCD711-7E39-41E8-AB26-7CB10C302989}"/>
              </a:ext>
            </a:extLst>
          </p:cNvPr>
          <p:cNvCxnSpPr>
            <a:cxnSpLocks noChangeShapeType="1"/>
          </p:cNvCxnSpPr>
          <p:nvPr/>
        </p:nvCxnSpPr>
        <p:spPr bwMode="auto">
          <a:xfrm>
            <a:off x="4725570" y="2777726"/>
            <a:ext cx="0" cy="216000"/>
          </a:xfrm>
          <a:prstGeom prst="straightConnector1">
            <a:avLst/>
          </a:prstGeom>
          <a:noFill/>
          <a:ln w="9525" algn="ctr">
            <a:solidFill>
              <a:schemeClr val="tx1"/>
            </a:solidFill>
            <a:prstDash val="solid"/>
            <a:round/>
            <a:headEnd/>
            <a:tailEnd type="arrow" w="med" len="med"/>
          </a:ln>
        </p:spPr>
      </p:cxnSp>
      <p:cxnSp>
        <p:nvCxnSpPr>
          <p:cNvPr id="63" name="Straight Arrow Connector 62">
            <a:extLst>
              <a:ext uri="{FF2B5EF4-FFF2-40B4-BE49-F238E27FC236}">
                <a16:creationId xmlns:a16="http://schemas.microsoft.com/office/drawing/2014/main" xmlns="" id="{6B88F1FE-581C-4CD1-A0C1-097B6EFCD89E}"/>
              </a:ext>
            </a:extLst>
          </p:cNvPr>
          <p:cNvCxnSpPr>
            <a:cxnSpLocks noChangeShapeType="1"/>
          </p:cNvCxnSpPr>
          <p:nvPr/>
        </p:nvCxnSpPr>
        <p:spPr bwMode="auto">
          <a:xfrm>
            <a:off x="4845255" y="2778292"/>
            <a:ext cx="0" cy="216000"/>
          </a:xfrm>
          <a:prstGeom prst="straightConnector1">
            <a:avLst/>
          </a:prstGeom>
          <a:noFill/>
          <a:ln w="19050" algn="ctr">
            <a:solidFill>
              <a:srgbClr val="00B050"/>
            </a:solidFill>
            <a:prstDash val="sysDot"/>
            <a:round/>
            <a:headEnd/>
            <a:tailEnd type="arrow" w="med" len="med"/>
          </a:ln>
        </p:spPr>
      </p:cxnSp>
      <p:cxnSp>
        <p:nvCxnSpPr>
          <p:cNvPr id="68" name="Straight Arrow Connector 67">
            <a:extLst>
              <a:ext uri="{FF2B5EF4-FFF2-40B4-BE49-F238E27FC236}">
                <a16:creationId xmlns:a16="http://schemas.microsoft.com/office/drawing/2014/main" xmlns="" id="{126E3F0D-3242-4E46-B72F-10FDB5CC2C5B}"/>
              </a:ext>
            </a:extLst>
          </p:cNvPr>
          <p:cNvCxnSpPr>
            <a:cxnSpLocks noChangeShapeType="1"/>
          </p:cNvCxnSpPr>
          <p:nvPr/>
        </p:nvCxnSpPr>
        <p:spPr bwMode="auto">
          <a:xfrm>
            <a:off x="4752630" y="3196790"/>
            <a:ext cx="0" cy="216000"/>
          </a:xfrm>
          <a:prstGeom prst="straightConnector1">
            <a:avLst/>
          </a:prstGeom>
          <a:noFill/>
          <a:ln w="9525" algn="ctr">
            <a:solidFill>
              <a:schemeClr val="tx1"/>
            </a:solidFill>
            <a:prstDash val="solid"/>
            <a:round/>
            <a:headEnd/>
            <a:tailEnd type="arrow" w="med" len="med"/>
          </a:ln>
        </p:spPr>
      </p:cxnSp>
      <p:cxnSp>
        <p:nvCxnSpPr>
          <p:cNvPr id="69" name="Straight Arrow Connector 68">
            <a:extLst>
              <a:ext uri="{FF2B5EF4-FFF2-40B4-BE49-F238E27FC236}">
                <a16:creationId xmlns:a16="http://schemas.microsoft.com/office/drawing/2014/main" xmlns="" id="{6148A044-2403-4119-BCDB-9518C1A5B03D}"/>
              </a:ext>
            </a:extLst>
          </p:cNvPr>
          <p:cNvCxnSpPr>
            <a:cxnSpLocks noChangeShapeType="1"/>
          </p:cNvCxnSpPr>
          <p:nvPr/>
        </p:nvCxnSpPr>
        <p:spPr bwMode="auto">
          <a:xfrm>
            <a:off x="4872315" y="3197356"/>
            <a:ext cx="0" cy="216000"/>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1638908367"/>
      </p:ext>
    </p:extLst>
  </p:cSld>
  <p:clrMapOvr>
    <a:masterClrMapping/>
  </p:clrMapOvr>
  <p:transition spd="slow">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98" y="-19050"/>
            <a:ext cx="7761081" cy="1100361"/>
          </a:xfrm>
        </p:spPr>
        <p:txBody>
          <a:bodyPr>
            <a:normAutofit fontScale="90000"/>
          </a:bodyPr>
          <a:lstStyle/>
          <a:p>
            <a:r>
              <a:rPr lang="en-US" sz="1900" u="sng" dirty="0"/>
              <a:t>By activity</a:t>
            </a:r>
            <a:r>
              <a:rPr lang="en-US" sz="1900" dirty="0"/>
              <a:t>, fewer Fishers, Pleasure </a:t>
            </a:r>
            <a:r>
              <a:rPr lang="en-US" sz="1900" dirty="0" err="1"/>
              <a:t>powerboaters</a:t>
            </a:r>
            <a:r>
              <a:rPr lang="en-US" sz="1900" dirty="0"/>
              <a:t> and Paddlers say they ‘Always’ wear a lifejacket in Fall 2018 compared to Fall 2017.  Lower than all previous waves for Pleasure boating and Paddling.</a:t>
            </a:r>
          </a:p>
        </p:txBody>
      </p:sp>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63</a:t>
            </a:fld>
            <a:endParaRPr lang="en-US">
              <a:solidFill>
                <a:prstClr val="white">
                  <a:lumMod val="50000"/>
                </a:prstClr>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3451610557"/>
              </p:ext>
            </p:extLst>
          </p:nvPr>
        </p:nvGraphicFramePr>
        <p:xfrm>
          <a:off x="1238254" y="2079625"/>
          <a:ext cx="4706645" cy="2882900"/>
        </p:xfrm>
        <a:graphic>
          <a:graphicData uri="http://schemas.openxmlformats.org/presentationml/2006/ole">
            <mc:AlternateContent xmlns:mc="http://schemas.openxmlformats.org/markup-compatibility/2006">
              <mc:Choice xmlns:v="urn:schemas-microsoft-com:vml" Requires="v">
                <p:oleObj spid="_x0000_s176311" name="Worksheet" r:id="rId4" imgW="3972001" imgH="2600248" progId="Excel.Sheet.8">
                  <p:embed/>
                </p:oleObj>
              </mc:Choice>
              <mc:Fallback>
                <p:oleObj name="Worksheet" r:id="rId4" imgW="3972001" imgH="2600248" progId="Excel.Sheet.8">
                  <p:embed/>
                  <p:pic>
                    <p:nvPicPr>
                      <p:cNvPr id="0" name=""/>
                      <p:cNvPicPr>
                        <a:picLocks noChangeAspect="1" noChangeArrowheads="1"/>
                      </p:cNvPicPr>
                      <p:nvPr/>
                    </p:nvPicPr>
                    <p:blipFill>
                      <a:blip r:embed="rId5"/>
                      <a:srcRect l="3552" b="621"/>
                      <a:stretch>
                        <a:fillRect/>
                      </a:stretch>
                    </p:blipFill>
                    <p:spPr bwMode="auto">
                      <a:xfrm>
                        <a:off x="1238254" y="2079625"/>
                        <a:ext cx="4706645" cy="2882900"/>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1099537" y="2505590"/>
            <a:ext cx="2214562" cy="2185214"/>
          </a:xfrm>
          <a:prstGeom prst="rect">
            <a:avLst/>
          </a:prstGeom>
          <a:solidFill>
            <a:srgbClr val="FFFFFF"/>
          </a:solidFill>
          <a:ln w="9525">
            <a:noFill/>
            <a:miter lim="800000"/>
            <a:headEnd/>
            <a:tailEnd/>
          </a:ln>
        </p:spPr>
        <p:txBody>
          <a:bodyPr>
            <a:spAutoFit/>
          </a:bodyPr>
          <a:lstStyle/>
          <a:p>
            <a:pPr>
              <a:lnSpc>
                <a:spcPct val="150000"/>
              </a:lnSpc>
              <a:spcBef>
                <a:spcPts val="1200"/>
              </a:spcBef>
            </a:pPr>
            <a:r>
              <a:rPr lang="en-US" sz="1200" dirty="0">
                <a:solidFill>
                  <a:prstClr val="black"/>
                </a:solidFill>
                <a:latin typeface="Arial" pitchFamily="34" charset="0"/>
                <a:cs typeface="Arial" pitchFamily="34" charset="0"/>
              </a:rPr>
              <a:t>Fishing </a:t>
            </a:r>
            <a:r>
              <a:rPr lang="en-US" sz="900" dirty="0">
                <a:solidFill>
                  <a:prstClr val="black"/>
                </a:solidFill>
                <a:latin typeface="Arial" pitchFamily="34" charset="0"/>
                <a:cs typeface="Arial" pitchFamily="34" charset="0"/>
              </a:rPr>
              <a:t>(n=212)</a:t>
            </a:r>
            <a:endParaRPr lang="en-US" sz="1100" dirty="0">
              <a:solidFill>
                <a:prstClr val="black"/>
              </a:solidFill>
              <a:latin typeface="Arial" pitchFamily="34" charset="0"/>
              <a:cs typeface="Arial" pitchFamily="34" charset="0"/>
            </a:endParaRPr>
          </a:p>
          <a:p>
            <a:pPr>
              <a:lnSpc>
                <a:spcPct val="150000"/>
              </a:lnSpc>
              <a:spcBef>
                <a:spcPts val="1200"/>
              </a:spcBef>
            </a:pPr>
            <a:endParaRPr lang="en-US" sz="1200" dirty="0">
              <a:solidFill>
                <a:prstClr val="black"/>
              </a:solidFill>
              <a:latin typeface="Arial" pitchFamily="34" charset="0"/>
              <a:cs typeface="Arial" pitchFamily="34" charset="0"/>
            </a:endParaRPr>
          </a:p>
          <a:p>
            <a:pPr>
              <a:spcBef>
                <a:spcPts val="1200"/>
              </a:spcBef>
            </a:pPr>
            <a:r>
              <a:rPr lang="en-US" sz="1200" dirty="0">
                <a:solidFill>
                  <a:prstClr val="black"/>
                </a:solidFill>
                <a:latin typeface="Arial" pitchFamily="34" charset="0"/>
                <a:cs typeface="Arial" pitchFamily="34" charset="0"/>
              </a:rPr>
              <a:t>Pleasure boating in powerboat &lt;6m </a:t>
            </a:r>
            <a:r>
              <a:rPr lang="en-US" sz="900" dirty="0">
                <a:solidFill>
                  <a:prstClr val="black"/>
                </a:solidFill>
                <a:latin typeface="Arial" pitchFamily="34" charset="0"/>
                <a:cs typeface="Arial" pitchFamily="34" charset="0"/>
              </a:rPr>
              <a:t>(n=206)</a:t>
            </a:r>
            <a:endParaRPr lang="en-US" sz="1100" dirty="0">
              <a:solidFill>
                <a:prstClr val="black"/>
              </a:solidFill>
              <a:latin typeface="Arial" pitchFamily="34" charset="0"/>
              <a:cs typeface="Arial" pitchFamily="34" charset="0"/>
            </a:endParaRPr>
          </a:p>
          <a:p>
            <a:pPr>
              <a:lnSpc>
                <a:spcPct val="150000"/>
              </a:lnSpc>
              <a:spcBef>
                <a:spcPts val="1200"/>
              </a:spcBef>
            </a:pPr>
            <a:endParaRPr lang="en-US" sz="1200" dirty="0">
              <a:solidFill>
                <a:prstClr val="black"/>
              </a:solidFill>
              <a:latin typeface="Arial" pitchFamily="34" charset="0"/>
              <a:cs typeface="Arial" pitchFamily="34" charset="0"/>
            </a:endParaRPr>
          </a:p>
          <a:p>
            <a:pPr>
              <a:lnSpc>
                <a:spcPct val="150000"/>
              </a:lnSpc>
              <a:spcBef>
                <a:spcPts val="1200"/>
              </a:spcBef>
            </a:pPr>
            <a:r>
              <a:rPr lang="en-US" sz="1200" dirty="0">
                <a:solidFill>
                  <a:prstClr val="black"/>
                </a:solidFill>
                <a:latin typeface="Arial" pitchFamily="34" charset="0"/>
                <a:cs typeface="Arial" pitchFamily="34" charset="0"/>
              </a:rPr>
              <a:t>Canoeing &amp; Kayaking </a:t>
            </a:r>
            <a:r>
              <a:rPr lang="en-US" sz="900" dirty="0">
                <a:solidFill>
                  <a:prstClr val="black"/>
                </a:solidFill>
                <a:latin typeface="Arial" pitchFamily="34" charset="0"/>
                <a:cs typeface="Arial" pitchFamily="34" charset="0"/>
              </a:rPr>
              <a:t>(n=266)</a:t>
            </a:r>
            <a:endParaRPr lang="en-US" sz="1100" dirty="0">
              <a:solidFill>
                <a:prstClr val="black"/>
              </a:solidFill>
              <a:latin typeface="Arial" pitchFamily="34" charset="0"/>
              <a:cs typeface="Arial" pitchFamily="34" charset="0"/>
            </a:endParaRPr>
          </a:p>
        </p:txBody>
      </p:sp>
      <p:sp>
        <p:nvSpPr>
          <p:cNvPr id="17" name="TextBox 29"/>
          <p:cNvSpPr txBox="1">
            <a:spLocks noChangeArrowheads="1"/>
          </p:cNvSpPr>
          <p:nvPr/>
        </p:nvSpPr>
        <p:spPr bwMode="auto">
          <a:xfrm>
            <a:off x="4639383" y="2622495"/>
            <a:ext cx="392112" cy="246063"/>
          </a:xfrm>
          <a:prstGeom prst="rect">
            <a:avLst/>
          </a:prstGeom>
          <a:noFill/>
          <a:ln w="9525">
            <a:noFill/>
            <a:miter lim="800000"/>
            <a:headEnd/>
            <a:tailEnd/>
          </a:ln>
        </p:spPr>
        <p:txBody>
          <a:bodyPr>
            <a:spAutoFit/>
          </a:bodyPr>
          <a:lstStyle/>
          <a:p>
            <a:r>
              <a:rPr lang="en-US" sz="1000" b="1" dirty="0">
                <a:solidFill>
                  <a:prstClr val="black"/>
                </a:solidFill>
                <a:latin typeface="Arial" pitchFamily="34" charset="0"/>
                <a:cs typeface="Arial" pitchFamily="34" charset="0"/>
              </a:rPr>
              <a:t>51</a:t>
            </a:r>
            <a:endParaRPr lang="en-US" sz="1000" dirty="0">
              <a:solidFill>
                <a:prstClr val="black"/>
              </a:solidFill>
              <a:latin typeface="Arial" pitchFamily="34" charset="0"/>
              <a:cs typeface="Arial" pitchFamily="34" charset="0"/>
            </a:endParaRPr>
          </a:p>
        </p:txBody>
      </p:sp>
      <p:sp>
        <p:nvSpPr>
          <p:cNvPr id="54" name="TextBox 64"/>
          <p:cNvSpPr txBox="1">
            <a:spLocks noChangeArrowheads="1"/>
          </p:cNvSpPr>
          <p:nvPr/>
        </p:nvSpPr>
        <p:spPr bwMode="auto">
          <a:xfrm>
            <a:off x="6802149" y="2047729"/>
            <a:ext cx="730315" cy="2841804"/>
          </a:xfrm>
          <a:prstGeom prst="rect">
            <a:avLst/>
          </a:prstGeom>
          <a:noFill/>
          <a:ln w="9525">
            <a:noFill/>
            <a:miter lim="800000"/>
            <a:headEnd/>
            <a:tailEnd/>
          </a:ln>
        </p:spPr>
        <p:txBody>
          <a:bodyPr wrap="square">
            <a:spAutoFit/>
          </a:bodyPr>
          <a:lstStyle/>
          <a:p>
            <a:pPr algn="ctr">
              <a:spcBef>
                <a:spcPct val="0"/>
              </a:spcBef>
            </a:pPr>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100" b="1" u="sng" dirty="0">
                <a:solidFill>
                  <a:prstClr val="black"/>
                </a:solidFill>
                <a:latin typeface="Arial" pitchFamily="34" charset="0"/>
                <a:cs typeface="Arial" pitchFamily="34" charset="0"/>
                <a:sym typeface="Symbol" pitchFamily="18" charset="2"/>
              </a:rPr>
              <a:t>2015</a:t>
            </a:r>
          </a:p>
          <a:p>
            <a:pPr algn="ctr">
              <a:lnSpc>
                <a:spcPts val="1800"/>
              </a:lnSpc>
              <a:spcBef>
                <a:spcPct val="0"/>
              </a:spcBef>
            </a:pP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000" b="1" dirty="0">
                <a:solidFill>
                  <a:prstClr val="black"/>
                </a:solidFill>
                <a:latin typeface="Arial" pitchFamily="34" charset="0"/>
                <a:cs typeface="Arial" pitchFamily="34" charset="0"/>
                <a:sym typeface="Symbol" pitchFamily="18" charset="2"/>
              </a:rPr>
              <a:t>47</a:t>
            </a:r>
          </a:p>
          <a:p>
            <a:pPr algn="ctr">
              <a:lnSpc>
                <a:spcPts val="1800"/>
              </a:lnSpc>
              <a:spcBef>
                <a:spcPts val="12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600"/>
              </a:spcBef>
            </a:pPr>
            <a:r>
              <a:rPr lang="en-US" sz="1000" b="1" dirty="0">
                <a:solidFill>
                  <a:prstClr val="black"/>
                </a:solidFill>
                <a:latin typeface="Arial" pitchFamily="34" charset="0"/>
                <a:cs typeface="Arial" pitchFamily="34" charset="0"/>
                <a:sym typeface="Symbol" pitchFamily="18" charset="2"/>
              </a:rPr>
              <a:t>62</a:t>
            </a:r>
          </a:p>
          <a:p>
            <a:pPr algn="ctr">
              <a:lnSpc>
                <a:spcPts val="1800"/>
              </a:lnSpc>
              <a:spcBef>
                <a:spcPts val="18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400"/>
              </a:spcBef>
            </a:pPr>
            <a:r>
              <a:rPr lang="en-US" sz="1000" b="1" dirty="0">
                <a:solidFill>
                  <a:prstClr val="black"/>
                </a:solidFill>
                <a:latin typeface="Arial" pitchFamily="34" charset="0"/>
                <a:cs typeface="Arial" pitchFamily="34" charset="0"/>
                <a:sym typeface="Symbol" pitchFamily="18" charset="2"/>
              </a:rPr>
              <a:t>72</a:t>
            </a:r>
            <a:r>
              <a:rPr lang="en-US" sz="1000" b="1" u="sng" dirty="0">
                <a:solidFill>
                  <a:prstClr val="black"/>
                </a:solidFill>
                <a:latin typeface="Arial" pitchFamily="34" charset="0"/>
                <a:cs typeface="Arial" pitchFamily="34" charset="0"/>
                <a:sym typeface="Symbol" pitchFamily="18" charset="2"/>
              </a:rPr>
              <a:t/>
            </a:r>
            <a:br>
              <a:rPr lang="en-US" sz="1000" b="1" u="sng" dirty="0">
                <a:solidFill>
                  <a:prstClr val="black"/>
                </a:solidFill>
                <a:latin typeface="Arial" pitchFamily="34" charset="0"/>
                <a:cs typeface="Arial" pitchFamily="34" charset="0"/>
                <a:sym typeface="Symbol" pitchFamily="18" charset="2"/>
              </a:rPr>
            </a:br>
            <a:endParaRPr lang="en-US" sz="1100" b="1" dirty="0">
              <a:solidFill>
                <a:prstClr val="black"/>
              </a:solidFill>
              <a:latin typeface="Arial" pitchFamily="34" charset="0"/>
              <a:cs typeface="Arial" pitchFamily="34" charset="0"/>
            </a:endParaRPr>
          </a:p>
        </p:txBody>
      </p:sp>
      <p:sp>
        <p:nvSpPr>
          <p:cNvPr id="59" name="TextBox 49"/>
          <p:cNvSpPr txBox="1">
            <a:spLocks noChangeArrowheads="1"/>
          </p:cNvSpPr>
          <p:nvPr/>
        </p:nvSpPr>
        <p:spPr bwMode="auto">
          <a:xfrm>
            <a:off x="4668619" y="2040494"/>
            <a:ext cx="568325" cy="430887"/>
          </a:xfrm>
          <a:prstGeom prst="rect">
            <a:avLst/>
          </a:prstGeom>
          <a:noFill/>
          <a:ln w="9525">
            <a:noFill/>
            <a:miter lim="800000"/>
            <a:headEnd/>
            <a:tailEnd/>
          </a:ln>
        </p:spPr>
        <p:txBody>
          <a:bodyPr>
            <a:spAutoFit/>
          </a:bodyPr>
          <a:lstStyle/>
          <a:p>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2018</a:t>
            </a:r>
            <a:endParaRPr lang="en-US" sz="1100" u="sng" dirty="0">
              <a:solidFill>
                <a:prstClr val="black"/>
              </a:solidFill>
              <a:latin typeface="Arial" pitchFamily="34" charset="0"/>
              <a:cs typeface="Arial" pitchFamily="34" charset="0"/>
            </a:endParaRPr>
          </a:p>
        </p:txBody>
      </p:sp>
      <p:sp>
        <p:nvSpPr>
          <p:cNvPr id="78" name="TextBox 29"/>
          <p:cNvSpPr txBox="1">
            <a:spLocks noChangeArrowheads="1"/>
          </p:cNvSpPr>
          <p:nvPr/>
        </p:nvSpPr>
        <p:spPr bwMode="auto">
          <a:xfrm>
            <a:off x="4462084" y="3467405"/>
            <a:ext cx="392112" cy="246063"/>
          </a:xfrm>
          <a:prstGeom prst="rect">
            <a:avLst/>
          </a:prstGeom>
          <a:noFill/>
          <a:ln w="9525">
            <a:noFill/>
            <a:miter lim="800000"/>
            <a:headEnd/>
            <a:tailEnd/>
          </a:ln>
        </p:spPr>
        <p:txBody>
          <a:bodyPr>
            <a:spAutoFit/>
          </a:bodyPr>
          <a:lstStyle/>
          <a:p>
            <a:r>
              <a:rPr lang="en-US" sz="1000" b="1" dirty="0">
                <a:solidFill>
                  <a:prstClr val="black"/>
                </a:solidFill>
                <a:latin typeface="Arial" pitchFamily="34" charset="0"/>
                <a:cs typeface="Arial" pitchFamily="34" charset="0"/>
              </a:rPr>
              <a:t>44</a:t>
            </a:r>
            <a:endParaRPr lang="en-US" sz="1000" dirty="0">
              <a:solidFill>
                <a:prstClr val="black"/>
              </a:solidFill>
              <a:latin typeface="Arial" pitchFamily="34" charset="0"/>
              <a:cs typeface="Arial" pitchFamily="34" charset="0"/>
            </a:endParaRPr>
          </a:p>
        </p:txBody>
      </p:sp>
      <p:sp>
        <p:nvSpPr>
          <p:cNvPr id="83" name="TextBox 29"/>
          <p:cNvSpPr txBox="1">
            <a:spLocks noChangeArrowheads="1"/>
          </p:cNvSpPr>
          <p:nvPr/>
        </p:nvSpPr>
        <p:spPr bwMode="auto">
          <a:xfrm>
            <a:off x="4846164" y="4312315"/>
            <a:ext cx="392112" cy="246063"/>
          </a:xfrm>
          <a:prstGeom prst="rect">
            <a:avLst/>
          </a:prstGeom>
          <a:noFill/>
          <a:ln w="9525">
            <a:noFill/>
            <a:miter lim="800000"/>
            <a:headEnd/>
            <a:tailEnd/>
          </a:ln>
        </p:spPr>
        <p:txBody>
          <a:bodyPr>
            <a:spAutoFit/>
          </a:bodyPr>
          <a:lstStyle/>
          <a:p>
            <a:r>
              <a:rPr lang="en-US" sz="1000" b="1" dirty="0">
                <a:solidFill>
                  <a:prstClr val="black"/>
                </a:solidFill>
                <a:latin typeface="Arial" pitchFamily="34" charset="0"/>
                <a:cs typeface="Arial" pitchFamily="34" charset="0"/>
              </a:rPr>
              <a:t>59</a:t>
            </a:r>
            <a:endParaRPr lang="en-US" sz="1000" dirty="0">
              <a:solidFill>
                <a:prstClr val="black"/>
              </a:solidFill>
              <a:latin typeface="Arial" pitchFamily="34" charset="0"/>
              <a:cs typeface="Arial" pitchFamily="34" charset="0"/>
            </a:endParaRPr>
          </a:p>
        </p:txBody>
      </p:sp>
      <p:sp>
        <p:nvSpPr>
          <p:cNvPr id="84" name="Rectangle 232"/>
          <p:cNvSpPr>
            <a:spLocks noChangeArrowheads="1"/>
          </p:cNvSpPr>
          <p:nvPr/>
        </p:nvSpPr>
        <p:spPr bwMode="auto">
          <a:xfrm>
            <a:off x="195782" y="1118929"/>
            <a:ext cx="8729143" cy="633264"/>
          </a:xfrm>
          <a:prstGeom prst="rect">
            <a:avLst/>
          </a:prstGeom>
          <a:noFill/>
          <a:ln w="9525">
            <a:noFill/>
            <a:miter lim="800000"/>
            <a:headEnd/>
            <a:tailEnd/>
          </a:ln>
        </p:spPr>
        <p:txBody>
          <a:bodyPr/>
          <a:lstStyle/>
          <a:p>
            <a:pPr algn="ctr">
              <a:spcBef>
                <a:spcPct val="0"/>
              </a:spcBef>
            </a:pPr>
            <a:r>
              <a:rPr lang="en-US" sz="1600" b="1" dirty="0">
                <a:solidFill>
                  <a:prstClr val="black"/>
                </a:solidFill>
                <a:latin typeface="Arial" pitchFamily="34" charset="0"/>
                <a:cs typeface="Arial" pitchFamily="34" charset="0"/>
              </a:rPr>
              <a:t>% of boaters who say they </a:t>
            </a:r>
            <a:r>
              <a:rPr lang="en-US" sz="1600" b="1" u="sng" dirty="0">
                <a:solidFill>
                  <a:prstClr val="black"/>
                </a:solidFill>
                <a:latin typeface="Arial" pitchFamily="34" charset="0"/>
                <a:cs typeface="Arial" pitchFamily="34" charset="0"/>
              </a:rPr>
              <a:t>always</a:t>
            </a:r>
            <a:r>
              <a:rPr lang="en-US" sz="1600" b="1" dirty="0">
                <a:solidFill>
                  <a:prstClr val="black"/>
                </a:solidFill>
                <a:latin typeface="Arial" pitchFamily="34" charset="0"/>
                <a:cs typeface="Arial" pitchFamily="34" charset="0"/>
              </a:rPr>
              <a:t> </a:t>
            </a:r>
            <a:r>
              <a:rPr lang="en-US" sz="1600" b="1" u="sng" dirty="0">
                <a:solidFill>
                  <a:prstClr val="black"/>
                </a:solidFill>
                <a:latin typeface="Arial" pitchFamily="34" charset="0"/>
                <a:cs typeface="Arial" pitchFamily="34" charset="0"/>
              </a:rPr>
              <a:t>wear a lifejacket</a:t>
            </a:r>
            <a:r>
              <a:rPr lang="en-US" sz="1600" b="1" dirty="0">
                <a:solidFill>
                  <a:prstClr val="black"/>
                </a:solidFill>
                <a:latin typeface="Arial" pitchFamily="34" charset="0"/>
                <a:cs typeface="Arial" pitchFamily="34" charset="0"/>
              </a:rPr>
              <a:t> </a:t>
            </a:r>
            <a:br>
              <a:rPr lang="en-US" sz="1600" b="1" dirty="0">
                <a:solidFill>
                  <a:prstClr val="black"/>
                </a:solidFill>
                <a:latin typeface="Arial" pitchFamily="34" charset="0"/>
                <a:cs typeface="Arial" pitchFamily="34" charset="0"/>
              </a:rPr>
            </a:br>
            <a:r>
              <a:rPr lang="en-US" sz="1600" b="1" dirty="0">
                <a:solidFill>
                  <a:prstClr val="black"/>
                </a:solidFill>
                <a:latin typeface="Arial" pitchFamily="34" charset="0"/>
                <a:cs typeface="Arial" pitchFamily="34" charset="0"/>
              </a:rPr>
              <a:t>while fishing/ pleasure powerboating/ paddling </a:t>
            </a:r>
            <a:br>
              <a:rPr lang="en-US" sz="1600" b="1" dirty="0">
                <a:solidFill>
                  <a:prstClr val="black"/>
                </a:solidFill>
                <a:latin typeface="Arial" pitchFamily="34" charset="0"/>
                <a:cs typeface="Arial" pitchFamily="34" charset="0"/>
              </a:rPr>
            </a:br>
            <a:r>
              <a:rPr lang="en-US" sz="1600" b="1" dirty="0">
                <a:solidFill>
                  <a:prstClr val="black"/>
                </a:solidFill>
                <a:latin typeface="Arial" pitchFamily="34" charset="0"/>
                <a:cs typeface="Arial" pitchFamily="34" charset="0"/>
              </a:rPr>
              <a:t>% of boaters by type</a:t>
            </a:r>
            <a:endParaRPr lang="en-US" sz="1600" dirty="0">
              <a:solidFill>
                <a:prstClr val="black"/>
              </a:solidFill>
              <a:latin typeface="Arial" pitchFamily="34" charset="0"/>
              <a:cs typeface="Arial" pitchFamily="34" charset="0"/>
            </a:endParaRPr>
          </a:p>
        </p:txBody>
      </p:sp>
      <p:sp>
        <p:nvSpPr>
          <p:cNvPr id="85" name="Text Box 1916"/>
          <p:cNvSpPr txBox="1">
            <a:spLocks noChangeArrowheads="1"/>
          </p:cNvSpPr>
          <p:nvPr/>
        </p:nvSpPr>
        <p:spPr bwMode="auto">
          <a:xfrm>
            <a:off x="114300" y="6507162"/>
            <a:ext cx="5567850" cy="350837"/>
          </a:xfrm>
          <a:prstGeom prst="rect">
            <a:avLst/>
          </a:prstGeom>
          <a:noFill/>
          <a:ln w="9525">
            <a:noFill/>
            <a:miter lim="800000"/>
            <a:headEnd/>
            <a:tailEnd/>
          </a:ln>
        </p:spPr>
        <p:txBody>
          <a:bodyPr wrap="square" anchor="ctr" anchorCtr="0">
            <a:noAutofit/>
          </a:bodyPr>
          <a:lstStyle/>
          <a:p>
            <a:r>
              <a:rPr lang="en-US" sz="900" dirty="0">
                <a:solidFill>
                  <a:prstClr val="black"/>
                </a:solidFill>
                <a:latin typeface="Arial" pitchFamily="34" charset="0"/>
                <a:cs typeface="Arial" pitchFamily="34" charset="0"/>
              </a:rPr>
              <a:t>2a / b / c. </a:t>
            </a:r>
            <a:r>
              <a:rPr lang="en-US" sz="900" dirty="0">
                <a:solidFill>
                  <a:prstClr val="black"/>
                </a:solidFill>
              </a:rPr>
              <a:t>How often do you wear a lifejacket when you are in a canoe or kayak? / fishing from a boat / pleasure boating in a powerboat under 6 </a:t>
            </a:r>
            <a:r>
              <a:rPr lang="en-US" sz="900" dirty="0" err="1">
                <a:solidFill>
                  <a:prstClr val="black"/>
                </a:solidFill>
              </a:rPr>
              <a:t>metres</a:t>
            </a:r>
            <a:r>
              <a:rPr lang="en-US" sz="900" dirty="0">
                <a:solidFill>
                  <a:prstClr val="black"/>
                </a:solidFill>
              </a:rPr>
              <a:t> in length for reasons other than fishing</a:t>
            </a:r>
            <a:endParaRPr lang="en-US" sz="900" dirty="0">
              <a:solidFill>
                <a:prstClr val="black"/>
              </a:solidFill>
              <a:latin typeface="Arial" pitchFamily="34" charset="0"/>
              <a:cs typeface="Arial" pitchFamily="34" charset="0"/>
            </a:endParaRPr>
          </a:p>
        </p:txBody>
      </p:sp>
      <p:sp>
        <p:nvSpPr>
          <p:cNvPr id="14" name="TextBox 64">
            <a:extLst>
              <a:ext uri="{FF2B5EF4-FFF2-40B4-BE49-F238E27FC236}">
                <a16:creationId xmlns:a16="http://schemas.microsoft.com/office/drawing/2014/main" xmlns="" id="{FDD49E1D-D854-464D-A067-D441255BC70A}"/>
              </a:ext>
            </a:extLst>
          </p:cNvPr>
          <p:cNvSpPr txBox="1">
            <a:spLocks noChangeArrowheads="1"/>
          </p:cNvSpPr>
          <p:nvPr/>
        </p:nvSpPr>
        <p:spPr bwMode="auto">
          <a:xfrm>
            <a:off x="7637922" y="2051270"/>
            <a:ext cx="730315" cy="2790508"/>
          </a:xfrm>
          <a:prstGeom prst="rect">
            <a:avLst/>
          </a:prstGeom>
          <a:noFill/>
          <a:ln w="9525">
            <a:noFill/>
            <a:miter lim="800000"/>
            <a:headEnd/>
            <a:tailEnd/>
          </a:ln>
        </p:spPr>
        <p:txBody>
          <a:bodyPr wrap="square">
            <a:spAutoFit/>
          </a:bodyPr>
          <a:lstStyle/>
          <a:p>
            <a:pPr algn="ctr">
              <a:spcBef>
                <a:spcPct val="0"/>
              </a:spcBef>
            </a:pPr>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100" b="1" u="sng" dirty="0">
                <a:solidFill>
                  <a:prstClr val="black"/>
                </a:solidFill>
                <a:latin typeface="Arial" pitchFamily="34" charset="0"/>
                <a:cs typeface="Arial" pitchFamily="34" charset="0"/>
                <a:sym typeface="Symbol" pitchFamily="18" charset="2"/>
              </a:rPr>
              <a:t>2014</a:t>
            </a:r>
          </a:p>
          <a:p>
            <a:pPr algn="ctr">
              <a:lnSpc>
                <a:spcPts val="1800"/>
              </a:lnSpc>
              <a:spcBef>
                <a:spcPct val="0"/>
              </a:spcBef>
            </a:pP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000" b="1" dirty="0">
                <a:solidFill>
                  <a:prstClr val="black"/>
                </a:solidFill>
                <a:latin typeface="Arial" pitchFamily="34" charset="0"/>
                <a:cs typeface="Arial" pitchFamily="34" charset="0"/>
                <a:sym typeface="Symbol" pitchFamily="18" charset="2"/>
              </a:rPr>
              <a:t>48</a:t>
            </a:r>
          </a:p>
          <a:p>
            <a:pPr algn="ctr">
              <a:lnSpc>
                <a:spcPts val="1800"/>
              </a:lnSpc>
              <a:spcBef>
                <a:spcPts val="12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600"/>
              </a:spcBef>
            </a:pPr>
            <a:r>
              <a:rPr lang="en-US" sz="1000" b="1" dirty="0">
                <a:solidFill>
                  <a:prstClr val="black"/>
                </a:solidFill>
                <a:latin typeface="Arial" pitchFamily="34" charset="0"/>
                <a:cs typeface="Arial" pitchFamily="34" charset="0"/>
                <a:sym typeface="Symbol" pitchFamily="18" charset="2"/>
              </a:rPr>
              <a:t>50</a:t>
            </a:r>
          </a:p>
          <a:p>
            <a:pPr algn="ctr">
              <a:lnSpc>
                <a:spcPts val="1800"/>
              </a:lnSpc>
              <a:spcBef>
                <a:spcPts val="18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400"/>
              </a:spcBef>
            </a:pPr>
            <a:r>
              <a:rPr lang="en-US" sz="1000" b="1" dirty="0">
                <a:solidFill>
                  <a:prstClr val="black"/>
                </a:solidFill>
                <a:latin typeface="Arial" pitchFamily="34" charset="0"/>
                <a:cs typeface="Arial" pitchFamily="34" charset="0"/>
                <a:sym typeface="Symbol" pitchFamily="18" charset="2"/>
              </a:rPr>
              <a:t>75</a:t>
            </a:r>
            <a:r>
              <a:rPr lang="en-US" sz="1000" b="1" u="sng" dirty="0">
                <a:solidFill>
                  <a:prstClr val="black"/>
                </a:solidFill>
                <a:latin typeface="Arial" pitchFamily="34" charset="0"/>
                <a:cs typeface="Arial" pitchFamily="34" charset="0"/>
                <a:sym typeface="Symbol" pitchFamily="18" charset="2"/>
              </a:rPr>
              <a:t/>
            </a:r>
            <a:br>
              <a:rPr lang="en-US" sz="1000" b="1" u="sng" dirty="0">
                <a:solidFill>
                  <a:prstClr val="black"/>
                </a:solidFill>
                <a:latin typeface="Arial" pitchFamily="34" charset="0"/>
                <a:cs typeface="Arial" pitchFamily="34" charset="0"/>
                <a:sym typeface="Symbol" pitchFamily="18" charset="2"/>
              </a:rPr>
            </a:br>
            <a:endParaRPr lang="en-US" sz="1100" b="1" dirty="0">
              <a:solidFill>
                <a:prstClr val="black"/>
              </a:solidFill>
              <a:latin typeface="Arial" pitchFamily="34" charset="0"/>
              <a:cs typeface="Arial" pitchFamily="34" charset="0"/>
            </a:endParaRPr>
          </a:p>
        </p:txBody>
      </p:sp>
      <p:cxnSp>
        <p:nvCxnSpPr>
          <p:cNvPr id="15" name="Straight Arrow Connector 65">
            <a:extLst>
              <a:ext uri="{FF2B5EF4-FFF2-40B4-BE49-F238E27FC236}">
                <a16:creationId xmlns:a16="http://schemas.microsoft.com/office/drawing/2014/main" xmlns="" id="{7437FF52-BB3D-465F-999D-1DEDB037D2E4}"/>
              </a:ext>
            </a:extLst>
          </p:cNvPr>
          <p:cNvCxnSpPr>
            <a:cxnSpLocks noChangeShapeType="1"/>
          </p:cNvCxnSpPr>
          <p:nvPr/>
        </p:nvCxnSpPr>
        <p:spPr bwMode="auto">
          <a:xfrm rot="5400000" flipH="1" flipV="1">
            <a:off x="7188284" y="3583582"/>
            <a:ext cx="241200" cy="0"/>
          </a:xfrm>
          <a:prstGeom prst="straightConnector1">
            <a:avLst/>
          </a:prstGeom>
          <a:noFill/>
          <a:ln w="9525" algn="ctr">
            <a:solidFill>
              <a:schemeClr val="tx1"/>
            </a:solidFill>
            <a:prstDash val="solid"/>
            <a:round/>
            <a:headEnd/>
            <a:tailEnd type="arrow" w="med" len="med"/>
          </a:ln>
        </p:spPr>
      </p:cxnSp>
      <p:sp>
        <p:nvSpPr>
          <p:cNvPr id="19" name="TextBox 64">
            <a:extLst>
              <a:ext uri="{FF2B5EF4-FFF2-40B4-BE49-F238E27FC236}">
                <a16:creationId xmlns:a16="http://schemas.microsoft.com/office/drawing/2014/main" xmlns="" id="{E415C561-0FAC-4A79-9E4F-EF972872914A}"/>
              </a:ext>
            </a:extLst>
          </p:cNvPr>
          <p:cNvSpPr txBox="1">
            <a:spLocks noChangeArrowheads="1"/>
          </p:cNvSpPr>
          <p:nvPr/>
        </p:nvSpPr>
        <p:spPr bwMode="auto">
          <a:xfrm>
            <a:off x="5944899" y="2047729"/>
            <a:ext cx="730315" cy="2841804"/>
          </a:xfrm>
          <a:prstGeom prst="rect">
            <a:avLst/>
          </a:prstGeom>
          <a:noFill/>
          <a:ln w="9525">
            <a:noFill/>
            <a:miter lim="800000"/>
            <a:headEnd/>
            <a:tailEnd/>
          </a:ln>
        </p:spPr>
        <p:txBody>
          <a:bodyPr wrap="square">
            <a:spAutoFit/>
          </a:bodyPr>
          <a:lstStyle/>
          <a:p>
            <a:pPr algn="ctr">
              <a:spcBef>
                <a:spcPct val="0"/>
              </a:spcBef>
            </a:pPr>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100" b="1" u="sng" dirty="0">
                <a:solidFill>
                  <a:prstClr val="black"/>
                </a:solidFill>
                <a:latin typeface="Arial" pitchFamily="34" charset="0"/>
                <a:cs typeface="Arial" pitchFamily="34" charset="0"/>
                <a:sym typeface="Symbol" pitchFamily="18" charset="2"/>
              </a:rPr>
              <a:t>2017</a:t>
            </a:r>
          </a:p>
          <a:p>
            <a:pPr algn="ctr">
              <a:lnSpc>
                <a:spcPts val="1800"/>
              </a:lnSpc>
              <a:spcBef>
                <a:spcPct val="0"/>
              </a:spcBef>
            </a:pP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000" b="1" dirty="0">
                <a:solidFill>
                  <a:prstClr val="black"/>
                </a:solidFill>
                <a:latin typeface="Arial" pitchFamily="34" charset="0"/>
                <a:cs typeface="Arial" pitchFamily="34" charset="0"/>
                <a:sym typeface="Symbol" pitchFamily="18" charset="2"/>
              </a:rPr>
              <a:t>63</a:t>
            </a:r>
          </a:p>
          <a:p>
            <a:pPr algn="ctr">
              <a:lnSpc>
                <a:spcPts val="1800"/>
              </a:lnSpc>
              <a:spcBef>
                <a:spcPts val="12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600"/>
              </a:spcBef>
            </a:pPr>
            <a:r>
              <a:rPr lang="en-US" sz="1000" b="1" dirty="0">
                <a:solidFill>
                  <a:prstClr val="black"/>
                </a:solidFill>
                <a:latin typeface="Arial" pitchFamily="34" charset="0"/>
                <a:cs typeface="Arial" pitchFamily="34" charset="0"/>
                <a:sym typeface="Symbol" pitchFamily="18" charset="2"/>
              </a:rPr>
              <a:t>59</a:t>
            </a:r>
          </a:p>
          <a:p>
            <a:pPr algn="ctr">
              <a:lnSpc>
                <a:spcPts val="1800"/>
              </a:lnSpc>
              <a:spcBef>
                <a:spcPts val="18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400"/>
              </a:spcBef>
            </a:pPr>
            <a:r>
              <a:rPr lang="en-US" sz="1000" b="1" dirty="0">
                <a:solidFill>
                  <a:prstClr val="black"/>
                </a:solidFill>
                <a:latin typeface="Arial" pitchFamily="34" charset="0"/>
                <a:cs typeface="Arial" pitchFamily="34" charset="0"/>
                <a:sym typeface="Symbol" pitchFamily="18" charset="2"/>
              </a:rPr>
              <a:t>72</a:t>
            </a:r>
            <a:r>
              <a:rPr lang="en-US" sz="1000" b="1" u="sng" dirty="0">
                <a:solidFill>
                  <a:prstClr val="black"/>
                </a:solidFill>
                <a:latin typeface="Arial" pitchFamily="34" charset="0"/>
                <a:cs typeface="Arial" pitchFamily="34" charset="0"/>
                <a:sym typeface="Symbol" pitchFamily="18" charset="2"/>
              </a:rPr>
              <a:t/>
            </a:r>
            <a:br>
              <a:rPr lang="en-US" sz="1000" b="1" u="sng" dirty="0">
                <a:solidFill>
                  <a:prstClr val="black"/>
                </a:solidFill>
                <a:latin typeface="Arial" pitchFamily="34" charset="0"/>
                <a:cs typeface="Arial" pitchFamily="34" charset="0"/>
                <a:sym typeface="Symbol" pitchFamily="18" charset="2"/>
              </a:rPr>
            </a:br>
            <a:endParaRPr lang="en-US" sz="1100" b="1" dirty="0">
              <a:solidFill>
                <a:prstClr val="black"/>
              </a:solidFill>
              <a:latin typeface="Arial" pitchFamily="34" charset="0"/>
              <a:cs typeface="Arial" pitchFamily="34" charset="0"/>
            </a:endParaRPr>
          </a:p>
        </p:txBody>
      </p:sp>
      <p:cxnSp>
        <p:nvCxnSpPr>
          <p:cNvPr id="16" name="Straight Arrow Connector 15">
            <a:extLst>
              <a:ext uri="{FF2B5EF4-FFF2-40B4-BE49-F238E27FC236}">
                <a16:creationId xmlns:a16="http://schemas.microsoft.com/office/drawing/2014/main" xmlns="" id="{DB62253E-C09F-4DCB-B96E-AFAA3158B387}"/>
              </a:ext>
            </a:extLst>
          </p:cNvPr>
          <p:cNvCxnSpPr>
            <a:cxnSpLocks noChangeShapeType="1"/>
          </p:cNvCxnSpPr>
          <p:nvPr/>
        </p:nvCxnSpPr>
        <p:spPr bwMode="auto">
          <a:xfrm flipV="1">
            <a:off x="6453956" y="2629003"/>
            <a:ext cx="0" cy="239555"/>
          </a:xfrm>
          <a:prstGeom prst="straightConnector1">
            <a:avLst/>
          </a:prstGeom>
          <a:noFill/>
          <a:ln w="19050" algn="ctr">
            <a:solidFill>
              <a:srgbClr val="00B050"/>
            </a:solidFill>
            <a:prstDash val="solid"/>
            <a:round/>
            <a:headEnd/>
            <a:tailEnd type="arrow" w="med" len="med"/>
          </a:ln>
        </p:spPr>
      </p:cxnSp>
      <p:cxnSp>
        <p:nvCxnSpPr>
          <p:cNvPr id="20" name="Straight Arrow Connector 65">
            <a:extLst>
              <a:ext uri="{FF2B5EF4-FFF2-40B4-BE49-F238E27FC236}">
                <a16:creationId xmlns:a16="http://schemas.microsoft.com/office/drawing/2014/main" xmlns="" id="{9D5A675D-E861-4D10-9A2D-32B4F000D94B}"/>
              </a:ext>
            </a:extLst>
          </p:cNvPr>
          <p:cNvCxnSpPr>
            <a:cxnSpLocks noChangeShapeType="1"/>
          </p:cNvCxnSpPr>
          <p:nvPr/>
        </p:nvCxnSpPr>
        <p:spPr bwMode="auto">
          <a:xfrm rot="16200000" flipH="1">
            <a:off x="4816559" y="2749603"/>
            <a:ext cx="241200" cy="0"/>
          </a:xfrm>
          <a:prstGeom prst="straightConnector1">
            <a:avLst/>
          </a:prstGeom>
          <a:noFill/>
          <a:ln w="9525" algn="ctr">
            <a:solidFill>
              <a:schemeClr val="tx1"/>
            </a:solidFill>
            <a:prstDash val="solid"/>
            <a:round/>
            <a:headEnd/>
            <a:tailEnd type="arrow" w="med" len="med"/>
          </a:ln>
        </p:spPr>
      </p:cxnSp>
      <p:cxnSp>
        <p:nvCxnSpPr>
          <p:cNvPr id="21" name="Straight Arrow Connector 65">
            <a:extLst>
              <a:ext uri="{FF2B5EF4-FFF2-40B4-BE49-F238E27FC236}">
                <a16:creationId xmlns:a16="http://schemas.microsoft.com/office/drawing/2014/main" xmlns="" id="{1704BF54-EEE0-4F33-BE5D-6E59589798D6}"/>
              </a:ext>
            </a:extLst>
          </p:cNvPr>
          <p:cNvCxnSpPr>
            <a:cxnSpLocks noChangeShapeType="1"/>
          </p:cNvCxnSpPr>
          <p:nvPr/>
        </p:nvCxnSpPr>
        <p:spPr bwMode="auto">
          <a:xfrm rot="16200000" flipH="1">
            <a:off x="4654634" y="3587803"/>
            <a:ext cx="241200" cy="0"/>
          </a:xfrm>
          <a:prstGeom prst="straightConnector1">
            <a:avLst/>
          </a:prstGeom>
          <a:noFill/>
          <a:ln w="9525" algn="ctr">
            <a:solidFill>
              <a:schemeClr val="tx1"/>
            </a:solidFill>
            <a:prstDash val="solid"/>
            <a:round/>
            <a:headEnd/>
            <a:tailEnd type="arrow" w="med" len="med"/>
          </a:ln>
        </p:spPr>
      </p:cxnSp>
      <p:cxnSp>
        <p:nvCxnSpPr>
          <p:cNvPr id="22" name="Straight Arrow Connector 65">
            <a:extLst>
              <a:ext uri="{FF2B5EF4-FFF2-40B4-BE49-F238E27FC236}">
                <a16:creationId xmlns:a16="http://schemas.microsoft.com/office/drawing/2014/main" xmlns="" id="{100816E4-EF9D-434D-AF58-EB068F5564A9}"/>
              </a:ext>
            </a:extLst>
          </p:cNvPr>
          <p:cNvCxnSpPr>
            <a:cxnSpLocks noChangeShapeType="1"/>
          </p:cNvCxnSpPr>
          <p:nvPr/>
        </p:nvCxnSpPr>
        <p:spPr bwMode="auto">
          <a:xfrm rot="16200000" flipH="1">
            <a:off x="5026109" y="4445053"/>
            <a:ext cx="241200" cy="0"/>
          </a:xfrm>
          <a:prstGeom prst="straightConnector1">
            <a:avLst/>
          </a:prstGeom>
          <a:noFill/>
          <a:ln w="9525" algn="ctr">
            <a:solidFill>
              <a:schemeClr val="tx1"/>
            </a:solidFill>
            <a:prstDash val="solid"/>
            <a:round/>
            <a:headEnd/>
            <a:tailEnd type="arrow" w="med" len="med"/>
          </a:ln>
        </p:spPr>
      </p:cxnSp>
    </p:spTree>
    <p:extLst>
      <p:ext uri="{BB962C8B-B14F-4D97-AF65-F5344CB8AC3E}">
        <p14:creationId xmlns:p14="http://schemas.microsoft.com/office/powerpoint/2010/main" val="3118678849"/>
      </p:ext>
    </p:extLst>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64</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Drinking and Boating</a:t>
            </a:r>
          </a:p>
        </p:txBody>
      </p:sp>
    </p:spTree>
    <p:extLst>
      <p:ext uri="{BB962C8B-B14F-4D97-AF65-F5344CB8AC3E}">
        <p14:creationId xmlns:p14="http://schemas.microsoft.com/office/powerpoint/2010/main" val="3283083254"/>
      </p:ext>
    </p:extLst>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9B050-9F95-484D-8320-C8D160A54818}"/>
              </a:ext>
            </a:extLst>
          </p:cNvPr>
          <p:cNvSpPr>
            <a:spLocks noGrp="1"/>
          </p:cNvSpPr>
          <p:nvPr>
            <p:ph type="title"/>
          </p:nvPr>
        </p:nvSpPr>
        <p:spPr/>
        <p:txBody>
          <a:bodyPr/>
          <a:lstStyle/>
          <a:p>
            <a:r>
              <a:rPr lang="en-CA" dirty="0"/>
              <a:t>In Fall 2018, the proportion of boaters who say they ‘Never’ drink before or while boating (55%) is down from Fall 2017 and Spring 2018 levels.</a:t>
            </a:r>
          </a:p>
        </p:txBody>
      </p:sp>
      <p:sp>
        <p:nvSpPr>
          <p:cNvPr id="4" name="Slide Number Placeholder 3">
            <a:extLst>
              <a:ext uri="{FF2B5EF4-FFF2-40B4-BE49-F238E27FC236}">
                <a16:creationId xmlns:a16="http://schemas.microsoft.com/office/drawing/2014/main" xmlns="" id="{146B26D2-0082-4479-B322-E95E5A4C24AA}"/>
              </a:ext>
            </a:extLst>
          </p:cNvPr>
          <p:cNvSpPr>
            <a:spLocks noGrp="1"/>
          </p:cNvSpPr>
          <p:nvPr>
            <p:ph type="sldNum" sz="quarter" idx="12"/>
          </p:nvPr>
        </p:nvSpPr>
        <p:spPr/>
        <p:txBody>
          <a:bodyPr/>
          <a:lstStyle/>
          <a:p>
            <a:fld id="{5857359A-ACC2-4AC8-94CA-842605F06C6B}" type="slidenum">
              <a:rPr lang="en-US" smtClean="0"/>
              <a:pPr/>
              <a:t>65</a:t>
            </a:fld>
            <a:endParaRPr lang="en-US"/>
          </a:p>
        </p:txBody>
      </p:sp>
      <p:graphicFrame>
        <p:nvGraphicFramePr>
          <p:cNvPr id="5" name="Chart 4">
            <a:extLst>
              <a:ext uri="{FF2B5EF4-FFF2-40B4-BE49-F238E27FC236}">
                <a16:creationId xmlns:a16="http://schemas.microsoft.com/office/drawing/2014/main" xmlns="" id="{1B151430-5FE8-4519-87FB-5D0B52F87FF7}"/>
              </a:ext>
            </a:extLst>
          </p:cNvPr>
          <p:cNvGraphicFramePr/>
          <p:nvPr>
            <p:extLst>
              <p:ext uri="{D42A27DB-BD31-4B8C-83A1-F6EECF244321}">
                <p14:modId xmlns:p14="http://schemas.microsoft.com/office/powerpoint/2010/main" val="3334951698"/>
              </p:ext>
            </p:extLst>
          </p:nvPr>
        </p:nvGraphicFramePr>
        <p:xfrm>
          <a:off x="301313" y="2243667"/>
          <a:ext cx="8486427" cy="384834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32">
            <a:extLst>
              <a:ext uri="{FF2B5EF4-FFF2-40B4-BE49-F238E27FC236}">
                <a16:creationId xmlns:a16="http://schemas.microsoft.com/office/drawing/2014/main" xmlns="" id="{BEC56DC2-CB9D-4E8C-BC60-758BD62C18DA}"/>
              </a:ext>
            </a:extLst>
          </p:cNvPr>
          <p:cNvSpPr>
            <a:spLocks noChangeArrowheads="1"/>
          </p:cNvSpPr>
          <p:nvPr/>
        </p:nvSpPr>
        <p:spPr bwMode="auto">
          <a:xfrm>
            <a:off x="658813" y="1550156"/>
            <a:ext cx="7685087" cy="496599"/>
          </a:xfrm>
          <a:prstGeom prst="rect">
            <a:avLst/>
          </a:prstGeom>
          <a:noFill/>
          <a:ln w="9525">
            <a:noFill/>
            <a:miter lim="800000"/>
            <a:headEnd/>
            <a:tailEnd/>
          </a:ln>
        </p:spPr>
        <p:txBody>
          <a:bodyPr/>
          <a:lstStyle/>
          <a:p>
            <a:pPr algn="ctr" eaLnBrk="1" hangingPunct="1">
              <a:spcBef>
                <a:spcPct val="0"/>
              </a:spcBef>
              <a:buFontTx/>
              <a:buNone/>
            </a:pPr>
            <a:r>
              <a:rPr lang="en-US" sz="2000" b="1" dirty="0">
                <a:solidFill>
                  <a:schemeClr val="tx1"/>
                </a:solidFill>
                <a:latin typeface="Arial" pitchFamily="34" charset="0"/>
                <a:cs typeface="Arial" pitchFamily="34" charset="0"/>
              </a:rPr>
              <a:t>% of Boaters who say they Never Drink</a:t>
            </a:r>
            <a:r>
              <a:rPr lang="en-US" sz="2000" b="1" dirty="0">
                <a:latin typeface="Arial" pitchFamily="34" charset="0"/>
                <a:cs typeface="Arial" pitchFamily="34" charset="0"/>
              </a:rPr>
              <a:t> while Boating</a:t>
            </a:r>
            <a:r>
              <a:rPr lang="en-US" sz="2000" b="1" dirty="0">
                <a:solidFill>
                  <a:schemeClr val="tx1"/>
                </a:solidFill>
                <a:latin typeface="Arial" pitchFamily="34" charset="0"/>
                <a:cs typeface="Arial" pitchFamily="34" charset="0"/>
              </a:rPr>
              <a:t> </a:t>
            </a:r>
            <a:r>
              <a:rPr lang="en-US" sz="1400" b="1" dirty="0">
                <a:solidFill>
                  <a:schemeClr val="tx1"/>
                </a:solidFill>
                <a:latin typeface="Arial" pitchFamily="34" charset="0"/>
                <a:cs typeface="Arial" pitchFamily="34" charset="0"/>
              </a:rPr>
              <a:t>(n=</a:t>
            </a:r>
            <a:r>
              <a:rPr lang="en-US" sz="1400" b="1" dirty="0">
                <a:latin typeface="Arial" pitchFamily="34" charset="0"/>
                <a:cs typeface="Arial" pitchFamily="34" charset="0"/>
              </a:rPr>
              <a:t>445</a:t>
            </a:r>
            <a:r>
              <a:rPr lang="en-US" sz="1400" b="1" dirty="0">
                <a:solidFill>
                  <a:schemeClr val="tx1"/>
                </a:solidFill>
                <a:latin typeface="Arial" pitchFamily="34" charset="0"/>
                <a:cs typeface="Arial" pitchFamily="34" charset="0"/>
              </a:rPr>
              <a:t>)</a:t>
            </a:r>
            <a:endParaRPr lang="en-US" sz="1400" dirty="0">
              <a:solidFill>
                <a:schemeClr val="tx1"/>
              </a:solidFill>
              <a:latin typeface="Arial" pitchFamily="34" charset="0"/>
              <a:cs typeface="Arial" pitchFamily="34" charset="0"/>
            </a:endParaRPr>
          </a:p>
        </p:txBody>
      </p:sp>
      <p:cxnSp>
        <p:nvCxnSpPr>
          <p:cNvPr id="8" name="Straight Arrow Connector 73">
            <a:extLst>
              <a:ext uri="{FF2B5EF4-FFF2-40B4-BE49-F238E27FC236}">
                <a16:creationId xmlns:a16="http://schemas.microsoft.com/office/drawing/2014/main" xmlns="" id="{6C908533-0577-446F-B4FE-D91C40FD9535}"/>
              </a:ext>
            </a:extLst>
          </p:cNvPr>
          <p:cNvCxnSpPr>
            <a:cxnSpLocks noChangeShapeType="1"/>
          </p:cNvCxnSpPr>
          <p:nvPr/>
        </p:nvCxnSpPr>
        <p:spPr bwMode="auto">
          <a:xfrm rot="5400000" flipH="1" flipV="1">
            <a:off x="5331731" y="3545716"/>
            <a:ext cx="216000" cy="1588"/>
          </a:xfrm>
          <a:prstGeom prst="straightConnector1">
            <a:avLst/>
          </a:prstGeom>
          <a:noFill/>
          <a:ln w="19050" algn="ctr">
            <a:solidFill>
              <a:srgbClr val="00B050"/>
            </a:solidFill>
            <a:round/>
            <a:headEnd/>
            <a:tailEnd type="arrow" w="med" len="med"/>
          </a:ln>
        </p:spPr>
      </p:cxnSp>
      <p:cxnSp>
        <p:nvCxnSpPr>
          <p:cNvPr id="9" name="Straight Arrow Connector 73">
            <a:extLst>
              <a:ext uri="{FF2B5EF4-FFF2-40B4-BE49-F238E27FC236}">
                <a16:creationId xmlns:a16="http://schemas.microsoft.com/office/drawing/2014/main" xmlns="" id="{405D45BA-16AB-4622-80BE-5E4503AD11B0}"/>
              </a:ext>
            </a:extLst>
          </p:cNvPr>
          <p:cNvCxnSpPr>
            <a:cxnSpLocks noChangeShapeType="1"/>
          </p:cNvCxnSpPr>
          <p:nvPr/>
        </p:nvCxnSpPr>
        <p:spPr bwMode="auto">
          <a:xfrm rot="5400000" flipH="1" flipV="1">
            <a:off x="2625985" y="3634666"/>
            <a:ext cx="216000" cy="1588"/>
          </a:xfrm>
          <a:prstGeom prst="straightConnector1">
            <a:avLst/>
          </a:prstGeom>
          <a:noFill/>
          <a:ln w="9525" algn="ctr">
            <a:solidFill>
              <a:schemeClr val="tx1"/>
            </a:solidFill>
            <a:round/>
            <a:headEnd/>
            <a:tailEnd type="arrow" w="med" len="med"/>
          </a:ln>
        </p:spPr>
      </p:cxnSp>
      <p:sp>
        <p:nvSpPr>
          <p:cNvPr id="10" name="Text Box 1916"/>
          <p:cNvSpPr txBox="1">
            <a:spLocks noChangeArrowheads="1"/>
          </p:cNvSpPr>
          <p:nvPr/>
        </p:nvSpPr>
        <p:spPr bwMode="auto">
          <a:xfrm>
            <a:off x="167465" y="6507162"/>
            <a:ext cx="556785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cxnSp>
        <p:nvCxnSpPr>
          <p:cNvPr id="11" name="Straight Arrow Connector 73">
            <a:extLst>
              <a:ext uri="{FF2B5EF4-FFF2-40B4-BE49-F238E27FC236}">
                <a16:creationId xmlns:a16="http://schemas.microsoft.com/office/drawing/2014/main" xmlns="" id="{7314B022-9E3A-4C45-84CC-B7A2995DD038}"/>
              </a:ext>
            </a:extLst>
          </p:cNvPr>
          <p:cNvCxnSpPr>
            <a:cxnSpLocks noChangeShapeType="1"/>
          </p:cNvCxnSpPr>
          <p:nvPr/>
        </p:nvCxnSpPr>
        <p:spPr bwMode="auto">
          <a:xfrm rot="16200000" flipH="1">
            <a:off x="8000087" y="3838634"/>
            <a:ext cx="216000" cy="1588"/>
          </a:xfrm>
          <a:prstGeom prst="straightConnector1">
            <a:avLst/>
          </a:prstGeom>
          <a:noFill/>
          <a:ln w="9525" algn="ctr">
            <a:solidFill>
              <a:schemeClr val="tx1"/>
            </a:solidFill>
            <a:round/>
            <a:headEnd/>
            <a:tailEnd type="arrow" w="med" len="med"/>
          </a:ln>
        </p:spPr>
      </p:cxnSp>
      <p:cxnSp>
        <p:nvCxnSpPr>
          <p:cNvPr id="12" name="Straight Arrow Connector 73">
            <a:extLst>
              <a:ext uri="{FF2B5EF4-FFF2-40B4-BE49-F238E27FC236}">
                <a16:creationId xmlns:a16="http://schemas.microsoft.com/office/drawing/2014/main" xmlns="" id="{F19C85F6-88FE-4107-8847-BB128AE14C61}"/>
              </a:ext>
            </a:extLst>
          </p:cNvPr>
          <p:cNvCxnSpPr>
            <a:cxnSpLocks noChangeShapeType="1"/>
          </p:cNvCxnSpPr>
          <p:nvPr/>
        </p:nvCxnSpPr>
        <p:spPr bwMode="auto">
          <a:xfrm rot="16200000" flipH="1">
            <a:off x="8128406" y="3838634"/>
            <a:ext cx="216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1314985504"/>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50" y="0"/>
            <a:ext cx="7727730" cy="1052736"/>
          </a:xfrm>
        </p:spPr>
        <p:txBody>
          <a:bodyPr>
            <a:normAutofit/>
          </a:bodyPr>
          <a:lstStyle/>
          <a:p>
            <a:r>
              <a:rPr lang="en-US" dirty="0"/>
              <a:t>In Fall 2018, compared to Fall 2017, more boaters who say they ‘Often’ or ‘Sometimes’ drink alcoholic beverages while boating, and fewer who say ‘Never’.</a:t>
            </a:r>
          </a:p>
        </p:txBody>
      </p:sp>
      <p:sp>
        <p:nvSpPr>
          <p:cNvPr id="4" name="Slide Number Placeholder 3"/>
          <p:cNvSpPr>
            <a:spLocks noGrp="1"/>
          </p:cNvSpPr>
          <p:nvPr>
            <p:ph type="sldNum" sz="quarter" idx="12"/>
          </p:nvPr>
        </p:nvSpPr>
        <p:spPr/>
        <p:txBody>
          <a:bodyPr/>
          <a:lstStyle/>
          <a:p>
            <a:fld id="{5857359A-ACC2-4AC8-94CA-842605F06C6B}" type="slidenum">
              <a:rPr lang="en-US" smtClean="0"/>
              <a:pPr/>
              <a:t>66</a:t>
            </a:fld>
            <a:endParaRPr lang="en-US"/>
          </a:p>
        </p:txBody>
      </p:sp>
      <p:graphicFrame>
        <p:nvGraphicFramePr>
          <p:cNvPr id="9" name="Object 4"/>
          <p:cNvGraphicFramePr>
            <a:graphicFrameLocks noChangeAspect="1"/>
          </p:cNvGraphicFramePr>
          <p:nvPr>
            <p:extLst>
              <p:ext uri="{D42A27DB-BD31-4B8C-83A1-F6EECF244321}">
                <p14:modId xmlns:p14="http://schemas.microsoft.com/office/powerpoint/2010/main" val="3765638112"/>
              </p:ext>
            </p:extLst>
          </p:nvPr>
        </p:nvGraphicFramePr>
        <p:xfrm>
          <a:off x="1117600" y="1747839"/>
          <a:ext cx="4537075" cy="4364204"/>
        </p:xfrm>
        <a:graphic>
          <a:graphicData uri="http://schemas.openxmlformats.org/presentationml/2006/ole">
            <mc:AlternateContent xmlns:mc="http://schemas.openxmlformats.org/markup-compatibility/2006">
              <mc:Choice xmlns:v="urn:schemas-microsoft-com:vml" Requires="v">
                <p:oleObj spid="_x0000_s179303" name="Worksheet" r:id="rId3" imgW="3991087" imgH="3581336" progId="Excel.Sheet.8">
                  <p:embed/>
                </p:oleObj>
              </mc:Choice>
              <mc:Fallback>
                <p:oleObj name="Worksheet" r:id="rId3" imgW="3991087" imgH="3581336" progId="Excel.Sheet.8">
                  <p:embed/>
                  <p:pic>
                    <p:nvPicPr>
                      <p:cNvPr id="0" name=""/>
                      <p:cNvPicPr>
                        <a:picLocks noChangeAspect="1" noChangeArrowheads="1"/>
                      </p:cNvPicPr>
                      <p:nvPr/>
                    </p:nvPicPr>
                    <p:blipFill>
                      <a:blip r:embed="rId4"/>
                      <a:srcRect l="3552" b="621"/>
                      <a:stretch>
                        <a:fillRect/>
                      </a:stretch>
                    </p:blipFill>
                    <p:spPr bwMode="auto">
                      <a:xfrm>
                        <a:off x="1117600" y="1747839"/>
                        <a:ext cx="4537075" cy="4364204"/>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380953" y="2221025"/>
            <a:ext cx="2718605" cy="3662541"/>
          </a:xfrm>
          <a:prstGeom prst="rect">
            <a:avLst/>
          </a:prstGeom>
          <a:solidFill>
            <a:srgbClr val="FFFFFF"/>
          </a:solidFill>
          <a:ln w="9525">
            <a:noFill/>
            <a:miter lim="800000"/>
            <a:headEnd/>
            <a:tailEnd/>
          </a:ln>
        </p:spPr>
        <p:txBody>
          <a:bodyPr wrap="square">
            <a:spAutoFit/>
          </a:bodyPr>
          <a:lstStyle/>
          <a:p>
            <a:pPr algn="r">
              <a:spcBef>
                <a:spcPts val="1200"/>
              </a:spcBef>
              <a:spcAft>
                <a:spcPts val="1200"/>
              </a:spcAft>
              <a:buFontTx/>
              <a:buNone/>
            </a:pPr>
            <a:r>
              <a:rPr lang="en-US" sz="1100" dirty="0">
                <a:solidFill>
                  <a:schemeClr val="tx1"/>
                </a:solidFill>
                <a:latin typeface="Arial" pitchFamily="34" charset="0"/>
                <a:cs typeface="Arial" pitchFamily="34" charset="0"/>
              </a:rPr>
              <a:t>I drink alcoholic beverages </a:t>
            </a:r>
            <a:r>
              <a:rPr lang="en-US" sz="1100" b="1" dirty="0">
                <a:solidFill>
                  <a:schemeClr val="tx1"/>
                </a:solidFill>
                <a:latin typeface="Arial" pitchFamily="34" charset="0"/>
                <a:cs typeface="Arial" pitchFamily="34" charset="0"/>
              </a:rPr>
              <a:t>all th</a:t>
            </a:r>
            <a:r>
              <a:rPr lang="en-US" sz="1100" b="1" dirty="0">
                <a:latin typeface="Arial" pitchFamily="34" charset="0"/>
                <a:cs typeface="Arial" pitchFamily="34" charset="0"/>
              </a:rPr>
              <a:t>e time </a:t>
            </a:r>
            <a:r>
              <a:rPr lang="en-US" sz="1100" dirty="0">
                <a:latin typeface="Arial" pitchFamily="34" charset="0"/>
                <a:cs typeface="Arial" pitchFamily="34" charset="0"/>
              </a:rPr>
              <a:t>while boating</a:t>
            </a:r>
            <a:endParaRPr lang="en-US" sz="1050" dirty="0">
              <a:solidFill>
                <a:schemeClr val="tx1"/>
              </a:solidFill>
              <a:latin typeface="Arial" pitchFamily="34" charset="0"/>
              <a:cs typeface="Arial" pitchFamily="34" charset="0"/>
            </a:endParaRPr>
          </a:p>
          <a:p>
            <a:pPr algn="r">
              <a:spcBef>
                <a:spcPts val="1200"/>
              </a:spcBef>
              <a:spcAft>
                <a:spcPts val="1200"/>
              </a:spcAft>
              <a:buFontTx/>
              <a:buNone/>
            </a:pPr>
            <a:r>
              <a:rPr lang="en-US" sz="1100" dirty="0">
                <a:solidFill>
                  <a:schemeClr val="tx1"/>
                </a:solidFill>
                <a:latin typeface="Arial" pitchFamily="34" charset="0"/>
                <a:cs typeface="Arial" pitchFamily="34" charset="0"/>
              </a:rPr>
              <a:t>I drink alcoholic beverages </a:t>
            </a:r>
            <a:r>
              <a:rPr lang="en-US" sz="1100" b="1" dirty="0">
                <a:solidFill>
                  <a:schemeClr val="tx1"/>
                </a:solidFill>
                <a:latin typeface="Arial" pitchFamily="34" charset="0"/>
                <a:cs typeface="Arial" pitchFamily="34" charset="0"/>
              </a:rPr>
              <a:t>often</a:t>
            </a:r>
            <a:r>
              <a:rPr lang="en-US" sz="1100" dirty="0">
                <a:solidFill>
                  <a:schemeClr val="tx1"/>
                </a:solidFill>
                <a:latin typeface="Arial" pitchFamily="34" charset="0"/>
                <a:cs typeface="Arial" pitchFamily="34" charset="0"/>
              </a:rPr>
              <a:t> while boating</a:t>
            </a:r>
            <a:endParaRPr lang="en-US" sz="1050" dirty="0">
              <a:solidFill>
                <a:schemeClr val="tx1"/>
              </a:solidFill>
              <a:latin typeface="Arial" pitchFamily="34" charset="0"/>
              <a:cs typeface="Arial" pitchFamily="34" charset="0"/>
            </a:endParaRPr>
          </a:p>
          <a:p>
            <a:pPr algn="r">
              <a:spcBef>
                <a:spcPts val="1200"/>
              </a:spcBef>
              <a:spcAft>
                <a:spcPts val="1200"/>
              </a:spcAft>
            </a:pPr>
            <a:r>
              <a:rPr lang="en-US" sz="1100" dirty="0">
                <a:latin typeface="Arial" pitchFamily="34" charset="0"/>
                <a:cs typeface="Arial" pitchFamily="34" charset="0"/>
              </a:rPr>
              <a:t>I drink alcoholic beverages </a:t>
            </a:r>
            <a:r>
              <a:rPr lang="en-US" sz="1100" b="1" dirty="0">
                <a:latin typeface="Arial" pitchFamily="34" charset="0"/>
                <a:cs typeface="Arial" pitchFamily="34" charset="0"/>
              </a:rPr>
              <a:t>sometimes</a:t>
            </a:r>
            <a:r>
              <a:rPr lang="en-US" sz="1100" dirty="0">
                <a:latin typeface="Arial" pitchFamily="34" charset="0"/>
                <a:cs typeface="Arial" pitchFamily="34" charset="0"/>
              </a:rPr>
              <a:t> while boating</a:t>
            </a:r>
            <a:endParaRPr lang="en-US" sz="1050" dirty="0">
              <a:latin typeface="Arial" pitchFamily="34" charset="0"/>
              <a:cs typeface="Arial" pitchFamily="34" charset="0"/>
            </a:endParaRPr>
          </a:p>
          <a:p>
            <a:pPr algn="r">
              <a:spcBef>
                <a:spcPts val="1200"/>
              </a:spcBef>
              <a:spcAft>
                <a:spcPts val="1200"/>
              </a:spcAft>
            </a:pPr>
            <a:r>
              <a:rPr lang="en-US" sz="1100" dirty="0">
                <a:latin typeface="Arial" pitchFamily="34" charset="0"/>
                <a:cs typeface="Arial" pitchFamily="34" charset="0"/>
              </a:rPr>
              <a:t>I drink alcoholic beverages </a:t>
            </a:r>
            <a:r>
              <a:rPr lang="en-US" sz="1100" b="1" dirty="0">
                <a:latin typeface="Arial" pitchFamily="34" charset="0"/>
                <a:cs typeface="Arial" pitchFamily="34" charset="0"/>
              </a:rPr>
              <a:t>the odd time </a:t>
            </a:r>
            <a:r>
              <a:rPr lang="en-US" sz="1100" dirty="0">
                <a:latin typeface="Arial" pitchFamily="34" charset="0"/>
                <a:cs typeface="Arial" pitchFamily="34" charset="0"/>
              </a:rPr>
              <a:t>while boating</a:t>
            </a:r>
          </a:p>
          <a:p>
            <a:pPr algn="r">
              <a:spcBef>
                <a:spcPts val="1200"/>
              </a:spcBef>
              <a:spcAft>
                <a:spcPts val="1200"/>
              </a:spcAft>
            </a:pPr>
            <a:r>
              <a:rPr lang="en-US" sz="1100" dirty="0">
                <a:latin typeface="Arial" pitchFamily="34" charset="0"/>
                <a:cs typeface="Arial" pitchFamily="34" charset="0"/>
              </a:rPr>
              <a:t>I drink alcoholic beverages </a:t>
            </a:r>
            <a:r>
              <a:rPr lang="en-US" sz="1100" b="1" dirty="0">
                <a:latin typeface="Arial" pitchFamily="34" charset="0"/>
                <a:cs typeface="Arial" pitchFamily="34" charset="0"/>
              </a:rPr>
              <a:t>shortly before but never while</a:t>
            </a:r>
            <a:r>
              <a:rPr lang="en-US" sz="1100" dirty="0">
                <a:latin typeface="Arial" pitchFamily="34" charset="0"/>
                <a:cs typeface="Arial" pitchFamily="34" charset="0"/>
              </a:rPr>
              <a:t> boating</a:t>
            </a:r>
            <a:endParaRPr lang="en-US" sz="1100" dirty="0">
              <a:solidFill>
                <a:schemeClr val="tx1"/>
              </a:solidFill>
              <a:latin typeface="Arial" pitchFamily="34" charset="0"/>
              <a:cs typeface="Arial" pitchFamily="34" charset="0"/>
            </a:endParaRPr>
          </a:p>
          <a:p>
            <a:pPr algn="r">
              <a:spcBef>
                <a:spcPts val="1200"/>
              </a:spcBef>
              <a:spcAft>
                <a:spcPts val="1200"/>
              </a:spcAft>
              <a:buFontTx/>
              <a:buNone/>
            </a:pPr>
            <a:r>
              <a:rPr lang="en-US" sz="1100" dirty="0">
                <a:solidFill>
                  <a:schemeClr val="tx1"/>
                </a:solidFill>
                <a:latin typeface="Arial" pitchFamily="34" charset="0"/>
                <a:cs typeface="Arial" pitchFamily="34" charset="0"/>
              </a:rPr>
              <a:t>I </a:t>
            </a:r>
            <a:r>
              <a:rPr lang="en-US" sz="1100" b="1" dirty="0">
                <a:solidFill>
                  <a:schemeClr val="tx1"/>
                </a:solidFill>
                <a:latin typeface="Arial" pitchFamily="34" charset="0"/>
                <a:cs typeface="Arial" pitchFamily="34" charset="0"/>
              </a:rPr>
              <a:t>never</a:t>
            </a:r>
            <a:r>
              <a:rPr lang="en-US" sz="1100" dirty="0">
                <a:solidFill>
                  <a:schemeClr val="tx1"/>
                </a:solidFill>
                <a:latin typeface="Arial" pitchFamily="34" charset="0"/>
                <a:cs typeface="Arial" pitchFamily="34" charset="0"/>
              </a:rPr>
              <a:t> drink alcoholic beverages before or while boating</a:t>
            </a:r>
          </a:p>
        </p:txBody>
      </p:sp>
      <p:sp>
        <p:nvSpPr>
          <p:cNvPr id="17" name="TextBox 29"/>
          <p:cNvSpPr txBox="1">
            <a:spLocks noChangeArrowheads="1"/>
          </p:cNvSpPr>
          <p:nvPr/>
        </p:nvSpPr>
        <p:spPr bwMode="auto">
          <a:xfrm>
            <a:off x="3202142" y="2305817"/>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2</a:t>
            </a:r>
          </a:p>
        </p:txBody>
      </p:sp>
      <p:sp>
        <p:nvSpPr>
          <p:cNvPr id="84" name="Rectangle 232"/>
          <p:cNvSpPr>
            <a:spLocks noChangeArrowheads="1"/>
          </p:cNvSpPr>
          <p:nvPr/>
        </p:nvSpPr>
        <p:spPr bwMode="auto">
          <a:xfrm>
            <a:off x="961930" y="1278320"/>
            <a:ext cx="7197725" cy="633264"/>
          </a:xfrm>
          <a:prstGeom prst="rect">
            <a:avLst/>
          </a:prstGeom>
          <a:noFill/>
          <a:ln w="9525">
            <a:noFill/>
            <a:miter lim="800000"/>
            <a:headEnd/>
            <a:tailEnd/>
          </a:ln>
        </p:spPr>
        <p:txBody>
          <a:bodyPr/>
          <a:lstStyle/>
          <a:p>
            <a:pPr algn="ctr">
              <a:spcBef>
                <a:spcPct val="0"/>
              </a:spcBef>
            </a:pPr>
            <a:r>
              <a:rPr lang="en-US" b="1" dirty="0">
                <a:solidFill>
                  <a:schemeClr val="tx1"/>
                </a:solidFill>
                <a:latin typeface="Arial" pitchFamily="34" charset="0"/>
                <a:cs typeface="Arial" pitchFamily="34" charset="0"/>
              </a:rPr>
              <a:t>How often boaters say they </a:t>
            </a:r>
            <a:r>
              <a:rPr lang="en-US" b="1" u="sng" dirty="0">
                <a:solidFill>
                  <a:schemeClr val="tx1"/>
                </a:solidFill>
                <a:latin typeface="Arial" pitchFamily="34" charset="0"/>
                <a:cs typeface="Arial" pitchFamily="34" charset="0"/>
              </a:rPr>
              <a:t>drink while boating*</a:t>
            </a:r>
            <a:r>
              <a:rPr lang="en-US" b="1" dirty="0">
                <a:solidFill>
                  <a:schemeClr val="tx1"/>
                </a:solidFill>
                <a:latin typeface="Arial" pitchFamily="34" charset="0"/>
                <a:cs typeface="Arial" pitchFamily="34" charset="0"/>
              </a:rPr>
              <a:t/>
            </a:r>
            <a:br>
              <a:rPr lang="en-US" b="1" dirty="0">
                <a:solidFill>
                  <a:schemeClr val="tx1"/>
                </a:solidFill>
                <a:latin typeface="Arial" pitchFamily="34" charset="0"/>
                <a:cs typeface="Arial" pitchFamily="34" charset="0"/>
              </a:rPr>
            </a:br>
            <a:r>
              <a:rPr lang="en-US" b="1" dirty="0">
                <a:latin typeface="Arial" pitchFamily="34" charset="0"/>
                <a:cs typeface="Arial" pitchFamily="34" charset="0"/>
              </a:rPr>
              <a:t>% of total boaters </a:t>
            </a:r>
            <a:r>
              <a:rPr lang="en-US" sz="1200" b="1" dirty="0">
                <a:latin typeface="Arial" pitchFamily="34" charset="0"/>
                <a:cs typeface="Arial" pitchFamily="34" charset="0"/>
              </a:rPr>
              <a:t>(n=445)</a:t>
            </a:r>
            <a:endParaRPr lang="en-US" sz="1200" dirty="0">
              <a:latin typeface="Arial" pitchFamily="34" charset="0"/>
              <a:cs typeface="Arial" pitchFamily="34" charset="0"/>
            </a:endParaRPr>
          </a:p>
        </p:txBody>
      </p:sp>
      <p:sp>
        <p:nvSpPr>
          <p:cNvPr id="85" name="Text Box 1916"/>
          <p:cNvSpPr txBox="1">
            <a:spLocks noChangeArrowheads="1"/>
          </p:cNvSpPr>
          <p:nvPr/>
        </p:nvSpPr>
        <p:spPr bwMode="auto">
          <a:xfrm>
            <a:off x="167465" y="6507162"/>
            <a:ext cx="556785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sp>
        <p:nvSpPr>
          <p:cNvPr id="14" name="TextBox 29"/>
          <p:cNvSpPr txBox="1">
            <a:spLocks noChangeArrowheads="1"/>
          </p:cNvSpPr>
          <p:nvPr/>
        </p:nvSpPr>
        <p:spPr bwMode="auto">
          <a:xfrm>
            <a:off x="3307873" y="295418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p>
        </p:txBody>
      </p:sp>
      <p:sp>
        <p:nvSpPr>
          <p:cNvPr id="15" name="TextBox 29"/>
          <p:cNvSpPr txBox="1">
            <a:spLocks noChangeArrowheads="1"/>
          </p:cNvSpPr>
          <p:nvPr/>
        </p:nvSpPr>
        <p:spPr bwMode="auto">
          <a:xfrm>
            <a:off x="3514644" y="3589126"/>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15</a:t>
            </a:r>
            <a:endParaRPr lang="en-US" sz="1000" dirty="0">
              <a:latin typeface="Arial" pitchFamily="34" charset="0"/>
              <a:cs typeface="Arial" pitchFamily="34" charset="0"/>
            </a:endParaRPr>
          </a:p>
        </p:txBody>
      </p:sp>
      <p:sp>
        <p:nvSpPr>
          <p:cNvPr id="16" name="TextBox 29"/>
          <p:cNvSpPr txBox="1">
            <a:spLocks noChangeArrowheads="1"/>
          </p:cNvSpPr>
          <p:nvPr/>
        </p:nvSpPr>
        <p:spPr bwMode="auto">
          <a:xfrm>
            <a:off x="3431876" y="4242011"/>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12</a:t>
            </a:r>
            <a:endParaRPr lang="en-US" sz="1000" dirty="0">
              <a:latin typeface="Arial" pitchFamily="34" charset="0"/>
              <a:cs typeface="Arial" pitchFamily="34" charset="0"/>
            </a:endParaRPr>
          </a:p>
        </p:txBody>
      </p:sp>
      <p:sp>
        <p:nvSpPr>
          <p:cNvPr id="18" name="TextBox 29"/>
          <p:cNvSpPr txBox="1">
            <a:spLocks noChangeArrowheads="1"/>
          </p:cNvSpPr>
          <p:nvPr/>
        </p:nvSpPr>
        <p:spPr bwMode="auto">
          <a:xfrm>
            <a:off x="3359404" y="4888390"/>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a:t>
            </a:r>
          </a:p>
        </p:txBody>
      </p:sp>
      <p:sp>
        <p:nvSpPr>
          <p:cNvPr id="19" name="TextBox 29"/>
          <p:cNvSpPr txBox="1">
            <a:spLocks noChangeArrowheads="1"/>
          </p:cNvSpPr>
          <p:nvPr/>
        </p:nvSpPr>
        <p:spPr bwMode="auto">
          <a:xfrm>
            <a:off x="4492061" y="5541275"/>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55</a:t>
            </a:r>
          </a:p>
        </p:txBody>
      </p:sp>
      <p:sp>
        <p:nvSpPr>
          <p:cNvPr id="20" name="TextBox 49"/>
          <p:cNvSpPr txBox="1">
            <a:spLocks noChangeArrowheads="1"/>
          </p:cNvSpPr>
          <p:nvPr/>
        </p:nvSpPr>
        <p:spPr bwMode="auto">
          <a:xfrm>
            <a:off x="3539962" y="1931205"/>
            <a:ext cx="836599" cy="261610"/>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 2018</a:t>
            </a:r>
            <a:endParaRPr lang="en-US" sz="1050" u="sng" dirty="0">
              <a:latin typeface="Arial" pitchFamily="34" charset="0"/>
              <a:cs typeface="Arial" pitchFamily="34" charset="0"/>
            </a:endParaRPr>
          </a:p>
        </p:txBody>
      </p:sp>
      <p:graphicFrame>
        <p:nvGraphicFramePr>
          <p:cNvPr id="45" name="Table 44">
            <a:extLst>
              <a:ext uri="{FF2B5EF4-FFF2-40B4-BE49-F238E27FC236}">
                <a16:creationId xmlns:a16="http://schemas.microsoft.com/office/drawing/2014/main" xmlns="" id="{7C588EC4-E756-42DA-B84B-803D3079D463}"/>
              </a:ext>
            </a:extLst>
          </p:cNvPr>
          <p:cNvGraphicFramePr>
            <a:graphicFrameLocks noGrp="1"/>
          </p:cNvGraphicFramePr>
          <p:nvPr>
            <p:extLst>
              <p:ext uri="{D42A27DB-BD31-4B8C-83A1-F6EECF244321}">
                <p14:modId xmlns:p14="http://schemas.microsoft.com/office/powerpoint/2010/main" val="1529912414"/>
              </p:ext>
            </p:extLst>
          </p:nvPr>
        </p:nvGraphicFramePr>
        <p:xfrm>
          <a:off x="5053519" y="1805254"/>
          <a:ext cx="3780000" cy="3989490"/>
        </p:xfrm>
        <a:graphic>
          <a:graphicData uri="http://schemas.openxmlformats.org/drawingml/2006/table">
            <a:tbl>
              <a:tblPr>
                <a:tableStyleId>{5C22544A-7EE6-4342-B048-85BDC9FD1C3A}</a:tableStyleId>
              </a:tblPr>
              <a:tblGrid>
                <a:gridCol w="756000">
                  <a:extLst>
                    <a:ext uri="{9D8B030D-6E8A-4147-A177-3AD203B41FA5}">
                      <a16:colId xmlns:a16="http://schemas.microsoft.com/office/drawing/2014/main" xmlns="" val="2481712409"/>
                    </a:ext>
                  </a:extLst>
                </a:gridCol>
                <a:gridCol w="756000">
                  <a:extLst>
                    <a:ext uri="{9D8B030D-6E8A-4147-A177-3AD203B41FA5}">
                      <a16:colId xmlns:a16="http://schemas.microsoft.com/office/drawing/2014/main" xmlns="" val="3440836363"/>
                    </a:ext>
                  </a:extLst>
                </a:gridCol>
                <a:gridCol w="756000">
                  <a:extLst>
                    <a:ext uri="{9D8B030D-6E8A-4147-A177-3AD203B41FA5}">
                      <a16:colId xmlns:a16="http://schemas.microsoft.com/office/drawing/2014/main" xmlns="" val="73256191"/>
                    </a:ext>
                  </a:extLst>
                </a:gridCol>
                <a:gridCol w="756000">
                  <a:extLst>
                    <a:ext uri="{9D8B030D-6E8A-4147-A177-3AD203B41FA5}">
                      <a16:colId xmlns:a16="http://schemas.microsoft.com/office/drawing/2014/main" xmlns="" val="20000"/>
                    </a:ext>
                  </a:extLst>
                </a:gridCol>
                <a:gridCol w="756000">
                  <a:extLst>
                    <a:ext uri="{9D8B030D-6E8A-4147-A177-3AD203B41FA5}">
                      <a16:colId xmlns:a16="http://schemas.microsoft.com/office/drawing/2014/main" xmlns="" val="20001"/>
                    </a:ext>
                  </a:extLst>
                </a:gridCol>
              </a:tblGrid>
              <a:tr h="393336">
                <a:tc>
                  <a:txBody>
                    <a:bodyPr/>
                    <a:lstStyle/>
                    <a:p>
                      <a:pPr algn="ctr"/>
                      <a:r>
                        <a:rPr lang="en-CA" sz="1000" b="1" u="sng" dirty="0">
                          <a:latin typeface="Arial" panose="020B0604020202020204" pitchFamily="34" charset="0"/>
                          <a:cs typeface="Arial" panose="020B0604020202020204" pitchFamily="34" charset="0"/>
                        </a:rPr>
                        <a:t>May 2018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Aug 2017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May 2016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Aug 2015 </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u="sng" dirty="0">
                          <a:latin typeface="Arial" panose="020B0604020202020204" pitchFamily="34" charset="0"/>
                          <a:cs typeface="Arial" panose="020B0604020202020204" pitchFamily="34" charset="0"/>
                        </a:rPr>
                        <a:t>Aug 2014</a:t>
                      </a:r>
                      <a:endParaRPr lang="en-CA" sz="10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ctr"/>
                      <a:r>
                        <a:rPr lang="en-CA" sz="1000" b="1" dirty="0">
                          <a:latin typeface="Arial" panose="020B0604020202020204" pitchFamily="34" charset="0"/>
                          <a:cs typeface="Arial" panose="020B0604020202020204" pitchFamily="34" charset="0"/>
                        </a:rPr>
                        <a:t>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2</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58973">
                <a:tc>
                  <a:txBody>
                    <a:bodyPr/>
                    <a:lstStyle/>
                    <a:p>
                      <a:pPr algn="ctr"/>
                      <a:r>
                        <a:rPr lang="en-CA" sz="1000" b="1" dirty="0">
                          <a:latin typeface="Arial" panose="020B0604020202020204" pitchFamily="34" charset="0"/>
                          <a:cs typeface="Arial" panose="020B0604020202020204" pitchFamily="34" charset="0"/>
                        </a:rPr>
                        <a:t>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7</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37953">
                <a:tc>
                  <a:txBody>
                    <a:bodyPr/>
                    <a:lstStyle/>
                    <a:p>
                      <a:pPr algn="ctr"/>
                      <a:r>
                        <a:rPr lang="en-CA" sz="1000" b="1" dirty="0">
                          <a:latin typeface="Arial" panose="020B0604020202020204" pitchFamily="34" charset="0"/>
                          <a:cs typeface="Arial" panose="020B0604020202020204" pitchFamily="34" charset="0"/>
                        </a:rPr>
                        <a:t>14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15</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06056">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12</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18</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37954">
                <a:tc>
                  <a:txBody>
                    <a:bodyPr/>
                    <a:lstStyle/>
                    <a:p>
                      <a:pPr algn="ctr"/>
                      <a:r>
                        <a:rPr lang="en-CA" sz="1000" b="1" dirty="0">
                          <a:latin typeface="Arial" panose="020B0604020202020204" pitchFamily="34" charset="0"/>
                          <a:cs typeface="Arial" panose="020B0604020202020204" pitchFamily="34" charset="0"/>
                        </a:rPr>
                        <a:t>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7</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8</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7</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59218">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51</a:t>
                      </a:r>
                      <a:endParaRPr lang="en-CA" sz="1000" b="1"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3" name="Oval 2"/>
          <p:cNvSpPr/>
          <p:nvPr/>
        </p:nvSpPr>
        <p:spPr>
          <a:xfrm>
            <a:off x="-178563" y="5371609"/>
            <a:ext cx="3558557" cy="5624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Bracket 25"/>
          <p:cNvSpPr/>
          <p:nvPr/>
        </p:nvSpPr>
        <p:spPr>
          <a:xfrm>
            <a:off x="8531002" y="2343937"/>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8585432" y="2964814"/>
            <a:ext cx="496166" cy="307777"/>
          </a:xfrm>
          <a:prstGeom prst="rect">
            <a:avLst/>
          </a:prstGeom>
          <a:noFill/>
        </p:spPr>
        <p:txBody>
          <a:bodyPr wrap="square" rtlCol="0">
            <a:spAutoFit/>
          </a:bodyPr>
          <a:lstStyle/>
          <a:p>
            <a:r>
              <a:rPr lang="en-US" sz="1400" b="1" dirty="0"/>
              <a:t>24%</a:t>
            </a:r>
          </a:p>
        </p:txBody>
      </p:sp>
      <p:cxnSp>
        <p:nvCxnSpPr>
          <p:cNvPr id="23" name="Straight Arrow Connector 73"/>
          <p:cNvCxnSpPr>
            <a:cxnSpLocks noChangeShapeType="1"/>
          </p:cNvCxnSpPr>
          <p:nvPr/>
        </p:nvCxnSpPr>
        <p:spPr bwMode="auto">
          <a:xfrm>
            <a:off x="8302010" y="3014109"/>
            <a:ext cx="1588" cy="252000"/>
          </a:xfrm>
          <a:prstGeom prst="straightConnector1">
            <a:avLst/>
          </a:prstGeom>
          <a:noFill/>
          <a:ln w="9525" algn="ctr">
            <a:solidFill>
              <a:schemeClr val="tx1"/>
            </a:solidFill>
            <a:round/>
            <a:headEnd/>
            <a:tailEnd type="arrow" w="med" len="med"/>
          </a:ln>
        </p:spPr>
      </p:cxnSp>
      <p:sp>
        <p:nvSpPr>
          <p:cNvPr id="32" name="Right Bracket 31"/>
          <p:cNvSpPr/>
          <p:nvPr/>
        </p:nvSpPr>
        <p:spPr>
          <a:xfrm>
            <a:off x="7785237" y="2352413"/>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7839667" y="2973290"/>
            <a:ext cx="496166" cy="307777"/>
          </a:xfrm>
          <a:prstGeom prst="rect">
            <a:avLst/>
          </a:prstGeom>
          <a:noFill/>
          <a:ln w="9525">
            <a:noFill/>
          </a:ln>
        </p:spPr>
        <p:txBody>
          <a:bodyPr wrap="square" rtlCol="0">
            <a:spAutoFit/>
          </a:bodyPr>
          <a:lstStyle/>
          <a:p>
            <a:r>
              <a:rPr lang="en-US" sz="1400" b="1" dirty="0"/>
              <a:t>19%</a:t>
            </a:r>
          </a:p>
        </p:txBody>
      </p:sp>
      <p:sp>
        <p:nvSpPr>
          <p:cNvPr id="43" name="Right Bracket 42">
            <a:extLst>
              <a:ext uri="{FF2B5EF4-FFF2-40B4-BE49-F238E27FC236}">
                <a16:creationId xmlns:a16="http://schemas.microsoft.com/office/drawing/2014/main" xmlns="" id="{038332A6-628F-4A3B-BF00-C41B575037E0}"/>
              </a:ext>
            </a:extLst>
          </p:cNvPr>
          <p:cNvSpPr/>
          <p:nvPr/>
        </p:nvSpPr>
        <p:spPr>
          <a:xfrm>
            <a:off x="7002250" y="2348397"/>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xmlns="" id="{554FA29D-8658-4D9D-B6F0-2552F0EE0312}"/>
              </a:ext>
            </a:extLst>
          </p:cNvPr>
          <p:cNvSpPr txBox="1"/>
          <p:nvPr/>
        </p:nvSpPr>
        <p:spPr>
          <a:xfrm>
            <a:off x="7068712" y="2969274"/>
            <a:ext cx="496166" cy="307777"/>
          </a:xfrm>
          <a:prstGeom prst="rect">
            <a:avLst/>
          </a:prstGeom>
          <a:noFill/>
        </p:spPr>
        <p:txBody>
          <a:bodyPr wrap="square" rtlCol="0">
            <a:spAutoFit/>
          </a:bodyPr>
          <a:lstStyle/>
          <a:p>
            <a:r>
              <a:rPr lang="en-US" sz="1400" b="1" dirty="0"/>
              <a:t>22%</a:t>
            </a:r>
          </a:p>
        </p:txBody>
      </p:sp>
      <p:cxnSp>
        <p:nvCxnSpPr>
          <p:cNvPr id="21" name="Straight Arrow Connector 73"/>
          <p:cNvCxnSpPr>
            <a:cxnSpLocks noChangeShapeType="1"/>
          </p:cNvCxnSpPr>
          <p:nvPr/>
        </p:nvCxnSpPr>
        <p:spPr bwMode="auto">
          <a:xfrm rot="5400000" flipH="1" flipV="1">
            <a:off x="7736208" y="5673916"/>
            <a:ext cx="252000" cy="1588"/>
          </a:xfrm>
          <a:prstGeom prst="straightConnector1">
            <a:avLst/>
          </a:prstGeom>
          <a:noFill/>
          <a:ln w="9525" algn="ctr">
            <a:solidFill>
              <a:schemeClr val="tx1"/>
            </a:solidFill>
            <a:round/>
            <a:headEnd/>
            <a:tailEnd type="arrow" w="med" len="med"/>
          </a:ln>
        </p:spPr>
      </p:cxnSp>
      <p:cxnSp>
        <p:nvCxnSpPr>
          <p:cNvPr id="22" name="Straight Arrow Connector 73"/>
          <p:cNvCxnSpPr>
            <a:cxnSpLocks noChangeShapeType="1"/>
          </p:cNvCxnSpPr>
          <p:nvPr/>
        </p:nvCxnSpPr>
        <p:spPr bwMode="auto">
          <a:xfrm>
            <a:off x="7850970" y="4244693"/>
            <a:ext cx="1588" cy="252000"/>
          </a:xfrm>
          <a:prstGeom prst="straightConnector1">
            <a:avLst/>
          </a:prstGeom>
          <a:noFill/>
          <a:ln w="9525" algn="ctr">
            <a:solidFill>
              <a:schemeClr val="tx1"/>
            </a:solidFill>
            <a:round/>
            <a:headEnd/>
            <a:tailEnd type="arrow" w="med" len="med"/>
          </a:ln>
        </p:spPr>
      </p:cxnSp>
      <p:cxnSp>
        <p:nvCxnSpPr>
          <p:cNvPr id="34" name="Straight Arrow Connector 73">
            <a:extLst>
              <a:ext uri="{FF2B5EF4-FFF2-40B4-BE49-F238E27FC236}">
                <a16:creationId xmlns:a16="http://schemas.microsoft.com/office/drawing/2014/main" xmlns="" id="{43E1313C-032F-4C8A-A35B-3FBDF937A8B5}"/>
              </a:ext>
            </a:extLst>
          </p:cNvPr>
          <p:cNvCxnSpPr>
            <a:cxnSpLocks noChangeShapeType="1"/>
          </p:cNvCxnSpPr>
          <p:nvPr/>
        </p:nvCxnSpPr>
        <p:spPr bwMode="auto">
          <a:xfrm rot="5400000" flipH="1" flipV="1">
            <a:off x="5406339" y="3100280"/>
            <a:ext cx="252000" cy="1588"/>
          </a:xfrm>
          <a:prstGeom prst="straightConnector1">
            <a:avLst/>
          </a:prstGeom>
          <a:noFill/>
          <a:ln w="19050" algn="ctr">
            <a:solidFill>
              <a:srgbClr val="00B050"/>
            </a:solidFill>
            <a:round/>
            <a:headEnd/>
            <a:tailEnd type="arrow" w="med" len="med"/>
          </a:ln>
        </p:spPr>
      </p:cxnSp>
      <p:cxnSp>
        <p:nvCxnSpPr>
          <p:cNvPr id="35" name="Straight Arrow Connector 73">
            <a:extLst>
              <a:ext uri="{FF2B5EF4-FFF2-40B4-BE49-F238E27FC236}">
                <a16:creationId xmlns:a16="http://schemas.microsoft.com/office/drawing/2014/main" xmlns="" id="{27CC1E2F-1B25-4866-BA2E-D1B7622B14B3}"/>
              </a:ext>
            </a:extLst>
          </p:cNvPr>
          <p:cNvCxnSpPr>
            <a:cxnSpLocks noChangeShapeType="1"/>
          </p:cNvCxnSpPr>
          <p:nvPr/>
        </p:nvCxnSpPr>
        <p:spPr bwMode="auto">
          <a:xfrm>
            <a:off x="5587397" y="4236697"/>
            <a:ext cx="1588" cy="252000"/>
          </a:xfrm>
          <a:prstGeom prst="straightConnector1">
            <a:avLst/>
          </a:prstGeom>
          <a:noFill/>
          <a:ln w="9525" algn="ctr">
            <a:solidFill>
              <a:schemeClr val="tx1"/>
            </a:solidFill>
            <a:prstDash val="dash"/>
            <a:round/>
            <a:headEnd/>
            <a:tailEnd type="arrow" w="med" len="med"/>
          </a:ln>
        </p:spPr>
      </p:cxnSp>
      <p:sp>
        <p:nvSpPr>
          <p:cNvPr id="28" name="Right Bracket 27"/>
          <p:cNvSpPr/>
          <p:nvPr/>
        </p:nvSpPr>
        <p:spPr>
          <a:xfrm>
            <a:off x="6267156" y="2353660"/>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321586" y="2974537"/>
            <a:ext cx="496166" cy="307777"/>
          </a:xfrm>
          <a:prstGeom prst="rect">
            <a:avLst/>
          </a:prstGeom>
          <a:noFill/>
        </p:spPr>
        <p:txBody>
          <a:bodyPr wrap="square" rtlCol="0">
            <a:spAutoFit/>
          </a:bodyPr>
          <a:lstStyle/>
          <a:p>
            <a:r>
              <a:rPr lang="en-US" sz="1400" b="1" dirty="0"/>
              <a:t>18%</a:t>
            </a:r>
          </a:p>
        </p:txBody>
      </p:sp>
      <p:cxnSp>
        <p:nvCxnSpPr>
          <p:cNvPr id="39" name="Straight Arrow Connector 73">
            <a:extLst>
              <a:ext uri="{FF2B5EF4-FFF2-40B4-BE49-F238E27FC236}">
                <a16:creationId xmlns:a16="http://schemas.microsoft.com/office/drawing/2014/main" xmlns="" id="{31B3D38D-06FB-4C6B-9485-D860F8C59335}"/>
              </a:ext>
            </a:extLst>
          </p:cNvPr>
          <p:cNvCxnSpPr>
            <a:cxnSpLocks noChangeShapeType="1"/>
          </p:cNvCxnSpPr>
          <p:nvPr/>
        </p:nvCxnSpPr>
        <p:spPr bwMode="auto">
          <a:xfrm rot="5400000" flipH="1" flipV="1">
            <a:off x="6219424" y="5672987"/>
            <a:ext cx="252000" cy="1588"/>
          </a:xfrm>
          <a:prstGeom prst="straightConnector1">
            <a:avLst/>
          </a:prstGeom>
          <a:noFill/>
          <a:ln w="19050" algn="ctr">
            <a:solidFill>
              <a:srgbClr val="00B050"/>
            </a:solidFill>
            <a:round/>
            <a:headEnd/>
            <a:tailEnd type="arrow" w="med" len="med"/>
          </a:ln>
        </p:spPr>
      </p:cxnSp>
      <p:sp>
        <p:nvSpPr>
          <p:cNvPr id="30" name="Right Bracket 29">
            <a:extLst>
              <a:ext uri="{FF2B5EF4-FFF2-40B4-BE49-F238E27FC236}">
                <a16:creationId xmlns:a16="http://schemas.microsoft.com/office/drawing/2014/main" xmlns="" id="{978742B7-F72F-45ED-9575-C8DB171786C2}"/>
              </a:ext>
            </a:extLst>
          </p:cNvPr>
          <p:cNvSpPr/>
          <p:nvPr/>
        </p:nvSpPr>
        <p:spPr>
          <a:xfrm>
            <a:off x="5509338" y="2337612"/>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73032E47-BA2D-49F3-9BF4-8B466EBF380C}"/>
              </a:ext>
            </a:extLst>
          </p:cNvPr>
          <p:cNvSpPr txBox="1"/>
          <p:nvPr/>
        </p:nvSpPr>
        <p:spPr>
          <a:xfrm>
            <a:off x="5563768" y="2958489"/>
            <a:ext cx="496166" cy="307777"/>
          </a:xfrm>
          <a:prstGeom prst="rect">
            <a:avLst/>
          </a:prstGeom>
          <a:noFill/>
        </p:spPr>
        <p:txBody>
          <a:bodyPr wrap="square" rtlCol="0">
            <a:spAutoFit/>
          </a:bodyPr>
          <a:lstStyle/>
          <a:p>
            <a:r>
              <a:rPr lang="en-US" sz="1400" b="1" dirty="0"/>
              <a:t>21%</a:t>
            </a:r>
          </a:p>
        </p:txBody>
      </p:sp>
      <p:sp>
        <p:nvSpPr>
          <p:cNvPr id="36" name="Right Bracket 35">
            <a:extLst>
              <a:ext uri="{FF2B5EF4-FFF2-40B4-BE49-F238E27FC236}">
                <a16:creationId xmlns:a16="http://schemas.microsoft.com/office/drawing/2014/main" xmlns="" id="{11C924B0-3943-413A-9B6A-E3776171324B}"/>
              </a:ext>
            </a:extLst>
          </p:cNvPr>
          <p:cNvSpPr/>
          <p:nvPr/>
        </p:nvSpPr>
        <p:spPr>
          <a:xfrm>
            <a:off x="4398418" y="2345629"/>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xmlns="" id="{3C9D5C28-8882-4357-99F8-9960C7AF7E89}"/>
              </a:ext>
            </a:extLst>
          </p:cNvPr>
          <p:cNvSpPr txBox="1"/>
          <p:nvPr/>
        </p:nvSpPr>
        <p:spPr>
          <a:xfrm>
            <a:off x="4452848" y="2966506"/>
            <a:ext cx="496166" cy="307777"/>
          </a:xfrm>
          <a:prstGeom prst="rect">
            <a:avLst/>
          </a:prstGeom>
          <a:noFill/>
        </p:spPr>
        <p:txBody>
          <a:bodyPr wrap="square" rtlCol="0">
            <a:spAutoFit/>
          </a:bodyPr>
          <a:lstStyle/>
          <a:p>
            <a:r>
              <a:rPr lang="en-US" sz="1400" b="1" dirty="0"/>
              <a:t>24%</a:t>
            </a:r>
          </a:p>
        </p:txBody>
      </p:sp>
      <p:cxnSp>
        <p:nvCxnSpPr>
          <p:cNvPr id="38" name="Straight Arrow Connector 73">
            <a:extLst>
              <a:ext uri="{FF2B5EF4-FFF2-40B4-BE49-F238E27FC236}">
                <a16:creationId xmlns:a16="http://schemas.microsoft.com/office/drawing/2014/main" xmlns="" id="{1F2F40C7-A08F-4673-B750-CC908097EBC8}"/>
              </a:ext>
            </a:extLst>
          </p:cNvPr>
          <p:cNvCxnSpPr>
            <a:cxnSpLocks noChangeShapeType="1"/>
          </p:cNvCxnSpPr>
          <p:nvPr/>
        </p:nvCxnSpPr>
        <p:spPr bwMode="auto">
          <a:xfrm rot="5400000" flipH="1" flipV="1">
            <a:off x="3428330" y="3059844"/>
            <a:ext cx="252000" cy="1588"/>
          </a:xfrm>
          <a:prstGeom prst="straightConnector1">
            <a:avLst/>
          </a:prstGeom>
          <a:noFill/>
          <a:ln w="9525" algn="ctr">
            <a:solidFill>
              <a:schemeClr val="tx1"/>
            </a:solidFill>
            <a:round/>
            <a:headEnd/>
            <a:tailEnd type="arrow" w="med" len="med"/>
          </a:ln>
        </p:spPr>
      </p:cxnSp>
      <p:cxnSp>
        <p:nvCxnSpPr>
          <p:cNvPr id="40" name="Straight Arrow Connector 73">
            <a:extLst>
              <a:ext uri="{FF2B5EF4-FFF2-40B4-BE49-F238E27FC236}">
                <a16:creationId xmlns:a16="http://schemas.microsoft.com/office/drawing/2014/main" xmlns="" id="{89170CD4-0DB7-42E0-A91D-322ADA8CE10A}"/>
              </a:ext>
            </a:extLst>
          </p:cNvPr>
          <p:cNvCxnSpPr>
            <a:cxnSpLocks noChangeShapeType="1"/>
          </p:cNvCxnSpPr>
          <p:nvPr/>
        </p:nvCxnSpPr>
        <p:spPr bwMode="auto">
          <a:xfrm flipV="1">
            <a:off x="3827552" y="3558504"/>
            <a:ext cx="1588" cy="252000"/>
          </a:xfrm>
          <a:prstGeom prst="straightConnector1">
            <a:avLst/>
          </a:prstGeom>
          <a:noFill/>
          <a:ln w="9525" algn="ctr">
            <a:solidFill>
              <a:schemeClr val="tx1"/>
            </a:solidFill>
            <a:prstDash val="dash"/>
            <a:round/>
            <a:headEnd/>
            <a:tailEnd type="arrow" w="med" len="med"/>
          </a:ln>
        </p:spPr>
      </p:cxnSp>
      <p:cxnSp>
        <p:nvCxnSpPr>
          <p:cNvPr id="41" name="Straight Arrow Connector 73">
            <a:extLst>
              <a:ext uri="{FF2B5EF4-FFF2-40B4-BE49-F238E27FC236}">
                <a16:creationId xmlns:a16="http://schemas.microsoft.com/office/drawing/2014/main" xmlns="" id="{5769ED2C-8ADB-4488-B393-0BA013B75D88}"/>
              </a:ext>
            </a:extLst>
          </p:cNvPr>
          <p:cNvCxnSpPr>
            <a:cxnSpLocks noChangeShapeType="1"/>
          </p:cNvCxnSpPr>
          <p:nvPr/>
        </p:nvCxnSpPr>
        <p:spPr bwMode="auto">
          <a:xfrm rot="5400000" flipH="1" flipV="1">
            <a:off x="3488967" y="4995531"/>
            <a:ext cx="252000" cy="1588"/>
          </a:xfrm>
          <a:prstGeom prst="straightConnector1">
            <a:avLst/>
          </a:prstGeom>
          <a:noFill/>
          <a:ln w="19050" algn="ctr">
            <a:solidFill>
              <a:srgbClr val="00B050"/>
            </a:solidFill>
            <a:prstDash val="sysDot"/>
            <a:round/>
            <a:headEnd/>
            <a:tailEnd type="arrow" w="med" len="med"/>
          </a:ln>
        </p:spPr>
      </p:cxnSp>
      <p:cxnSp>
        <p:nvCxnSpPr>
          <p:cNvPr id="42" name="Straight Arrow Connector 73">
            <a:extLst>
              <a:ext uri="{FF2B5EF4-FFF2-40B4-BE49-F238E27FC236}">
                <a16:creationId xmlns:a16="http://schemas.microsoft.com/office/drawing/2014/main" xmlns="" id="{BBC92543-BD05-4E27-A911-DD5C1F12F9FF}"/>
              </a:ext>
            </a:extLst>
          </p:cNvPr>
          <p:cNvCxnSpPr>
            <a:cxnSpLocks noChangeShapeType="1"/>
          </p:cNvCxnSpPr>
          <p:nvPr/>
        </p:nvCxnSpPr>
        <p:spPr bwMode="auto">
          <a:xfrm rot="16200000" flipH="1">
            <a:off x="4677957" y="5630481"/>
            <a:ext cx="252000" cy="1588"/>
          </a:xfrm>
          <a:prstGeom prst="straightConnector1">
            <a:avLst/>
          </a:prstGeom>
          <a:noFill/>
          <a:ln w="9525" algn="ctr">
            <a:solidFill>
              <a:schemeClr val="tx1"/>
            </a:solidFill>
            <a:round/>
            <a:headEnd/>
            <a:tailEnd type="arrow" w="med" len="med"/>
          </a:ln>
        </p:spPr>
      </p:cxnSp>
      <p:cxnSp>
        <p:nvCxnSpPr>
          <p:cNvPr id="47" name="Straight Arrow Connector 73">
            <a:extLst>
              <a:ext uri="{FF2B5EF4-FFF2-40B4-BE49-F238E27FC236}">
                <a16:creationId xmlns:a16="http://schemas.microsoft.com/office/drawing/2014/main" xmlns="" id="{0FAFF8BD-3B6E-4ADB-898E-578C5DC2BAEE}"/>
              </a:ext>
            </a:extLst>
          </p:cNvPr>
          <p:cNvCxnSpPr>
            <a:cxnSpLocks noChangeShapeType="1"/>
          </p:cNvCxnSpPr>
          <p:nvPr/>
        </p:nvCxnSpPr>
        <p:spPr bwMode="auto">
          <a:xfrm rot="16200000" flipH="1">
            <a:off x="4810419" y="5630480"/>
            <a:ext cx="252000" cy="1588"/>
          </a:xfrm>
          <a:prstGeom prst="straightConnector1">
            <a:avLst/>
          </a:prstGeom>
          <a:noFill/>
          <a:ln w="19050" algn="ctr">
            <a:solidFill>
              <a:srgbClr val="00B050"/>
            </a:solidFill>
            <a:prstDash val="sysDot"/>
            <a:round/>
            <a:headEnd/>
            <a:tailEnd type="arrow" w="med" len="med"/>
          </a:ln>
        </p:spPr>
      </p:cxnSp>
    </p:spTree>
    <p:extLst>
      <p:ext uri="{BB962C8B-B14F-4D97-AF65-F5344CB8AC3E}">
        <p14:creationId xmlns:p14="http://schemas.microsoft.com/office/powerpoint/2010/main" val="2577878221"/>
      </p:ext>
    </p:extLst>
  </p:cSld>
  <p:clrMapOvr>
    <a:masterClrMapping/>
  </p:clrMapOvr>
  <p:transition spd="slow">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4"/>
          <p:cNvGraphicFramePr>
            <a:graphicFrameLocks noChangeAspect="1"/>
          </p:cNvGraphicFramePr>
          <p:nvPr>
            <p:extLst>
              <p:ext uri="{D42A27DB-BD31-4B8C-83A1-F6EECF244321}">
                <p14:modId xmlns:p14="http://schemas.microsoft.com/office/powerpoint/2010/main" val="3021135495"/>
              </p:ext>
            </p:extLst>
          </p:nvPr>
        </p:nvGraphicFramePr>
        <p:xfrm>
          <a:off x="-419100" y="2166718"/>
          <a:ext cx="5727700" cy="3994932"/>
        </p:xfrm>
        <a:graphic>
          <a:graphicData uri="http://schemas.openxmlformats.org/presentationml/2006/ole">
            <mc:AlternateContent xmlns:mc="http://schemas.openxmlformats.org/markup-compatibility/2006">
              <mc:Choice xmlns:v="urn:schemas-microsoft-com:vml" Requires="v">
                <p:oleObj spid="_x0000_s191527" name="Worksheet" r:id="rId4" imgW="3981370" imgH="2419183" progId="Excel.Sheet.8">
                  <p:embed/>
                </p:oleObj>
              </mc:Choice>
              <mc:Fallback>
                <p:oleObj name="Worksheet" r:id="rId4" imgW="3981370" imgH="2419183" progId="Excel.Sheet.8">
                  <p:embed/>
                  <p:pic>
                    <p:nvPicPr>
                      <p:cNvPr id="0" name=""/>
                      <p:cNvPicPr>
                        <a:picLocks noChangeAspect="1" noChangeArrowheads="1"/>
                      </p:cNvPicPr>
                      <p:nvPr/>
                    </p:nvPicPr>
                    <p:blipFill>
                      <a:blip r:embed="rId5"/>
                      <a:srcRect l="3552" b="621"/>
                      <a:stretch>
                        <a:fillRect/>
                      </a:stretch>
                    </p:blipFill>
                    <p:spPr bwMode="auto">
                      <a:xfrm>
                        <a:off x="-419100" y="2166718"/>
                        <a:ext cx="5727700" cy="3994932"/>
                      </a:xfrm>
                      <a:prstGeom prst="rect">
                        <a:avLst/>
                      </a:prstGeom>
                      <a:noFill/>
                      <a:ln>
                        <a:noFill/>
                      </a:ln>
                      <a:effectLst/>
                      <a:extLst/>
                    </p:spPr>
                  </p:pic>
                </p:oleObj>
              </mc:Fallback>
            </mc:AlternateContent>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914432788"/>
              </p:ext>
            </p:extLst>
          </p:nvPr>
        </p:nvGraphicFramePr>
        <p:xfrm>
          <a:off x="4981618" y="1921932"/>
          <a:ext cx="3600000" cy="4095836"/>
        </p:xfrm>
        <a:graphic>
          <a:graphicData uri="http://schemas.openxmlformats.org/drawingml/2006/table">
            <a:tbl>
              <a:tblPr>
                <a:tableStyleId>{5C22544A-7EE6-4342-B048-85BDC9FD1C3A}</a:tableStyleId>
              </a:tblPr>
              <a:tblGrid>
                <a:gridCol w="720000">
                  <a:extLst>
                    <a:ext uri="{9D8B030D-6E8A-4147-A177-3AD203B41FA5}">
                      <a16:colId xmlns:a16="http://schemas.microsoft.com/office/drawing/2014/main" xmlns="" val="3244046095"/>
                    </a:ext>
                  </a:extLst>
                </a:gridCol>
                <a:gridCol w="720000">
                  <a:extLst>
                    <a:ext uri="{9D8B030D-6E8A-4147-A177-3AD203B41FA5}">
                      <a16:colId xmlns:a16="http://schemas.microsoft.com/office/drawing/2014/main" xmlns="" val="3203825283"/>
                    </a:ext>
                  </a:extLst>
                </a:gridCol>
                <a:gridCol w="720000">
                  <a:extLst>
                    <a:ext uri="{9D8B030D-6E8A-4147-A177-3AD203B41FA5}">
                      <a16:colId xmlns:a16="http://schemas.microsoft.com/office/drawing/2014/main" xmlns="" val="792936966"/>
                    </a:ext>
                  </a:extLst>
                </a:gridCol>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tblGrid>
              <a:tr h="509402">
                <a:tc>
                  <a:txBody>
                    <a:bodyPr/>
                    <a:lstStyle/>
                    <a:p>
                      <a:pPr algn="ctr"/>
                      <a:r>
                        <a:rPr lang="en-CA" sz="1000" b="1" u="sng" dirty="0">
                          <a:latin typeface="Arial" panose="020B0604020202020204" pitchFamily="34" charset="0"/>
                          <a:cs typeface="Arial" panose="020B0604020202020204" pitchFamily="34" charset="0"/>
                        </a:rPr>
                        <a:t>May 2018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Aug 2017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May 2016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u="sng" dirty="0">
                          <a:latin typeface="Arial" panose="020B0604020202020204" pitchFamily="34" charset="0"/>
                          <a:cs typeface="Arial" panose="020B0604020202020204" pitchFamily="34" charset="0"/>
                        </a:rPr>
                        <a:t>Aug 2015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u="sng" dirty="0">
                          <a:latin typeface="Arial" panose="020B0604020202020204" pitchFamily="34" charset="0"/>
                          <a:cs typeface="Arial" panose="020B0604020202020204" pitchFamily="34" charset="0"/>
                        </a:rPr>
                        <a:t>Aug 2014</a:t>
                      </a:r>
                      <a:endParaRPr lang="en-CA" sz="1000" b="1" u="sng"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5847">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51</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875">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dirty="0"/>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61091">
                <a:tc>
                  <a:txBody>
                    <a:bodyPr/>
                    <a:lstStyle/>
                    <a:p>
                      <a:pPr algn="ctr"/>
                      <a:r>
                        <a:rPr lang="en-CA" sz="1000" b="1" dirty="0">
                          <a:latin typeface="Arial" panose="020B0604020202020204" pitchFamily="34" charset="0"/>
                          <a:cs typeface="Arial" panose="020B0604020202020204" pitchFamily="34" charset="0"/>
                        </a:rPr>
                        <a:t>46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46373">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9608">
                <a:tc>
                  <a:txBody>
                    <a:bodyPr/>
                    <a:lstStyle/>
                    <a:p>
                      <a:pPr algn="ctr"/>
                      <a:r>
                        <a:rPr lang="en-CA" sz="1000" b="1" dirty="0">
                          <a:latin typeface="Arial" panose="020B0604020202020204" pitchFamily="34" charset="0"/>
                          <a:cs typeface="Arial" panose="020B0604020202020204" pitchFamily="34" charset="0"/>
                        </a:rPr>
                        <a:t>72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72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58</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58603">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45847">
                <a:tc>
                  <a:txBody>
                    <a:bodyPr/>
                    <a:lstStyle/>
                    <a:p>
                      <a:pPr algn="ctr"/>
                      <a:r>
                        <a:rPr lang="en-CA" sz="1000" b="1" dirty="0">
                          <a:latin typeface="Arial" panose="020B0604020202020204" pitchFamily="34" charset="0"/>
                          <a:cs typeface="Arial" panose="020B0604020202020204" pitchFamily="34" charset="0"/>
                        </a:rPr>
                        <a:t>56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45847">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52</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45847">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45847">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53</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69620">
                <a:tc>
                  <a:txBody>
                    <a:bodyPr/>
                    <a:lstStyle/>
                    <a:p>
                      <a:pPr algn="ctr"/>
                      <a:r>
                        <a:rPr lang="en-CA" sz="1000" b="1" dirty="0">
                          <a:latin typeface="Arial" panose="020B0604020202020204" pitchFamily="34" charset="0"/>
                          <a:cs typeface="Arial" panose="020B0604020202020204" pitchFamily="34" charset="0"/>
                        </a:rPr>
                        <a:t>52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41</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45847">
                <a:tc>
                  <a:txBody>
                    <a:bodyPr/>
                    <a:lstStyle/>
                    <a:p>
                      <a:pPr algn="ctr"/>
                      <a:r>
                        <a:rPr lang="en-CA" sz="1000" b="1" dirty="0">
                          <a:latin typeface="Arial" panose="020B0604020202020204" pitchFamily="34" charset="0"/>
                          <a:cs typeface="Arial" panose="020B0604020202020204" pitchFamily="34" charset="0"/>
                        </a:rPr>
                        <a:t>62</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65</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55</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61091">
                <a:tc>
                  <a:txBody>
                    <a:bodyPr/>
                    <a:lstStyle/>
                    <a:p>
                      <a:pPr algn="ctr"/>
                      <a:r>
                        <a:rPr lang="en-CA" sz="1000" b="1" dirty="0">
                          <a:latin typeface="Arial" panose="020B0604020202020204" pitchFamily="34" charset="0"/>
                          <a:cs typeface="Arial" panose="020B0604020202020204" pitchFamily="34" charset="0"/>
                        </a:rPr>
                        <a:t>64</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69</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59</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61091">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50</a:t>
                      </a:r>
                      <a:endParaRPr lang="en-CA" sz="1000" b="1" dirty="0">
                        <a:latin typeface="Arial" panose="020B0604020202020204" pitchFamily="34" charset="0"/>
                        <a:cs typeface="Arial" panose="020B0604020202020204" pitchFamily="34" charset="0"/>
                      </a:endParaRPr>
                    </a:p>
                  </a:txBody>
                  <a:tcPr marL="0" marR="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sp>
        <p:nvSpPr>
          <p:cNvPr id="2" name="Title 1"/>
          <p:cNvSpPr>
            <a:spLocks noGrp="1"/>
          </p:cNvSpPr>
          <p:nvPr>
            <p:ph type="title"/>
          </p:nvPr>
        </p:nvSpPr>
        <p:spPr>
          <a:xfrm>
            <a:off x="1496290" y="38100"/>
            <a:ext cx="7647710" cy="1052736"/>
          </a:xfrm>
        </p:spPr>
        <p:txBody>
          <a:bodyPr>
            <a:normAutofit/>
          </a:bodyPr>
          <a:lstStyle/>
          <a:p>
            <a:r>
              <a:rPr lang="en-CA" dirty="0"/>
              <a:t>Reduction in boaters saying they ‘Never’ drink before or while boating in Fall 2018 vs. Fall 2017 traces to 18-34 </a:t>
            </a:r>
            <a:r>
              <a:rPr lang="en-CA" dirty="0" err="1"/>
              <a:t>yrs</a:t>
            </a:r>
            <a:r>
              <a:rPr lang="en-CA" dirty="0"/>
              <a:t>, Males, and Ontario &amp; Prairies regions. </a:t>
            </a:r>
            <a:endParaRPr lang="en-US"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67</a:t>
            </a:fld>
            <a:endParaRPr lang="en-US"/>
          </a:p>
        </p:txBody>
      </p:sp>
      <p:sp>
        <p:nvSpPr>
          <p:cNvPr id="29" name="Rectangle 232"/>
          <p:cNvSpPr>
            <a:spLocks noChangeArrowheads="1"/>
          </p:cNvSpPr>
          <p:nvPr/>
        </p:nvSpPr>
        <p:spPr bwMode="auto">
          <a:xfrm>
            <a:off x="693052" y="1569516"/>
            <a:ext cx="7197725" cy="496599"/>
          </a:xfrm>
          <a:prstGeom prst="rect">
            <a:avLst/>
          </a:prstGeom>
          <a:noFill/>
          <a:ln w="9525">
            <a:noFill/>
            <a:miter lim="800000"/>
            <a:headEnd/>
            <a:tailEnd/>
          </a:ln>
        </p:spPr>
        <p:txBody>
          <a:bodyPr/>
          <a:lstStyle/>
          <a:p>
            <a:pPr algn="ctr" eaLnBrk="1" hangingPunct="1">
              <a:spcBef>
                <a:spcPct val="0"/>
              </a:spcBef>
              <a:buFontTx/>
              <a:buNone/>
            </a:pPr>
            <a:r>
              <a:rPr lang="en-US" sz="1400" b="1" dirty="0">
                <a:solidFill>
                  <a:schemeClr val="tx1"/>
                </a:solidFill>
                <a:latin typeface="Arial" pitchFamily="34" charset="0"/>
                <a:cs typeface="Arial" pitchFamily="34" charset="0"/>
              </a:rPr>
              <a:t>% of boaters in each sub-group who say they “</a:t>
            </a:r>
            <a:r>
              <a:rPr lang="en-US" sz="1400" b="1" u="sng" dirty="0">
                <a:solidFill>
                  <a:schemeClr val="tx1"/>
                </a:solidFill>
                <a:latin typeface="Arial" pitchFamily="34" charset="0"/>
                <a:cs typeface="Arial" pitchFamily="34" charset="0"/>
              </a:rPr>
              <a:t>Never</a:t>
            </a:r>
            <a:r>
              <a:rPr lang="en-US" sz="1400" b="1" dirty="0">
                <a:solidFill>
                  <a:schemeClr val="tx1"/>
                </a:solidFill>
                <a:latin typeface="Arial" pitchFamily="34" charset="0"/>
                <a:cs typeface="Arial" pitchFamily="34" charset="0"/>
              </a:rPr>
              <a:t>”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drink alcoholic beverages before or while boating</a:t>
            </a:r>
            <a:endParaRPr lang="en-US" sz="1400" dirty="0">
              <a:solidFill>
                <a:schemeClr val="tx1"/>
              </a:solidFill>
              <a:latin typeface="Arial" pitchFamily="34" charset="0"/>
              <a:cs typeface="Arial" pitchFamily="34" charset="0"/>
            </a:endParaRPr>
          </a:p>
        </p:txBody>
      </p:sp>
      <p:sp>
        <p:nvSpPr>
          <p:cNvPr id="31" name="TextBox 30"/>
          <p:cNvSpPr txBox="1"/>
          <p:nvPr/>
        </p:nvSpPr>
        <p:spPr>
          <a:xfrm>
            <a:off x="1013508" y="2357336"/>
            <a:ext cx="1073887" cy="3939540"/>
          </a:xfrm>
          <a:prstGeom prst="rect">
            <a:avLst/>
          </a:prstGeom>
          <a:solidFill>
            <a:schemeClr val="bg1"/>
          </a:solidFill>
        </p:spPr>
        <p:txBody>
          <a:bodyPr wrap="square">
            <a:spAutoFit/>
          </a:bodyPr>
          <a:lstStyle/>
          <a:p>
            <a:pPr>
              <a:lnSpc>
                <a:spcPts val="2000"/>
              </a:lnSpc>
              <a:spcBef>
                <a:spcPts val="0"/>
              </a:spcBef>
              <a:buFontTx/>
              <a:buNone/>
              <a:defRPr/>
            </a:pPr>
            <a:r>
              <a:rPr lang="en-CA" sz="1100" b="1" dirty="0">
                <a:latin typeface="Arial" pitchFamily="34" charset="0"/>
                <a:cs typeface="Arial" pitchFamily="34" charset="0"/>
              </a:rPr>
              <a:t>Total boaters</a:t>
            </a:r>
            <a:endParaRPr lang="en-US" sz="1100" b="1" dirty="0">
              <a:latin typeface="Arial" pitchFamily="34" charset="0"/>
              <a:cs typeface="Arial" pitchFamily="34" charset="0"/>
            </a:endParaRPr>
          </a:p>
          <a:p>
            <a:pPr>
              <a:lnSpc>
                <a:spcPts val="2000"/>
              </a:lnSpc>
              <a:spcBef>
                <a:spcPts val="0"/>
              </a:spcBef>
              <a:buFontTx/>
              <a:buNone/>
              <a:defRPr/>
            </a:pPr>
            <a:r>
              <a:rPr lang="en-US" sz="1100" b="1" dirty="0">
                <a:latin typeface="Arial" pitchFamily="34" charset="0"/>
                <a:cs typeface="Arial" pitchFamily="34" charset="0"/>
              </a:rPr>
              <a:t>Age:</a:t>
            </a:r>
          </a:p>
          <a:p>
            <a:pPr marL="82550">
              <a:lnSpc>
                <a:spcPts val="2000"/>
              </a:lnSpc>
              <a:spcBef>
                <a:spcPts val="0"/>
              </a:spcBef>
              <a:buFontTx/>
              <a:buNone/>
              <a:defRPr/>
            </a:pPr>
            <a:r>
              <a:rPr lang="en-US" sz="1100" dirty="0">
                <a:latin typeface="Arial" pitchFamily="34" charset="0"/>
                <a:cs typeface="Arial" pitchFamily="34" charset="0"/>
              </a:rPr>
              <a:t>18-34</a:t>
            </a:r>
          </a:p>
          <a:p>
            <a:pPr marL="82550">
              <a:lnSpc>
                <a:spcPts val="2000"/>
              </a:lnSpc>
              <a:spcBef>
                <a:spcPts val="0"/>
              </a:spcBef>
              <a:buFontTx/>
              <a:buNone/>
              <a:defRPr/>
            </a:pPr>
            <a:r>
              <a:rPr lang="en-US" sz="1100" dirty="0">
                <a:latin typeface="Arial" pitchFamily="34" charset="0"/>
                <a:cs typeface="Arial" pitchFamily="34" charset="0"/>
              </a:rPr>
              <a:t>35-54</a:t>
            </a:r>
          </a:p>
          <a:p>
            <a:pPr marL="82550">
              <a:lnSpc>
                <a:spcPts val="2000"/>
              </a:lnSpc>
              <a:spcBef>
                <a:spcPts val="0"/>
              </a:spcBef>
              <a:buFontTx/>
              <a:buNone/>
              <a:defRPr/>
            </a:pPr>
            <a:r>
              <a:rPr lang="en-US" sz="1100" dirty="0">
                <a:latin typeface="Arial" pitchFamily="34" charset="0"/>
                <a:cs typeface="Arial" pitchFamily="34" charset="0"/>
              </a:rPr>
              <a:t>55+</a:t>
            </a:r>
          </a:p>
          <a:p>
            <a:pPr>
              <a:lnSpc>
                <a:spcPts val="2000"/>
              </a:lnSpc>
              <a:spcBef>
                <a:spcPts val="0"/>
              </a:spcBef>
              <a:buFontTx/>
              <a:buNone/>
              <a:defRPr/>
            </a:pPr>
            <a:r>
              <a:rPr lang="en-US" sz="1100" b="1" dirty="0">
                <a:latin typeface="Arial" pitchFamily="34" charset="0"/>
                <a:cs typeface="Arial" pitchFamily="34" charset="0"/>
              </a:rPr>
              <a:t>Gender:</a:t>
            </a:r>
          </a:p>
          <a:p>
            <a:pPr marL="82550">
              <a:lnSpc>
                <a:spcPts val="2000"/>
              </a:lnSpc>
              <a:spcBef>
                <a:spcPts val="0"/>
              </a:spcBef>
              <a:buFontTx/>
              <a:buNone/>
              <a:defRPr/>
            </a:pPr>
            <a:r>
              <a:rPr lang="en-US" sz="1100" dirty="0">
                <a:latin typeface="Arial" pitchFamily="34" charset="0"/>
                <a:cs typeface="Arial" pitchFamily="34" charset="0"/>
              </a:rPr>
              <a:t>Male</a:t>
            </a:r>
          </a:p>
          <a:p>
            <a:pPr marL="82550">
              <a:lnSpc>
                <a:spcPts val="2000"/>
              </a:lnSpc>
              <a:spcBef>
                <a:spcPts val="0"/>
              </a:spcBef>
              <a:buFontTx/>
              <a:buNone/>
              <a:defRPr/>
            </a:pPr>
            <a:r>
              <a:rPr lang="en-US" sz="1100" dirty="0">
                <a:latin typeface="Arial" pitchFamily="34" charset="0"/>
                <a:cs typeface="Arial" pitchFamily="34" charset="0"/>
              </a:rPr>
              <a:t>Female</a:t>
            </a:r>
          </a:p>
          <a:p>
            <a:pPr>
              <a:lnSpc>
                <a:spcPts val="2000"/>
              </a:lnSpc>
              <a:spcBef>
                <a:spcPts val="0"/>
              </a:spcBef>
              <a:buFontTx/>
              <a:buNone/>
              <a:defRPr/>
            </a:pPr>
            <a:r>
              <a:rPr lang="en-US" sz="1100" b="1" dirty="0">
                <a:latin typeface="Arial" pitchFamily="34" charset="0"/>
                <a:cs typeface="Arial" pitchFamily="34" charset="0"/>
              </a:rPr>
              <a:t>Region:</a:t>
            </a:r>
          </a:p>
          <a:p>
            <a:pPr marL="82550">
              <a:lnSpc>
                <a:spcPts val="2000"/>
              </a:lnSpc>
              <a:spcBef>
                <a:spcPts val="0"/>
              </a:spcBef>
              <a:buFontTx/>
              <a:buNone/>
              <a:defRPr/>
            </a:pPr>
            <a:r>
              <a:rPr lang="en-US" sz="1100" dirty="0">
                <a:latin typeface="Arial" pitchFamily="34" charset="0"/>
                <a:cs typeface="Arial" pitchFamily="34" charset="0"/>
              </a:rPr>
              <a:t>Atlantic</a:t>
            </a:r>
          </a:p>
          <a:p>
            <a:pPr marL="82550">
              <a:lnSpc>
                <a:spcPts val="2000"/>
              </a:lnSpc>
              <a:spcBef>
                <a:spcPts val="0"/>
              </a:spcBef>
              <a:buFontTx/>
              <a:buNone/>
              <a:defRPr/>
            </a:pPr>
            <a:r>
              <a:rPr lang="en-US" sz="1100" dirty="0">
                <a:latin typeface="Arial" pitchFamily="34" charset="0"/>
                <a:cs typeface="Arial" pitchFamily="34" charset="0"/>
              </a:rPr>
              <a:t>Quebec</a:t>
            </a:r>
          </a:p>
          <a:p>
            <a:pPr marL="82550">
              <a:lnSpc>
                <a:spcPts val="2000"/>
              </a:lnSpc>
              <a:spcBef>
                <a:spcPts val="0"/>
              </a:spcBef>
              <a:buFontTx/>
              <a:buNone/>
              <a:defRPr/>
            </a:pPr>
            <a:r>
              <a:rPr lang="en-US" sz="1100" dirty="0">
                <a:latin typeface="Arial" pitchFamily="34" charset="0"/>
                <a:cs typeface="Arial" pitchFamily="34" charset="0"/>
              </a:rPr>
              <a:t>Ontario</a:t>
            </a:r>
          </a:p>
          <a:p>
            <a:pPr marL="82550">
              <a:lnSpc>
                <a:spcPts val="2000"/>
              </a:lnSpc>
              <a:spcBef>
                <a:spcPts val="0"/>
              </a:spcBef>
              <a:buFontTx/>
              <a:buNone/>
              <a:defRPr/>
            </a:pPr>
            <a:r>
              <a:rPr lang="en-US" sz="1100" dirty="0">
                <a:latin typeface="Arial" pitchFamily="34" charset="0"/>
                <a:cs typeface="Arial" pitchFamily="34" charset="0"/>
              </a:rPr>
              <a:t>Prairies</a:t>
            </a:r>
          </a:p>
          <a:p>
            <a:pPr marL="82550">
              <a:lnSpc>
                <a:spcPts val="2000"/>
              </a:lnSpc>
              <a:spcBef>
                <a:spcPts val="0"/>
              </a:spcBef>
              <a:buFontTx/>
              <a:buNone/>
              <a:defRPr/>
            </a:pPr>
            <a:r>
              <a:rPr lang="en-US" sz="1100" dirty="0">
                <a:latin typeface="Arial" pitchFamily="34" charset="0"/>
                <a:cs typeface="Arial" pitchFamily="34" charset="0"/>
              </a:rPr>
              <a:t>B.C.</a:t>
            </a:r>
          </a:p>
          <a:p>
            <a:pPr marL="82550">
              <a:lnSpc>
                <a:spcPts val="2000"/>
              </a:lnSpc>
              <a:spcBef>
                <a:spcPts val="0"/>
              </a:spcBef>
              <a:buFontTx/>
              <a:buNone/>
              <a:defRPr/>
            </a:pPr>
            <a:endParaRPr lang="en-US" sz="1100" dirty="0">
              <a:latin typeface="Arial" pitchFamily="34" charset="0"/>
              <a:cs typeface="Arial" pitchFamily="34" charset="0"/>
            </a:endParaRPr>
          </a:p>
        </p:txBody>
      </p:sp>
      <p:sp>
        <p:nvSpPr>
          <p:cNvPr id="32" name="TextBox 52"/>
          <p:cNvSpPr txBox="1">
            <a:spLocks noChangeArrowheads="1"/>
          </p:cNvSpPr>
          <p:nvPr/>
        </p:nvSpPr>
        <p:spPr bwMode="auto">
          <a:xfrm>
            <a:off x="3743429" y="5525468"/>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52</a:t>
            </a:r>
            <a:endParaRPr lang="en-US" sz="1000" dirty="0">
              <a:latin typeface="Arial" pitchFamily="34" charset="0"/>
              <a:cs typeface="Arial" pitchFamily="34" charset="0"/>
            </a:endParaRPr>
          </a:p>
        </p:txBody>
      </p:sp>
      <p:sp>
        <p:nvSpPr>
          <p:cNvPr id="46" name="TextBox 39"/>
          <p:cNvSpPr txBox="1">
            <a:spLocks noChangeArrowheads="1"/>
          </p:cNvSpPr>
          <p:nvPr/>
        </p:nvSpPr>
        <p:spPr bwMode="auto">
          <a:xfrm>
            <a:off x="3915189" y="527334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57</a:t>
            </a:r>
            <a:endParaRPr lang="en-US" sz="1000" dirty="0">
              <a:latin typeface="Arial" pitchFamily="34" charset="0"/>
              <a:cs typeface="Arial" pitchFamily="34" charset="0"/>
            </a:endParaRPr>
          </a:p>
        </p:txBody>
      </p:sp>
      <p:sp>
        <p:nvSpPr>
          <p:cNvPr id="47" name="TextBox 40"/>
          <p:cNvSpPr txBox="1">
            <a:spLocks noChangeArrowheads="1"/>
          </p:cNvSpPr>
          <p:nvPr/>
        </p:nvSpPr>
        <p:spPr bwMode="auto">
          <a:xfrm>
            <a:off x="3824100" y="5007008"/>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54</a:t>
            </a:r>
            <a:endParaRPr lang="en-US" sz="1000" dirty="0">
              <a:latin typeface="Arial" pitchFamily="34" charset="0"/>
              <a:cs typeface="Arial" pitchFamily="34" charset="0"/>
            </a:endParaRPr>
          </a:p>
        </p:txBody>
      </p:sp>
      <p:sp>
        <p:nvSpPr>
          <p:cNvPr id="48" name="TextBox 41"/>
          <p:cNvSpPr txBox="1">
            <a:spLocks noChangeArrowheads="1"/>
          </p:cNvSpPr>
          <p:nvPr/>
        </p:nvSpPr>
        <p:spPr bwMode="auto">
          <a:xfrm>
            <a:off x="3852230" y="4761600"/>
            <a:ext cx="392113"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55</a:t>
            </a:r>
            <a:endParaRPr lang="en-US" sz="1000" dirty="0">
              <a:latin typeface="Arial" pitchFamily="34" charset="0"/>
              <a:cs typeface="Arial" pitchFamily="34" charset="0"/>
            </a:endParaRPr>
          </a:p>
        </p:txBody>
      </p:sp>
      <p:sp>
        <p:nvSpPr>
          <p:cNvPr id="49" name="TextBox 56"/>
          <p:cNvSpPr txBox="1">
            <a:spLocks noChangeArrowheads="1"/>
          </p:cNvSpPr>
          <p:nvPr/>
        </p:nvSpPr>
        <p:spPr bwMode="auto">
          <a:xfrm>
            <a:off x="3787061" y="5781703"/>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53</a:t>
            </a:r>
            <a:endParaRPr lang="en-US" sz="1000" dirty="0">
              <a:latin typeface="Arial" pitchFamily="34" charset="0"/>
              <a:cs typeface="Arial" pitchFamily="34" charset="0"/>
            </a:endParaRPr>
          </a:p>
        </p:txBody>
      </p:sp>
      <p:sp>
        <p:nvSpPr>
          <p:cNvPr id="50" name="TextBox 57"/>
          <p:cNvSpPr txBox="1">
            <a:spLocks noChangeArrowheads="1"/>
          </p:cNvSpPr>
          <p:nvPr/>
        </p:nvSpPr>
        <p:spPr bwMode="auto">
          <a:xfrm>
            <a:off x="3597437" y="3987936"/>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47</a:t>
            </a:r>
            <a:endParaRPr lang="en-US" sz="1000" dirty="0">
              <a:latin typeface="Arial" pitchFamily="34" charset="0"/>
              <a:cs typeface="Arial" pitchFamily="34" charset="0"/>
            </a:endParaRPr>
          </a:p>
        </p:txBody>
      </p:sp>
      <p:sp>
        <p:nvSpPr>
          <p:cNvPr id="51" name="TextBox 58"/>
          <p:cNvSpPr txBox="1">
            <a:spLocks noChangeArrowheads="1"/>
          </p:cNvSpPr>
          <p:nvPr/>
        </p:nvSpPr>
        <p:spPr bwMode="auto">
          <a:xfrm>
            <a:off x="4157836" y="4246611"/>
            <a:ext cx="392112"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65</a:t>
            </a:r>
          </a:p>
        </p:txBody>
      </p:sp>
      <p:sp>
        <p:nvSpPr>
          <p:cNvPr id="52" name="TextBox 59"/>
          <p:cNvSpPr txBox="1">
            <a:spLocks noChangeArrowheads="1"/>
          </p:cNvSpPr>
          <p:nvPr/>
        </p:nvSpPr>
        <p:spPr bwMode="auto">
          <a:xfrm>
            <a:off x="4294457" y="3487563"/>
            <a:ext cx="468589" cy="246063"/>
          </a:xfrm>
          <a:prstGeom prst="rect">
            <a:avLst/>
          </a:prstGeom>
          <a:noFill/>
          <a:ln w="9525">
            <a:noFill/>
            <a:miter lim="800000"/>
            <a:headEnd/>
            <a:tailEnd/>
          </a:ln>
        </p:spPr>
        <p:txBody>
          <a:bodyPr wrap="square">
            <a:spAutoFit/>
          </a:bodyPr>
          <a:lstStyle/>
          <a:p>
            <a:pPr>
              <a:buFontTx/>
              <a:buNone/>
            </a:pPr>
            <a:r>
              <a:rPr lang="en-CA" sz="1000" b="1" dirty="0">
                <a:latin typeface="Arial" pitchFamily="34" charset="0"/>
                <a:cs typeface="Arial" pitchFamily="34" charset="0"/>
              </a:rPr>
              <a:t>70</a:t>
            </a:r>
            <a:endParaRPr lang="en-US" sz="1000" dirty="0">
              <a:latin typeface="Arial" pitchFamily="34" charset="0"/>
              <a:cs typeface="Arial" pitchFamily="34" charset="0"/>
            </a:endParaRPr>
          </a:p>
        </p:txBody>
      </p:sp>
      <p:sp>
        <p:nvSpPr>
          <p:cNvPr id="53" name="TextBox 60"/>
          <p:cNvSpPr txBox="1">
            <a:spLocks noChangeArrowheads="1"/>
          </p:cNvSpPr>
          <p:nvPr/>
        </p:nvSpPr>
        <p:spPr bwMode="auto">
          <a:xfrm>
            <a:off x="3971159" y="3219836"/>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59</a:t>
            </a:r>
            <a:endParaRPr lang="en-US" sz="1000" dirty="0">
              <a:latin typeface="Arial" pitchFamily="34" charset="0"/>
              <a:cs typeface="Arial" pitchFamily="34" charset="0"/>
            </a:endParaRPr>
          </a:p>
        </p:txBody>
      </p:sp>
      <p:sp>
        <p:nvSpPr>
          <p:cNvPr id="54" name="TextBox 61"/>
          <p:cNvSpPr txBox="1">
            <a:spLocks noChangeArrowheads="1"/>
          </p:cNvSpPr>
          <p:nvPr/>
        </p:nvSpPr>
        <p:spPr bwMode="auto">
          <a:xfrm>
            <a:off x="3450905" y="2964136"/>
            <a:ext cx="390525"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42</a:t>
            </a:r>
            <a:endParaRPr lang="en-US" sz="1000" dirty="0">
              <a:latin typeface="Arial" pitchFamily="34" charset="0"/>
              <a:cs typeface="Arial" pitchFamily="34" charset="0"/>
            </a:endParaRPr>
          </a:p>
        </p:txBody>
      </p:sp>
      <p:sp>
        <p:nvSpPr>
          <p:cNvPr id="56" name="TextBox 49"/>
          <p:cNvSpPr txBox="1">
            <a:spLocks noChangeArrowheads="1"/>
          </p:cNvSpPr>
          <p:nvPr/>
        </p:nvSpPr>
        <p:spPr bwMode="auto">
          <a:xfrm>
            <a:off x="3806305" y="2197242"/>
            <a:ext cx="907678" cy="253916"/>
          </a:xfrm>
          <a:prstGeom prst="rect">
            <a:avLst/>
          </a:prstGeom>
          <a:noFill/>
          <a:ln w="9525">
            <a:noFill/>
            <a:miter lim="800000"/>
            <a:headEnd/>
            <a:tailEnd/>
          </a:ln>
        </p:spPr>
        <p:txBody>
          <a:bodyPr wrap="square">
            <a:spAutoFit/>
          </a:bodyPr>
          <a:lstStyle/>
          <a:p>
            <a:pPr>
              <a:buFontTx/>
              <a:buNone/>
            </a:pPr>
            <a:r>
              <a:rPr lang="en-US" sz="1000" b="1" u="sng" dirty="0">
                <a:latin typeface="Arial" pitchFamily="34" charset="0"/>
                <a:cs typeface="Arial" pitchFamily="34" charset="0"/>
                <a:sym typeface="Symbol" pitchFamily="18" charset="2"/>
              </a:rPr>
              <a:t>Aug 2018</a:t>
            </a:r>
            <a:endParaRPr lang="en-US" sz="1000" u="sng" dirty="0">
              <a:latin typeface="Arial" pitchFamily="34" charset="0"/>
              <a:cs typeface="Arial" pitchFamily="34" charset="0"/>
            </a:endParaRPr>
          </a:p>
        </p:txBody>
      </p:sp>
      <p:sp>
        <p:nvSpPr>
          <p:cNvPr id="27" name="Text Box 1916"/>
          <p:cNvSpPr txBox="1">
            <a:spLocks noChangeArrowheads="1"/>
          </p:cNvSpPr>
          <p:nvPr/>
        </p:nvSpPr>
        <p:spPr bwMode="auto">
          <a:xfrm>
            <a:off x="119965" y="6507162"/>
            <a:ext cx="834390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sp>
        <p:nvSpPr>
          <p:cNvPr id="28" name="TextBox 61"/>
          <p:cNvSpPr txBox="1">
            <a:spLocks noChangeArrowheads="1"/>
          </p:cNvSpPr>
          <p:nvPr/>
        </p:nvSpPr>
        <p:spPr bwMode="auto">
          <a:xfrm>
            <a:off x="3836032" y="2448998"/>
            <a:ext cx="390525" cy="246221"/>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55</a:t>
            </a:r>
          </a:p>
        </p:txBody>
      </p:sp>
      <p:cxnSp>
        <p:nvCxnSpPr>
          <p:cNvPr id="57" name="Straight Arrow Connector 73"/>
          <p:cNvCxnSpPr>
            <a:cxnSpLocks noChangeShapeType="1"/>
          </p:cNvCxnSpPr>
          <p:nvPr/>
        </p:nvCxnSpPr>
        <p:spPr bwMode="auto">
          <a:xfrm rot="5400000" flipH="1" flipV="1">
            <a:off x="7534555" y="2556204"/>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7539240" y="5118351"/>
            <a:ext cx="216000" cy="1588"/>
          </a:xfrm>
          <a:prstGeom prst="straightConnector1">
            <a:avLst/>
          </a:prstGeom>
          <a:noFill/>
          <a:ln w="9525" algn="ctr">
            <a:solidFill>
              <a:schemeClr val="tx1"/>
            </a:solidFill>
            <a:prstDash val="solid"/>
            <a:round/>
            <a:headEnd/>
            <a:tailEnd type="arrow" w="med" len="med"/>
          </a:ln>
        </p:spPr>
      </p:cxnSp>
      <p:cxnSp>
        <p:nvCxnSpPr>
          <p:cNvPr id="68" name="Straight Arrow Connector 73"/>
          <p:cNvCxnSpPr>
            <a:cxnSpLocks noChangeShapeType="1"/>
          </p:cNvCxnSpPr>
          <p:nvPr/>
        </p:nvCxnSpPr>
        <p:spPr bwMode="auto">
          <a:xfrm rot="5400000" flipH="1" flipV="1">
            <a:off x="7544474" y="4104957"/>
            <a:ext cx="216000" cy="1588"/>
          </a:xfrm>
          <a:prstGeom prst="straightConnector1">
            <a:avLst/>
          </a:prstGeom>
          <a:noFill/>
          <a:ln w="9525" algn="ctr">
            <a:solidFill>
              <a:schemeClr val="tx1"/>
            </a:solidFill>
            <a:prstDash val="solid"/>
            <a:round/>
            <a:headEnd/>
            <a:tailEnd type="arrow" w="med" len="med"/>
          </a:ln>
        </p:spPr>
      </p:cxnSp>
      <p:cxnSp>
        <p:nvCxnSpPr>
          <p:cNvPr id="72" name="Straight Arrow Connector 73"/>
          <p:cNvCxnSpPr>
            <a:cxnSpLocks noChangeShapeType="1"/>
          </p:cNvCxnSpPr>
          <p:nvPr/>
        </p:nvCxnSpPr>
        <p:spPr bwMode="auto">
          <a:xfrm rot="5400000" flipH="1" flipV="1">
            <a:off x="7536668" y="5379646"/>
            <a:ext cx="216000" cy="1588"/>
          </a:xfrm>
          <a:prstGeom prst="straightConnector1">
            <a:avLst/>
          </a:prstGeom>
          <a:noFill/>
          <a:ln w="9525" algn="ctr">
            <a:solidFill>
              <a:schemeClr val="tx1"/>
            </a:solidFill>
            <a:prstDash val="dash"/>
            <a:round/>
            <a:headEnd/>
            <a:tailEnd type="arrow" w="med" len="med"/>
          </a:ln>
        </p:spPr>
      </p:cxnSp>
      <p:cxnSp>
        <p:nvCxnSpPr>
          <p:cNvPr id="36" name="Straight Arrow Connector 73"/>
          <p:cNvCxnSpPr>
            <a:cxnSpLocks noChangeShapeType="1"/>
          </p:cNvCxnSpPr>
          <p:nvPr/>
        </p:nvCxnSpPr>
        <p:spPr bwMode="auto">
          <a:xfrm rot="5400000" flipH="1" flipV="1">
            <a:off x="7602542" y="3107310"/>
            <a:ext cx="216000" cy="1588"/>
          </a:xfrm>
          <a:prstGeom prst="straightConnector1">
            <a:avLst/>
          </a:prstGeom>
          <a:noFill/>
          <a:ln w="9525" algn="ctr">
            <a:solidFill>
              <a:schemeClr val="tx1"/>
            </a:solidFill>
            <a:prstDash val="solid"/>
            <a:round/>
            <a:headEnd/>
            <a:tailEnd type="arrow" w="med" len="med"/>
          </a:ln>
        </p:spPr>
      </p:cxnSp>
      <p:cxnSp>
        <p:nvCxnSpPr>
          <p:cNvPr id="37" name="Straight Arrow Connector 73"/>
          <p:cNvCxnSpPr>
            <a:cxnSpLocks noChangeShapeType="1"/>
          </p:cNvCxnSpPr>
          <p:nvPr/>
        </p:nvCxnSpPr>
        <p:spPr bwMode="auto">
          <a:xfrm rot="5400000" flipH="1" flipV="1">
            <a:off x="7549883" y="3333557"/>
            <a:ext cx="216000" cy="1588"/>
          </a:xfrm>
          <a:prstGeom prst="straightConnector1">
            <a:avLst/>
          </a:prstGeom>
          <a:noFill/>
          <a:ln w="9525" algn="ctr">
            <a:solidFill>
              <a:schemeClr val="tx1"/>
            </a:solidFill>
            <a:prstDash val="solid"/>
            <a:round/>
            <a:headEnd/>
            <a:tailEnd type="arrow" w="med" len="med"/>
          </a:ln>
        </p:spPr>
      </p:cxnSp>
      <p:cxnSp>
        <p:nvCxnSpPr>
          <p:cNvPr id="38" name="Straight Arrow Connector 73"/>
          <p:cNvCxnSpPr>
            <a:cxnSpLocks noChangeShapeType="1"/>
          </p:cNvCxnSpPr>
          <p:nvPr/>
        </p:nvCxnSpPr>
        <p:spPr bwMode="auto">
          <a:xfrm rot="5400000" flipH="1" flipV="1">
            <a:off x="7604130" y="3630784"/>
            <a:ext cx="216000" cy="1588"/>
          </a:xfrm>
          <a:prstGeom prst="straightConnector1">
            <a:avLst/>
          </a:prstGeom>
          <a:noFill/>
          <a:ln w="9525" algn="ctr">
            <a:solidFill>
              <a:schemeClr val="tx1"/>
            </a:solidFill>
            <a:prstDash val="solid"/>
            <a:round/>
            <a:headEnd/>
            <a:tailEnd type="arrow" w="med" len="med"/>
          </a:ln>
        </p:spPr>
      </p:cxnSp>
      <p:cxnSp>
        <p:nvCxnSpPr>
          <p:cNvPr id="39" name="Straight Arrow Connector 73"/>
          <p:cNvCxnSpPr>
            <a:cxnSpLocks noChangeShapeType="1"/>
          </p:cNvCxnSpPr>
          <p:nvPr/>
        </p:nvCxnSpPr>
        <p:spPr bwMode="auto">
          <a:xfrm rot="5400000" flipH="1" flipV="1">
            <a:off x="7531435" y="4351521"/>
            <a:ext cx="216000" cy="1588"/>
          </a:xfrm>
          <a:prstGeom prst="straightConnector1">
            <a:avLst/>
          </a:prstGeom>
          <a:noFill/>
          <a:ln w="9525" algn="ctr">
            <a:solidFill>
              <a:schemeClr val="tx1"/>
            </a:solidFill>
            <a:prstDash val="solid"/>
            <a:round/>
            <a:headEnd/>
            <a:tailEnd type="arrow" w="med" len="med"/>
          </a:ln>
        </p:spPr>
      </p:cxnSp>
      <p:cxnSp>
        <p:nvCxnSpPr>
          <p:cNvPr id="40" name="Straight Arrow Connector 73"/>
          <p:cNvCxnSpPr>
            <a:cxnSpLocks noChangeShapeType="1"/>
          </p:cNvCxnSpPr>
          <p:nvPr/>
        </p:nvCxnSpPr>
        <p:spPr bwMode="auto">
          <a:xfrm rot="5400000" flipH="1" flipV="1">
            <a:off x="7531435" y="4839356"/>
            <a:ext cx="216000" cy="1588"/>
          </a:xfrm>
          <a:prstGeom prst="straightConnector1">
            <a:avLst/>
          </a:prstGeom>
          <a:noFill/>
          <a:ln w="9525" algn="ctr">
            <a:solidFill>
              <a:schemeClr val="tx1"/>
            </a:solidFill>
            <a:prstDash val="solid"/>
            <a:round/>
            <a:headEnd/>
            <a:tailEnd type="arrow" w="med" len="med"/>
          </a:ln>
        </p:spPr>
      </p:cxnSp>
      <p:sp>
        <p:nvSpPr>
          <p:cNvPr id="33" name="TextBox 58"/>
          <p:cNvSpPr txBox="1">
            <a:spLocks noChangeArrowheads="1"/>
          </p:cNvSpPr>
          <p:nvPr/>
        </p:nvSpPr>
        <p:spPr bwMode="auto">
          <a:xfrm>
            <a:off x="7341073" y="2946937"/>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4" name="Oval 29"/>
          <p:cNvSpPr>
            <a:spLocks noChangeArrowheads="1"/>
          </p:cNvSpPr>
          <p:nvPr/>
        </p:nvSpPr>
        <p:spPr bwMode="auto">
          <a:xfrm>
            <a:off x="7314806" y="3494283"/>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1" name="TextBox 58"/>
          <p:cNvSpPr txBox="1">
            <a:spLocks noChangeArrowheads="1"/>
          </p:cNvSpPr>
          <p:nvPr/>
        </p:nvSpPr>
        <p:spPr bwMode="auto">
          <a:xfrm>
            <a:off x="6638168" y="2950300"/>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42" name="Straight Arrow Connector 73"/>
          <p:cNvCxnSpPr>
            <a:cxnSpLocks noChangeShapeType="1"/>
          </p:cNvCxnSpPr>
          <p:nvPr/>
        </p:nvCxnSpPr>
        <p:spPr bwMode="auto">
          <a:xfrm rot="16200000" flipH="1">
            <a:off x="6807943" y="5105630"/>
            <a:ext cx="216000" cy="1588"/>
          </a:xfrm>
          <a:prstGeom prst="straightConnector1">
            <a:avLst/>
          </a:prstGeom>
          <a:noFill/>
          <a:ln w="9525" algn="ctr">
            <a:solidFill>
              <a:schemeClr val="tx1"/>
            </a:solidFill>
            <a:prstDash val="solid"/>
            <a:round/>
            <a:headEnd/>
            <a:tailEnd type="arrow" w="med" len="med"/>
          </a:ln>
        </p:spPr>
      </p:cxnSp>
      <p:cxnSp>
        <p:nvCxnSpPr>
          <p:cNvPr id="63" name="Straight Arrow Connector 73">
            <a:extLst>
              <a:ext uri="{FF2B5EF4-FFF2-40B4-BE49-F238E27FC236}">
                <a16:creationId xmlns:a16="http://schemas.microsoft.com/office/drawing/2014/main" xmlns="" id="{40C97044-6ED1-47AE-9596-7FF02A3E13E8}"/>
              </a:ext>
            </a:extLst>
          </p:cNvPr>
          <p:cNvCxnSpPr>
            <a:cxnSpLocks noChangeShapeType="1"/>
          </p:cNvCxnSpPr>
          <p:nvPr/>
        </p:nvCxnSpPr>
        <p:spPr bwMode="auto">
          <a:xfrm rot="5400000" flipH="1" flipV="1">
            <a:off x="6103994" y="5626958"/>
            <a:ext cx="216000" cy="1588"/>
          </a:xfrm>
          <a:prstGeom prst="straightConnector1">
            <a:avLst/>
          </a:prstGeom>
          <a:noFill/>
          <a:ln w="9525" algn="ctr">
            <a:solidFill>
              <a:schemeClr val="tx1"/>
            </a:solidFill>
            <a:prstDash val="solid"/>
            <a:round/>
            <a:headEnd/>
            <a:tailEnd type="arrow" w="med" len="med"/>
          </a:ln>
        </p:spPr>
      </p:cxnSp>
      <p:cxnSp>
        <p:nvCxnSpPr>
          <p:cNvPr id="64" name="Straight Arrow Connector 73">
            <a:extLst>
              <a:ext uri="{FF2B5EF4-FFF2-40B4-BE49-F238E27FC236}">
                <a16:creationId xmlns:a16="http://schemas.microsoft.com/office/drawing/2014/main" xmlns="" id="{63F657CB-B3E4-4AD6-A010-EE1C744FE8F5}"/>
              </a:ext>
            </a:extLst>
          </p:cNvPr>
          <p:cNvCxnSpPr>
            <a:cxnSpLocks noChangeShapeType="1"/>
          </p:cNvCxnSpPr>
          <p:nvPr/>
        </p:nvCxnSpPr>
        <p:spPr bwMode="auto">
          <a:xfrm rot="5400000" flipH="1" flipV="1">
            <a:off x="6106807" y="5119815"/>
            <a:ext cx="216000" cy="1588"/>
          </a:xfrm>
          <a:prstGeom prst="straightConnector1">
            <a:avLst/>
          </a:prstGeom>
          <a:noFill/>
          <a:ln w="19050" algn="ctr">
            <a:solidFill>
              <a:srgbClr val="00B050"/>
            </a:solidFill>
            <a:prstDash val="sysDot"/>
            <a:round/>
            <a:headEnd/>
            <a:tailEnd type="arrow" w="med" len="med"/>
          </a:ln>
        </p:spPr>
      </p:cxnSp>
      <p:cxnSp>
        <p:nvCxnSpPr>
          <p:cNvPr id="65" name="Straight Arrow Connector 73">
            <a:extLst>
              <a:ext uri="{FF2B5EF4-FFF2-40B4-BE49-F238E27FC236}">
                <a16:creationId xmlns:a16="http://schemas.microsoft.com/office/drawing/2014/main" xmlns="" id="{92E9AA04-953E-4E96-B450-F929B1F8FDF7}"/>
              </a:ext>
            </a:extLst>
          </p:cNvPr>
          <p:cNvCxnSpPr>
            <a:cxnSpLocks noChangeShapeType="1"/>
          </p:cNvCxnSpPr>
          <p:nvPr/>
        </p:nvCxnSpPr>
        <p:spPr bwMode="auto">
          <a:xfrm rot="5400000" flipH="1" flipV="1">
            <a:off x="6114230" y="3076214"/>
            <a:ext cx="216000" cy="1588"/>
          </a:xfrm>
          <a:prstGeom prst="straightConnector1">
            <a:avLst/>
          </a:prstGeom>
          <a:noFill/>
          <a:ln w="9525" algn="ctr">
            <a:solidFill>
              <a:schemeClr val="tx1"/>
            </a:solidFill>
            <a:prstDash val="solid"/>
            <a:round/>
            <a:headEnd/>
            <a:tailEnd type="arrow" w="med" len="med"/>
          </a:ln>
        </p:spPr>
      </p:cxnSp>
      <p:cxnSp>
        <p:nvCxnSpPr>
          <p:cNvPr id="66" name="Straight Arrow Connector 73">
            <a:extLst>
              <a:ext uri="{FF2B5EF4-FFF2-40B4-BE49-F238E27FC236}">
                <a16:creationId xmlns:a16="http://schemas.microsoft.com/office/drawing/2014/main" xmlns="" id="{F5D6B075-3BA8-4057-B415-153ECB1C421E}"/>
              </a:ext>
            </a:extLst>
          </p:cNvPr>
          <p:cNvCxnSpPr>
            <a:cxnSpLocks noChangeShapeType="1"/>
          </p:cNvCxnSpPr>
          <p:nvPr/>
        </p:nvCxnSpPr>
        <p:spPr bwMode="auto">
          <a:xfrm rot="16200000" flipH="1">
            <a:off x="6169673" y="3609800"/>
            <a:ext cx="190500" cy="1588"/>
          </a:xfrm>
          <a:prstGeom prst="straightConnector1">
            <a:avLst/>
          </a:prstGeom>
          <a:noFill/>
          <a:ln w="12700" algn="ctr">
            <a:solidFill>
              <a:schemeClr val="tx1"/>
            </a:solidFill>
            <a:prstDash val="solid"/>
            <a:round/>
            <a:headEnd/>
            <a:tailEnd type="arrow" w="med" len="med"/>
          </a:ln>
        </p:spPr>
      </p:cxnSp>
      <p:cxnSp>
        <p:nvCxnSpPr>
          <p:cNvPr id="69" name="Straight Arrow Connector 68">
            <a:extLst>
              <a:ext uri="{FF2B5EF4-FFF2-40B4-BE49-F238E27FC236}">
                <a16:creationId xmlns:a16="http://schemas.microsoft.com/office/drawing/2014/main" xmlns="" id="{22BEA9F9-29FE-40D3-80CB-69345642C92E}"/>
              </a:ext>
            </a:extLst>
          </p:cNvPr>
          <p:cNvCxnSpPr>
            <a:cxnSpLocks noChangeShapeType="1"/>
          </p:cNvCxnSpPr>
          <p:nvPr/>
        </p:nvCxnSpPr>
        <p:spPr bwMode="auto">
          <a:xfrm flipV="1">
            <a:off x="6344442" y="2971226"/>
            <a:ext cx="0" cy="216000"/>
          </a:xfrm>
          <a:prstGeom prst="straightConnector1">
            <a:avLst/>
          </a:prstGeom>
          <a:noFill/>
          <a:ln w="19050" algn="ctr">
            <a:solidFill>
              <a:srgbClr val="00B050"/>
            </a:solidFill>
            <a:prstDash val="sysDot"/>
            <a:round/>
            <a:headEnd/>
            <a:tailEnd type="arrow" w="med" len="med"/>
          </a:ln>
        </p:spPr>
      </p:cxnSp>
      <p:cxnSp>
        <p:nvCxnSpPr>
          <p:cNvPr id="70" name="Straight Arrow Connector 69">
            <a:extLst>
              <a:ext uri="{FF2B5EF4-FFF2-40B4-BE49-F238E27FC236}">
                <a16:creationId xmlns:a16="http://schemas.microsoft.com/office/drawing/2014/main" xmlns="" id="{B85DBA56-743A-471C-8E05-6D412EFFCF44}"/>
              </a:ext>
            </a:extLst>
          </p:cNvPr>
          <p:cNvCxnSpPr>
            <a:cxnSpLocks noChangeShapeType="1"/>
          </p:cNvCxnSpPr>
          <p:nvPr/>
        </p:nvCxnSpPr>
        <p:spPr bwMode="auto">
          <a:xfrm flipV="1">
            <a:off x="6340315" y="5512283"/>
            <a:ext cx="0" cy="216000"/>
          </a:xfrm>
          <a:prstGeom prst="straightConnector1">
            <a:avLst/>
          </a:prstGeom>
          <a:noFill/>
          <a:ln w="19050" algn="ctr">
            <a:solidFill>
              <a:srgbClr val="00B050"/>
            </a:solidFill>
            <a:prstDash val="solid"/>
            <a:round/>
            <a:headEnd/>
            <a:tailEnd type="arrow" w="med" len="med"/>
          </a:ln>
        </p:spPr>
      </p:cxnSp>
      <p:cxnSp>
        <p:nvCxnSpPr>
          <p:cNvPr id="71" name="Straight Arrow Connector 70">
            <a:extLst>
              <a:ext uri="{FF2B5EF4-FFF2-40B4-BE49-F238E27FC236}">
                <a16:creationId xmlns:a16="http://schemas.microsoft.com/office/drawing/2014/main" xmlns="" id="{58B99760-3B0E-4C9A-B189-8127FE81A22E}"/>
              </a:ext>
            </a:extLst>
          </p:cNvPr>
          <p:cNvCxnSpPr>
            <a:cxnSpLocks noChangeShapeType="1"/>
          </p:cNvCxnSpPr>
          <p:nvPr/>
        </p:nvCxnSpPr>
        <p:spPr bwMode="auto">
          <a:xfrm>
            <a:off x="6387040" y="3507875"/>
            <a:ext cx="0" cy="216000"/>
          </a:xfrm>
          <a:prstGeom prst="straightConnector1">
            <a:avLst/>
          </a:prstGeom>
          <a:noFill/>
          <a:ln w="19050" algn="ctr">
            <a:solidFill>
              <a:srgbClr val="00B050"/>
            </a:solidFill>
            <a:prstDash val="sysDot"/>
            <a:round/>
            <a:headEnd/>
            <a:tailEnd type="arrow" w="med" len="med"/>
          </a:ln>
        </p:spPr>
      </p:cxnSp>
      <p:cxnSp>
        <p:nvCxnSpPr>
          <p:cNvPr id="59" name="Straight Arrow Connector 73">
            <a:extLst>
              <a:ext uri="{FF2B5EF4-FFF2-40B4-BE49-F238E27FC236}">
                <a16:creationId xmlns:a16="http://schemas.microsoft.com/office/drawing/2014/main" xmlns="" id="{BCDFE53D-0DA4-4A45-A67B-8D260F6D83AD}"/>
              </a:ext>
            </a:extLst>
          </p:cNvPr>
          <p:cNvCxnSpPr>
            <a:cxnSpLocks noChangeShapeType="1"/>
          </p:cNvCxnSpPr>
          <p:nvPr/>
        </p:nvCxnSpPr>
        <p:spPr bwMode="auto">
          <a:xfrm rot="5400000" flipH="1" flipV="1">
            <a:off x="6118278" y="2564444"/>
            <a:ext cx="216000" cy="1588"/>
          </a:xfrm>
          <a:prstGeom prst="straightConnector1">
            <a:avLst/>
          </a:prstGeom>
          <a:noFill/>
          <a:ln w="19050" algn="ctr">
            <a:solidFill>
              <a:srgbClr val="00B050"/>
            </a:solidFill>
            <a:prstDash val="solid"/>
            <a:round/>
            <a:headEnd/>
            <a:tailEnd type="arrow" w="med" len="med"/>
          </a:ln>
        </p:spPr>
      </p:cxnSp>
      <p:cxnSp>
        <p:nvCxnSpPr>
          <p:cNvPr id="45" name="Straight Arrow Connector 44">
            <a:extLst>
              <a:ext uri="{FF2B5EF4-FFF2-40B4-BE49-F238E27FC236}">
                <a16:creationId xmlns:a16="http://schemas.microsoft.com/office/drawing/2014/main" xmlns="" id="{A4CCE006-E491-4E68-A4A9-52577409D09C}"/>
              </a:ext>
            </a:extLst>
          </p:cNvPr>
          <p:cNvCxnSpPr>
            <a:cxnSpLocks noChangeShapeType="1"/>
          </p:cNvCxnSpPr>
          <p:nvPr/>
        </p:nvCxnSpPr>
        <p:spPr bwMode="auto">
          <a:xfrm flipV="1">
            <a:off x="5496448" y="4721990"/>
            <a:ext cx="0" cy="216000"/>
          </a:xfrm>
          <a:prstGeom prst="straightConnector1">
            <a:avLst/>
          </a:prstGeom>
          <a:noFill/>
          <a:ln w="19050" algn="ctr">
            <a:solidFill>
              <a:srgbClr val="00B050"/>
            </a:solidFill>
            <a:prstDash val="sysDot"/>
            <a:round/>
            <a:headEnd/>
            <a:tailEnd type="arrow" w="med" len="med"/>
          </a:ln>
        </p:spPr>
      </p:cxnSp>
      <p:cxnSp>
        <p:nvCxnSpPr>
          <p:cNvPr id="55" name="Straight Arrow Connector 54">
            <a:extLst>
              <a:ext uri="{FF2B5EF4-FFF2-40B4-BE49-F238E27FC236}">
                <a16:creationId xmlns:a16="http://schemas.microsoft.com/office/drawing/2014/main" xmlns="" id="{A377FAFF-B0C4-4C0E-BC12-42E6DF468BDD}"/>
              </a:ext>
            </a:extLst>
          </p:cNvPr>
          <p:cNvCxnSpPr>
            <a:cxnSpLocks noChangeShapeType="1"/>
          </p:cNvCxnSpPr>
          <p:nvPr/>
        </p:nvCxnSpPr>
        <p:spPr bwMode="auto">
          <a:xfrm flipV="1">
            <a:off x="5565548" y="3463803"/>
            <a:ext cx="0" cy="216000"/>
          </a:xfrm>
          <a:prstGeom prst="straightConnector1">
            <a:avLst/>
          </a:prstGeom>
          <a:noFill/>
          <a:ln w="19050" algn="ctr">
            <a:solidFill>
              <a:srgbClr val="00B050"/>
            </a:solidFill>
            <a:prstDash val="solid"/>
            <a:round/>
            <a:headEnd/>
            <a:tailEnd type="arrow" w="med" len="med"/>
          </a:ln>
        </p:spPr>
      </p:cxnSp>
      <p:cxnSp>
        <p:nvCxnSpPr>
          <p:cNvPr id="58" name="Straight Arrow Connector 57">
            <a:extLst>
              <a:ext uri="{FF2B5EF4-FFF2-40B4-BE49-F238E27FC236}">
                <a16:creationId xmlns:a16="http://schemas.microsoft.com/office/drawing/2014/main" xmlns="" id="{C8C068C1-3B2A-4829-A0A7-568359BC737D}"/>
              </a:ext>
            </a:extLst>
          </p:cNvPr>
          <p:cNvCxnSpPr>
            <a:cxnSpLocks noChangeShapeType="1"/>
          </p:cNvCxnSpPr>
          <p:nvPr/>
        </p:nvCxnSpPr>
        <p:spPr bwMode="auto">
          <a:xfrm>
            <a:off x="5552743" y="2989670"/>
            <a:ext cx="0" cy="216000"/>
          </a:xfrm>
          <a:prstGeom prst="straightConnector1">
            <a:avLst/>
          </a:prstGeom>
          <a:noFill/>
          <a:ln w="19050" algn="ctr">
            <a:solidFill>
              <a:srgbClr val="00B050"/>
            </a:solidFill>
            <a:prstDash val="solid"/>
            <a:round/>
            <a:headEnd/>
            <a:tailEnd type="arrow" w="med" len="med"/>
          </a:ln>
        </p:spPr>
      </p:cxnSp>
      <p:cxnSp>
        <p:nvCxnSpPr>
          <p:cNvPr id="60" name="Straight Arrow Connector 73">
            <a:extLst>
              <a:ext uri="{FF2B5EF4-FFF2-40B4-BE49-F238E27FC236}">
                <a16:creationId xmlns:a16="http://schemas.microsoft.com/office/drawing/2014/main" xmlns="" id="{D4F9488B-3FAC-4A72-9C6C-78C2A781ED60}"/>
              </a:ext>
            </a:extLst>
          </p:cNvPr>
          <p:cNvCxnSpPr>
            <a:cxnSpLocks noChangeShapeType="1"/>
          </p:cNvCxnSpPr>
          <p:nvPr/>
        </p:nvCxnSpPr>
        <p:spPr bwMode="auto">
          <a:xfrm rot="5400000" flipH="1" flipV="1">
            <a:off x="5369585" y="5617737"/>
            <a:ext cx="216000" cy="1588"/>
          </a:xfrm>
          <a:prstGeom prst="straightConnector1">
            <a:avLst/>
          </a:prstGeom>
          <a:noFill/>
          <a:ln w="9525" algn="ctr">
            <a:solidFill>
              <a:schemeClr val="tx1"/>
            </a:solidFill>
            <a:prstDash val="solid"/>
            <a:round/>
            <a:headEnd/>
            <a:tailEnd type="arrow" w="med" len="med"/>
          </a:ln>
        </p:spPr>
      </p:cxnSp>
      <p:cxnSp>
        <p:nvCxnSpPr>
          <p:cNvPr id="61" name="Straight Arrow Connector 73">
            <a:extLst>
              <a:ext uri="{FF2B5EF4-FFF2-40B4-BE49-F238E27FC236}">
                <a16:creationId xmlns:a16="http://schemas.microsoft.com/office/drawing/2014/main" xmlns="" id="{54CE1737-A9B0-4909-8D4F-9D3C1B2DDFB0}"/>
              </a:ext>
            </a:extLst>
          </p:cNvPr>
          <p:cNvCxnSpPr>
            <a:cxnSpLocks noChangeShapeType="1"/>
          </p:cNvCxnSpPr>
          <p:nvPr/>
        </p:nvCxnSpPr>
        <p:spPr bwMode="auto">
          <a:xfrm rot="5400000" flipH="1" flipV="1">
            <a:off x="5404746" y="5100490"/>
            <a:ext cx="216000" cy="1588"/>
          </a:xfrm>
          <a:prstGeom prst="straightConnector1">
            <a:avLst/>
          </a:prstGeom>
          <a:noFill/>
          <a:ln w="9525" algn="ctr">
            <a:solidFill>
              <a:schemeClr val="tx1"/>
            </a:solidFill>
            <a:prstDash val="solid"/>
            <a:round/>
            <a:headEnd/>
            <a:tailEnd type="arrow" w="med" len="med"/>
          </a:ln>
        </p:spPr>
      </p:cxnSp>
      <p:cxnSp>
        <p:nvCxnSpPr>
          <p:cNvPr id="62" name="Straight Arrow Connector 73">
            <a:extLst>
              <a:ext uri="{FF2B5EF4-FFF2-40B4-BE49-F238E27FC236}">
                <a16:creationId xmlns:a16="http://schemas.microsoft.com/office/drawing/2014/main" xmlns="" id="{CF645483-2F62-4B85-88B1-EFB2B213B86F}"/>
              </a:ext>
            </a:extLst>
          </p:cNvPr>
          <p:cNvCxnSpPr>
            <a:cxnSpLocks noChangeShapeType="1"/>
          </p:cNvCxnSpPr>
          <p:nvPr/>
        </p:nvCxnSpPr>
        <p:spPr bwMode="auto">
          <a:xfrm rot="5400000" flipH="1" flipV="1">
            <a:off x="5396577" y="4331203"/>
            <a:ext cx="216000" cy="1588"/>
          </a:xfrm>
          <a:prstGeom prst="straightConnector1">
            <a:avLst/>
          </a:prstGeom>
          <a:noFill/>
          <a:ln w="9525" algn="ctr">
            <a:solidFill>
              <a:schemeClr val="tx1"/>
            </a:solidFill>
            <a:prstDash val="dash"/>
            <a:round/>
            <a:headEnd/>
            <a:tailEnd type="arrow" w="med" len="med"/>
          </a:ln>
        </p:spPr>
      </p:cxnSp>
      <p:sp>
        <p:nvSpPr>
          <p:cNvPr id="73" name="TextBox 58"/>
          <p:cNvSpPr txBox="1">
            <a:spLocks noChangeArrowheads="1"/>
          </p:cNvSpPr>
          <p:nvPr/>
        </p:nvSpPr>
        <p:spPr bwMode="auto">
          <a:xfrm>
            <a:off x="5182540" y="296413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4" name="TextBox 73">
            <a:extLst>
              <a:ext uri="{FF2B5EF4-FFF2-40B4-BE49-F238E27FC236}">
                <a16:creationId xmlns:a16="http://schemas.microsoft.com/office/drawing/2014/main" xmlns="" id="{A25DCF5B-E17C-4D1E-A76C-C350EE844A1C}"/>
              </a:ext>
            </a:extLst>
          </p:cNvPr>
          <p:cNvSpPr txBox="1">
            <a:spLocks noChangeArrowheads="1"/>
          </p:cNvSpPr>
          <p:nvPr/>
        </p:nvSpPr>
        <p:spPr bwMode="auto">
          <a:xfrm>
            <a:off x="5181753" y="498877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5" name="Oval 29"/>
          <p:cNvSpPr>
            <a:spLocks noChangeArrowheads="1"/>
          </p:cNvSpPr>
          <p:nvPr/>
        </p:nvSpPr>
        <p:spPr bwMode="auto">
          <a:xfrm>
            <a:off x="5163919" y="3473304"/>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76" name="TextBox 75">
            <a:extLst>
              <a:ext uri="{FF2B5EF4-FFF2-40B4-BE49-F238E27FC236}">
                <a16:creationId xmlns:a16="http://schemas.microsoft.com/office/drawing/2014/main" xmlns="" id="{A25DCF5B-E17C-4D1E-A76C-C350EE844A1C}"/>
              </a:ext>
            </a:extLst>
          </p:cNvPr>
          <p:cNvSpPr txBox="1">
            <a:spLocks noChangeArrowheads="1"/>
          </p:cNvSpPr>
          <p:nvPr/>
        </p:nvSpPr>
        <p:spPr bwMode="auto">
          <a:xfrm>
            <a:off x="5925317" y="3487563"/>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8" name="TextBox 77">
            <a:extLst>
              <a:ext uri="{FF2B5EF4-FFF2-40B4-BE49-F238E27FC236}">
                <a16:creationId xmlns:a16="http://schemas.microsoft.com/office/drawing/2014/main" xmlns="" id="{A25DCF5B-E17C-4D1E-A76C-C350EE844A1C}"/>
              </a:ext>
            </a:extLst>
          </p:cNvPr>
          <p:cNvSpPr txBox="1">
            <a:spLocks noChangeArrowheads="1"/>
          </p:cNvSpPr>
          <p:nvPr/>
        </p:nvSpPr>
        <p:spPr bwMode="auto">
          <a:xfrm>
            <a:off x="5933110" y="4709365"/>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79" name="Text Box 170"/>
          <p:cNvSpPr txBox="1">
            <a:spLocks noChangeArrowheads="1"/>
          </p:cNvSpPr>
          <p:nvPr/>
        </p:nvSpPr>
        <p:spPr bwMode="auto">
          <a:xfrm>
            <a:off x="446567" y="1106065"/>
            <a:ext cx="7092920" cy="482183"/>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On the other hand, more boaters 55+ </a:t>
            </a:r>
            <a:r>
              <a:rPr lang="en-US" sz="1100" dirty="0" err="1">
                <a:latin typeface="Arial" pitchFamily="34" charset="0"/>
                <a:cs typeface="Arial" pitchFamily="34" charset="0"/>
              </a:rPr>
              <a:t>yrs</a:t>
            </a:r>
            <a:r>
              <a:rPr lang="en-US" sz="1100" dirty="0">
                <a:latin typeface="Arial" pitchFamily="34" charset="0"/>
                <a:cs typeface="Arial" pitchFamily="34" charset="0"/>
              </a:rPr>
              <a:t> who say they ‘Never’ drink before or while boating.</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Lowest compliance for 18-34 </a:t>
            </a:r>
            <a:r>
              <a:rPr lang="en-US" sz="1100" dirty="0" err="1">
                <a:latin typeface="Arial" pitchFamily="34" charset="0"/>
                <a:cs typeface="Arial" pitchFamily="34" charset="0"/>
              </a:rPr>
              <a:t>yrs</a:t>
            </a:r>
            <a:r>
              <a:rPr lang="en-US" sz="1100" dirty="0">
                <a:latin typeface="Arial" pitchFamily="34" charset="0"/>
                <a:cs typeface="Arial" pitchFamily="34" charset="0"/>
              </a:rPr>
              <a:t> and Males.</a:t>
            </a:r>
          </a:p>
        </p:txBody>
      </p:sp>
      <p:sp>
        <p:nvSpPr>
          <p:cNvPr id="80" name="TextBox 58">
            <a:extLst>
              <a:ext uri="{FF2B5EF4-FFF2-40B4-BE49-F238E27FC236}">
                <a16:creationId xmlns:a16="http://schemas.microsoft.com/office/drawing/2014/main" xmlns="" id="{AB02029F-B36B-4945-A04C-8A0D9694842F}"/>
              </a:ext>
            </a:extLst>
          </p:cNvPr>
          <p:cNvSpPr txBox="1">
            <a:spLocks noChangeArrowheads="1"/>
          </p:cNvSpPr>
          <p:nvPr/>
        </p:nvSpPr>
        <p:spPr bwMode="auto">
          <a:xfrm>
            <a:off x="3448688" y="2953625"/>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1" name="TextBox 58">
            <a:extLst>
              <a:ext uri="{FF2B5EF4-FFF2-40B4-BE49-F238E27FC236}">
                <a16:creationId xmlns:a16="http://schemas.microsoft.com/office/drawing/2014/main" xmlns="" id="{234C8C3F-BC58-45C0-82BE-BFEEB2A72842}"/>
              </a:ext>
            </a:extLst>
          </p:cNvPr>
          <p:cNvSpPr txBox="1">
            <a:spLocks noChangeArrowheads="1"/>
          </p:cNvSpPr>
          <p:nvPr/>
        </p:nvSpPr>
        <p:spPr bwMode="auto">
          <a:xfrm>
            <a:off x="4162590" y="423830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82" name="Oval 29">
            <a:extLst>
              <a:ext uri="{FF2B5EF4-FFF2-40B4-BE49-F238E27FC236}">
                <a16:creationId xmlns:a16="http://schemas.microsoft.com/office/drawing/2014/main" xmlns="" id="{ED00D7DE-A9AE-4510-BB28-05EDC668CFFD}"/>
              </a:ext>
            </a:extLst>
          </p:cNvPr>
          <p:cNvSpPr>
            <a:spLocks noChangeArrowheads="1"/>
          </p:cNvSpPr>
          <p:nvPr/>
        </p:nvSpPr>
        <p:spPr bwMode="auto">
          <a:xfrm>
            <a:off x="4288491" y="3484005"/>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83" name="Oval 29">
            <a:extLst>
              <a:ext uri="{FF2B5EF4-FFF2-40B4-BE49-F238E27FC236}">
                <a16:creationId xmlns:a16="http://schemas.microsoft.com/office/drawing/2014/main" xmlns="" id="{CB2DCA49-0514-4F05-B79B-357DCBB70572}"/>
              </a:ext>
            </a:extLst>
          </p:cNvPr>
          <p:cNvSpPr>
            <a:spLocks noChangeArrowheads="1"/>
          </p:cNvSpPr>
          <p:nvPr/>
        </p:nvSpPr>
        <p:spPr bwMode="auto">
          <a:xfrm>
            <a:off x="3591508" y="3980448"/>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84" name="Straight Arrow Connector 73">
            <a:extLst>
              <a:ext uri="{FF2B5EF4-FFF2-40B4-BE49-F238E27FC236}">
                <a16:creationId xmlns:a16="http://schemas.microsoft.com/office/drawing/2014/main" xmlns="" id="{227FA69B-C363-414F-98AE-3F97CDBFAD97}"/>
              </a:ext>
            </a:extLst>
          </p:cNvPr>
          <p:cNvCxnSpPr>
            <a:cxnSpLocks noChangeShapeType="1"/>
          </p:cNvCxnSpPr>
          <p:nvPr/>
        </p:nvCxnSpPr>
        <p:spPr bwMode="auto">
          <a:xfrm rot="16200000" flipH="1">
            <a:off x="3894976" y="4085935"/>
            <a:ext cx="216000" cy="1588"/>
          </a:xfrm>
          <a:prstGeom prst="straightConnector1">
            <a:avLst/>
          </a:prstGeom>
          <a:noFill/>
          <a:ln w="9525" algn="ctr">
            <a:solidFill>
              <a:schemeClr val="tx1"/>
            </a:solidFill>
            <a:prstDash val="solid"/>
            <a:round/>
            <a:headEnd/>
            <a:tailEnd type="arrow" w="med" len="med"/>
          </a:ln>
        </p:spPr>
      </p:cxnSp>
      <p:cxnSp>
        <p:nvCxnSpPr>
          <p:cNvPr id="85" name="Straight Arrow Connector 84">
            <a:extLst>
              <a:ext uri="{FF2B5EF4-FFF2-40B4-BE49-F238E27FC236}">
                <a16:creationId xmlns:a16="http://schemas.microsoft.com/office/drawing/2014/main" xmlns="" id="{6AA42AC3-3D5A-4027-A9AA-28AFBAE65BA0}"/>
              </a:ext>
            </a:extLst>
          </p:cNvPr>
          <p:cNvCxnSpPr>
            <a:cxnSpLocks noChangeShapeType="1"/>
          </p:cNvCxnSpPr>
          <p:nvPr/>
        </p:nvCxnSpPr>
        <p:spPr bwMode="auto">
          <a:xfrm>
            <a:off x="4131297" y="3990310"/>
            <a:ext cx="0" cy="216000"/>
          </a:xfrm>
          <a:prstGeom prst="straightConnector1">
            <a:avLst/>
          </a:prstGeom>
          <a:noFill/>
          <a:ln w="19050" algn="ctr">
            <a:solidFill>
              <a:srgbClr val="00B050"/>
            </a:solidFill>
            <a:prstDash val="solid"/>
            <a:round/>
            <a:headEnd/>
            <a:tailEnd type="arrow" w="med" len="med"/>
          </a:ln>
        </p:spPr>
      </p:cxnSp>
      <p:cxnSp>
        <p:nvCxnSpPr>
          <p:cNvPr id="86" name="Straight Arrow Connector 73">
            <a:extLst>
              <a:ext uri="{FF2B5EF4-FFF2-40B4-BE49-F238E27FC236}">
                <a16:creationId xmlns:a16="http://schemas.microsoft.com/office/drawing/2014/main" xmlns="" id="{76E46CCB-6B41-4609-BEEE-5B1FE2B3A213}"/>
              </a:ext>
            </a:extLst>
          </p:cNvPr>
          <p:cNvCxnSpPr>
            <a:cxnSpLocks noChangeShapeType="1"/>
          </p:cNvCxnSpPr>
          <p:nvPr/>
        </p:nvCxnSpPr>
        <p:spPr bwMode="auto">
          <a:xfrm rot="16200000" flipH="1">
            <a:off x="3942852" y="5630382"/>
            <a:ext cx="216000" cy="1588"/>
          </a:xfrm>
          <a:prstGeom prst="straightConnector1">
            <a:avLst/>
          </a:prstGeom>
          <a:noFill/>
          <a:ln w="9525" algn="ctr">
            <a:solidFill>
              <a:schemeClr val="tx1"/>
            </a:solidFill>
            <a:prstDash val="solid"/>
            <a:round/>
            <a:headEnd/>
            <a:tailEnd type="arrow" w="med" len="med"/>
          </a:ln>
        </p:spPr>
      </p:cxnSp>
      <p:cxnSp>
        <p:nvCxnSpPr>
          <p:cNvPr id="87" name="Straight Arrow Connector 86">
            <a:extLst>
              <a:ext uri="{FF2B5EF4-FFF2-40B4-BE49-F238E27FC236}">
                <a16:creationId xmlns:a16="http://schemas.microsoft.com/office/drawing/2014/main" xmlns="" id="{B89EDA14-F7D3-4D0B-AC77-0083BF398C9B}"/>
              </a:ext>
            </a:extLst>
          </p:cNvPr>
          <p:cNvCxnSpPr>
            <a:cxnSpLocks noChangeShapeType="1"/>
          </p:cNvCxnSpPr>
          <p:nvPr/>
        </p:nvCxnSpPr>
        <p:spPr bwMode="auto">
          <a:xfrm>
            <a:off x="4179173" y="5525232"/>
            <a:ext cx="0" cy="216000"/>
          </a:xfrm>
          <a:prstGeom prst="straightConnector1">
            <a:avLst/>
          </a:prstGeom>
          <a:noFill/>
          <a:ln w="19050" algn="ctr">
            <a:solidFill>
              <a:srgbClr val="00B050"/>
            </a:solidFill>
            <a:prstDash val="sysDot"/>
            <a:round/>
            <a:headEnd/>
            <a:tailEnd type="arrow" w="med" len="med"/>
          </a:ln>
        </p:spPr>
      </p:cxnSp>
      <p:cxnSp>
        <p:nvCxnSpPr>
          <p:cNvPr id="88" name="Straight Arrow Connector 73">
            <a:extLst>
              <a:ext uri="{FF2B5EF4-FFF2-40B4-BE49-F238E27FC236}">
                <a16:creationId xmlns:a16="http://schemas.microsoft.com/office/drawing/2014/main" xmlns="" id="{8BDCC0FE-EFD9-4661-B14A-16579BDBD85A}"/>
              </a:ext>
            </a:extLst>
          </p:cNvPr>
          <p:cNvCxnSpPr>
            <a:cxnSpLocks noChangeShapeType="1"/>
          </p:cNvCxnSpPr>
          <p:nvPr/>
        </p:nvCxnSpPr>
        <p:spPr bwMode="auto">
          <a:xfrm rot="16200000" flipH="1">
            <a:off x="4109424" y="5343014"/>
            <a:ext cx="216000" cy="1588"/>
          </a:xfrm>
          <a:prstGeom prst="straightConnector1">
            <a:avLst/>
          </a:prstGeom>
          <a:noFill/>
          <a:ln w="9525" algn="ctr">
            <a:solidFill>
              <a:schemeClr val="tx1"/>
            </a:solidFill>
            <a:prstDash val="dash"/>
            <a:round/>
            <a:headEnd/>
            <a:tailEnd type="arrow" w="med" len="med"/>
          </a:ln>
        </p:spPr>
      </p:cxnSp>
      <p:cxnSp>
        <p:nvCxnSpPr>
          <p:cNvPr id="89" name="Straight Arrow Connector 73">
            <a:extLst>
              <a:ext uri="{FF2B5EF4-FFF2-40B4-BE49-F238E27FC236}">
                <a16:creationId xmlns:a16="http://schemas.microsoft.com/office/drawing/2014/main" xmlns="" id="{0BA1E93D-CD21-4FE8-B02E-6B53ACAE6676}"/>
              </a:ext>
            </a:extLst>
          </p:cNvPr>
          <p:cNvCxnSpPr>
            <a:cxnSpLocks noChangeShapeType="1"/>
          </p:cNvCxnSpPr>
          <p:nvPr/>
        </p:nvCxnSpPr>
        <p:spPr bwMode="auto">
          <a:xfrm rot="5400000" flipH="1" flipV="1">
            <a:off x="4583447" y="3579815"/>
            <a:ext cx="216000" cy="1588"/>
          </a:xfrm>
          <a:prstGeom prst="straightConnector1">
            <a:avLst/>
          </a:prstGeom>
          <a:noFill/>
          <a:ln w="9525" algn="ctr">
            <a:solidFill>
              <a:schemeClr val="tx1"/>
            </a:solidFill>
            <a:prstDash val="solid"/>
            <a:round/>
            <a:headEnd/>
            <a:tailEnd type="arrow" w="med" len="med"/>
          </a:ln>
        </p:spPr>
      </p:cxnSp>
      <p:cxnSp>
        <p:nvCxnSpPr>
          <p:cNvPr id="90" name="Straight Arrow Connector 73">
            <a:extLst>
              <a:ext uri="{FF2B5EF4-FFF2-40B4-BE49-F238E27FC236}">
                <a16:creationId xmlns:a16="http://schemas.microsoft.com/office/drawing/2014/main" xmlns="" id="{E633793E-2E8E-4703-86B0-BF656EC90E2A}"/>
              </a:ext>
            </a:extLst>
          </p:cNvPr>
          <p:cNvCxnSpPr>
            <a:cxnSpLocks noChangeShapeType="1"/>
          </p:cNvCxnSpPr>
          <p:nvPr/>
        </p:nvCxnSpPr>
        <p:spPr bwMode="auto">
          <a:xfrm rot="16200000" flipH="1">
            <a:off x="4010438" y="2563489"/>
            <a:ext cx="216000" cy="1588"/>
          </a:xfrm>
          <a:prstGeom prst="straightConnector1">
            <a:avLst/>
          </a:prstGeom>
          <a:noFill/>
          <a:ln w="9525" algn="ctr">
            <a:solidFill>
              <a:schemeClr val="tx1"/>
            </a:solidFill>
            <a:prstDash val="solid"/>
            <a:round/>
            <a:headEnd/>
            <a:tailEnd type="arrow" w="med" len="med"/>
          </a:ln>
        </p:spPr>
      </p:cxnSp>
      <p:cxnSp>
        <p:nvCxnSpPr>
          <p:cNvPr id="91" name="Straight Arrow Connector 90">
            <a:extLst>
              <a:ext uri="{FF2B5EF4-FFF2-40B4-BE49-F238E27FC236}">
                <a16:creationId xmlns:a16="http://schemas.microsoft.com/office/drawing/2014/main" xmlns="" id="{3623F88F-D00A-4E12-B865-B6E13909BD34}"/>
              </a:ext>
            </a:extLst>
          </p:cNvPr>
          <p:cNvCxnSpPr>
            <a:cxnSpLocks noChangeShapeType="1"/>
          </p:cNvCxnSpPr>
          <p:nvPr/>
        </p:nvCxnSpPr>
        <p:spPr bwMode="auto">
          <a:xfrm>
            <a:off x="4246759" y="2458339"/>
            <a:ext cx="0" cy="216000"/>
          </a:xfrm>
          <a:prstGeom prst="straightConnector1">
            <a:avLst/>
          </a:prstGeom>
          <a:noFill/>
          <a:ln w="19050" algn="ctr">
            <a:solidFill>
              <a:srgbClr val="00B050"/>
            </a:solidFill>
            <a:prstDash val="sysDot"/>
            <a:round/>
            <a:headEnd/>
            <a:tailEnd type="arrow" w="med" len="med"/>
          </a:ln>
        </p:spPr>
      </p:cxnSp>
      <p:cxnSp>
        <p:nvCxnSpPr>
          <p:cNvPr id="92" name="Straight Arrow Connector 73">
            <a:extLst>
              <a:ext uri="{FF2B5EF4-FFF2-40B4-BE49-F238E27FC236}">
                <a16:creationId xmlns:a16="http://schemas.microsoft.com/office/drawing/2014/main" xmlns="" id="{D9A542E7-0049-4C4F-888E-3408DBC8F334}"/>
              </a:ext>
            </a:extLst>
          </p:cNvPr>
          <p:cNvCxnSpPr>
            <a:cxnSpLocks noChangeShapeType="1"/>
          </p:cNvCxnSpPr>
          <p:nvPr/>
        </p:nvCxnSpPr>
        <p:spPr bwMode="auto">
          <a:xfrm rot="16200000" flipH="1">
            <a:off x="3715741" y="3079476"/>
            <a:ext cx="216000" cy="1588"/>
          </a:xfrm>
          <a:prstGeom prst="straightConnector1">
            <a:avLst/>
          </a:prstGeom>
          <a:noFill/>
          <a:ln w="9525" algn="ctr">
            <a:solidFill>
              <a:schemeClr val="tx1"/>
            </a:solidFill>
            <a:prstDash val="solid"/>
            <a:round/>
            <a:headEnd/>
            <a:tailEnd type="arrow" w="med" len="med"/>
          </a:ln>
        </p:spPr>
      </p:cxnSp>
    </p:spTree>
    <p:extLst>
      <p:ext uri="{BB962C8B-B14F-4D97-AF65-F5344CB8AC3E}">
        <p14:creationId xmlns:p14="http://schemas.microsoft.com/office/powerpoint/2010/main" val="350257287"/>
      </p:ext>
    </p:extLst>
  </p:cSld>
  <p:clrMapOvr>
    <a:masterClrMapping/>
  </p:clrMapOvr>
  <p:transition spd="slow">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normAutofit/>
          </a:bodyPr>
          <a:lstStyle/>
          <a:p>
            <a:r>
              <a:rPr lang="en-US" sz="1900" dirty="0"/>
              <a:t>Fall 2018 decreases in ‘Never’ drinking alcoholic beverages before or while boating for all boating activity groups</a:t>
            </a:r>
            <a:r>
              <a:rPr lang="en-CA" sz="1900" dirty="0"/>
              <a:t>.</a:t>
            </a:r>
            <a:endParaRPr lang="en-US" sz="1900" dirty="0"/>
          </a:p>
        </p:txBody>
      </p:sp>
      <p:sp>
        <p:nvSpPr>
          <p:cNvPr id="77" name="Slide Number Placeholder 76"/>
          <p:cNvSpPr>
            <a:spLocks noGrp="1"/>
          </p:cNvSpPr>
          <p:nvPr>
            <p:ph type="sldNum" sz="quarter" idx="12"/>
          </p:nvPr>
        </p:nvSpPr>
        <p:spPr/>
        <p:txBody>
          <a:bodyPr/>
          <a:lstStyle/>
          <a:p>
            <a:fld id="{5857359A-ACC2-4AC8-94CA-842605F06C6B}" type="slidenum">
              <a:rPr lang="en-US" smtClean="0"/>
              <a:pPr/>
              <a:t>68</a:t>
            </a:fld>
            <a:endParaRPr lang="en-US"/>
          </a:p>
        </p:txBody>
      </p:sp>
      <p:sp>
        <p:nvSpPr>
          <p:cNvPr id="29" name="Rectangle 232"/>
          <p:cNvSpPr>
            <a:spLocks noChangeArrowheads="1"/>
          </p:cNvSpPr>
          <p:nvPr/>
        </p:nvSpPr>
        <p:spPr bwMode="auto">
          <a:xfrm>
            <a:off x="486118" y="1761091"/>
            <a:ext cx="7868499" cy="496599"/>
          </a:xfrm>
          <a:prstGeom prst="rect">
            <a:avLst/>
          </a:prstGeom>
          <a:noFill/>
          <a:ln w="9525">
            <a:noFill/>
            <a:miter lim="800000"/>
            <a:headEnd/>
            <a:tailEnd/>
          </a:ln>
        </p:spPr>
        <p:txBody>
          <a:bodyPr/>
          <a:lstStyle/>
          <a:p>
            <a:pPr algn="ctr">
              <a:spcBef>
                <a:spcPct val="0"/>
              </a:spcBef>
            </a:pPr>
            <a:r>
              <a:rPr lang="en-US" sz="1400" b="1" dirty="0">
                <a:solidFill>
                  <a:schemeClr val="tx1"/>
                </a:solidFill>
                <a:latin typeface="Arial" pitchFamily="34" charset="0"/>
                <a:cs typeface="Arial" pitchFamily="34" charset="0"/>
              </a:rPr>
              <a:t>% of boating activity participants who </a:t>
            </a:r>
            <a:r>
              <a:rPr lang="en-US" sz="1400" b="1" dirty="0">
                <a:latin typeface="Arial" pitchFamily="34" charset="0"/>
                <a:cs typeface="Arial" pitchFamily="34" charset="0"/>
              </a:rPr>
              <a:t>say they “</a:t>
            </a:r>
            <a:r>
              <a:rPr lang="en-US" sz="1400" b="1" u="sng" dirty="0">
                <a:latin typeface="Arial" pitchFamily="34" charset="0"/>
                <a:cs typeface="Arial" pitchFamily="34" charset="0"/>
              </a:rPr>
              <a:t>Never</a:t>
            </a:r>
            <a:r>
              <a:rPr lang="en-US" sz="1400" b="1" dirty="0">
                <a:latin typeface="Arial" pitchFamily="34" charset="0"/>
                <a:cs typeface="Arial" pitchFamily="34" charset="0"/>
              </a:rPr>
              <a:t>” </a:t>
            </a:r>
            <a:r>
              <a:rPr lang="en-US" sz="1400" b="1" dirty="0">
                <a:solidFill>
                  <a:schemeClr val="tx1"/>
                </a:solidFill>
                <a:latin typeface="Arial" pitchFamily="34" charset="0"/>
                <a:cs typeface="Arial" pitchFamily="34" charset="0"/>
              </a:rPr>
              <a:t/>
            </a:r>
            <a:br>
              <a:rPr lang="en-US" sz="1400" b="1" dirty="0">
                <a:solidFill>
                  <a:schemeClr val="tx1"/>
                </a:solidFill>
                <a:latin typeface="Arial" pitchFamily="34" charset="0"/>
                <a:cs typeface="Arial" pitchFamily="34" charset="0"/>
              </a:rPr>
            </a:br>
            <a:r>
              <a:rPr lang="en-US" sz="1400" b="1" dirty="0">
                <a:solidFill>
                  <a:schemeClr val="tx1"/>
                </a:solidFill>
                <a:latin typeface="Arial" pitchFamily="34" charset="0"/>
                <a:cs typeface="Arial" pitchFamily="34" charset="0"/>
              </a:rPr>
              <a:t>drink alcoholic beverages before or while boating*</a:t>
            </a:r>
            <a:endParaRPr lang="en-US" sz="1400" dirty="0">
              <a:solidFill>
                <a:schemeClr val="tx1"/>
              </a:solidFill>
              <a:latin typeface="Arial" pitchFamily="34" charset="0"/>
              <a:cs typeface="Arial" pitchFamily="34" charset="0"/>
            </a:endParaRPr>
          </a:p>
        </p:txBody>
      </p:sp>
      <p:sp>
        <p:nvSpPr>
          <p:cNvPr id="27" name="Text Box 1916"/>
          <p:cNvSpPr txBox="1">
            <a:spLocks noChangeArrowheads="1"/>
          </p:cNvSpPr>
          <p:nvPr/>
        </p:nvSpPr>
        <p:spPr bwMode="auto">
          <a:xfrm>
            <a:off x="114300" y="6507162"/>
            <a:ext cx="8343900" cy="35083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 Overall, which of the following applies to you personally when you are in a boat?</a:t>
            </a:r>
            <a:endParaRPr lang="en-US" sz="900" dirty="0">
              <a:latin typeface="Arial" pitchFamily="34" charset="0"/>
              <a:cs typeface="Arial" pitchFamily="34" charset="0"/>
            </a:endParaRPr>
          </a:p>
        </p:txBody>
      </p:sp>
      <p:graphicFrame>
        <p:nvGraphicFramePr>
          <p:cNvPr id="36" name="Object 4"/>
          <p:cNvGraphicFramePr>
            <a:graphicFrameLocks noChangeAspect="1"/>
          </p:cNvGraphicFramePr>
          <p:nvPr>
            <p:extLst>
              <p:ext uri="{D42A27DB-BD31-4B8C-83A1-F6EECF244321}">
                <p14:modId xmlns:p14="http://schemas.microsoft.com/office/powerpoint/2010/main" val="1660449117"/>
              </p:ext>
            </p:extLst>
          </p:nvPr>
        </p:nvGraphicFramePr>
        <p:xfrm>
          <a:off x="646113" y="2513013"/>
          <a:ext cx="5715000" cy="3217862"/>
        </p:xfrm>
        <a:graphic>
          <a:graphicData uri="http://schemas.openxmlformats.org/presentationml/2006/ole">
            <mc:AlternateContent xmlns:mc="http://schemas.openxmlformats.org/markup-compatibility/2006">
              <mc:Choice xmlns:v="urn:schemas-microsoft-com:vml" Requires="v">
                <p:oleObj spid="_x0000_s192543" name="Worksheet" r:id="rId4" imgW="3972001" imgH="2152624" progId="Excel.Sheet.8">
                  <p:embed/>
                </p:oleObj>
              </mc:Choice>
              <mc:Fallback>
                <p:oleObj name="Worksheet" r:id="rId4" imgW="3972001" imgH="2152624" progId="Excel.Sheet.8">
                  <p:embed/>
                  <p:pic>
                    <p:nvPicPr>
                      <p:cNvPr id="0" name=""/>
                      <p:cNvPicPr>
                        <a:picLocks noChangeAspect="1" noChangeArrowheads="1"/>
                      </p:cNvPicPr>
                      <p:nvPr/>
                    </p:nvPicPr>
                    <p:blipFill>
                      <a:blip r:embed="rId5"/>
                      <a:srcRect l="3552" b="621"/>
                      <a:stretch>
                        <a:fillRect/>
                      </a:stretch>
                    </p:blipFill>
                    <p:spPr bwMode="auto">
                      <a:xfrm>
                        <a:off x="646113" y="2513013"/>
                        <a:ext cx="5715000" cy="3217862"/>
                      </a:xfrm>
                      <a:prstGeom prst="rect">
                        <a:avLst/>
                      </a:prstGeom>
                      <a:noFill/>
                      <a:ln>
                        <a:noFill/>
                      </a:ln>
                      <a:effectLst/>
                      <a:extLst/>
                    </p:spPr>
                  </p:pic>
                </p:oleObj>
              </mc:Fallback>
            </mc:AlternateContent>
          </a:graphicData>
        </a:graphic>
      </p:graphicFrame>
      <p:sp>
        <p:nvSpPr>
          <p:cNvPr id="37" name="TextBox 26"/>
          <p:cNvSpPr txBox="1">
            <a:spLocks noChangeArrowheads="1"/>
          </p:cNvSpPr>
          <p:nvPr/>
        </p:nvSpPr>
        <p:spPr bwMode="auto">
          <a:xfrm>
            <a:off x="1112053" y="2761813"/>
            <a:ext cx="2011680" cy="2955200"/>
          </a:xfrm>
          <a:prstGeom prst="rect">
            <a:avLst/>
          </a:prstGeom>
          <a:solidFill>
            <a:srgbClr val="FFFFFF"/>
          </a:solidFill>
          <a:ln w="9525">
            <a:noFill/>
            <a:miter lim="800000"/>
            <a:headEnd/>
            <a:tailEnd/>
          </a:ln>
        </p:spPr>
        <p:txBody>
          <a:bodyPr wrap="square">
            <a:noAutofit/>
          </a:bodyPr>
          <a:lstStyle/>
          <a:p>
            <a:pPr>
              <a:lnSpc>
                <a:spcPct val="150000"/>
              </a:lnSpc>
              <a:spcBef>
                <a:spcPts val="1000"/>
              </a:spcBef>
              <a:buFontTx/>
              <a:buNone/>
            </a:pPr>
            <a:r>
              <a:rPr lang="en-CA" sz="1100" dirty="0">
                <a:latin typeface="Arial" pitchFamily="34" charset="0"/>
                <a:cs typeface="Arial" pitchFamily="34" charset="0"/>
              </a:rPr>
              <a:t>Total boaters </a:t>
            </a:r>
            <a:r>
              <a:rPr lang="en-CA" sz="800" dirty="0">
                <a:latin typeface="Arial" pitchFamily="34" charset="0"/>
                <a:cs typeface="Arial" pitchFamily="34" charset="0"/>
              </a:rPr>
              <a:t>(445)</a:t>
            </a:r>
            <a:endParaRPr lang="en-US" sz="1100" dirty="0">
              <a:latin typeface="Arial" pitchFamily="34" charset="0"/>
              <a:cs typeface="Arial" pitchFamily="34" charset="0"/>
            </a:endParaRPr>
          </a:p>
          <a:p>
            <a:pPr>
              <a:lnSpc>
                <a:spcPct val="150000"/>
              </a:lnSpc>
              <a:spcBef>
                <a:spcPts val="1200"/>
              </a:spcBef>
              <a:buFontTx/>
              <a:buNone/>
            </a:pPr>
            <a:r>
              <a:rPr lang="en-US" sz="1100" dirty="0">
                <a:latin typeface="Arial" pitchFamily="34" charset="0"/>
                <a:cs typeface="Arial" pitchFamily="34" charset="0"/>
              </a:rPr>
              <a:t>Fishing </a:t>
            </a:r>
            <a:r>
              <a:rPr lang="en-US" sz="800" dirty="0">
                <a:latin typeface="Arial" pitchFamily="34" charset="0"/>
                <a:cs typeface="Arial" pitchFamily="34" charset="0"/>
              </a:rPr>
              <a:t>(n=256)</a:t>
            </a:r>
            <a:endParaRPr lang="en-US" sz="1050" dirty="0">
              <a:latin typeface="Arial" pitchFamily="34" charset="0"/>
              <a:cs typeface="Arial" pitchFamily="34" charset="0"/>
            </a:endParaRPr>
          </a:p>
          <a:p>
            <a:pPr>
              <a:lnSpc>
                <a:spcPct val="150000"/>
              </a:lnSpc>
              <a:spcBef>
                <a:spcPts val="600"/>
              </a:spcBef>
              <a:buFontTx/>
              <a:buNone/>
            </a:pPr>
            <a:r>
              <a:rPr lang="en-US" sz="1100" dirty="0">
                <a:latin typeface="Arial" pitchFamily="34" charset="0"/>
                <a:cs typeface="Arial" pitchFamily="34" charset="0"/>
              </a:rPr>
              <a:t>Pleasure powerboating </a:t>
            </a:r>
            <a:r>
              <a:rPr lang="en-US" sz="800" dirty="0">
                <a:latin typeface="Arial" pitchFamily="34" charset="0"/>
                <a:cs typeface="Arial" pitchFamily="34" charset="0"/>
              </a:rPr>
              <a:t>(n=206)</a:t>
            </a:r>
            <a:endParaRPr lang="en-US" sz="1050" dirty="0">
              <a:latin typeface="Arial" pitchFamily="34" charset="0"/>
              <a:cs typeface="Arial" pitchFamily="34" charset="0"/>
            </a:endParaRPr>
          </a:p>
          <a:p>
            <a:pPr>
              <a:lnSpc>
                <a:spcPct val="150000"/>
              </a:lnSpc>
              <a:spcBef>
                <a:spcPts val="600"/>
              </a:spcBef>
              <a:buFontTx/>
              <a:buNone/>
            </a:pPr>
            <a:r>
              <a:rPr lang="en-US" sz="1100" dirty="0">
                <a:latin typeface="Arial" pitchFamily="34" charset="0"/>
                <a:cs typeface="Arial" pitchFamily="34" charset="0"/>
              </a:rPr>
              <a:t>Drivers of powerboats </a:t>
            </a:r>
            <a:r>
              <a:rPr lang="en-US" sz="800" dirty="0">
                <a:latin typeface="Arial" pitchFamily="34" charset="0"/>
                <a:cs typeface="Arial" pitchFamily="34" charset="0"/>
              </a:rPr>
              <a:t>(n=142)</a:t>
            </a:r>
            <a:endParaRPr lang="en-US" sz="1050" dirty="0">
              <a:latin typeface="Arial" pitchFamily="34" charset="0"/>
              <a:cs typeface="Arial" pitchFamily="34" charset="0"/>
            </a:endParaRPr>
          </a:p>
          <a:p>
            <a:pPr>
              <a:lnSpc>
                <a:spcPct val="150000"/>
              </a:lnSpc>
              <a:spcBef>
                <a:spcPts val="600"/>
              </a:spcBef>
              <a:buFontTx/>
              <a:buNone/>
            </a:pPr>
            <a:r>
              <a:rPr lang="en-US" sz="1100" dirty="0">
                <a:latin typeface="Arial" pitchFamily="34" charset="0"/>
                <a:cs typeface="Arial" pitchFamily="34" charset="0"/>
              </a:rPr>
              <a:t>Passengers </a:t>
            </a:r>
            <a:r>
              <a:rPr lang="en-US" sz="800" dirty="0">
                <a:latin typeface="Arial" pitchFamily="34" charset="0"/>
                <a:cs typeface="Arial" pitchFamily="34" charset="0"/>
              </a:rPr>
              <a:t>(n=283)</a:t>
            </a:r>
            <a:endParaRPr lang="en-US" sz="1050" dirty="0">
              <a:latin typeface="Arial" pitchFamily="34" charset="0"/>
              <a:cs typeface="Arial" pitchFamily="34" charset="0"/>
            </a:endParaRPr>
          </a:p>
          <a:p>
            <a:pPr>
              <a:lnSpc>
                <a:spcPct val="150000"/>
              </a:lnSpc>
              <a:spcBef>
                <a:spcPts val="900"/>
              </a:spcBef>
              <a:buFontTx/>
              <a:buNone/>
            </a:pPr>
            <a:r>
              <a:rPr lang="en-US" sz="1100" dirty="0">
                <a:latin typeface="Arial" pitchFamily="34" charset="0"/>
                <a:cs typeface="Arial" pitchFamily="34" charset="0"/>
              </a:rPr>
              <a:t>Ride PWC </a:t>
            </a:r>
            <a:r>
              <a:rPr lang="en-US" sz="800" dirty="0">
                <a:latin typeface="Arial" pitchFamily="34" charset="0"/>
                <a:cs typeface="Arial" pitchFamily="34" charset="0"/>
              </a:rPr>
              <a:t>(n=62)</a:t>
            </a:r>
            <a:endParaRPr lang="en-US" sz="1050" dirty="0">
              <a:latin typeface="Arial" pitchFamily="34" charset="0"/>
              <a:cs typeface="Arial" pitchFamily="34" charset="0"/>
            </a:endParaRPr>
          </a:p>
          <a:p>
            <a:pPr>
              <a:lnSpc>
                <a:spcPct val="150000"/>
              </a:lnSpc>
              <a:spcBef>
                <a:spcPts val="1000"/>
              </a:spcBef>
              <a:buFontTx/>
              <a:buNone/>
            </a:pPr>
            <a:r>
              <a:rPr lang="en-US" sz="1100" dirty="0">
                <a:latin typeface="Arial" pitchFamily="34" charset="0"/>
                <a:cs typeface="Arial" pitchFamily="34" charset="0"/>
              </a:rPr>
              <a:t>Canoeing &amp; Kayaking </a:t>
            </a:r>
            <a:r>
              <a:rPr lang="en-US" sz="800" dirty="0">
                <a:latin typeface="Arial" pitchFamily="34" charset="0"/>
                <a:cs typeface="Arial" pitchFamily="34" charset="0"/>
              </a:rPr>
              <a:t>(n=280)</a:t>
            </a:r>
            <a:endParaRPr lang="en-US" sz="1050" dirty="0">
              <a:latin typeface="Arial" pitchFamily="34" charset="0"/>
              <a:cs typeface="Arial" pitchFamily="34" charset="0"/>
            </a:endParaRPr>
          </a:p>
          <a:p>
            <a:pPr>
              <a:lnSpc>
                <a:spcPct val="150000"/>
              </a:lnSpc>
              <a:spcBef>
                <a:spcPts val="800"/>
              </a:spcBef>
              <a:buFontTx/>
              <a:buNone/>
            </a:pPr>
            <a:r>
              <a:rPr lang="en-US" sz="1100" dirty="0">
                <a:latin typeface="Arial" pitchFamily="34" charset="0"/>
                <a:cs typeface="Arial" pitchFamily="34" charset="0"/>
              </a:rPr>
              <a:t>Sailing </a:t>
            </a:r>
            <a:r>
              <a:rPr lang="en-US" sz="800" dirty="0">
                <a:latin typeface="Arial" pitchFamily="34" charset="0"/>
                <a:cs typeface="Arial" pitchFamily="34" charset="0"/>
              </a:rPr>
              <a:t>(n=58)</a:t>
            </a:r>
            <a:endParaRPr lang="en-US" sz="1050" dirty="0">
              <a:latin typeface="Arial" pitchFamily="34" charset="0"/>
              <a:cs typeface="Arial" pitchFamily="34" charset="0"/>
            </a:endParaRPr>
          </a:p>
        </p:txBody>
      </p:sp>
      <p:sp>
        <p:nvSpPr>
          <p:cNvPr id="39" name="TextBox 52"/>
          <p:cNvSpPr txBox="1">
            <a:spLocks noChangeArrowheads="1"/>
          </p:cNvSpPr>
          <p:nvPr/>
        </p:nvSpPr>
        <p:spPr bwMode="auto">
          <a:xfrm>
            <a:off x="4332790" y="5302208"/>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36</a:t>
            </a:r>
            <a:endParaRPr lang="en-US" sz="1000" dirty="0">
              <a:latin typeface="Arial" pitchFamily="34" charset="0"/>
              <a:cs typeface="Arial" pitchFamily="34" charset="0"/>
            </a:endParaRPr>
          </a:p>
        </p:txBody>
      </p:sp>
      <p:sp>
        <p:nvSpPr>
          <p:cNvPr id="40" name="TextBox 40"/>
          <p:cNvSpPr txBox="1">
            <a:spLocks noChangeArrowheads="1"/>
          </p:cNvSpPr>
          <p:nvPr/>
        </p:nvSpPr>
        <p:spPr bwMode="auto">
          <a:xfrm>
            <a:off x="4812971" y="4956937"/>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51</a:t>
            </a:r>
            <a:endParaRPr lang="en-US" sz="1000" dirty="0">
              <a:latin typeface="Arial" pitchFamily="34" charset="0"/>
              <a:cs typeface="Arial" pitchFamily="34" charset="0"/>
            </a:endParaRPr>
          </a:p>
        </p:txBody>
      </p:sp>
      <p:sp>
        <p:nvSpPr>
          <p:cNvPr id="41" name="TextBox 56"/>
          <p:cNvSpPr txBox="1">
            <a:spLocks noChangeArrowheads="1"/>
          </p:cNvSpPr>
          <p:nvPr/>
        </p:nvSpPr>
        <p:spPr bwMode="auto">
          <a:xfrm>
            <a:off x="4537155" y="4603402"/>
            <a:ext cx="392112" cy="246062"/>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44</a:t>
            </a:r>
            <a:endParaRPr lang="en-US" sz="1000" dirty="0">
              <a:latin typeface="Arial" pitchFamily="34" charset="0"/>
              <a:cs typeface="Arial" pitchFamily="34" charset="0"/>
            </a:endParaRPr>
          </a:p>
        </p:txBody>
      </p:sp>
      <p:sp>
        <p:nvSpPr>
          <p:cNvPr id="42" name="TextBox 57"/>
          <p:cNvSpPr txBox="1">
            <a:spLocks noChangeArrowheads="1"/>
          </p:cNvSpPr>
          <p:nvPr/>
        </p:nvSpPr>
        <p:spPr bwMode="auto">
          <a:xfrm>
            <a:off x="4563891" y="3900319"/>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44</a:t>
            </a:r>
          </a:p>
        </p:txBody>
      </p:sp>
      <p:sp>
        <p:nvSpPr>
          <p:cNvPr id="43" name="TextBox 58"/>
          <p:cNvSpPr txBox="1">
            <a:spLocks noChangeArrowheads="1"/>
          </p:cNvSpPr>
          <p:nvPr/>
        </p:nvSpPr>
        <p:spPr bwMode="auto">
          <a:xfrm>
            <a:off x="4744115" y="4252605"/>
            <a:ext cx="392113"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50</a:t>
            </a:r>
            <a:endParaRPr lang="en-US" sz="1000" dirty="0">
              <a:latin typeface="Arial" pitchFamily="34" charset="0"/>
              <a:cs typeface="Arial" pitchFamily="34" charset="0"/>
            </a:endParaRPr>
          </a:p>
        </p:txBody>
      </p:sp>
      <p:sp>
        <p:nvSpPr>
          <p:cNvPr id="44" name="TextBox 59"/>
          <p:cNvSpPr txBox="1">
            <a:spLocks noChangeArrowheads="1"/>
          </p:cNvSpPr>
          <p:nvPr/>
        </p:nvSpPr>
        <p:spPr bwMode="auto">
          <a:xfrm>
            <a:off x="4609666" y="3551651"/>
            <a:ext cx="392113" cy="247650"/>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45</a:t>
            </a:r>
            <a:endParaRPr lang="en-US" sz="1000" dirty="0">
              <a:latin typeface="Arial" pitchFamily="34" charset="0"/>
              <a:cs typeface="Arial" pitchFamily="34" charset="0"/>
            </a:endParaRPr>
          </a:p>
        </p:txBody>
      </p:sp>
      <p:sp>
        <p:nvSpPr>
          <p:cNvPr id="45" name="TextBox 62"/>
          <p:cNvSpPr txBox="1">
            <a:spLocks noChangeArrowheads="1"/>
          </p:cNvSpPr>
          <p:nvPr/>
        </p:nvSpPr>
        <p:spPr bwMode="auto">
          <a:xfrm>
            <a:off x="4753804" y="3200496"/>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50</a:t>
            </a:r>
          </a:p>
        </p:txBody>
      </p:sp>
      <p:sp>
        <p:nvSpPr>
          <p:cNvPr id="57" name="TextBox 49"/>
          <p:cNvSpPr txBox="1">
            <a:spLocks noChangeArrowheads="1"/>
          </p:cNvSpPr>
          <p:nvPr/>
        </p:nvSpPr>
        <p:spPr bwMode="auto">
          <a:xfrm>
            <a:off x="4660989" y="2529917"/>
            <a:ext cx="809954" cy="261610"/>
          </a:xfrm>
          <a:prstGeom prst="rect">
            <a:avLst/>
          </a:prstGeom>
          <a:noFill/>
          <a:ln w="9525">
            <a:noFill/>
            <a:miter lim="800000"/>
            <a:headEnd/>
            <a:tailEnd/>
          </a:ln>
        </p:spPr>
        <p:txBody>
          <a:bodyPr wrap="square">
            <a:spAutoFit/>
          </a:bodyPr>
          <a:lstStyle/>
          <a:p>
            <a:pPr>
              <a:buFontTx/>
              <a:buNone/>
            </a:pPr>
            <a:r>
              <a:rPr lang="en-US" sz="1100" b="1" u="sng" dirty="0">
                <a:latin typeface="Arial" pitchFamily="34" charset="0"/>
                <a:cs typeface="Arial" pitchFamily="34" charset="0"/>
                <a:sym typeface="Symbol" pitchFamily="18" charset="2"/>
              </a:rPr>
              <a:t>Aug 2018</a:t>
            </a:r>
            <a:endParaRPr lang="en-US" sz="1100" u="sng" dirty="0">
              <a:latin typeface="Arial" pitchFamily="34" charset="0"/>
              <a:cs typeface="Arial" pitchFamily="34" charset="0"/>
            </a:endParaRPr>
          </a:p>
        </p:txBody>
      </p:sp>
      <p:sp>
        <p:nvSpPr>
          <p:cNvPr id="65" name="TextBox 62"/>
          <p:cNvSpPr txBox="1">
            <a:spLocks noChangeArrowheads="1"/>
          </p:cNvSpPr>
          <p:nvPr/>
        </p:nvSpPr>
        <p:spPr bwMode="auto">
          <a:xfrm>
            <a:off x="4903807" y="2851127"/>
            <a:ext cx="392112" cy="246063"/>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55</a:t>
            </a:r>
            <a:endParaRPr lang="en-US" sz="1000" dirty="0">
              <a:latin typeface="Arial" pitchFamily="34" charset="0"/>
              <a:cs typeface="Arial"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3922463682"/>
              </p:ext>
            </p:extLst>
          </p:nvPr>
        </p:nvGraphicFramePr>
        <p:xfrm>
          <a:off x="5741581" y="2115154"/>
          <a:ext cx="3175721" cy="3534252"/>
        </p:xfrm>
        <a:graphic>
          <a:graphicData uri="http://schemas.openxmlformats.org/drawingml/2006/table">
            <a:tbl>
              <a:tblPr>
                <a:tableStyleId>{5C22544A-7EE6-4342-B048-85BDC9FD1C3A}</a:tableStyleId>
              </a:tblPr>
              <a:tblGrid>
                <a:gridCol w="629522">
                  <a:extLst>
                    <a:ext uri="{9D8B030D-6E8A-4147-A177-3AD203B41FA5}">
                      <a16:colId xmlns:a16="http://schemas.microsoft.com/office/drawing/2014/main" xmlns="" val="346523954"/>
                    </a:ext>
                  </a:extLst>
                </a:gridCol>
                <a:gridCol w="629522">
                  <a:extLst>
                    <a:ext uri="{9D8B030D-6E8A-4147-A177-3AD203B41FA5}">
                      <a16:colId xmlns:a16="http://schemas.microsoft.com/office/drawing/2014/main" xmlns="" val="2579843482"/>
                    </a:ext>
                  </a:extLst>
                </a:gridCol>
                <a:gridCol w="629522">
                  <a:extLst>
                    <a:ext uri="{9D8B030D-6E8A-4147-A177-3AD203B41FA5}">
                      <a16:colId xmlns:a16="http://schemas.microsoft.com/office/drawing/2014/main" xmlns="" val="85257230"/>
                    </a:ext>
                  </a:extLst>
                </a:gridCol>
                <a:gridCol w="628297">
                  <a:extLst>
                    <a:ext uri="{9D8B030D-6E8A-4147-A177-3AD203B41FA5}">
                      <a16:colId xmlns:a16="http://schemas.microsoft.com/office/drawing/2014/main" xmlns="" val="20000"/>
                    </a:ext>
                  </a:extLst>
                </a:gridCol>
                <a:gridCol w="658858">
                  <a:extLst>
                    <a:ext uri="{9D8B030D-6E8A-4147-A177-3AD203B41FA5}">
                      <a16:colId xmlns:a16="http://schemas.microsoft.com/office/drawing/2014/main" xmlns="" val="20001"/>
                    </a:ext>
                  </a:extLst>
                </a:gridCol>
              </a:tblGrid>
              <a:tr h="672902">
                <a:tc>
                  <a:txBody>
                    <a:bodyPr/>
                    <a:lstStyle/>
                    <a:p>
                      <a:pPr algn="ctr"/>
                      <a:r>
                        <a:rPr lang="en-CA" sz="1100" b="1" u="sng" dirty="0">
                          <a:latin typeface="Arial" panose="020B0604020202020204" pitchFamily="34" charset="0"/>
                          <a:cs typeface="Arial" panose="020B0604020202020204" pitchFamily="34" charset="0"/>
                        </a:rPr>
                        <a:t>May</a:t>
                      </a:r>
                    </a:p>
                    <a:p>
                      <a:pPr algn="ctr"/>
                      <a:r>
                        <a:rPr lang="en-CA" sz="1100" b="1" u="sng" dirty="0">
                          <a:latin typeface="Arial" panose="020B0604020202020204" pitchFamily="34" charset="0"/>
                          <a:cs typeface="Arial" panose="020B0604020202020204" pitchFamily="34" charset="0"/>
                        </a:rPr>
                        <a:t>2018</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u="sng" dirty="0">
                          <a:latin typeface="Arial" panose="020B0604020202020204" pitchFamily="34" charset="0"/>
                          <a:cs typeface="Arial" panose="020B0604020202020204" pitchFamily="34" charset="0"/>
                        </a:rPr>
                        <a:t>Aug</a:t>
                      </a:r>
                      <a:br>
                        <a:rPr lang="en-CA" sz="1100" b="1" u="sng" dirty="0">
                          <a:latin typeface="Arial" panose="020B0604020202020204" pitchFamily="34" charset="0"/>
                          <a:cs typeface="Arial" panose="020B0604020202020204" pitchFamily="34" charset="0"/>
                        </a:rPr>
                      </a:br>
                      <a:r>
                        <a:rPr lang="en-CA" sz="1100" b="1" u="sng" dirty="0">
                          <a:latin typeface="Arial" panose="020B0604020202020204" pitchFamily="34" charset="0"/>
                          <a:cs typeface="Arial" panose="020B0604020202020204" pitchFamily="34" charset="0"/>
                        </a:rPr>
                        <a:t>2017</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u="sng" dirty="0">
                          <a:latin typeface="Arial" panose="020B0604020202020204" pitchFamily="34" charset="0"/>
                          <a:cs typeface="Arial" panose="020B0604020202020204" pitchFamily="34" charset="0"/>
                        </a:rPr>
                        <a:t>May</a:t>
                      </a:r>
                      <a:br>
                        <a:rPr lang="en-CA" sz="1100" b="1" u="sng" dirty="0">
                          <a:latin typeface="Arial" panose="020B0604020202020204" pitchFamily="34" charset="0"/>
                          <a:cs typeface="Arial" panose="020B0604020202020204" pitchFamily="34" charset="0"/>
                        </a:rPr>
                      </a:br>
                      <a:r>
                        <a:rPr lang="en-CA" sz="1100" b="1" u="sng" dirty="0">
                          <a:latin typeface="Arial" panose="020B0604020202020204" pitchFamily="34" charset="0"/>
                          <a:cs typeface="Arial" panose="020B0604020202020204" pitchFamily="34" charset="0"/>
                        </a:rPr>
                        <a:t>2016</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u="sng" dirty="0">
                          <a:latin typeface="Arial" panose="020B0604020202020204" pitchFamily="34" charset="0"/>
                          <a:cs typeface="Arial" panose="020B0604020202020204" pitchFamily="34" charset="0"/>
                        </a:rPr>
                        <a:t>Aug</a:t>
                      </a:r>
                      <a:br>
                        <a:rPr lang="en-CA" sz="1100" b="1" u="sng" dirty="0">
                          <a:latin typeface="Arial" panose="020B0604020202020204" pitchFamily="34" charset="0"/>
                          <a:cs typeface="Arial" panose="020B0604020202020204" pitchFamily="34" charset="0"/>
                        </a:rPr>
                      </a:br>
                      <a:r>
                        <a:rPr lang="en-CA" sz="1100" b="1" u="sng" dirty="0">
                          <a:latin typeface="Arial" panose="020B0604020202020204" pitchFamily="34" charset="0"/>
                          <a:cs typeface="Arial" panose="020B0604020202020204" pitchFamily="34" charset="0"/>
                        </a:rPr>
                        <a:t>2015</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u="sng" dirty="0">
                          <a:latin typeface="Arial" panose="020B0604020202020204" pitchFamily="34" charset="0"/>
                          <a:cs typeface="Arial" panose="020B0604020202020204" pitchFamily="34" charset="0"/>
                        </a:rPr>
                        <a:t>Aug</a:t>
                      </a:r>
                      <a:br>
                        <a:rPr lang="en-US" sz="1100" b="1" u="sng" dirty="0">
                          <a:latin typeface="Arial" panose="020B0604020202020204" pitchFamily="34" charset="0"/>
                          <a:cs typeface="Arial" panose="020B0604020202020204" pitchFamily="34" charset="0"/>
                        </a:rPr>
                      </a:br>
                      <a:r>
                        <a:rPr lang="en-US" sz="1100" b="1" u="sng" dirty="0">
                          <a:latin typeface="Arial" panose="020B0604020202020204" pitchFamily="34" charset="0"/>
                          <a:cs typeface="Arial" panose="020B0604020202020204" pitchFamily="34" charset="0"/>
                        </a:rPr>
                        <a:t>2014</a:t>
                      </a:r>
                      <a:endParaRPr lang="en-CA" sz="1100" b="1" u="sng" dirty="0">
                        <a:latin typeface="Arial" panose="020B06040202020202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000">
                <a:tc>
                  <a:txBody>
                    <a:bodyPr/>
                    <a:lstStyle/>
                    <a:p>
                      <a:pPr algn="ctr"/>
                      <a:r>
                        <a:rPr lang="en-CA" sz="1000" b="1" dirty="0">
                          <a:latin typeface="Arial" panose="020B0604020202020204" pitchFamily="34" charset="0"/>
                          <a:cs typeface="Arial" panose="020B0604020202020204" pitchFamily="34" charset="0"/>
                        </a:rPr>
                        <a:t>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51</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2389">
                <a:tc>
                  <a:txBody>
                    <a:bodyPr/>
                    <a:lstStyle/>
                    <a:p>
                      <a:pPr algn="ctr"/>
                      <a:r>
                        <a:rPr lang="en-CA" sz="1000" b="1" dirty="0">
                          <a:latin typeface="Arial" panose="020B0604020202020204" pitchFamily="34" charset="0"/>
                          <a:cs typeface="Arial" panose="020B0604020202020204" pitchFamily="34" charset="0"/>
                        </a:rPr>
                        <a:t>58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47</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2336">
                <a:tc>
                  <a:txBody>
                    <a:bodyPr/>
                    <a:lstStyle/>
                    <a:p>
                      <a:pPr algn="ctr"/>
                      <a:r>
                        <a:rPr lang="en-CA" sz="1000" b="1" dirty="0">
                          <a:latin typeface="Arial" panose="020B0604020202020204" pitchFamily="34" charset="0"/>
                          <a:cs typeface="Arial" panose="020B0604020202020204" pitchFamily="34" charset="0"/>
                        </a:rPr>
                        <a:t>54</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41</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22283">
                <a:tc>
                  <a:txBody>
                    <a:bodyPr/>
                    <a:lstStyle/>
                    <a:p>
                      <a:pPr algn="ctr"/>
                      <a:r>
                        <a:rPr lang="en-CA" sz="1000" b="1" dirty="0">
                          <a:latin typeface="Arial" panose="020B0604020202020204" pitchFamily="34" charset="0"/>
                          <a:cs typeface="Arial" panose="020B0604020202020204" pitchFamily="34" charset="0"/>
                        </a:rPr>
                        <a:t>56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44</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36430">
                <a:tc>
                  <a:txBody>
                    <a:bodyPr/>
                    <a:lstStyle/>
                    <a:p>
                      <a:pPr algn="ctr"/>
                      <a:r>
                        <a:rPr lang="en-CA" sz="1000" b="1" dirty="0">
                          <a:latin typeface="Arial" panose="020B0604020202020204" pitchFamily="34" charset="0"/>
                          <a:cs typeface="Arial" panose="020B0604020202020204" pitchFamily="34" charset="0"/>
                        </a:rPr>
                        <a:t>56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54</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48</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9563">
                <a:tc>
                  <a:txBody>
                    <a:bodyPr/>
                    <a:lstStyle/>
                    <a:p>
                      <a:pPr algn="ctr"/>
                      <a:r>
                        <a:rPr lang="en-CA" sz="1000" b="1" dirty="0">
                          <a:latin typeface="Arial" panose="020B0604020202020204" pitchFamily="34" charset="0"/>
                          <a:cs typeface="Arial" panose="020B0604020202020204" pitchFamily="34" charset="0"/>
                        </a:rPr>
                        <a:t>47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49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42</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36349">
                <a:tc>
                  <a:txBody>
                    <a:bodyPr/>
                    <a:lstStyle/>
                    <a:p>
                      <a:pPr algn="ctr"/>
                      <a:r>
                        <a:rPr lang="en-CA" sz="1000" b="1" dirty="0">
                          <a:latin typeface="Arial" panose="020B0604020202020204" pitchFamily="34" charset="0"/>
                          <a:cs typeface="Arial" panose="020B0604020202020204" pitchFamily="34" charset="0"/>
                        </a:rPr>
                        <a:t>58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64</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52</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6000">
                <a:tc>
                  <a:txBody>
                    <a:bodyPr/>
                    <a:lstStyle/>
                    <a:p>
                      <a:pPr algn="ctr"/>
                      <a:r>
                        <a:rPr lang="en-CA" sz="1000" b="1" dirty="0">
                          <a:latin typeface="Arial" panose="020B0604020202020204" pitchFamily="34" charset="0"/>
                          <a:cs typeface="Arial" panose="020B0604020202020204" pitchFamily="34" charset="0"/>
                        </a:rPr>
                        <a:t>36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58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b="1" dirty="0">
                          <a:latin typeface="Arial" panose="020B0604020202020204" pitchFamily="34" charset="0"/>
                          <a:cs typeface="Arial" panose="020B0604020202020204" pitchFamily="34" charset="0"/>
                        </a:rPr>
                        <a:t>63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dirty="0">
                          <a:latin typeface="Arial" panose="020B0604020202020204" pitchFamily="34" charset="0"/>
                          <a:cs typeface="Arial" panose="020B0604020202020204" pitchFamily="34" charset="0"/>
                        </a:rPr>
                        <a:t>37</a:t>
                      </a:r>
                      <a:endParaRPr lang="en-CA" sz="1000" b="1" dirty="0">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cxnSp>
        <p:nvCxnSpPr>
          <p:cNvPr id="64" name="Straight Arrow Connector 73"/>
          <p:cNvCxnSpPr>
            <a:cxnSpLocks noChangeShapeType="1"/>
          </p:cNvCxnSpPr>
          <p:nvPr/>
        </p:nvCxnSpPr>
        <p:spPr bwMode="auto">
          <a:xfrm rot="5400000" flipH="1" flipV="1">
            <a:off x="7984582" y="3282166"/>
            <a:ext cx="216000" cy="1588"/>
          </a:xfrm>
          <a:prstGeom prst="straightConnector1">
            <a:avLst/>
          </a:prstGeom>
          <a:noFill/>
          <a:ln w="9525" algn="ctr">
            <a:solidFill>
              <a:schemeClr val="tx1"/>
            </a:solidFill>
            <a:prstDash val="solid"/>
            <a:round/>
            <a:headEnd/>
            <a:tailEnd type="arrow" w="med" len="med"/>
          </a:ln>
        </p:spPr>
      </p:cxnSp>
      <p:cxnSp>
        <p:nvCxnSpPr>
          <p:cNvPr id="66" name="Straight Arrow Connector 73"/>
          <p:cNvCxnSpPr>
            <a:cxnSpLocks noChangeShapeType="1"/>
          </p:cNvCxnSpPr>
          <p:nvPr/>
        </p:nvCxnSpPr>
        <p:spPr bwMode="auto">
          <a:xfrm rot="5400000" flipH="1" flipV="1">
            <a:off x="7993399" y="4324727"/>
            <a:ext cx="216000" cy="1588"/>
          </a:xfrm>
          <a:prstGeom prst="straightConnector1">
            <a:avLst/>
          </a:prstGeom>
          <a:noFill/>
          <a:ln w="9525" algn="ctr">
            <a:solidFill>
              <a:schemeClr val="tx1"/>
            </a:solidFill>
            <a:prstDash val="solid"/>
            <a:round/>
            <a:headEnd/>
            <a:tailEnd type="arrow" w="med" len="med"/>
          </a:ln>
        </p:spPr>
      </p:cxnSp>
      <p:cxnSp>
        <p:nvCxnSpPr>
          <p:cNvPr id="67" name="Straight Arrow Connector 73"/>
          <p:cNvCxnSpPr>
            <a:cxnSpLocks noChangeShapeType="1"/>
          </p:cNvCxnSpPr>
          <p:nvPr/>
        </p:nvCxnSpPr>
        <p:spPr bwMode="auto">
          <a:xfrm rot="5400000" flipH="1" flipV="1">
            <a:off x="7994987" y="5401876"/>
            <a:ext cx="216000" cy="1588"/>
          </a:xfrm>
          <a:prstGeom prst="straightConnector1">
            <a:avLst/>
          </a:prstGeom>
          <a:noFill/>
          <a:ln w="9525" algn="ctr">
            <a:solidFill>
              <a:schemeClr val="tx1"/>
            </a:solidFill>
            <a:prstDash val="solid"/>
            <a:round/>
            <a:headEnd/>
            <a:tailEnd type="arrow" w="med" len="med"/>
          </a:ln>
        </p:spPr>
      </p:cxnSp>
      <p:cxnSp>
        <p:nvCxnSpPr>
          <p:cNvPr id="26" name="Straight Arrow Connector 73"/>
          <p:cNvCxnSpPr>
            <a:cxnSpLocks noChangeShapeType="1"/>
          </p:cNvCxnSpPr>
          <p:nvPr/>
        </p:nvCxnSpPr>
        <p:spPr bwMode="auto">
          <a:xfrm rot="5400000" flipH="1" flipV="1">
            <a:off x="7982994" y="2976708"/>
            <a:ext cx="216000" cy="1588"/>
          </a:xfrm>
          <a:prstGeom prst="straightConnector1">
            <a:avLst/>
          </a:prstGeom>
          <a:noFill/>
          <a:ln w="9525" algn="ctr">
            <a:solidFill>
              <a:schemeClr val="tx1"/>
            </a:solidFill>
            <a:prstDash val="solid"/>
            <a:round/>
            <a:headEnd/>
            <a:tailEnd type="arrow" w="med" len="med"/>
          </a:ln>
        </p:spPr>
      </p:cxnSp>
      <p:cxnSp>
        <p:nvCxnSpPr>
          <p:cNvPr id="28" name="Straight Arrow Connector 73"/>
          <p:cNvCxnSpPr>
            <a:cxnSpLocks noChangeShapeType="1"/>
          </p:cNvCxnSpPr>
          <p:nvPr/>
        </p:nvCxnSpPr>
        <p:spPr bwMode="auto">
          <a:xfrm rot="5400000" flipH="1" flipV="1">
            <a:off x="7996575" y="3623985"/>
            <a:ext cx="216000" cy="1588"/>
          </a:xfrm>
          <a:prstGeom prst="straightConnector1">
            <a:avLst/>
          </a:prstGeom>
          <a:noFill/>
          <a:ln w="9525" algn="ctr">
            <a:solidFill>
              <a:schemeClr val="tx1"/>
            </a:solidFill>
            <a:prstDash val="solid"/>
            <a:round/>
            <a:headEnd/>
            <a:tailEnd type="arrow" w="med" len="med"/>
          </a:ln>
        </p:spPr>
      </p:cxnSp>
      <p:cxnSp>
        <p:nvCxnSpPr>
          <p:cNvPr id="30" name="Straight Arrow Connector 73"/>
          <p:cNvCxnSpPr>
            <a:cxnSpLocks noChangeShapeType="1"/>
          </p:cNvCxnSpPr>
          <p:nvPr/>
        </p:nvCxnSpPr>
        <p:spPr bwMode="auto">
          <a:xfrm rot="5400000" flipH="1" flipV="1">
            <a:off x="7999585" y="3994653"/>
            <a:ext cx="216000" cy="1588"/>
          </a:xfrm>
          <a:prstGeom prst="straightConnector1">
            <a:avLst/>
          </a:prstGeom>
          <a:noFill/>
          <a:ln w="9525" algn="ctr">
            <a:solidFill>
              <a:schemeClr val="tx1"/>
            </a:solidFill>
            <a:prstDash val="solid"/>
            <a:round/>
            <a:headEnd/>
            <a:tailEnd type="arrow" w="med" len="med"/>
          </a:ln>
        </p:spPr>
      </p:cxnSp>
      <p:cxnSp>
        <p:nvCxnSpPr>
          <p:cNvPr id="31" name="Straight Arrow Connector 73"/>
          <p:cNvCxnSpPr>
            <a:cxnSpLocks noChangeShapeType="1"/>
          </p:cNvCxnSpPr>
          <p:nvPr/>
        </p:nvCxnSpPr>
        <p:spPr bwMode="auto">
          <a:xfrm rot="5400000" flipH="1" flipV="1">
            <a:off x="7994987" y="5046283"/>
            <a:ext cx="216000" cy="1588"/>
          </a:xfrm>
          <a:prstGeom prst="straightConnector1">
            <a:avLst/>
          </a:prstGeom>
          <a:noFill/>
          <a:ln w="9525" algn="ctr">
            <a:solidFill>
              <a:schemeClr val="tx1"/>
            </a:solidFill>
            <a:prstDash val="solid"/>
            <a:round/>
            <a:headEnd/>
            <a:tailEnd type="arrow" w="med" len="med"/>
          </a:ln>
        </p:spPr>
      </p:cxnSp>
      <p:cxnSp>
        <p:nvCxnSpPr>
          <p:cNvPr id="32" name="Straight Arrow Connector 73"/>
          <p:cNvCxnSpPr>
            <a:cxnSpLocks noChangeShapeType="1"/>
          </p:cNvCxnSpPr>
          <p:nvPr/>
        </p:nvCxnSpPr>
        <p:spPr bwMode="auto">
          <a:xfrm rot="16200000" flipH="1">
            <a:off x="7352557" y="5054394"/>
            <a:ext cx="216000" cy="1588"/>
          </a:xfrm>
          <a:prstGeom prst="straightConnector1">
            <a:avLst/>
          </a:prstGeom>
          <a:noFill/>
          <a:ln w="9525" algn="ctr">
            <a:solidFill>
              <a:schemeClr val="tx1"/>
            </a:solidFill>
            <a:prstDash val="solid"/>
            <a:round/>
            <a:headEnd/>
            <a:tailEnd type="arrow" w="med" len="med"/>
          </a:ln>
        </p:spPr>
      </p:cxnSp>
      <p:cxnSp>
        <p:nvCxnSpPr>
          <p:cNvPr id="50" name="Straight Arrow Connector 73">
            <a:extLst>
              <a:ext uri="{FF2B5EF4-FFF2-40B4-BE49-F238E27FC236}">
                <a16:creationId xmlns:a16="http://schemas.microsoft.com/office/drawing/2014/main" xmlns="" id="{6E4F5A90-AD2B-4684-B5E2-D3AC0F46011C}"/>
              </a:ext>
            </a:extLst>
          </p:cNvPr>
          <p:cNvCxnSpPr>
            <a:cxnSpLocks noChangeShapeType="1"/>
          </p:cNvCxnSpPr>
          <p:nvPr/>
        </p:nvCxnSpPr>
        <p:spPr bwMode="auto">
          <a:xfrm rot="5400000" flipH="1" flipV="1">
            <a:off x="6719849" y="2983642"/>
            <a:ext cx="216000" cy="1588"/>
          </a:xfrm>
          <a:prstGeom prst="straightConnector1">
            <a:avLst/>
          </a:prstGeom>
          <a:noFill/>
          <a:ln w="19050" algn="ctr">
            <a:solidFill>
              <a:srgbClr val="00B050"/>
            </a:solidFill>
            <a:prstDash val="solid"/>
            <a:round/>
            <a:headEnd/>
            <a:tailEnd type="arrow" w="med" len="med"/>
          </a:ln>
        </p:spPr>
      </p:cxnSp>
      <p:cxnSp>
        <p:nvCxnSpPr>
          <p:cNvPr id="51" name="Straight Arrow Connector 73">
            <a:extLst>
              <a:ext uri="{FF2B5EF4-FFF2-40B4-BE49-F238E27FC236}">
                <a16:creationId xmlns:a16="http://schemas.microsoft.com/office/drawing/2014/main" xmlns="" id="{D00B86A8-7EA1-4B69-BF46-6865D70E389D}"/>
              </a:ext>
            </a:extLst>
          </p:cNvPr>
          <p:cNvCxnSpPr>
            <a:cxnSpLocks noChangeShapeType="1"/>
          </p:cNvCxnSpPr>
          <p:nvPr/>
        </p:nvCxnSpPr>
        <p:spPr bwMode="auto">
          <a:xfrm rot="5400000" flipH="1" flipV="1">
            <a:off x="6719849" y="5064432"/>
            <a:ext cx="216000" cy="1588"/>
          </a:xfrm>
          <a:prstGeom prst="straightConnector1">
            <a:avLst/>
          </a:prstGeom>
          <a:noFill/>
          <a:ln w="19050" algn="ctr">
            <a:solidFill>
              <a:srgbClr val="00B050"/>
            </a:solidFill>
            <a:prstDash val="solid"/>
            <a:round/>
            <a:headEnd/>
            <a:tailEnd type="arrow" w="med" len="med"/>
          </a:ln>
        </p:spPr>
      </p:cxnSp>
      <p:cxnSp>
        <p:nvCxnSpPr>
          <p:cNvPr id="33" name="Straight Arrow Connector 73">
            <a:extLst>
              <a:ext uri="{FF2B5EF4-FFF2-40B4-BE49-F238E27FC236}">
                <a16:creationId xmlns:a16="http://schemas.microsoft.com/office/drawing/2014/main" xmlns="" id="{FE787C67-B8DB-49A3-954D-E06A884BB337}"/>
              </a:ext>
            </a:extLst>
          </p:cNvPr>
          <p:cNvCxnSpPr>
            <a:cxnSpLocks noChangeShapeType="1"/>
          </p:cNvCxnSpPr>
          <p:nvPr/>
        </p:nvCxnSpPr>
        <p:spPr bwMode="auto">
          <a:xfrm rot="16200000" flipH="1">
            <a:off x="6159596" y="4719973"/>
            <a:ext cx="216000" cy="1588"/>
          </a:xfrm>
          <a:prstGeom prst="straightConnector1">
            <a:avLst/>
          </a:prstGeom>
          <a:noFill/>
          <a:ln w="19050" algn="ctr">
            <a:solidFill>
              <a:srgbClr val="00B050"/>
            </a:solidFill>
            <a:prstDash val="sysDot"/>
            <a:round/>
            <a:headEnd/>
            <a:tailEnd type="arrow" w="med" len="med"/>
          </a:ln>
        </p:spPr>
      </p:cxnSp>
      <p:cxnSp>
        <p:nvCxnSpPr>
          <p:cNvPr id="35" name="Straight Arrow Connector 73">
            <a:extLst>
              <a:ext uri="{FF2B5EF4-FFF2-40B4-BE49-F238E27FC236}">
                <a16:creationId xmlns:a16="http://schemas.microsoft.com/office/drawing/2014/main" xmlns="" id="{FB3B79B9-12E4-48A7-9753-DED6C0C9DBB3}"/>
              </a:ext>
            </a:extLst>
          </p:cNvPr>
          <p:cNvCxnSpPr>
            <a:cxnSpLocks noChangeShapeType="1"/>
          </p:cNvCxnSpPr>
          <p:nvPr/>
        </p:nvCxnSpPr>
        <p:spPr bwMode="auto">
          <a:xfrm rot="16200000" flipH="1">
            <a:off x="6115146" y="5074303"/>
            <a:ext cx="216000" cy="1588"/>
          </a:xfrm>
          <a:prstGeom prst="straightConnector1">
            <a:avLst/>
          </a:prstGeom>
          <a:noFill/>
          <a:ln w="19050" algn="ctr">
            <a:solidFill>
              <a:srgbClr val="00B050"/>
            </a:solidFill>
            <a:prstDash val="solid"/>
            <a:round/>
            <a:headEnd/>
            <a:tailEnd type="arrow" w="med" len="med"/>
          </a:ln>
        </p:spPr>
      </p:cxnSp>
      <p:cxnSp>
        <p:nvCxnSpPr>
          <p:cNvPr id="38" name="Straight Arrow Connector 73">
            <a:extLst>
              <a:ext uri="{FF2B5EF4-FFF2-40B4-BE49-F238E27FC236}">
                <a16:creationId xmlns:a16="http://schemas.microsoft.com/office/drawing/2014/main" xmlns="" id="{758AE15E-34BE-4F87-9E8D-4757D336BECA}"/>
              </a:ext>
            </a:extLst>
          </p:cNvPr>
          <p:cNvCxnSpPr>
            <a:cxnSpLocks noChangeShapeType="1"/>
          </p:cNvCxnSpPr>
          <p:nvPr/>
        </p:nvCxnSpPr>
        <p:spPr bwMode="auto">
          <a:xfrm rot="16200000" flipH="1">
            <a:off x="6279611" y="5438793"/>
            <a:ext cx="216000" cy="1588"/>
          </a:xfrm>
          <a:prstGeom prst="straightConnector1">
            <a:avLst/>
          </a:prstGeom>
          <a:noFill/>
          <a:ln w="19050" algn="ctr">
            <a:solidFill>
              <a:srgbClr val="00B050"/>
            </a:solidFill>
            <a:prstDash val="solid"/>
            <a:round/>
            <a:headEnd/>
            <a:tailEnd type="arrow" w="med" len="med"/>
          </a:ln>
        </p:spPr>
      </p:cxnSp>
      <p:cxnSp>
        <p:nvCxnSpPr>
          <p:cNvPr id="46" name="Straight Arrow Connector 73">
            <a:extLst>
              <a:ext uri="{FF2B5EF4-FFF2-40B4-BE49-F238E27FC236}">
                <a16:creationId xmlns:a16="http://schemas.microsoft.com/office/drawing/2014/main" xmlns="" id="{39C270A2-19AC-4305-A249-BB0FD59C12D3}"/>
              </a:ext>
            </a:extLst>
          </p:cNvPr>
          <p:cNvCxnSpPr>
            <a:cxnSpLocks noChangeShapeType="1"/>
          </p:cNvCxnSpPr>
          <p:nvPr/>
        </p:nvCxnSpPr>
        <p:spPr bwMode="auto">
          <a:xfrm rot="16200000" flipH="1">
            <a:off x="6152069" y="5434898"/>
            <a:ext cx="216000" cy="1588"/>
          </a:xfrm>
          <a:prstGeom prst="straightConnector1">
            <a:avLst/>
          </a:prstGeom>
          <a:noFill/>
          <a:ln w="9525" algn="ctr">
            <a:solidFill>
              <a:schemeClr val="tx1"/>
            </a:solidFill>
            <a:prstDash val="solid"/>
            <a:round/>
            <a:headEnd/>
            <a:tailEnd type="arrow" w="med" len="med"/>
          </a:ln>
        </p:spPr>
      </p:cxnSp>
      <p:sp>
        <p:nvSpPr>
          <p:cNvPr id="47" name="TextBox 58"/>
          <p:cNvSpPr txBox="1">
            <a:spLocks noChangeArrowheads="1"/>
          </p:cNvSpPr>
          <p:nvPr/>
        </p:nvSpPr>
        <p:spPr bwMode="auto">
          <a:xfrm>
            <a:off x="5893833" y="529722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8" name="TextBox 47">
            <a:extLst>
              <a:ext uri="{FF2B5EF4-FFF2-40B4-BE49-F238E27FC236}">
                <a16:creationId xmlns:a16="http://schemas.microsoft.com/office/drawing/2014/main" xmlns="" id="{A25DCF5B-E17C-4D1E-A76C-C350EE844A1C}"/>
              </a:ext>
            </a:extLst>
          </p:cNvPr>
          <p:cNvSpPr txBox="1">
            <a:spLocks noChangeArrowheads="1"/>
          </p:cNvSpPr>
          <p:nvPr/>
        </p:nvSpPr>
        <p:spPr bwMode="auto">
          <a:xfrm>
            <a:off x="5917056" y="4582722"/>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49" name="Text Box 170"/>
          <p:cNvSpPr txBox="1">
            <a:spLocks noChangeArrowheads="1"/>
          </p:cNvSpPr>
          <p:nvPr/>
        </p:nvSpPr>
        <p:spPr bwMode="auto">
          <a:xfrm>
            <a:off x="446566" y="1106065"/>
            <a:ext cx="8188475" cy="65146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Lowest compliance for Pleasure </a:t>
            </a:r>
            <a:r>
              <a:rPr lang="en-US" sz="1100" dirty="0" err="1">
                <a:latin typeface="Arial" pitchFamily="34" charset="0"/>
                <a:cs typeface="Arial" pitchFamily="34" charset="0"/>
              </a:rPr>
              <a:t>powerboaters</a:t>
            </a:r>
            <a:r>
              <a:rPr lang="en-US" sz="1100" dirty="0">
                <a:latin typeface="Arial" pitchFamily="34" charset="0"/>
                <a:cs typeface="Arial" pitchFamily="34" charset="0"/>
              </a:rPr>
              <a:t>, Drivers of powerboats, PWC riders and Sailors.</a:t>
            </a:r>
          </a:p>
          <a:p>
            <a:pPr marL="177800" indent="-177800">
              <a:spcBef>
                <a:spcPct val="0"/>
              </a:spcBef>
              <a:spcAft>
                <a:spcPts val="400"/>
              </a:spcAft>
              <a:buFont typeface="Arial" pitchFamily="34" charset="0"/>
              <a:buChar char="•"/>
            </a:pPr>
            <a:r>
              <a:rPr lang="en-US" sz="1100" dirty="0">
                <a:latin typeface="Arial" pitchFamily="34" charset="0"/>
                <a:cs typeface="Arial" pitchFamily="34" charset="0"/>
              </a:rPr>
              <a:t>New Boaters are much more prone to ‘drink &amp; boat’ than more established boaters.  New Boaters (45%) are less likely than Boaters (60%) in total to ‘Never’ drink alcoholic  beverages before or while boating.</a:t>
            </a:r>
          </a:p>
        </p:txBody>
      </p:sp>
      <p:cxnSp>
        <p:nvCxnSpPr>
          <p:cNvPr id="52" name="Straight Arrow Connector 73">
            <a:extLst>
              <a:ext uri="{FF2B5EF4-FFF2-40B4-BE49-F238E27FC236}">
                <a16:creationId xmlns:a16="http://schemas.microsoft.com/office/drawing/2014/main" xmlns="" id="{CBDA3A9A-A7CA-4140-91C0-2864D85FDC45}"/>
              </a:ext>
            </a:extLst>
          </p:cNvPr>
          <p:cNvCxnSpPr>
            <a:cxnSpLocks noChangeShapeType="1"/>
          </p:cNvCxnSpPr>
          <p:nvPr/>
        </p:nvCxnSpPr>
        <p:spPr bwMode="auto">
          <a:xfrm rot="16200000" flipH="1">
            <a:off x="4588766" y="5419799"/>
            <a:ext cx="216000" cy="1588"/>
          </a:xfrm>
          <a:prstGeom prst="straightConnector1">
            <a:avLst/>
          </a:prstGeom>
          <a:noFill/>
          <a:ln w="9525" algn="ctr">
            <a:solidFill>
              <a:schemeClr val="tx1"/>
            </a:solidFill>
            <a:prstDash val="solid"/>
            <a:round/>
            <a:headEnd/>
            <a:tailEnd type="arrow" w="med" len="med"/>
          </a:ln>
        </p:spPr>
      </p:cxnSp>
      <p:sp>
        <p:nvSpPr>
          <p:cNvPr id="53" name="TextBox 58">
            <a:extLst>
              <a:ext uri="{FF2B5EF4-FFF2-40B4-BE49-F238E27FC236}">
                <a16:creationId xmlns:a16="http://schemas.microsoft.com/office/drawing/2014/main" xmlns="" id="{34F519DB-27E1-466E-848D-81576A1A104C}"/>
              </a:ext>
            </a:extLst>
          </p:cNvPr>
          <p:cNvSpPr txBox="1">
            <a:spLocks noChangeArrowheads="1"/>
          </p:cNvSpPr>
          <p:nvPr/>
        </p:nvSpPr>
        <p:spPr bwMode="auto">
          <a:xfrm>
            <a:off x="4330530" y="5282122"/>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4" name="TextBox 53">
            <a:extLst>
              <a:ext uri="{FF2B5EF4-FFF2-40B4-BE49-F238E27FC236}">
                <a16:creationId xmlns:a16="http://schemas.microsoft.com/office/drawing/2014/main" xmlns="" id="{28FEE513-53A7-4403-BA45-9394F544BAC8}"/>
              </a:ext>
            </a:extLst>
          </p:cNvPr>
          <p:cNvSpPr txBox="1">
            <a:spLocks noChangeArrowheads="1"/>
          </p:cNvSpPr>
          <p:nvPr/>
        </p:nvSpPr>
        <p:spPr bwMode="auto">
          <a:xfrm>
            <a:off x="4574274" y="4600141"/>
            <a:ext cx="276797" cy="261570"/>
          </a:xfrm>
          <a:prstGeom prst="rect">
            <a:avLst/>
          </a:prstGeom>
          <a:noFill/>
          <a:ln w="9525">
            <a:solidFill>
              <a:schemeClr val="tx1"/>
            </a:solidFill>
            <a:prstDash val="dash"/>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5" name="TextBox 58">
            <a:extLst>
              <a:ext uri="{FF2B5EF4-FFF2-40B4-BE49-F238E27FC236}">
                <a16:creationId xmlns:a16="http://schemas.microsoft.com/office/drawing/2014/main" xmlns="" id="{2B414DF6-3D0C-4889-8B84-9B55D546ABC7}"/>
              </a:ext>
            </a:extLst>
          </p:cNvPr>
          <p:cNvSpPr txBox="1">
            <a:spLocks noChangeArrowheads="1"/>
          </p:cNvSpPr>
          <p:nvPr/>
        </p:nvSpPr>
        <p:spPr bwMode="auto">
          <a:xfrm>
            <a:off x="4571132" y="388206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6" name="TextBox 58">
            <a:extLst>
              <a:ext uri="{FF2B5EF4-FFF2-40B4-BE49-F238E27FC236}">
                <a16:creationId xmlns:a16="http://schemas.microsoft.com/office/drawing/2014/main" xmlns="" id="{173EFECA-A901-4AA7-9FB4-959BDB148A8B}"/>
              </a:ext>
            </a:extLst>
          </p:cNvPr>
          <p:cNvSpPr txBox="1">
            <a:spLocks noChangeArrowheads="1"/>
          </p:cNvSpPr>
          <p:nvPr/>
        </p:nvSpPr>
        <p:spPr bwMode="auto">
          <a:xfrm>
            <a:off x="4609232" y="353916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cxnSp>
        <p:nvCxnSpPr>
          <p:cNvPr id="58" name="Straight Arrow Connector 73">
            <a:extLst>
              <a:ext uri="{FF2B5EF4-FFF2-40B4-BE49-F238E27FC236}">
                <a16:creationId xmlns:a16="http://schemas.microsoft.com/office/drawing/2014/main" xmlns="" id="{3EE976AC-C1E3-4CE1-AC88-9854CE096302}"/>
              </a:ext>
            </a:extLst>
          </p:cNvPr>
          <p:cNvCxnSpPr>
            <a:cxnSpLocks noChangeShapeType="1"/>
          </p:cNvCxnSpPr>
          <p:nvPr/>
        </p:nvCxnSpPr>
        <p:spPr bwMode="auto">
          <a:xfrm rot="16200000" flipH="1">
            <a:off x="5115164" y="5064777"/>
            <a:ext cx="216000" cy="1588"/>
          </a:xfrm>
          <a:prstGeom prst="straightConnector1">
            <a:avLst/>
          </a:prstGeom>
          <a:noFill/>
          <a:ln w="19050" algn="ctr">
            <a:solidFill>
              <a:srgbClr val="00B050"/>
            </a:solidFill>
            <a:prstDash val="sysDot"/>
            <a:round/>
            <a:headEnd/>
            <a:tailEnd type="arrow" w="med" len="med"/>
          </a:ln>
        </p:spPr>
      </p:cxnSp>
      <p:cxnSp>
        <p:nvCxnSpPr>
          <p:cNvPr id="59" name="Straight Arrow Connector 73">
            <a:extLst>
              <a:ext uri="{FF2B5EF4-FFF2-40B4-BE49-F238E27FC236}">
                <a16:creationId xmlns:a16="http://schemas.microsoft.com/office/drawing/2014/main" xmlns="" id="{B4A3965A-AE48-4531-85CD-AC7ACAE65C6C}"/>
              </a:ext>
            </a:extLst>
          </p:cNvPr>
          <p:cNvCxnSpPr>
            <a:cxnSpLocks noChangeShapeType="1"/>
          </p:cNvCxnSpPr>
          <p:nvPr/>
        </p:nvCxnSpPr>
        <p:spPr bwMode="auto">
          <a:xfrm rot="16200000" flipH="1">
            <a:off x="4984714" y="5055723"/>
            <a:ext cx="216000" cy="1588"/>
          </a:xfrm>
          <a:prstGeom prst="straightConnector1">
            <a:avLst/>
          </a:prstGeom>
          <a:noFill/>
          <a:ln w="9525" algn="ctr">
            <a:solidFill>
              <a:schemeClr val="tx1"/>
            </a:solidFill>
            <a:prstDash val="solid"/>
            <a:round/>
            <a:headEnd/>
            <a:tailEnd type="arrow" w="med" len="med"/>
          </a:ln>
        </p:spPr>
      </p:cxnSp>
      <p:cxnSp>
        <p:nvCxnSpPr>
          <p:cNvPr id="60" name="Straight Arrow Connector 73">
            <a:extLst>
              <a:ext uri="{FF2B5EF4-FFF2-40B4-BE49-F238E27FC236}">
                <a16:creationId xmlns:a16="http://schemas.microsoft.com/office/drawing/2014/main" xmlns="" id="{CBF9A107-BB41-4A36-A32B-AAC21C6A86EC}"/>
              </a:ext>
            </a:extLst>
          </p:cNvPr>
          <p:cNvCxnSpPr>
            <a:cxnSpLocks noChangeShapeType="1"/>
          </p:cNvCxnSpPr>
          <p:nvPr/>
        </p:nvCxnSpPr>
        <p:spPr bwMode="auto">
          <a:xfrm rot="16200000" flipH="1">
            <a:off x="5217505" y="2977767"/>
            <a:ext cx="216000" cy="1588"/>
          </a:xfrm>
          <a:prstGeom prst="straightConnector1">
            <a:avLst/>
          </a:prstGeom>
          <a:noFill/>
          <a:ln w="19050" algn="ctr">
            <a:solidFill>
              <a:srgbClr val="00B050"/>
            </a:solidFill>
            <a:prstDash val="sysDot"/>
            <a:round/>
            <a:headEnd/>
            <a:tailEnd type="arrow" w="med" len="med"/>
          </a:ln>
        </p:spPr>
      </p:cxnSp>
      <p:cxnSp>
        <p:nvCxnSpPr>
          <p:cNvPr id="61" name="Straight Arrow Connector 73">
            <a:extLst>
              <a:ext uri="{FF2B5EF4-FFF2-40B4-BE49-F238E27FC236}">
                <a16:creationId xmlns:a16="http://schemas.microsoft.com/office/drawing/2014/main" xmlns="" id="{00A951E4-AA8B-46C1-A486-1C21ED145EE8}"/>
              </a:ext>
            </a:extLst>
          </p:cNvPr>
          <p:cNvCxnSpPr>
            <a:cxnSpLocks noChangeShapeType="1"/>
          </p:cNvCxnSpPr>
          <p:nvPr/>
        </p:nvCxnSpPr>
        <p:spPr bwMode="auto">
          <a:xfrm rot="16200000" flipH="1">
            <a:off x="5087055" y="2968713"/>
            <a:ext cx="216000" cy="1588"/>
          </a:xfrm>
          <a:prstGeom prst="straightConnector1">
            <a:avLst/>
          </a:prstGeom>
          <a:noFill/>
          <a:ln w="9525" algn="ctr">
            <a:solidFill>
              <a:schemeClr val="tx1"/>
            </a:solidFill>
            <a:prstDash val="solid"/>
            <a:round/>
            <a:headEnd/>
            <a:tailEnd type="arrow" w="med" len="med"/>
          </a:ln>
        </p:spPr>
      </p:cxnSp>
      <p:cxnSp>
        <p:nvCxnSpPr>
          <p:cNvPr id="62" name="Straight Arrow Connector 73">
            <a:extLst>
              <a:ext uri="{FF2B5EF4-FFF2-40B4-BE49-F238E27FC236}">
                <a16:creationId xmlns:a16="http://schemas.microsoft.com/office/drawing/2014/main" xmlns="" id="{3A030BCA-D581-482D-99AD-9ED404A8D33A}"/>
              </a:ext>
            </a:extLst>
          </p:cNvPr>
          <p:cNvCxnSpPr>
            <a:cxnSpLocks noChangeShapeType="1"/>
          </p:cNvCxnSpPr>
          <p:nvPr/>
        </p:nvCxnSpPr>
        <p:spPr bwMode="auto">
          <a:xfrm rot="16200000" flipH="1">
            <a:off x="5074630" y="3301617"/>
            <a:ext cx="216000" cy="1588"/>
          </a:xfrm>
          <a:prstGeom prst="straightConnector1">
            <a:avLst/>
          </a:prstGeom>
          <a:noFill/>
          <a:ln w="19050" algn="ctr">
            <a:solidFill>
              <a:srgbClr val="00B050"/>
            </a:solidFill>
            <a:prstDash val="sysDot"/>
            <a:round/>
            <a:headEnd/>
            <a:tailEnd type="arrow" w="med" len="med"/>
          </a:ln>
        </p:spPr>
      </p:cxnSp>
      <p:cxnSp>
        <p:nvCxnSpPr>
          <p:cNvPr id="63" name="Straight Arrow Connector 73">
            <a:extLst>
              <a:ext uri="{FF2B5EF4-FFF2-40B4-BE49-F238E27FC236}">
                <a16:creationId xmlns:a16="http://schemas.microsoft.com/office/drawing/2014/main" xmlns="" id="{52EF183F-35E8-45C0-8A7F-7903F25C324D}"/>
              </a:ext>
            </a:extLst>
          </p:cNvPr>
          <p:cNvCxnSpPr>
            <a:cxnSpLocks noChangeShapeType="1"/>
          </p:cNvCxnSpPr>
          <p:nvPr/>
        </p:nvCxnSpPr>
        <p:spPr bwMode="auto">
          <a:xfrm rot="16200000" flipH="1">
            <a:off x="4944180" y="3292563"/>
            <a:ext cx="216000" cy="1588"/>
          </a:xfrm>
          <a:prstGeom prst="straightConnector1">
            <a:avLst/>
          </a:prstGeom>
          <a:noFill/>
          <a:ln w="9525" algn="ctr">
            <a:solidFill>
              <a:schemeClr val="tx1"/>
            </a:solidFill>
            <a:prstDash val="dash"/>
            <a:round/>
            <a:headEnd/>
            <a:tailEnd type="arrow" w="med" len="med"/>
          </a:ln>
        </p:spPr>
      </p:cxnSp>
      <p:cxnSp>
        <p:nvCxnSpPr>
          <p:cNvPr id="68" name="Straight Arrow Connector 73">
            <a:extLst>
              <a:ext uri="{FF2B5EF4-FFF2-40B4-BE49-F238E27FC236}">
                <a16:creationId xmlns:a16="http://schemas.microsoft.com/office/drawing/2014/main" xmlns="" id="{0ADEC548-7D5A-490A-8221-4FCF7842120C}"/>
              </a:ext>
            </a:extLst>
          </p:cNvPr>
          <p:cNvCxnSpPr>
            <a:cxnSpLocks noChangeShapeType="1"/>
          </p:cNvCxnSpPr>
          <p:nvPr/>
        </p:nvCxnSpPr>
        <p:spPr bwMode="auto">
          <a:xfrm rot="16200000" flipH="1">
            <a:off x="5002719" y="3672513"/>
            <a:ext cx="216000" cy="1588"/>
          </a:xfrm>
          <a:prstGeom prst="straightConnector1">
            <a:avLst/>
          </a:prstGeom>
          <a:noFill/>
          <a:ln w="19050" algn="ctr">
            <a:solidFill>
              <a:srgbClr val="00B050"/>
            </a:solidFill>
            <a:prstDash val="sysDot"/>
            <a:round/>
            <a:headEnd/>
            <a:tailEnd type="arrow" w="med" len="med"/>
          </a:ln>
        </p:spPr>
      </p:cxnSp>
      <p:cxnSp>
        <p:nvCxnSpPr>
          <p:cNvPr id="69" name="Straight Arrow Connector 73">
            <a:extLst>
              <a:ext uri="{FF2B5EF4-FFF2-40B4-BE49-F238E27FC236}">
                <a16:creationId xmlns:a16="http://schemas.microsoft.com/office/drawing/2014/main" xmlns="" id="{A9820E97-5F80-48C4-B081-2DA949DD93B1}"/>
              </a:ext>
            </a:extLst>
          </p:cNvPr>
          <p:cNvCxnSpPr>
            <a:cxnSpLocks noChangeShapeType="1"/>
          </p:cNvCxnSpPr>
          <p:nvPr/>
        </p:nvCxnSpPr>
        <p:spPr bwMode="auto">
          <a:xfrm rot="16200000" flipH="1">
            <a:off x="4872269" y="3663459"/>
            <a:ext cx="216000" cy="1588"/>
          </a:xfrm>
          <a:prstGeom prst="straightConnector1">
            <a:avLst/>
          </a:prstGeom>
          <a:noFill/>
          <a:ln w="9525" algn="ctr">
            <a:solidFill>
              <a:schemeClr val="tx1"/>
            </a:solidFill>
            <a:prstDash val="dash"/>
            <a:round/>
            <a:headEnd/>
            <a:tailEnd type="arrow" w="med" len="med"/>
          </a:ln>
        </p:spPr>
      </p:cxnSp>
      <p:cxnSp>
        <p:nvCxnSpPr>
          <p:cNvPr id="70" name="Straight Arrow Connector 73">
            <a:extLst>
              <a:ext uri="{FF2B5EF4-FFF2-40B4-BE49-F238E27FC236}">
                <a16:creationId xmlns:a16="http://schemas.microsoft.com/office/drawing/2014/main" xmlns="" id="{F4486181-0B3D-49B9-9B2A-3EA40D85A124}"/>
              </a:ext>
            </a:extLst>
          </p:cNvPr>
          <p:cNvCxnSpPr>
            <a:cxnSpLocks noChangeShapeType="1"/>
          </p:cNvCxnSpPr>
          <p:nvPr/>
        </p:nvCxnSpPr>
        <p:spPr bwMode="auto">
          <a:xfrm rot="16200000" flipH="1">
            <a:off x="5058691" y="4367580"/>
            <a:ext cx="216000" cy="1588"/>
          </a:xfrm>
          <a:prstGeom prst="straightConnector1">
            <a:avLst/>
          </a:prstGeom>
          <a:noFill/>
          <a:ln w="19050" algn="ctr">
            <a:solidFill>
              <a:srgbClr val="00B050"/>
            </a:solidFill>
            <a:prstDash val="sysDot"/>
            <a:round/>
            <a:headEnd/>
            <a:tailEnd type="arrow" w="med" len="med"/>
          </a:ln>
        </p:spPr>
      </p:cxnSp>
      <p:cxnSp>
        <p:nvCxnSpPr>
          <p:cNvPr id="71" name="Straight Arrow Connector 73">
            <a:extLst>
              <a:ext uri="{FF2B5EF4-FFF2-40B4-BE49-F238E27FC236}">
                <a16:creationId xmlns:a16="http://schemas.microsoft.com/office/drawing/2014/main" xmlns="" id="{A5850729-FB7A-46CC-A591-377FEA0FEE21}"/>
              </a:ext>
            </a:extLst>
          </p:cNvPr>
          <p:cNvCxnSpPr>
            <a:cxnSpLocks noChangeShapeType="1"/>
          </p:cNvCxnSpPr>
          <p:nvPr/>
        </p:nvCxnSpPr>
        <p:spPr bwMode="auto">
          <a:xfrm rot="16200000" flipH="1">
            <a:off x="4928241" y="4358526"/>
            <a:ext cx="216000" cy="1588"/>
          </a:xfrm>
          <a:prstGeom prst="straightConnector1">
            <a:avLst/>
          </a:prstGeom>
          <a:noFill/>
          <a:ln w="9525" algn="ctr">
            <a:solidFill>
              <a:schemeClr val="tx1"/>
            </a:solidFill>
            <a:prstDash val="dash"/>
            <a:round/>
            <a:headEnd/>
            <a:tailEnd type="arrow" w="med" len="med"/>
          </a:ln>
        </p:spPr>
      </p:cxnSp>
      <p:cxnSp>
        <p:nvCxnSpPr>
          <p:cNvPr id="72" name="Straight Arrow Connector 73">
            <a:extLst>
              <a:ext uri="{FF2B5EF4-FFF2-40B4-BE49-F238E27FC236}">
                <a16:creationId xmlns:a16="http://schemas.microsoft.com/office/drawing/2014/main" xmlns="" id="{2AE4B535-B614-42F3-8ED2-20D600EAA623}"/>
              </a:ext>
            </a:extLst>
          </p:cNvPr>
          <p:cNvCxnSpPr>
            <a:cxnSpLocks noChangeShapeType="1"/>
          </p:cNvCxnSpPr>
          <p:nvPr/>
        </p:nvCxnSpPr>
        <p:spPr bwMode="auto">
          <a:xfrm rot="16200000" flipH="1">
            <a:off x="4804554" y="4742298"/>
            <a:ext cx="216000" cy="1588"/>
          </a:xfrm>
          <a:prstGeom prst="straightConnector1">
            <a:avLst/>
          </a:prstGeom>
          <a:noFill/>
          <a:ln w="9525" algn="ctr">
            <a:solidFill>
              <a:schemeClr val="tx1"/>
            </a:solidFill>
            <a:prstDash val="dash"/>
            <a:round/>
            <a:headEnd/>
            <a:tailEnd type="arrow" w="med" len="med"/>
          </a:ln>
        </p:spPr>
      </p:cxnSp>
      <p:cxnSp>
        <p:nvCxnSpPr>
          <p:cNvPr id="73" name="Straight Arrow Connector 73">
            <a:extLst>
              <a:ext uri="{FF2B5EF4-FFF2-40B4-BE49-F238E27FC236}">
                <a16:creationId xmlns:a16="http://schemas.microsoft.com/office/drawing/2014/main" xmlns="" id="{C2491AFF-813A-49C7-9C26-A65EFBB2D9A2}"/>
              </a:ext>
            </a:extLst>
          </p:cNvPr>
          <p:cNvCxnSpPr>
            <a:cxnSpLocks noChangeShapeType="1"/>
          </p:cNvCxnSpPr>
          <p:nvPr/>
        </p:nvCxnSpPr>
        <p:spPr bwMode="auto">
          <a:xfrm rot="16200000" flipH="1">
            <a:off x="4964076" y="4013511"/>
            <a:ext cx="216000" cy="1588"/>
          </a:xfrm>
          <a:prstGeom prst="straightConnector1">
            <a:avLst/>
          </a:prstGeom>
          <a:noFill/>
          <a:ln w="19050" algn="ctr">
            <a:solidFill>
              <a:srgbClr val="00B050"/>
            </a:solidFill>
            <a:prstDash val="solid"/>
            <a:round/>
            <a:headEnd/>
            <a:tailEnd type="arrow" w="med" len="med"/>
          </a:ln>
        </p:spPr>
      </p:cxnSp>
      <p:cxnSp>
        <p:nvCxnSpPr>
          <p:cNvPr id="74" name="Straight Arrow Connector 73">
            <a:extLst>
              <a:ext uri="{FF2B5EF4-FFF2-40B4-BE49-F238E27FC236}">
                <a16:creationId xmlns:a16="http://schemas.microsoft.com/office/drawing/2014/main" xmlns="" id="{F8D82B13-5824-481B-B4B5-D03206532FFE}"/>
              </a:ext>
            </a:extLst>
          </p:cNvPr>
          <p:cNvCxnSpPr>
            <a:cxnSpLocks noChangeShapeType="1"/>
          </p:cNvCxnSpPr>
          <p:nvPr/>
        </p:nvCxnSpPr>
        <p:spPr bwMode="auto">
          <a:xfrm rot="16200000" flipH="1">
            <a:off x="4833626" y="4004457"/>
            <a:ext cx="216000" cy="1588"/>
          </a:xfrm>
          <a:prstGeom prst="straightConnector1">
            <a:avLst/>
          </a:prstGeom>
          <a:noFill/>
          <a:ln w="9525" algn="ctr">
            <a:solidFill>
              <a:schemeClr val="tx1"/>
            </a:solidFill>
            <a:prstDash val="solid"/>
            <a:round/>
            <a:headEnd/>
            <a:tailEnd type="arrow" w="med" len="med"/>
          </a:ln>
        </p:spPr>
      </p:cxnSp>
    </p:spTree>
    <p:extLst>
      <p:ext uri="{BB962C8B-B14F-4D97-AF65-F5344CB8AC3E}">
        <p14:creationId xmlns:p14="http://schemas.microsoft.com/office/powerpoint/2010/main" val="330445098"/>
      </p:ext>
    </p:extLst>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428635" cy="1052736"/>
          </a:xfrm>
        </p:spPr>
        <p:txBody>
          <a:bodyPr>
            <a:normAutofit/>
          </a:bodyPr>
          <a:lstStyle/>
          <a:p>
            <a:r>
              <a:rPr lang="en-US" sz="1900" u="sng" dirty="0"/>
              <a:t>By activity</a:t>
            </a:r>
            <a:r>
              <a:rPr lang="en-US" sz="1900" dirty="0"/>
              <a:t>, significant reductions in Fall 2018 in the proportion of powerboat Fishers, Pleasure </a:t>
            </a:r>
            <a:r>
              <a:rPr lang="en-US" sz="1900" dirty="0" err="1"/>
              <a:t>powerboaters</a:t>
            </a:r>
            <a:r>
              <a:rPr lang="en-US" sz="1900" dirty="0"/>
              <a:t> and Paddlers who say they </a:t>
            </a:r>
            <a:r>
              <a:rPr lang="en-US" sz="1900" u="sng" dirty="0"/>
              <a:t>Never</a:t>
            </a:r>
            <a:r>
              <a:rPr lang="en-US" sz="1900" dirty="0"/>
              <a:t> drink while fishing / boating / paddling.</a:t>
            </a:r>
          </a:p>
        </p:txBody>
      </p:sp>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69</a:t>
            </a:fld>
            <a:endParaRPr lang="en-US">
              <a:solidFill>
                <a:prstClr val="white">
                  <a:lumMod val="50000"/>
                </a:prstClr>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3152732593"/>
              </p:ext>
            </p:extLst>
          </p:nvPr>
        </p:nvGraphicFramePr>
        <p:xfrm>
          <a:off x="2046288" y="2471738"/>
          <a:ext cx="4100512" cy="2833266"/>
        </p:xfrm>
        <a:graphic>
          <a:graphicData uri="http://schemas.openxmlformats.org/presentationml/2006/ole">
            <mc:AlternateContent xmlns:mc="http://schemas.openxmlformats.org/markup-compatibility/2006">
              <mc:Choice xmlns:v="urn:schemas-microsoft-com:vml" Requires="v">
                <p:oleObj spid="_x0000_s177335" name="Worksheet" r:id="rId4" imgW="3972001" imgH="2600248" progId="Excel.Sheet.8">
                  <p:embed/>
                </p:oleObj>
              </mc:Choice>
              <mc:Fallback>
                <p:oleObj name="Worksheet" r:id="rId4" imgW="3972001" imgH="2600248" progId="Excel.Sheet.8">
                  <p:embed/>
                  <p:pic>
                    <p:nvPicPr>
                      <p:cNvPr id="0" name=""/>
                      <p:cNvPicPr>
                        <a:picLocks noChangeAspect="1" noChangeArrowheads="1"/>
                      </p:cNvPicPr>
                      <p:nvPr/>
                    </p:nvPicPr>
                    <p:blipFill>
                      <a:blip r:embed="rId5"/>
                      <a:srcRect l="3552" b="621"/>
                      <a:stretch>
                        <a:fillRect/>
                      </a:stretch>
                    </p:blipFill>
                    <p:spPr bwMode="auto">
                      <a:xfrm>
                        <a:off x="2046288" y="2471738"/>
                        <a:ext cx="4100512" cy="2833266"/>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1652223" y="2876708"/>
            <a:ext cx="2214562" cy="2092881"/>
          </a:xfrm>
          <a:prstGeom prst="rect">
            <a:avLst/>
          </a:prstGeom>
          <a:solidFill>
            <a:srgbClr val="FFFFFF"/>
          </a:solidFill>
          <a:ln w="9525">
            <a:noFill/>
            <a:miter lim="800000"/>
            <a:headEnd/>
            <a:tailEnd/>
          </a:ln>
        </p:spPr>
        <p:txBody>
          <a:bodyPr>
            <a:spAutoFit/>
          </a:bodyPr>
          <a:lstStyle/>
          <a:p>
            <a:pPr>
              <a:lnSpc>
                <a:spcPct val="150000"/>
              </a:lnSpc>
              <a:spcBef>
                <a:spcPts val="1200"/>
              </a:spcBef>
            </a:pPr>
            <a:r>
              <a:rPr lang="en-US" sz="1200" dirty="0">
                <a:solidFill>
                  <a:prstClr val="black"/>
                </a:solidFill>
                <a:latin typeface="Arial" pitchFamily="34" charset="0"/>
                <a:cs typeface="Arial" pitchFamily="34" charset="0"/>
              </a:rPr>
              <a:t>Fishing </a:t>
            </a:r>
            <a:r>
              <a:rPr lang="en-US" sz="900" dirty="0">
                <a:solidFill>
                  <a:prstClr val="black"/>
                </a:solidFill>
                <a:latin typeface="Arial" pitchFamily="34" charset="0"/>
                <a:cs typeface="Arial" pitchFamily="34" charset="0"/>
              </a:rPr>
              <a:t>(n=212)</a:t>
            </a:r>
            <a:endParaRPr lang="en-US" sz="1100" dirty="0">
              <a:solidFill>
                <a:prstClr val="black"/>
              </a:solidFill>
              <a:latin typeface="Arial" pitchFamily="34" charset="0"/>
              <a:cs typeface="Arial" pitchFamily="34" charset="0"/>
            </a:endParaRPr>
          </a:p>
          <a:p>
            <a:pPr>
              <a:lnSpc>
                <a:spcPct val="150000"/>
              </a:lnSpc>
              <a:spcBef>
                <a:spcPts val="1200"/>
              </a:spcBef>
            </a:pPr>
            <a:endParaRPr lang="en-US" sz="1200" dirty="0">
              <a:solidFill>
                <a:prstClr val="black"/>
              </a:solidFill>
              <a:latin typeface="Arial" pitchFamily="34" charset="0"/>
              <a:cs typeface="Arial" pitchFamily="34" charset="0"/>
            </a:endParaRPr>
          </a:p>
          <a:p>
            <a:pPr>
              <a:lnSpc>
                <a:spcPct val="150000"/>
              </a:lnSpc>
              <a:spcBef>
                <a:spcPts val="1200"/>
              </a:spcBef>
            </a:pPr>
            <a:r>
              <a:rPr lang="en-US" sz="1200" dirty="0">
                <a:solidFill>
                  <a:prstClr val="black"/>
                </a:solidFill>
                <a:latin typeface="Arial" pitchFamily="34" charset="0"/>
                <a:cs typeface="Arial" pitchFamily="34" charset="0"/>
              </a:rPr>
              <a:t>Pleasure powerboating </a:t>
            </a:r>
            <a:r>
              <a:rPr lang="en-US" sz="900" dirty="0">
                <a:solidFill>
                  <a:prstClr val="black"/>
                </a:solidFill>
                <a:latin typeface="Arial" pitchFamily="34" charset="0"/>
                <a:cs typeface="Arial" pitchFamily="34" charset="0"/>
              </a:rPr>
              <a:t>(n=206)</a:t>
            </a:r>
            <a:endParaRPr lang="en-US" sz="1100" dirty="0">
              <a:solidFill>
                <a:prstClr val="black"/>
              </a:solidFill>
              <a:latin typeface="Arial" pitchFamily="34" charset="0"/>
              <a:cs typeface="Arial" pitchFamily="34" charset="0"/>
            </a:endParaRPr>
          </a:p>
          <a:p>
            <a:pPr>
              <a:lnSpc>
                <a:spcPct val="150000"/>
              </a:lnSpc>
              <a:spcBef>
                <a:spcPts val="1200"/>
              </a:spcBef>
            </a:pPr>
            <a:endParaRPr lang="en-US" sz="1200" dirty="0">
              <a:solidFill>
                <a:prstClr val="black"/>
              </a:solidFill>
              <a:latin typeface="Arial" pitchFamily="34" charset="0"/>
              <a:cs typeface="Arial" pitchFamily="34" charset="0"/>
            </a:endParaRPr>
          </a:p>
          <a:p>
            <a:pPr>
              <a:lnSpc>
                <a:spcPct val="150000"/>
              </a:lnSpc>
              <a:spcBef>
                <a:spcPts val="1200"/>
              </a:spcBef>
            </a:pPr>
            <a:r>
              <a:rPr lang="en-US" sz="1200" dirty="0">
                <a:solidFill>
                  <a:prstClr val="black"/>
                </a:solidFill>
                <a:latin typeface="Arial" pitchFamily="34" charset="0"/>
                <a:cs typeface="Arial" pitchFamily="34" charset="0"/>
              </a:rPr>
              <a:t>Canoeing &amp; Kayaking </a:t>
            </a:r>
            <a:r>
              <a:rPr lang="en-US" sz="900" dirty="0">
                <a:solidFill>
                  <a:prstClr val="black"/>
                </a:solidFill>
                <a:latin typeface="Arial" pitchFamily="34" charset="0"/>
                <a:cs typeface="Arial" pitchFamily="34" charset="0"/>
              </a:rPr>
              <a:t>(n=266)</a:t>
            </a:r>
            <a:endParaRPr lang="en-US" sz="1100" dirty="0">
              <a:solidFill>
                <a:prstClr val="black"/>
              </a:solidFill>
              <a:latin typeface="Arial" pitchFamily="34" charset="0"/>
              <a:cs typeface="Arial" pitchFamily="34" charset="0"/>
            </a:endParaRPr>
          </a:p>
        </p:txBody>
      </p:sp>
      <p:sp>
        <p:nvSpPr>
          <p:cNvPr id="17" name="TextBox 29"/>
          <p:cNvSpPr txBox="1">
            <a:spLocks noChangeArrowheads="1"/>
          </p:cNvSpPr>
          <p:nvPr/>
        </p:nvSpPr>
        <p:spPr bwMode="auto">
          <a:xfrm>
            <a:off x="4957922" y="3006545"/>
            <a:ext cx="392112" cy="246221"/>
          </a:xfrm>
          <a:prstGeom prst="rect">
            <a:avLst/>
          </a:prstGeom>
          <a:noFill/>
          <a:ln w="9525">
            <a:noFill/>
            <a:miter lim="800000"/>
            <a:headEnd/>
            <a:tailEnd/>
          </a:ln>
        </p:spPr>
        <p:txBody>
          <a:bodyPr>
            <a:spAutoFit/>
          </a:bodyPr>
          <a:lstStyle/>
          <a:p>
            <a:r>
              <a:rPr lang="en-US" sz="1000" b="1" dirty="0">
                <a:solidFill>
                  <a:prstClr val="black"/>
                </a:solidFill>
                <a:latin typeface="Arial" pitchFamily="34" charset="0"/>
                <a:cs typeface="Arial" pitchFamily="34" charset="0"/>
              </a:rPr>
              <a:t>49</a:t>
            </a:r>
          </a:p>
        </p:txBody>
      </p:sp>
      <p:sp>
        <p:nvSpPr>
          <p:cNvPr id="54" name="TextBox 64"/>
          <p:cNvSpPr txBox="1">
            <a:spLocks noChangeArrowheads="1"/>
          </p:cNvSpPr>
          <p:nvPr/>
        </p:nvSpPr>
        <p:spPr bwMode="auto">
          <a:xfrm>
            <a:off x="7985695" y="2347337"/>
            <a:ext cx="730315" cy="2687915"/>
          </a:xfrm>
          <a:prstGeom prst="rect">
            <a:avLst/>
          </a:prstGeom>
          <a:noFill/>
          <a:ln w="9525">
            <a:noFill/>
            <a:miter lim="800000"/>
            <a:headEnd/>
            <a:tailEnd/>
          </a:ln>
        </p:spPr>
        <p:txBody>
          <a:bodyPr wrap="square">
            <a:spAutoFit/>
          </a:bodyPr>
          <a:lstStyle/>
          <a:p>
            <a:pPr algn="ctr">
              <a:spcBef>
                <a:spcPct val="0"/>
              </a:spcBef>
            </a:pPr>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100" b="1" u="sng" dirty="0">
                <a:solidFill>
                  <a:prstClr val="black"/>
                </a:solidFill>
                <a:latin typeface="Arial" pitchFamily="34" charset="0"/>
                <a:cs typeface="Arial" pitchFamily="34" charset="0"/>
                <a:sym typeface="Symbol" pitchFamily="18" charset="2"/>
              </a:rPr>
              <a:t>2014</a:t>
            </a:r>
          </a:p>
          <a:p>
            <a:pPr algn="ctr">
              <a:lnSpc>
                <a:spcPts val="2200"/>
              </a:lnSpc>
              <a:spcBef>
                <a:spcPct val="0"/>
              </a:spcBef>
            </a:pP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000" b="1" dirty="0">
                <a:solidFill>
                  <a:prstClr val="black"/>
                </a:solidFill>
                <a:latin typeface="Arial" pitchFamily="34" charset="0"/>
                <a:cs typeface="Arial" pitchFamily="34" charset="0"/>
                <a:sym typeface="Symbol" pitchFamily="18" charset="2"/>
              </a:rPr>
              <a:t>51</a:t>
            </a:r>
          </a:p>
          <a:p>
            <a:pPr algn="ctr">
              <a:lnSpc>
                <a:spcPts val="1800"/>
              </a:lnSpc>
              <a:spcBef>
                <a:spcPts val="12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200"/>
              </a:spcBef>
            </a:pPr>
            <a:r>
              <a:rPr lang="en-US" sz="1000" b="1" dirty="0">
                <a:solidFill>
                  <a:prstClr val="black"/>
                </a:solidFill>
                <a:latin typeface="Arial" pitchFamily="34" charset="0"/>
                <a:cs typeface="Arial" pitchFamily="34" charset="0"/>
                <a:sym typeface="Symbol" pitchFamily="18" charset="2"/>
              </a:rPr>
              <a:t>46</a:t>
            </a:r>
          </a:p>
          <a:p>
            <a:pPr algn="ctr">
              <a:lnSpc>
                <a:spcPts val="1800"/>
              </a:lnSpc>
              <a:spcBef>
                <a:spcPts val="18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800"/>
              </a:spcBef>
            </a:pPr>
            <a:r>
              <a:rPr lang="en-US" sz="1000" b="1" dirty="0">
                <a:solidFill>
                  <a:prstClr val="black"/>
                </a:solidFill>
                <a:latin typeface="Arial" pitchFamily="34" charset="0"/>
                <a:cs typeface="Arial" pitchFamily="34" charset="0"/>
                <a:sym typeface="Symbol" pitchFamily="18" charset="2"/>
              </a:rPr>
              <a:t>69</a:t>
            </a:r>
            <a:endParaRPr lang="en-US" sz="1100" b="1" dirty="0">
              <a:solidFill>
                <a:prstClr val="black"/>
              </a:solidFill>
              <a:latin typeface="Arial" pitchFamily="34" charset="0"/>
              <a:cs typeface="Arial" pitchFamily="34" charset="0"/>
            </a:endParaRPr>
          </a:p>
        </p:txBody>
      </p:sp>
      <p:sp>
        <p:nvSpPr>
          <p:cNvPr id="59" name="TextBox 49"/>
          <p:cNvSpPr txBox="1">
            <a:spLocks noChangeArrowheads="1"/>
          </p:cNvSpPr>
          <p:nvPr/>
        </p:nvSpPr>
        <p:spPr bwMode="auto">
          <a:xfrm>
            <a:off x="4980974" y="2354427"/>
            <a:ext cx="568325" cy="430887"/>
          </a:xfrm>
          <a:prstGeom prst="rect">
            <a:avLst/>
          </a:prstGeom>
          <a:noFill/>
          <a:ln w="9525">
            <a:noFill/>
            <a:miter lim="800000"/>
            <a:headEnd/>
            <a:tailEnd/>
          </a:ln>
        </p:spPr>
        <p:txBody>
          <a:bodyPr>
            <a:spAutoFit/>
          </a:bodyPr>
          <a:lstStyle/>
          <a:p>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2018</a:t>
            </a:r>
            <a:endParaRPr lang="en-US" sz="1100" u="sng" dirty="0">
              <a:solidFill>
                <a:prstClr val="black"/>
              </a:solidFill>
              <a:latin typeface="Arial" pitchFamily="34" charset="0"/>
              <a:cs typeface="Arial" pitchFamily="34" charset="0"/>
            </a:endParaRPr>
          </a:p>
        </p:txBody>
      </p:sp>
      <p:sp>
        <p:nvSpPr>
          <p:cNvPr id="78" name="TextBox 29"/>
          <p:cNvSpPr txBox="1">
            <a:spLocks noChangeArrowheads="1"/>
          </p:cNvSpPr>
          <p:nvPr/>
        </p:nvSpPr>
        <p:spPr bwMode="auto">
          <a:xfrm>
            <a:off x="4907140" y="3851455"/>
            <a:ext cx="392112" cy="246063"/>
          </a:xfrm>
          <a:prstGeom prst="rect">
            <a:avLst/>
          </a:prstGeom>
          <a:noFill/>
          <a:ln w="9525">
            <a:noFill/>
            <a:miter lim="800000"/>
            <a:headEnd/>
            <a:tailEnd/>
          </a:ln>
        </p:spPr>
        <p:txBody>
          <a:bodyPr>
            <a:spAutoFit/>
          </a:bodyPr>
          <a:lstStyle/>
          <a:p>
            <a:r>
              <a:rPr lang="en-US" sz="1000" b="1" dirty="0">
                <a:solidFill>
                  <a:prstClr val="black"/>
                </a:solidFill>
                <a:latin typeface="Arial" pitchFamily="34" charset="0"/>
                <a:cs typeface="Arial" pitchFamily="34" charset="0"/>
              </a:rPr>
              <a:t>46</a:t>
            </a:r>
            <a:endParaRPr lang="en-US" sz="1000" dirty="0">
              <a:solidFill>
                <a:prstClr val="black"/>
              </a:solidFill>
              <a:latin typeface="Arial" pitchFamily="34" charset="0"/>
              <a:cs typeface="Arial" pitchFamily="34" charset="0"/>
            </a:endParaRPr>
          </a:p>
        </p:txBody>
      </p:sp>
      <p:sp>
        <p:nvSpPr>
          <p:cNvPr id="84" name="Rectangle 232"/>
          <p:cNvSpPr>
            <a:spLocks noChangeArrowheads="1"/>
          </p:cNvSpPr>
          <p:nvPr/>
        </p:nvSpPr>
        <p:spPr bwMode="auto">
          <a:xfrm>
            <a:off x="81978" y="1621630"/>
            <a:ext cx="8685751" cy="633264"/>
          </a:xfrm>
          <a:prstGeom prst="rect">
            <a:avLst/>
          </a:prstGeom>
          <a:noFill/>
          <a:ln w="9525">
            <a:noFill/>
            <a:miter lim="800000"/>
            <a:headEnd/>
            <a:tailEnd/>
          </a:ln>
        </p:spPr>
        <p:txBody>
          <a:bodyPr/>
          <a:lstStyle/>
          <a:p>
            <a:pPr algn="ctr">
              <a:spcBef>
                <a:spcPct val="0"/>
              </a:spcBef>
            </a:pPr>
            <a:r>
              <a:rPr lang="en-US" sz="1400" b="1" dirty="0">
                <a:solidFill>
                  <a:prstClr val="black"/>
                </a:solidFill>
                <a:latin typeface="Arial" pitchFamily="34" charset="0"/>
                <a:cs typeface="Arial" pitchFamily="34" charset="0"/>
              </a:rPr>
              <a:t>By Activity - % of boaters who say they </a:t>
            </a:r>
            <a:r>
              <a:rPr lang="en-US" sz="1400" b="1" u="sng" dirty="0">
                <a:solidFill>
                  <a:prstClr val="black"/>
                </a:solidFill>
                <a:latin typeface="Arial" pitchFamily="34" charset="0"/>
                <a:cs typeface="Arial" pitchFamily="34" charset="0"/>
              </a:rPr>
              <a:t>never</a:t>
            </a:r>
            <a:r>
              <a:rPr lang="en-US" sz="1400" b="1" dirty="0">
                <a:solidFill>
                  <a:prstClr val="black"/>
                </a:solidFill>
                <a:latin typeface="Arial" pitchFamily="34" charset="0"/>
                <a:cs typeface="Arial" pitchFamily="34" charset="0"/>
              </a:rPr>
              <a:t> drink while fishing/ pleasure powerboating/ paddling </a:t>
            </a:r>
            <a:br>
              <a:rPr lang="en-US" sz="1400" b="1" dirty="0">
                <a:solidFill>
                  <a:prstClr val="black"/>
                </a:solidFill>
                <a:latin typeface="Arial" pitchFamily="34" charset="0"/>
                <a:cs typeface="Arial" pitchFamily="34" charset="0"/>
              </a:rPr>
            </a:br>
            <a:r>
              <a:rPr lang="en-US" sz="1400" b="1" dirty="0">
                <a:solidFill>
                  <a:prstClr val="black"/>
                </a:solidFill>
                <a:latin typeface="Arial" pitchFamily="34" charset="0"/>
                <a:cs typeface="Arial" pitchFamily="34" charset="0"/>
              </a:rPr>
              <a:t>% of boaters by activity</a:t>
            </a:r>
            <a:endParaRPr lang="en-US" sz="1400" dirty="0">
              <a:solidFill>
                <a:prstClr val="black"/>
              </a:solidFill>
              <a:latin typeface="Arial" pitchFamily="34" charset="0"/>
              <a:cs typeface="Arial" pitchFamily="34" charset="0"/>
            </a:endParaRPr>
          </a:p>
        </p:txBody>
      </p:sp>
      <p:sp>
        <p:nvSpPr>
          <p:cNvPr id="85" name="Text Box 1916"/>
          <p:cNvSpPr txBox="1">
            <a:spLocks noChangeArrowheads="1"/>
          </p:cNvSpPr>
          <p:nvPr/>
        </p:nvSpPr>
        <p:spPr bwMode="auto">
          <a:xfrm>
            <a:off x="114300" y="6507162"/>
            <a:ext cx="5567850" cy="350837"/>
          </a:xfrm>
          <a:prstGeom prst="rect">
            <a:avLst/>
          </a:prstGeom>
          <a:noFill/>
          <a:ln w="9525">
            <a:noFill/>
            <a:miter lim="800000"/>
            <a:headEnd/>
            <a:tailEnd/>
          </a:ln>
        </p:spPr>
        <p:txBody>
          <a:bodyPr wrap="square" anchor="ctr" anchorCtr="0">
            <a:noAutofit/>
          </a:bodyPr>
          <a:lstStyle/>
          <a:p>
            <a:r>
              <a:rPr lang="en-CA" sz="900" dirty="0">
                <a:solidFill>
                  <a:prstClr val="black"/>
                </a:solidFill>
                <a:latin typeface="Arial" pitchFamily="34" charset="0"/>
                <a:cs typeface="Arial" pitchFamily="34" charset="0"/>
              </a:rPr>
              <a:t>3a / b / c. Which of the following applies to you personally when you are… fishing from a boat / pleasure boating in a powerboat under 6 meters in length for reasons other than fishing / canoeing or kayaking</a:t>
            </a:r>
            <a:endParaRPr lang="en-US" sz="900" dirty="0">
              <a:solidFill>
                <a:prstClr val="black"/>
              </a:solidFill>
              <a:latin typeface="Arial" pitchFamily="34" charset="0"/>
              <a:cs typeface="Arial" pitchFamily="34" charset="0"/>
            </a:endParaRPr>
          </a:p>
        </p:txBody>
      </p:sp>
      <p:sp>
        <p:nvSpPr>
          <p:cNvPr id="14" name="TextBox 29"/>
          <p:cNvSpPr txBox="1">
            <a:spLocks noChangeArrowheads="1"/>
          </p:cNvSpPr>
          <p:nvPr/>
        </p:nvSpPr>
        <p:spPr bwMode="auto">
          <a:xfrm>
            <a:off x="5256414" y="4664466"/>
            <a:ext cx="392112" cy="246063"/>
          </a:xfrm>
          <a:prstGeom prst="rect">
            <a:avLst/>
          </a:prstGeom>
          <a:noFill/>
          <a:ln w="9525">
            <a:noFill/>
            <a:miter lim="800000"/>
            <a:headEnd/>
            <a:tailEnd/>
          </a:ln>
        </p:spPr>
        <p:txBody>
          <a:bodyPr>
            <a:spAutoFit/>
          </a:bodyPr>
          <a:lstStyle/>
          <a:p>
            <a:r>
              <a:rPr lang="en-US" sz="1000" b="1" dirty="0">
                <a:solidFill>
                  <a:prstClr val="black"/>
                </a:solidFill>
                <a:latin typeface="Arial" pitchFamily="34" charset="0"/>
                <a:cs typeface="Arial" pitchFamily="34" charset="0"/>
              </a:rPr>
              <a:t>62</a:t>
            </a:r>
          </a:p>
        </p:txBody>
      </p:sp>
      <p:sp>
        <p:nvSpPr>
          <p:cNvPr id="18" name="TextBox 64">
            <a:extLst>
              <a:ext uri="{FF2B5EF4-FFF2-40B4-BE49-F238E27FC236}">
                <a16:creationId xmlns:a16="http://schemas.microsoft.com/office/drawing/2014/main" xmlns="" id="{15936AAB-3318-40C7-86E7-EBEAFF73A9FF}"/>
              </a:ext>
            </a:extLst>
          </p:cNvPr>
          <p:cNvSpPr txBox="1">
            <a:spLocks noChangeArrowheads="1"/>
          </p:cNvSpPr>
          <p:nvPr/>
        </p:nvSpPr>
        <p:spPr bwMode="auto">
          <a:xfrm>
            <a:off x="7193120" y="2350875"/>
            <a:ext cx="730315" cy="2687915"/>
          </a:xfrm>
          <a:prstGeom prst="rect">
            <a:avLst/>
          </a:prstGeom>
          <a:noFill/>
          <a:ln w="9525">
            <a:noFill/>
            <a:miter lim="800000"/>
            <a:headEnd/>
            <a:tailEnd/>
          </a:ln>
        </p:spPr>
        <p:txBody>
          <a:bodyPr wrap="square">
            <a:spAutoFit/>
          </a:bodyPr>
          <a:lstStyle/>
          <a:p>
            <a:pPr algn="ctr">
              <a:spcBef>
                <a:spcPct val="0"/>
              </a:spcBef>
            </a:pPr>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100" b="1" u="sng" dirty="0">
                <a:solidFill>
                  <a:prstClr val="black"/>
                </a:solidFill>
                <a:latin typeface="Arial" pitchFamily="34" charset="0"/>
                <a:cs typeface="Arial" pitchFamily="34" charset="0"/>
                <a:sym typeface="Symbol" pitchFamily="18" charset="2"/>
              </a:rPr>
              <a:t>2015</a:t>
            </a:r>
          </a:p>
          <a:p>
            <a:pPr algn="ctr">
              <a:lnSpc>
                <a:spcPts val="2200"/>
              </a:lnSpc>
              <a:spcBef>
                <a:spcPct val="0"/>
              </a:spcBef>
            </a:pP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000" b="1" dirty="0">
                <a:solidFill>
                  <a:prstClr val="black"/>
                </a:solidFill>
                <a:latin typeface="Arial" pitchFamily="34" charset="0"/>
                <a:cs typeface="Arial" pitchFamily="34" charset="0"/>
                <a:sym typeface="Symbol" pitchFamily="18" charset="2"/>
              </a:rPr>
              <a:t>65</a:t>
            </a:r>
          </a:p>
          <a:p>
            <a:pPr algn="ctr">
              <a:lnSpc>
                <a:spcPts val="1800"/>
              </a:lnSpc>
              <a:spcBef>
                <a:spcPts val="12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200"/>
              </a:spcBef>
            </a:pPr>
            <a:r>
              <a:rPr lang="en-US" sz="1000" b="1" dirty="0">
                <a:solidFill>
                  <a:prstClr val="black"/>
                </a:solidFill>
                <a:latin typeface="Arial" pitchFamily="34" charset="0"/>
                <a:cs typeface="Arial" pitchFamily="34" charset="0"/>
                <a:sym typeface="Symbol" pitchFamily="18" charset="2"/>
              </a:rPr>
              <a:t>56</a:t>
            </a:r>
          </a:p>
          <a:p>
            <a:pPr algn="ctr">
              <a:lnSpc>
                <a:spcPts val="1800"/>
              </a:lnSpc>
              <a:spcBef>
                <a:spcPts val="18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800"/>
              </a:spcBef>
            </a:pPr>
            <a:r>
              <a:rPr lang="en-US" sz="1000" b="1" dirty="0">
                <a:solidFill>
                  <a:prstClr val="black"/>
                </a:solidFill>
                <a:latin typeface="Arial" pitchFamily="34" charset="0"/>
                <a:cs typeface="Arial" pitchFamily="34" charset="0"/>
                <a:sym typeface="Symbol" pitchFamily="18" charset="2"/>
              </a:rPr>
              <a:t>74</a:t>
            </a:r>
            <a:endParaRPr lang="en-US" sz="1100" b="1" dirty="0">
              <a:solidFill>
                <a:prstClr val="black"/>
              </a:solidFill>
              <a:latin typeface="Arial" pitchFamily="34" charset="0"/>
              <a:cs typeface="Arial" pitchFamily="34" charset="0"/>
            </a:endParaRPr>
          </a:p>
        </p:txBody>
      </p:sp>
      <p:sp>
        <p:nvSpPr>
          <p:cNvPr id="19" name="Text Box 170">
            <a:extLst>
              <a:ext uri="{FF2B5EF4-FFF2-40B4-BE49-F238E27FC236}">
                <a16:creationId xmlns:a16="http://schemas.microsoft.com/office/drawing/2014/main" xmlns="" id="{3579BA66-03A6-4E8A-9BB8-C34576CEFAA8}"/>
              </a:ext>
            </a:extLst>
          </p:cNvPr>
          <p:cNvSpPr txBox="1">
            <a:spLocks noChangeArrowheads="1"/>
          </p:cNvSpPr>
          <p:nvPr/>
        </p:nvSpPr>
        <p:spPr bwMode="auto">
          <a:xfrm>
            <a:off x="76199" y="1184858"/>
            <a:ext cx="9022779" cy="415498"/>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050" dirty="0">
                <a:latin typeface="Arial" pitchFamily="34" charset="0"/>
                <a:cs typeface="Arial" pitchFamily="34" charset="0"/>
              </a:rPr>
              <a:t>New Boaters propensity to drink while boating is evident across boating activities.  They are less likely to ‘Never’ drink than Boaters in total across all of Fishing (33%), Pleasure powerboating (30%) and Paddling (45%).</a:t>
            </a:r>
          </a:p>
        </p:txBody>
      </p:sp>
      <p:sp>
        <p:nvSpPr>
          <p:cNvPr id="21" name="TextBox 64">
            <a:extLst>
              <a:ext uri="{FF2B5EF4-FFF2-40B4-BE49-F238E27FC236}">
                <a16:creationId xmlns:a16="http://schemas.microsoft.com/office/drawing/2014/main" xmlns="" id="{04EAD662-9C09-4B1B-BC12-97EAA370CEEC}"/>
              </a:ext>
            </a:extLst>
          </p:cNvPr>
          <p:cNvSpPr txBox="1">
            <a:spLocks noChangeArrowheads="1"/>
          </p:cNvSpPr>
          <p:nvPr/>
        </p:nvSpPr>
        <p:spPr bwMode="auto">
          <a:xfrm>
            <a:off x="6395020" y="2347337"/>
            <a:ext cx="730315" cy="2687915"/>
          </a:xfrm>
          <a:prstGeom prst="rect">
            <a:avLst/>
          </a:prstGeom>
          <a:noFill/>
          <a:ln w="9525">
            <a:noFill/>
            <a:miter lim="800000"/>
            <a:headEnd/>
            <a:tailEnd/>
          </a:ln>
        </p:spPr>
        <p:txBody>
          <a:bodyPr wrap="square">
            <a:spAutoFit/>
          </a:bodyPr>
          <a:lstStyle/>
          <a:p>
            <a:pPr algn="ctr">
              <a:spcBef>
                <a:spcPct val="0"/>
              </a:spcBef>
            </a:pPr>
            <a:r>
              <a:rPr lang="en-US" sz="1100" b="1" dirty="0">
                <a:solidFill>
                  <a:prstClr val="black"/>
                </a:solidFill>
                <a:latin typeface="Arial" pitchFamily="34" charset="0"/>
                <a:cs typeface="Arial" pitchFamily="34" charset="0"/>
                <a:sym typeface="Symbol" pitchFamily="18" charset="2"/>
              </a:rPr>
              <a:t>Aug</a:t>
            </a: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100" b="1" u="sng" dirty="0">
                <a:solidFill>
                  <a:prstClr val="black"/>
                </a:solidFill>
                <a:latin typeface="Arial" pitchFamily="34" charset="0"/>
                <a:cs typeface="Arial" pitchFamily="34" charset="0"/>
                <a:sym typeface="Symbol" pitchFamily="18" charset="2"/>
              </a:rPr>
              <a:t>2017</a:t>
            </a:r>
          </a:p>
          <a:p>
            <a:pPr algn="ctr">
              <a:lnSpc>
                <a:spcPts val="2200"/>
              </a:lnSpc>
              <a:spcBef>
                <a:spcPct val="0"/>
              </a:spcBef>
            </a:pPr>
            <a:r>
              <a:rPr lang="en-US" sz="1100" b="1" u="sng" dirty="0">
                <a:solidFill>
                  <a:prstClr val="black"/>
                </a:solidFill>
                <a:latin typeface="Arial" pitchFamily="34" charset="0"/>
                <a:cs typeface="Arial" pitchFamily="34" charset="0"/>
                <a:sym typeface="Symbol" pitchFamily="18" charset="2"/>
              </a:rPr>
              <a:t/>
            </a:r>
            <a:br>
              <a:rPr lang="en-US" sz="1100" b="1" u="sng" dirty="0">
                <a:solidFill>
                  <a:prstClr val="black"/>
                </a:solidFill>
                <a:latin typeface="Arial" pitchFamily="34" charset="0"/>
                <a:cs typeface="Arial" pitchFamily="34" charset="0"/>
                <a:sym typeface="Symbol" pitchFamily="18" charset="2"/>
              </a:rPr>
            </a:br>
            <a:r>
              <a:rPr lang="en-US" sz="1000" b="1" u="sng" dirty="0">
                <a:solidFill>
                  <a:prstClr val="black"/>
                </a:solidFill>
                <a:latin typeface="Arial" pitchFamily="34" charset="0"/>
                <a:cs typeface="Arial" pitchFamily="34" charset="0"/>
                <a:sym typeface="Symbol" pitchFamily="18" charset="2"/>
              </a:rPr>
              <a:t>63</a:t>
            </a: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2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200"/>
              </a:spcBef>
            </a:pPr>
            <a:r>
              <a:rPr lang="en-US" sz="1000" b="1" dirty="0">
                <a:solidFill>
                  <a:prstClr val="black"/>
                </a:solidFill>
                <a:latin typeface="Arial" pitchFamily="34" charset="0"/>
                <a:cs typeface="Arial" pitchFamily="34" charset="0"/>
                <a:sym typeface="Symbol" pitchFamily="18" charset="2"/>
              </a:rPr>
              <a:t>62</a:t>
            </a:r>
          </a:p>
          <a:p>
            <a:pPr algn="ctr">
              <a:lnSpc>
                <a:spcPts val="1800"/>
              </a:lnSpc>
              <a:spcBef>
                <a:spcPts val="1800"/>
              </a:spcBef>
            </a:pPr>
            <a:endParaRPr lang="en-US" sz="1000" b="1" dirty="0">
              <a:solidFill>
                <a:prstClr val="black"/>
              </a:solidFill>
              <a:latin typeface="Arial" pitchFamily="34" charset="0"/>
              <a:cs typeface="Arial" pitchFamily="34" charset="0"/>
              <a:sym typeface="Symbol" pitchFamily="18" charset="2"/>
            </a:endParaRPr>
          </a:p>
          <a:p>
            <a:pPr algn="ctr">
              <a:lnSpc>
                <a:spcPts val="1800"/>
              </a:lnSpc>
              <a:spcBef>
                <a:spcPts val="1800"/>
              </a:spcBef>
            </a:pPr>
            <a:r>
              <a:rPr lang="en-US" sz="1000" b="1" dirty="0">
                <a:solidFill>
                  <a:prstClr val="black"/>
                </a:solidFill>
                <a:latin typeface="Arial" pitchFamily="34" charset="0"/>
                <a:cs typeface="Arial" pitchFamily="34" charset="0"/>
                <a:sym typeface="Symbol" pitchFamily="18" charset="2"/>
              </a:rPr>
              <a:t>80</a:t>
            </a:r>
            <a:endParaRPr lang="en-US" sz="1100" b="1" dirty="0">
              <a:solidFill>
                <a:prstClr val="black"/>
              </a:solidFill>
              <a:latin typeface="Arial" pitchFamily="34" charset="0"/>
              <a:cs typeface="Arial" pitchFamily="34" charset="0"/>
            </a:endParaRPr>
          </a:p>
        </p:txBody>
      </p:sp>
      <p:cxnSp>
        <p:nvCxnSpPr>
          <p:cNvPr id="16" name="Straight Arrow Connector 65"/>
          <p:cNvCxnSpPr>
            <a:cxnSpLocks noChangeShapeType="1"/>
          </p:cNvCxnSpPr>
          <p:nvPr/>
        </p:nvCxnSpPr>
        <p:spPr bwMode="auto">
          <a:xfrm flipH="1" flipV="1">
            <a:off x="7714527" y="3061791"/>
            <a:ext cx="7750" cy="216000"/>
          </a:xfrm>
          <a:prstGeom prst="straightConnector1">
            <a:avLst/>
          </a:prstGeom>
          <a:noFill/>
          <a:ln w="9525" algn="ctr">
            <a:solidFill>
              <a:schemeClr val="tx1"/>
            </a:solidFill>
            <a:prstDash val="solid"/>
            <a:round/>
            <a:headEnd/>
            <a:tailEnd type="arrow" w="med" len="med"/>
          </a:ln>
        </p:spPr>
      </p:cxnSp>
      <p:cxnSp>
        <p:nvCxnSpPr>
          <p:cNvPr id="23" name="Straight Arrow Connector 65"/>
          <p:cNvCxnSpPr>
            <a:cxnSpLocks noChangeShapeType="1"/>
          </p:cNvCxnSpPr>
          <p:nvPr/>
        </p:nvCxnSpPr>
        <p:spPr bwMode="auto">
          <a:xfrm flipH="1" flipV="1">
            <a:off x="7724095" y="3844511"/>
            <a:ext cx="7750" cy="216000"/>
          </a:xfrm>
          <a:prstGeom prst="straightConnector1">
            <a:avLst/>
          </a:prstGeom>
          <a:noFill/>
          <a:ln w="9525" algn="ctr">
            <a:solidFill>
              <a:schemeClr val="tx1"/>
            </a:solidFill>
            <a:prstDash val="solid"/>
            <a:round/>
            <a:headEnd/>
            <a:tailEnd type="arrow" w="med" len="med"/>
          </a:ln>
        </p:spPr>
      </p:cxnSp>
      <p:cxnSp>
        <p:nvCxnSpPr>
          <p:cNvPr id="24" name="Straight Arrow Connector 73"/>
          <p:cNvCxnSpPr>
            <a:cxnSpLocks noChangeShapeType="1"/>
          </p:cNvCxnSpPr>
          <p:nvPr/>
        </p:nvCxnSpPr>
        <p:spPr bwMode="auto">
          <a:xfrm rot="5400000" flipH="1" flipV="1">
            <a:off x="7615071" y="4851348"/>
            <a:ext cx="216000" cy="1588"/>
          </a:xfrm>
          <a:prstGeom prst="straightConnector1">
            <a:avLst/>
          </a:prstGeom>
          <a:noFill/>
          <a:ln w="9525" algn="ctr">
            <a:solidFill>
              <a:schemeClr val="tx1"/>
            </a:solidFill>
            <a:prstDash val="dash"/>
            <a:round/>
            <a:headEnd/>
            <a:tailEnd type="arrow" w="med" len="med"/>
          </a:ln>
        </p:spPr>
      </p:cxnSp>
      <p:cxnSp>
        <p:nvCxnSpPr>
          <p:cNvPr id="22" name="Straight Arrow Connector 65">
            <a:extLst>
              <a:ext uri="{FF2B5EF4-FFF2-40B4-BE49-F238E27FC236}">
                <a16:creationId xmlns:a16="http://schemas.microsoft.com/office/drawing/2014/main" xmlns="" id="{3DABD529-E3E1-4007-88A8-F172EF9D9458}"/>
              </a:ext>
            </a:extLst>
          </p:cNvPr>
          <p:cNvCxnSpPr>
            <a:cxnSpLocks noChangeShapeType="1"/>
          </p:cNvCxnSpPr>
          <p:nvPr/>
        </p:nvCxnSpPr>
        <p:spPr bwMode="auto">
          <a:xfrm flipH="1">
            <a:off x="5247752" y="3002531"/>
            <a:ext cx="7750" cy="216000"/>
          </a:xfrm>
          <a:prstGeom prst="straightConnector1">
            <a:avLst/>
          </a:prstGeom>
          <a:noFill/>
          <a:ln w="9525" algn="ctr">
            <a:solidFill>
              <a:schemeClr val="tx1"/>
            </a:solidFill>
            <a:prstDash val="solid"/>
            <a:round/>
            <a:headEnd/>
            <a:tailEnd type="arrow" w="med" len="med"/>
          </a:ln>
        </p:spPr>
      </p:cxnSp>
      <p:cxnSp>
        <p:nvCxnSpPr>
          <p:cNvPr id="25" name="Straight Arrow Connector 65">
            <a:extLst>
              <a:ext uri="{FF2B5EF4-FFF2-40B4-BE49-F238E27FC236}">
                <a16:creationId xmlns:a16="http://schemas.microsoft.com/office/drawing/2014/main" xmlns="" id="{2BECD5A5-769F-4FAC-9E3A-E72303A55124}"/>
              </a:ext>
            </a:extLst>
          </p:cNvPr>
          <p:cNvCxnSpPr>
            <a:cxnSpLocks noChangeShapeType="1"/>
          </p:cNvCxnSpPr>
          <p:nvPr/>
        </p:nvCxnSpPr>
        <p:spPr bwMode="auto">
          <a:xfrm flipH="1">
            <a:off x="5200127" y="3850256"/>
            <a:ext cx="7750" cy="216000"/>
          </a:xfrm>
          <a:prstGeom prst="straightConnector1">
            <a:avLst/>
          </a:prstGeom>
          <a:noFill/>
          <a:ln w="9525" algn="ctr">
            <a:solidFill>
              <a:schemeClr val="tx1"/>
            </a:solidFill>
            <a:prstDash val="solid"/>
            <a:round/>
            <a:headEnd/>
            <a:tailEnd type="arrow" w="med" len="med"/>
          </a:ln>
        </p:spPr>
      </p:cxnSp>
      <p:cxnSp>
        <p:nvCxnSpPr>
          <p:cNvPr id="26" name="Straight Arrow Connector 65">
            <a:extLst>
              <a:ext uri="{FF2B5EF4-FFF2-40B4-BE49-F238E27FC236}">
                <a16:creationId xmlns:a16="http://schemas.microsoft.com/office/drawing/2014/main" xmlns="" id="{DE6B8ED2-04B0-4060-A8D1-92FBD0541B91}"/>
              </a:ext>
            </a:extLst>
          </p:cNvPr>
          <p:cNvCxnSpPr>
            <a:cxnSpLocks noChangeShapeType="1"/>
          </p:cNvCxnSpPr>
          <p:nvPr/>
        </p:nvCxnSpPr>
        <p:spPr bwMode="auto">
          <a:xfrm flipH="1">
            <a:off x="5552552" y="4697981"/>
            <a:ext cx="7750" cy="216000"/>
          </a:xfrm>
          <a:prstGeom prst="straightConnector1">
            <a:avLst/>
          </a:prstGeom>
          <a:noFill/>
          <a:ln w="9525" algn="ctr">
            <a:solidFill>
              <a:schemeClr val="tx1"/>
            </a:solidFill>
            <a:prstDash val="solid"/>
            <a:round/>
            <a:headEnd/>
            <a:tailEnd type="arrow" w="med" len="med"/>
          </a:ln>
        </p:spPr>
      </p:cxnSp>
    </p:spTree>
    <p:extLst>
      <p:ext uri="{BB962C8B-B14F-4D97-AF65-F5344CB8AC3E}">
        <p14:creationId xmlns:p14="http://schemas.microsoft.com/office/powerpoint/2010/main" val="593513027"/>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7</a:t>
            </a:fld>
            <a:endParaRPr lang="en-US"/>
          </a:p>
        </p:txBody>
      </p:sp>
      <p:sp>
        <p:nvSpPr>
          <p:cNvPr id="5" name="Text Box 5"/>
          <p:cNvSpPr txBox="1">
            <a:spLocks noChangeArrowheads="1"/>
          </p:cNvSpPr>
          <p:nvPr/>
        </p:nvSpPr>
        <p:spPr bwMode="auto">
          <a:xfrm>
            <a:off x="345057" y="1275745"/>
            <a:ext cx="8547422" cy="3477875"/>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Boating Participation:</a:t>
            </a:r>
          </a:p>
          <a:p>
            <a:pPr marL="800100" lvl="1" indent="-342900">
              <a:spcAft>
                <a:spcPts val="600"/>
              </a:spcAft>
              <a:buFont typeface="Arial" pitchFamily="34" charset="0"/>
              <a:buChar char="•"/>
            </a:pPr>
            <a:r>
              <a:rPr lang="en-US" sz="1600" dirty="0">
                <a:latin typeface="Arial" pitchFamily="34" charset="0"/>
                <a:cs typeface="Arial" pitchFamily="34" charset="0"/>
              </a:rPr>
              <a:t>In Fall 2018, 42% of Canadian adults participate in recreational boating activities.</a:t>
            </a:r>
          </a:p>
          <a:p>
            <a:pPr marL="1257300" lvl="2" indent="-342900">
              <a:spcAft>
                <a:spcPts val="600"/>
              </a:spcAft>
              <a:buFont typeface="Arial" pitchFamily="34" charset="0"/>
              <a:buChar char="•"/>
            </a:pPr>
            <a:r>
              <a:rPr lang="en-US" sz="1400" dirty="0">
                <a:latin typeface="Arial" pitchFamily="34" charset="0"/>
                <a:cs typeface="Arial" pitchFamily="34" charset="0"/>
              </a:rPr>
              <a:t>Fishing, pleasure powerboating, canoeing and kayaking continue to be the most popular boating activities.</a:t>
            </a:r>
          </a:p>
          <a:p>
            <a:pPr marL="800100" lvl="1" indent="-342900">
              <a:spcAft>
                <a:spcPts val="600"/>
              </a:spcAft>
              <a:buFont typeface="Arial" pitchFamily="34" charset="0"/>
              <a:buChar char="•"/>
            </a:pPr>
            <a:r>
              <a:rPr lang="en-US" sz="1600" dirty="0">
                <a:latin typeface="Arial" pitchFamily="34" charset="0"/>
                <a:cs typeface="Arial" pitchFamily="34" charset="0"/>
              </a:rPr>
              <a:t>Boating participation in Fall 2018 is down slightly from Fall 2017 and Spring 2018, but still in the same range as historical participation levels.</a:t>
            </a:r>
          </a:p>
          <a:p>
            <a:pPr marL="1257300" lvl="2" indent="-342900">
              <a:spcAft>
                <a:spcPts val="600"/>
              </a:spcAft>
              <a:buFont typeface="Arial" pitchFamily="34" charset="0"/>
              <a:buChar char="•"/>
            </a:pPr>
            <a:r>
              <a:rPr lang="en-US" sz="1600" dirty="0">
                <a:latin typeface="Arial" pitchFamily="34" charset="0"/>
                <a:cs typeface="Arial" pitchFamily="34" charset="0"/>
              </a:rPr>
              <a:t>This reflects slippage in Fall 2018 boating participation among older Canadians 55+ </a:t>
            </a:r>
            <a:r>
              <a:rPr lang="en-US" sz="1600" dirty="0" err="1">
                <a:latin typeface="Arial" pitchFamily="34" charset="0"/>
                <a:cs typeface="Arial" pitchFamily="34" charset="0"/>
              </a:rPr>
              <a:t>yrs</a:t>
            </a:r>
            <a:r>
              <a:rPr lang="en-US" sz="1600" dirty="0">
                <a:latin typeface="Arial" pitchFamily="34" charset="0"/>
                <a:cs typeface="Arial" pitchFamily="34" charset="0"/>
              </a:rPr>
              <a:t>, while participation is slightly higher among 18-34 yrs.  No changes versus year ago by gender or regionally.</a:t>
            </a:r>
            <a:endParaRPr lang="en-CA" sz="1600" dirty="0">
              <a:latin typeface="Arial" pitchFamily="34" charset="0"/>
              <a:cs typeface="Arial" pitchFamily="34" charset="0"/>
            </a:endParaRPr>
          </a:p>
          <a:p>
            <a:pPr marL="800100" lvl="1" indent="-342900">
              <a:spcAft>
                <a:spcPts val="600"/>
              </a:spcAft>
              <a:buFont typeface="Arial" pitchFamily="34" charset="0"/>
              <a:buChar char="•"/>
            </a:pPr>
            <a:r>
              <a:rPr lang="en-US" sz="1600" dirty="0">
                <a:latin typeface="Arial" pitchFamily="34" charset="0"/>
                <a:cs typeface="Arial" pitchFamily="34" charset="0"/>
              </a:rPr>
              <a:t>One-quarter of Canadians are Non-Boaters interested in getting involved. </a:t>
            </a:r>
          </a:p>
          <a:p>
            <a:pPr marL="800100" lvl="1" indent="-342900">
              <a:spcAft>
                <a:spcPts val="600"/>
              </a:spcAft>
              <a:buFont typeface="Arial" pitchFamily="34" charset="0"/>
              <a:buChar char="•"/>
            </a:pPr>
            <a:r>
              <a:rPr lang="en-US" sz="1600" dirty="0">
                <a:latin typeface="Arial" pitchFamily="34" charset="0"/>
                <a:cs typeface="Arial" pitchFamily="34" charset="0"/>
              </a:rPr>
              <a:t>And 12% of Canadians (30% of Boaters) are New Boaters who began boating in the last 2 years – slightly fewer New Boaters than last year (14%).</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04548220"/>
      </p:ext>
    </p:extLst>
  </p:cSld>
  <p:clrMapOvr>
    <a:masterClrMapping/>
  </p:clrMapOvr>
  <p:transition spd="slow">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70</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Using Cannabis </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and Boating</a:t>
            </a:r>
          </a:p>
        </p:txBody>
      </p:sp>
    </p:spTree>
    <p:extLst>
      <p:ext uri="{BB962C8B-B14F-4D97-AF65-F5344CB8AC3E}">
        <p14:creationId xmlns:p14="http://schemas.microsoft.com/office/powerpoint/2010/main" val="2001207276"/>
      </p:ext>
    </p:extLst>
  </p:cSld>
  <p:clrMapOvr>
    <a:masterClrMapping/>
  </p:clrMapOvr>
  <p:transition spd="slow">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
          <p:cNvGraphicFramePr>
            <a:graphicFrameLocks noChangeAspect="1"/>
          </p:cNvGraphicFramePr>
          <p:nvPr>
            <p:extLst>
              <p:ext uri="{D42A27DB-BD31-4B8C-83A1-F6EECF244321}">
                <p14:modId xmlns:p14="http://schemas.microsoft.com/office/powerpoint/2010/main" val="298050052"/>
              </p:ext>
            </p:extLst>
          </p:nvPr>
        </p:nvGraphicFramePr>
        <p:xfrm>
          <a:off x="693738" y="2339975"/>
          <a:ext cx="7008812" cy="3721100"/>
        </p:xfrm>
        <a:graphic>
          <a:graphicData uri="http://schemas.openxmlformats.org/presentationml/2006/ole">
            <mc:AlternateContent xmlns:mc="http://schemas.openxmlformats.org/markup-compatibility/2006">
              <mc:Choice xmlns:v="urn:schemas-microsoft-com:vml" Requires="v">
                <p:oleObj spid="_x0000_s166158" name="Worksheet" r:id="rId3" imgW="4810056" imgH="2038286" progId="Excel.Sheet.8">
                  <p:embed/>
                </p:oleObj>
              </mc:Choice>
              <mc:Fallback>
                <p:oleObj name="Worksheet" r:id="rId3" imgW="4810056" imgH="2038286" progId="Excel.Sheet.8">
                  <p:embed/>
                  <p:pic>
                    <p:nvPicPr>
                      <p:cNvPr id="50" name="Object 4"/>
                      <p:cNvPicPr>
                        <a:picLocks noChangeAspect="1" noChangeArrowheads="1"/>
                      </p:cNvPicPr>
                      <p:nvPr/>
                    </p:nvPicPr>
                    <p:blipFill>
                      <a:blip r:embed="rId4"/>
                      <a:srcRect l="3552" b="621"/>
                      <a:stretch>
                        <a:fillRect/>
                      </a:stretch>
                    </p:blipFill>
                    <p:spPr bwMode="auto">
                      <a:xfrm>
                        <a:off x="693738" y="2339975"/>
                        <a:ext cx="7008812" cy="3721100"/>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637427" y="0"/>
            <a:ext cx="6850965" cy="1052736"/>
          </a:xfrm>
        </p:spPr>
        <p:txBody>
          <a:bodyPr>
            <a:noAutofit/>
          </a:bodyPr>
          <a:lstStyle/>
          <a:p>
            <a:r>
              <a:rPr lang="en-CA" dirty="0"/>
              <a:t>Boaters expect to use cannabis more while boating, after legalization in October 2018, than they do now.</a:t>
            </a:r>
            <a:endParaRPr lang="en-US"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71</a:t>
            </a:fld>
            <a:endParaRPr lang="en-US"/>
          </a:p>
        </p:txBody>
      </p:sp>
      <p:sp>
        <p:nvSpPr>
          <p:cNvPr id="8" name="Text Box 1916"/>
          <p:cNvSpPr txBox="1">
            <a:spLocks noChangeArrowheads="1"/>
          </p:cNvSpPr>
          <p:nvPr/>
        </p:nvSpPr>
        <p:spPr bwMode="auto">
          <a:xfrm>
            <a:off x="0" y="6308523"/>
            <a:ext cx="6146800" cy="536777"/>
          </a:xfrm>
          <a:prstGeom prst="rect">
            <a:avLst/>
          </a:prstGeom>
          <a:solidFill>
            <a:schemeClr val="bg1"/>
          </a:solidFill>
          <a:ln w="9525">
            <a:noFill/>
            <a:miter lim="800000"/>
            <a:headEnd/>
            <a:tailEnd/>
          </a:ln>
        </p:spPr>
        <p:txBody>
          <a:bodyPr anchor="ctr" anchorCtr="0">
            <a:noAutofit/>
          </a:bodyPr>
          <a:lstStyle/>
          <a:p>
            <a:r>
              <a:rPr lang="en-CA" sz="800" dirty="0">
                <a:latin typeface="Arial" pitchFamily="34" charset="0"/>
                <a:cs typeface="Arial" pitchFamily="34" charset="0"/>
              </a:rPr>
              <a:t>1.  Overall, how often do you wear a lifejacket when in a boat?</a:t>
            </a:r>
          </a:p>
          <a:p>
            <a:r>
              <a:rPr lang="en-CA" sz="800" dirty="0">
                <a:latin typeface="Arial" pitchFamily="34" charset="0"/>
                <a:cs typeface="Arial" pitchFamily="34" charset="0"/>
              </a:rPr>
              <a:t>3.  Overall, which of the following applies to you personally, when you are in a boat [re: drinking &amp; boating]</a:t>
            </a:r>
          </a:p>
          <a:p>
            <a:r>
              <a:rPr lang="en-CA" sz="800" dirty="0">
                <a:latin typeface="Arial" pitchFamily="34" charset="0"/>
                <a:cs typeface="Arial" pitchFamily="34" charset="0"/>
              </a:rPr>
              <a:t>3A.Overall, which of the following applies to you personally, when you are in a boat [re: using cannabis &amp; boating]</a:t>
            </a:r>
          </a:p>
          <a:p>
            <a:r>
              <a:rPr lang="en-CA" sz="800" dirty="0">
                <a:latin typeface="Arial" pitchFamily="34" charset="0"/>
                <a:cs typeface="Arial" pitchFamily="34" charset="0"/>
              </a:rPr>
              <a:t>3B.After recreational cannabis is legalized, which of the following will apply to you personally, when you are in a boat? </a:t>
            </a:r>
            <a:endParaRPr lang="en-US" sz="800" dirty="0">
              <a:latin typeface="Arial" pitchFamily="34" charset="0"/>
              <a:cs typeface="Arial" pitchFamily="34" charset="0"/>
            </a:endParaRPr>
          </a:p>
        </p:txBody>
      </p:sp>
      <p:sp>
        <p:nvSpPr>
          <p:cNvPr id="51" name="TextBox 26"/>
          <p:cNvSpPr txBox="1">
            <a:spLocks noChangeArrowheads="1"/>
          </p:cNvSpPr>
          <p:nvPr/>
        </p:nvSpPr>
        <p:spPr bwMode="auto">
          <a:xfrm>
            <a:off x="1268206" y="2600355"/>
            <a:ext cx="2483805" cy="3269140"/>
          </a:xfrm>
          <a:prstGeom prst="rect">
            <a:avLst/>
          </a:prstGeom>
          <a:solidFill>
            <a:srgbClr val="FFFFFF"/>
          </a:solidFill>
          <a:ln w="9525">
            <a:noFill/>
            <a:miter lim="800000"/>
            <a:headEnd/>
            <a:tailEnd/>
          </a:ln>
        </p:spPr>
        <p:txBody>
          <a:bodyPr wrap="square">
            <a:noAutofit/>
          </a:bodyPr>
          <a:lstStyle/>
          <a:p>
            <a:pPr algn="r">
              <a:spcBef>
                <a:spcPts val="600"/>
              </a:spcBef>
              <a:spcAft>
                <a:spcPts val="600"/>
              </a:spcAft>
              <a:buFontTx/>
              <a:buNone/>
            </a:pPr>
            <a:endParaRPr lang="en-US" sz="1100" dirty="0">
              <a:latin typeface="Arial" pitchFamily="34" charset="0"/>
              <a:cs typeface="Arial" pitchFamily="34" charset="0"/>
            </a:endParaRPr>
          </a:p>
          <a:p>
            <a:pPr algn="r">
              <a:spcBef>
                <a:spcPts val="600"/>
              </a:spcBef>
              <a:spcAft>
                <a:spcPts val="4200"/>
              </a:spcAft>
              <a:buFontTx/>
              <a:buNone/>
            </a:pPr>
            <a:r>
              <a:rPr lang="en-US" sz="1100" dirty="0">
                <a:latin typeface="Arial" pitchFamily="34" charset="0"/>
                <a:cs typeface="Arial" pitchFamily="34" charset="0"/>
              </a:rPr>
              <a:t>Always Wear a Lifejacket</a:t>
            </a:r>
          </a:p>
          <a:p>
            <a:pPr algn="r">
              <a:spcBef>
                <a:spcPts val="600"/>
              </a:spcBef>
              <a:spcAft>
                <a:spcPts val="3000"/>
              </a:spcAft>
              <a:buFontTx/>
              <a:buNone/>
            </a:pPr>
            <a:r>
              <a:rPr lang="en-US" sz="1100" dirty="0">
                <a:latin typeface="Arial" pitchFamily="34" charset="0"/>
                <a:cs typeface="Arial" pitchFamily="34" charset="0"/>
              </a:rPr>
              <a:t>Never Drink Alcoholic Beverages Before or While Boating</a:t>
            </a:r>
          </a:p>
          <a:p>
            <a:pPr algn="r">
              <a:spcBef>
                <a:spcPts val="600"/>
              </a:spcBef>
              <a:spcAft>
                <a:spcPts val="2400"/>
              </a:spcAft>
              <a:buFontTx/>
              <a:buNone/>
            </a:pPr>
            <a:r>
              <a:rPr lang="en-US" sz="1100" dirty="0">
                <a:latin typeface="Arial" pitchFamily="34" charset="0"/>
                <a:cs typeface="Arial" pitchFamily="34" charset="0"/>
              </a:rPr>
              <a:t>Never Use Cannabis Before or While Boating</a:t>
            </a:r>
          </a:p>
          <a:p>
            <a:pPr algn="r">
              <a:spcBef>
                <a:spcPts val="600"/>
              </a:spcBef>
              <a:spcAft>
                <a:spcPts val="3000"/>
              </a:spcAft>
              <a:buFontTx/>
              <a:buNone/>
            </a:pPr>
            <a:r>
              <a:rPr lang="en-US" sz="1100" dirty="0">
                <a:latin typeface="Arial" pitchFamily="34" charset="0"/>
                <a:cs typeface="Arial" pitchFamily="34" charset="0"/>
              </a:rPr>
              <a:t>After Recreational Cannabis is Legalized… I Expect to Never Use Cannabis Before or While Boating</a:t>
            </a:r>
          </a:p>
        </p:txBody>
      </p:sp>
      <p:sp>
        <p:nvSpPr>
          <p:cNvPr id="57" name="TextBox 59"/>
          <p:cNvSpPr txBox="1">
            <a:spLocks noChangeArrowheads="1"/>
          </p:cNvSpPr>
          <p:nvPr/>
        </p:nvSpPr>
        <p:spPr bwMode="auto">
          <a:xfrm>
            <a:off x="5891824" y="2934456"/>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54</a:t>
            </a:r>
          </a:p>
        </p:txBody>
      </p:sp>
      <p:sp>
        <p:nvSpPr>
          <p:cNvPr id="60" name="Rectangle 232"/>
          <p:cNvSpPr>
            <a:spLocks noChangeArrowheads="1"/>
          </p:cNvSpPr>
          <p:nvPr/>
        </p:nvSpPr>
        <p:spPr bwMode="auto">
          <a:xfrm>
            <a:off x="1858952" y="1771607"/>
            <a:ext cx="4491048" cy="329748"/>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 of Boaters who say they … while Boating </a:t>
            </a:r>
            <a:r>
              <a:rPr lang="en-US" sz="1050" b="1" dirty="0">
                <a:latin typeface="Arial" pitchFamily="34" charset="0"/>
                <a:cs typeface="Arial" pitchFamily="34" charset="0"/>
              </a:rPr>
              <a:t>(n = 445)</a:t>
            </a:r>
            <a:endParaRPr lang="en-US" sz="1050" dirty="0">
              <a:latin typeface="Arial" pitchFamily="34" charset="0"/>
              <a:cs typeface="Arial" pitchFamily="34" charset="0"/>
            </a:endParaRPr>
          </a:p>
        </p:txBody>
      </p:sp>
      <p:sp>
        <p:nvSpPr>
          <p:cNvPr id="55" name="TextBox 59"/>
          <p:cNvSpPr txBox="1">
            <a:spLocks noChangeArrowheads="1"/>
          </p:cNvSpPr>
          <p:nvPr/>
        </p:nvSpPr>
        <p:spPr bwMode="auto">
          <a:xfrm>
            <a:off x="5928339" y="3761625"/>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55</a:t>
            </a:r>
          </a:p>
        </p:txBody>
      </p:sp>
      <p:sp>
        <p:nvSpPr>
          <p:cNvPr id="63" name="TextBox 59"/>
          <p:cNvSpPr txBox="1">
            <a:spLocks noChangeArrowheads="1"/>
          </p:cNvSpPr>
          <p:nvPr/>
        </p:nvSpPr>
        <p:spPr bwMode="auto">
          <a:xfrm>
            <a:off x="6648909" y="5335172"/>
            <a:ext cx="475456" cy="261610"/>
          </a:xfrm>
          <a:prstGeom prst="rect">
            <a:avLst/>
          </a:prstGeom>
          <a:noFill/>
          <a:ln w="9525">
            <a:noFill/>
            <a:miter lim="800000"/>
            <a:headEnd/>
            <a:tailEnd/>
          </a:ln>
        </p:spPr>
        <p:txBody>
          <a:bodyPr wrap="square">
            <a:spAutoFit/>
          </a:bodyPr>
          <a:lstStyle/>
          <a:p>
            <a:pPr>
              <a:buFontTx/>
              <a:buNone/>
            </a:pPr>
            <a:r>
              <a:rPr lang="en-CA" sz="1100" b="1" dirty="0">
                <a:latin typeface="Arial" pitchFamily="34" charset="0"/>
                <a:cs typeface="Arial" pitchFamily="34" charset="0"/>
              </a:rPr>
              <a:t>74</a:t>
            </a:r>
            <a:endParaRPr lang="en-US" sz="1100" dirty="0">
              <a:latin typeface="Arial" pitchFamily="34" charset="0"/>
              <a:cs typeface="Arial" pitchFamily="34" charset="0"/>
            </a:endParaRPr>
          </a:p>
        </p:txBody>
      </p:sp>
      <p:sp>
        <p:nvSpPr>
          <p:cNvPr id="15" name="Text Box 170"/>
          <p:cNvSpPr txBox="1">
            <a:spLocks noChangeArrowheads="1"/>
          </p:cNvSpPr>
          <p:nvPr/>
        </p:nvSpPr>
        <p:spPr bwMode="auto">
          <a:xfrm>
            <a:off x="446567" y="1101570"/>
            <a:ext cx="8137621" cy="430887"/>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100" dirty="0">
                <a:latin typeface="Arial" pitchFamily="34" charset="0"/>
                <a:cs typeface="Arial" pitchFamily="34" charset="0"/>
              </a:rPr>
              <a:t>However boaters say compliance to “never use cannabis before or while boating” is expected to be greater after legalization (74%) than “always wearing lifejacket” or “never drinking alcoholic beverages” while boating.</a:t>
            </a:r>
          </a:p>
        </p:txBody>
      </p:sp>
      <p:sp>
        <p:nvSpPr>
          <p:cNvPr id="31" name="TextBox 49">
            <a:extLst>
              <a:ext uri="{FF2B5EF4-FFF2-40B4-BE49-F238E27FC236}">
                <a16:creationId xmlns:a16="http://schemas.microsoft.com/office/drawing/2014/main" xmlns="" id="{12DD485B-63E7-4F55-9724-4016C335A921}"/>
              </a:ext>
            </a:extLst>
          </p:cNvPr>
          <p:cNvSpPr txBox="1">
            <a:spLocks noChangeArrowheads="1"/>
          </p:cNvSpPr>
          <p:nvPr/>
        </p:nvSpPr>
        <p:spPr bwMode="auto">
          <a:xfrm>
            <a:off x="3739770" y="2146731"/>
            <a:ext cx="1110022" cy="253916"/>
          </a:xfrm>
          <a:prstGeom prst="rect">
            <a:avLst/>
          </a:prstGeom>
          <a:noFill/>
          <a:ln w="9525">
            <a:noFill/>
            <a:miter lim="800000"/>
            <a:headEnd/>
            <a:tailEnd/>
          </a:ln>
        </p:spPr>
        <p:txBody>
          <a:bodyPr wrap="square">
            <a:spAutoFit/>
          </a:bodyPr>
          <a:lstStyle/>
          <a:p>
            <a:pPr>
              <a:buFontTx/>
              <a:buNone/>
            </a:pPr>
            <a:r>
              <a:rPr lang="en-US" sz="1050" b="1" u="sng" dirty="0">
                <a:latin typeface="Arial" pitchFamily="34" charset="0"/>
                <a:cs typeface="Arial" pitchFamily="34" charset="0"/>
                <a:sym typeface="Symbol" pitchFamily="18" charset="2"/>
              </a:rPr>
              <a:t>August 2018</a:t>
            </a:r>
            <a:endParaRPr lang="en-US" sz="1050" b="1" u="sng" dirty="0">
              <a:latin typeface="Arial" pitchFamily="34" charset="0"/>
              <a:cs typeface="Arial" pitchFamily="34" charset="0"/>
            </a:endParaRPr>
          </a:p>
        </p:txBody>
      </p:sp>
      <p:sp>
        <p:nvSpPr>
          <p:cNvPr id="23" name="TextBox 59">
            <a:extLst>
              <a:ext uri="{FF2B5EF4-FFF2-40B4-BE49-F238E27FC236}">
                <a16:creationId xmlns:a16="http://schemas.microsoft.com/office/drawing/2014/main" xmlns="" id="{769EC9E9-7019-49C6-9F58-CC2FABC0B41F}"/>
              </a:ext>
            </a:extLst>
          </p:cNvPr>
          <p:cNvSpPr txBox="1">
            <a:spLocks noChangeArrowheads="1"/>
          </p:cNvSpPr>
          <p:nvPr/>
        </p:nvSpPr>
        <p:spPr bwMode="auto">
          <a:xfrm>
            <a:off x="6877112" y="4551992"/>
            <a:ext cx="392113" cy="261610"/>
          </a:xfrm>
          <a:prstGeom prst="rect">
            <a:avLst/>
          </a:prstGeom>
          <a:noFill/>
          <a:ln w="9525">
            <a:noFill/>
            <a:miter lim="800000"/>
            <a:headEnd/>
            <a:tailEnd/>
          </a:ln>
        </p:spPr>
        <p:txBody>
          <a:bodyPr>
            <a:spAutoFit/>
          </a:bodyPr>
          <a:lstStyle/>
          <a:p>
            <a:pPr>
              <a:buFontTx/>
              <a:buNone/>
            </a:pPr>
            <a:r>
              <a:rPr lang="en-CA" sz="1100" b="1" dirty="0">
                <a:latin typeface="Arial" pitchFamily="34" charset="0"/>
                <a:cs typeface="Arial" pitchFamily="34" charset="0"/>
              </a:rPr>
              <a:t>80</a:t>
            </a:r>
            <a:endParaRPr lang="en-US" sz="1100" dirty="0">
              <a:latin typeface="Arial" pitchFamily="34" charset="0"/>
              <a:cs typeface="Arial" pitchFamily="34" charset="0"/>
            </a:endParaRPr>
          </a:p>
        </p:txBody>
      </p:sp>
      <p:sp>
        <p:nvSpPr>
          <p:cNvPr id="16" name="Oval 29"/>
          <p:cNvSpPr>
            <a:spLocks noChangeArrowheads="1"/>
          </p:cNvSpPr>
          <p:nvPr/>
        </p:nvSpPr>
        <p:spPr bwMode="auto">
          <a:xfrm>
            <a:off x="6620333" y="5318434"/>
            <a:ext cx="406623" cy="283754"/>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5" name="Straight Arrow Connector 4"/>
          <p:cNvCxnSpPr>
            <a:cxnSpLocks/>
          </p:cNvCxnSpPr>
          <p:nvPr/>
        </p:nvCxnSpPr>
        <p:spPr>
          <a:xfrm flipH="1">
            <a:off x="6912033" y="4888619"/>
            <a:ext cx="161135" cy="37640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29">
            <a:extLst>
              <a:ext uri="{FF2B5EF4-FFF2-40B4-BE49-F238E27FC236}">
                <a16:creationId xmlns:a16="http://schemas.microsoft.com/office/drawing/2014/main" xmlns="" id="{A3E16E8F-5989-4A0F-8D02-1462E983C69F}"/>
              </a:ext>
            </a:extLst>
          </p:cNvPr>
          <p:cNvSpPr>
            <a:spLocks noChangeArrowheads="1"/>
          </p:cNvSpPr>
          <p:nvPr/>
        </p:nvSpPr>
        <p:spPr bwMode="auto">
          <a:xfrm>
            <a:off x="6847043" y="4525373"/>
            <a:ext cx="406623" cy="283754"/>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cxnSp>
        <p:nvCxnSpPr>
          <p:cNvPr id="12" name="Straight Connector 11"/>
          <p:cNvCxnSpPr/>
          <p:nvPr/>
        </p:nvCxnSpPr>
        <p:spPr>
          <a:xfrm flipH="1">
            <a:off x="5915223" y="2510287"/>
            <a:ext cx="8626" cy="3359208"/>
          </a:xfrm>
          <a:prstGeom prst="line">
            <a:avLst/>
          </a:prstGeom>
          <a:ln w="19050">
            <a:solidFill>
              <a:srgbClr val="8FAAD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124933"/>
      </p:ext>
    </p:extLst>
  </p:cSld>
  <p:clrMapOvr>
    <a:masterClrMapping/>
  </p:clrMapOvr>
  <p:transition spd="slow">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50" y="0"/>
            <a:ext cx="7727730" cy="1052736"/>
          </a:xfrm>
        </p:spPr>
        <p:txBody>
          <a:bodyPr>
            <a:normAutofit/>
          </a:bodyPr>
          <a:lstStyle/>
          <a:p>
            <a:r>
              <a:rPr lang="en-US" dirty="0"/>
              <a:t>After  Legalization, 74% of boaters say they will never use cannabis before or while boating; one-quarter (26%) say they expect they will, at least occasionally</a:t>
            </a:r>
          </a:p>
        </p:txBody>
      </p:sp>
      <p:sp>
        <p:nvSpPr>
          <p:cNvPr id="4" name="Slide Number Placeholder 3"/>
          <p:cNvSpPr>
            <a:spLocks noGrp="1"/>
          </p:cNvSpPr>
          <p:nvPr>
            <p:ph type="sldNum" sz="quarter" idx="12"/>
          </p:nvPr>
        </p:nvSpPr>
        <p:spPr/>
        <p:txBody>
          <a:bodyPr/>
          <a:lstStyle/>
          <a:p>
            <a:fld id="{5857359A-ACC2-4AC8-94CA-842605F06C6B}" type="slidenum">
              <a:rPr lang="en-US" smtClean="0"/>
              <a:pPr/>
              <a:t>72</a:t>
            </a:fld>
            <a:endParaRPr lang="en-US"/>
          </a:p>
        </p:txBody>
      </p:sp>
      <p:graphicFrame>
        <p:nvGraphicFramePr>
          <p:cNvPr id="9" name="Object 4"/>
          <p:cNvGraphicFramePr>
            <a:graphicFrameLocks noChangeAspect="1"/>
          </p:cNvGraphicFramePr>
          <p:nvPr>
            <p:extLst>
              <p:ext uri="{D42A27DB-BD31-4B8C-83A1-F6EECF244321}">
                <p14:modId xmlns:p14="http://schemas.microsoft.com/office/powerpoint/2010/main" val="2420454625"/>
              </p:ext>
            </p:extLst>
          </p:nvPr>
        </p:nvGraphicFramePr>
        <p:xfrm>
          <a:off x="1541704" y="2499821"/>
          <a:ext cx="4525962" cy="3829476"/>
        </p:xfrm>
        <a:graphic>
          <a:graphicData uri="http://schemas.openxmlformats.org/presentationml/2006/ole">
            <mc:AlternateContent xmlns:mc="http://schemas.openxmlformats.org/markup-compatibility/2006">
              <mc:Choice xmlns:v="urn:schemas-microsoft-com:vml" Requires="v">
                <p:oleObj spid="_x0000_s168209" name="Worksheet" r:id="rId3" imgW="3981370" imgH="3571952" progId="Excel.Sheet.8">
                  <p:embed/>
                </p:oleObj>
              </mc:Choice>
              <mc:Fallback>
                <p:oleObj name="Worksheet" r:id="rId3" imgW="3981370" imgH="3571952" progId="Excel.Sheet.8">
                  <p:embed/>
                  <p:pic>
                    <p:nvPicPr>
                      <p:cNvPr id="9" name="Object 4"/>
                      <p:cNvPicPr>
                        <a:picLocks noChangeAspect="1" noChangeArrowheads="1"/>
                      </p:cNvPicPr>
                      <p:nvPr/>
                    </p:nvPicPr>
                    <p:blipFill>
                      <a:blip r:embed="rId4"/>
                      <a:srcRect l="3552" b="621"/>
                      <a:stretch>
                        <a:fillRect/>
                      </a:stretch>
                    </p:blipFill>
                    <p:spPr bwMode="auto">
                      <a:xfrm>
                        <a:off x="1541704" y="2499821"/>
                        <a:ext cx="4525962" cy="3829476"/>
                      </a:xfrm>
                      <a:prstGeom prst="rect">
                        <a:avLst/>
                      </a:prstGeom>
                      <a:noFill/>
                      <a:ln>
                        <a:noFill/>
                      </a:ln>
                      <a:effectLst/>
                      <a:extLst/>
                    </p:spPr>
                  </p:pic>
                </p:oleObj>
              </mc:Fallback>
            </mc:AlternateContent>
          </a:graphicData>
        </a:graphic>
      </p:graphicFrame>
      <p:sp>
        <p:nvSpPr>
          <p:cNvPr id="10" name="TextBox 26"/>
          <p:cNvSpPr txBox="1">
            <a:spLocks noChangeArrowheads="1"/>
          </p:cNvSpPr>
          <p:nvPr/>
        </p:nvSpPr>
        <p:spPr bwMode="auto">
          <a:xfrm>
            <a:off x="805481" y="2918764"/>
            <a:ext cx="2718605" cy="3316292"/>
          </a:xfrm>
          <a:prstGeom prst="rect">
            <a:avLst/>
          </a:prstGeom>
          <a:solidFill>
            <a:srgbClr val="FFFFFF"/>
          </a:solidFill>
          <a:ln w="9525">
            <a:noFill/>
            <a:miter lim="800000"/>
            <a:headEnd/>
            <a:tailEnd/>
          </a:ln>
        </p:spPr>
        <p:txBody>
          <a:bodyPr wrap="square">
            <a:spAutoFit/>
          </a:bodyPr>
          <a:lstStyle/>
          <a:p>
            <a:pPr algn="r">
              <a:spcAft>
                <a:spcPts val="1800"/>
              </a:spcAft>
              <a:buFontTx/>
              <a:buNone/>
            </a:pPr>
            <a:r>
              <a:rPr lang="en-US" sz="1100" dirty="0">
                <a:solidFill>
                  <a:schemeClr val="tx1"/>
                </a:solidFill>
                <a:latin typeface="Arial" pitchFamily="34" charset="0"/>
                <a:cs typeface="Arial" pitchFamily="34" charset="0"/>
              </a:rPr>
              <a:t>I expect to / I use cannabis </a:t>
            </a:r>
            <a:r>
              <a:rPr lang="en-US" sz="1100" b="1" dirty="0">
                <a:solidFill>
                  <a:schemeClr val="tx1"/>
                </a:solidFill>
                <a:latin typeface="Arial" pitchFamily="34" charset="0"/>
                <a:cs typeface="Arial" pitchFamily="34" charset="0"/>
              </a:rPr>
              <a:t>all th</a:t>
            </a:r>
            <a:r>
              <a:rPr lang="en-US" sz="1100" b="1" dirty="0">
                <a:latin typeface="Arial" pitchFamily="34" charset="0"/>
                <a:cs typeface="Arial" pitchFamily="34" charset="0"/>
              </a:rPr>
              <a:t>e time </a:t>
            </a:r>
            <a:r>
              <a:rPr lang="en-US" sz="1100" dirty="0">
                <a:latin typeface="Arial" pitchFamily="34" charset="0"/>
                <a:cs typeface="Arial" pitchFamily="34" charset="0"/>
              </a:rPr>
              <a:t>while boating</a:t>
            </a:r>
            <a:endParaRPr lang="en-US" sz="1050" dirty="0">
              <a:solidFill>
                <a:schemeClr val="tx1"/>
              </a:solidFill>
              <a:latin typeface="Arial" pitchFamily="34" charset="0"/>
              <a:cs typeface="Arial" pitchFamily="34" charset="0"/>
            </a:endParaRPr>
          </a:p>
          <a:p>
            <a:pPr algn="r">
              <a:spcAft>
                <a:spcPts val="1800"/>
              </a:spcAft>
              <a:buFontTx/>
              <a:buNone/>
            </a:pPr>
            <a:r>
              <a:rPr lang="en-US" sz="1100" dirty="0">
                <a:latin typeface="Arial" pitchFamily="34" charset="0"/>
                <a:cs typeface="Arial" pitchFamily="34" charset="0"/>
              </a:rPr>
              <a:t>I expect to / I use cannabis </a:t>
            </a:r>
            <a:r>
              <a:rPr lang="en-US" sz="1100" b="1" dirty="0">
                <a:solidFill>
                  <a:schemeClr val="tx1"/>
                </a:solidFill>
                <a:latin typeface="Arial" pitchFamily="34" charset="0"/>
                <a:cs typeface="Arial" pitchFamily="34" charset="0"/>
              </a:rPr>
              <a:t>often</a:t>
            </a:r>
            <a:r>
              <a:rPr lang="en-US" sz="1100" dirty="0">
                <a:solidFill>
                  <a:schemeClr val="tx1"/>
                </a:solidFill>
                <a:latin typeface="Arial" pitchFamily="34" charset="0"/>
                <a:cs typeface="Arial" pitchFamily="34" charset="0"/>
              </a:rPr>
              <a:t> while boating</a:t>
            </a:r>
            <a:endParaRPr lang="en-US" sz="1050" dirty="0">
              <a:solidFill>
                <a:schemeClr val="tx1"/>
              </a:solidFill>
              <a:latin typeface="Arial" pitchFamily="34" charset="0"/>
              <a:cs typeface="Arial" pitchFamily="34" charset="0"/>
            </a:endParaRPr>
          </a:p>
          <a:p>
            <a:pPr algn="r">
              <a:spcAft>
                <a:spcPts val="1600"/>
              </a:spcAft>
            </a:pPr>
            <a:r>
              <a:rPr lang="en-US" sz="1100" dirty="0">
                <a:latin typeface="Arial" pitchFamily="34" charset="0"/>
                <a:cs typeface="Arial" pitchFamily="34" charset="0"/>
              </a:rPr>
              <a:t>I expect to / I use cannabis </a:t>
            </a:r>
            <a:r>
              <a:rPr lang="en-US" sz="1100" b="1" dirty="0">
                <a:latin typeface="Arial" pitchFamily="34" charset="0"/>
                <a:cs typeface="Arial" pitchFamily="34" charset="0"/>
              </a:rPr>
              <a:t>sometimes</a:t>
            </a:r>
            <a:r>
              <a:rPr lang="en-US" sz="1100" dirty="0">
                <a:latin typeface="Arial" pitchFamily="34" charset="0"/>
                <a:cs typeface="Arial" pitchFamily="34" charset="0"/>
              </a:rPr>
              <a:t> while boating</a:t>
            </a:r>
            <a:endParaRPr lang="en-US" sz="1050" dirty="0">
              <a:latin typeface="Arial" pitchFamily="34" charset="0"/>
              <a:cs typeface="Arial" pitchFamily="34" charset="0"/>
            </a:endParaRPr>
          </a:p>
          <a:p>
            <a:pPr algn="r">
              <a:spcAft>
                <a:spcPts val="1600"/>
              </a:spcAft>
            </a:pPr>
            <a:r>
              <a:rPr lang="en-US" sz="1100" dirty="0">
                <a:latin typeface="Arial" pitchFamily="34" charset="0"/>
                <a:cs typeface="Arial" pitchFamily="34" charset="0"/>
              </a:rPr>
              <a:t>I expect to / I use cannabis </a:t>
            </a:r>
            <a:r>
              <a:rPr lang="en-US" sz="1100" b="1" dirty="0">
                <a:latin typeface="Arial" pitchFamily="34" charset="0"/>
                <a:cs typeface="Arial" pitchFamily="34" charset="0"/>
              </a:rPr>
              <a:t>the odd time </a:t>
            </a:r>
            <a:r>
              <a:rPr lang="en-US" sz="1100" dirty="0">
                <a:latin typeface="Arial" pitchFamily="34" charset="0"/>
                <a:cs typeface="Arial" pitchFamily="34" charset="0"/>
              </a:rPr>
              <a:t>while boating</a:t>
            </a:r>
          </a:p>
          <a:p>
            <a:pPr algn="r">
              <a:spcAft>
                <a:spcPts val="1600"/>
              </a:spcAft>
            </a:pPr>
            <a:r>
              <a:rPr lang="en-US" sz="1100" dirty="0">
                <a:latin typeface="Arial" pitchFamily="34" charset="0"/>
                <a:cs typeface="Arial" pitchFamily="34" charset="0"/>
              </a:rPr>
              <a:t>I expect to / I use cannabis </a:t>
            </a:r>
            <a:r>
              <a:rPr lang="en-US" sz="1100" b="1" dirty="0">
                <a:latin typeface="Arial" pitchFamily="34" charset="0"/>
                <a:cs typeface="Arial" pitchFamily="34" charset="0"/>
              </a:rPr>
              <a:t>shortly before but never while</a:t>
            </a:r>
            <a:r>
              <a:rPr lang="en-US" sz="1100" dirty="0">
                <a:latin typeface="Arial" pitchFamily="34" charset="0"/>
                <a:cs typeface="Arial" pitchFamily="34" charset="0"/>
              </a:rPr>
              <a:t> boating</a:t>
            </a:r>
            <a:endParaRPr lang="en-US" sz="1100" dirty="0">
              <a:solidFill>
                <a:schemeClr val="tx1"/>
              </a:solidFill>
              <a:latin typeface="Arial" pitchFamily="34" charset="0"/>
              <a:cs typeface="Arial" pitchFamily="34" charset="0"/>
            </a:endParaRPr>
          </a:p>
          <a:p>
            <a:pPr algn="r">
              <a:spcBef>
                <a:spcPts val="600"/>
              </a:spcBef>
              <a:spcAft>
                <a:spcPts val="1200"/>
              </a:spcAft>
              <a:buFontTx/>
              <a:buNone/>
            </a:pPr>
            <a:r>
              <a:rPr lang="en-US" sz="1100" dirty="0">
                <a:latin typeface="Arial" pitchFamily="34" charset="0"/>
                <a:cs typeface="Arial" pitchFamily="34" charset="0"/>
              </a:rPr>
              <a:t>I expect to / I </a:t>
            </a:r>
            <a:r>
              <a:rPr lang="en-US" sz="1100" b="1" dirty="0">
                <a:latin typeface="Arial" pitchFamily="34" charset="0"/>
                <a:cs typeface="Arial" pitchFamily="34" charset="0"/>
              </a:rPr>
              <a:t>never</a:t>
            </a:r>
            <a:r>
              <a:rPr lang="en-US" sz="1100" dirty="0">
                <a:latin typeface="Arial" pitchFamily="34" charset="0"/>
                <a:cs typeface="Arial" pitchFamily="34" charset="0"/>
              </a:rPr>
              <a:t> use cannabis </a:t>
            </a:r>
            <a:r>
              <a:rPr lang="en-US" sz="1100" dirty="0">
                <a:solidFill>
                  <a:schemeClr val="tx1"/>
                </a:solidFill>
                <a:latin typeface="Arial" pitchFamily="34" charset="0"/>
                <a:cs typeface="Arial" pitchFamily="34" charset="0"/>
              </a:rPr>
              <a:t>before or while boating</a:t>
            </a:r>
          </a:p>
        </p:txBody>
      </p:sp>
      <p:sp>
        <p:nvSpPr>
          <p:cNvPr id="17" name="TextBox 29"/>
          <p:cNvSpPr txBox="1">
            <a:spLocks noChangeArrowheads="1"/>
          </p:cNvSpPr>
          <p:nvPr/>
        </p:nvSpPr>
        <p:spPr bwMode="auto">
          <a:xfrm>
            <a:off x="3660021" y="2971399"/>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a:t>
            </a:r>
          </a:p>
        </p:txBody>
      </p:sp>
      <p:sp>
        <p:nvSpPr>
          <p:cNvPr id="84" name="Rectangle 232"/>
          <p:cNvSpPr>
            <a:spLocks noChangeArrowheads="1"/>
          </p:cNvSpPr>
          <p:nvPr/>
        </p:nvSpPr>
        <p:spPr bwMode="auto">
          <a:xfrm>
            <a:off x="270773" y="1832909"/>
            <a:ext cx="8648700" cy="633264"/>
          </a:xfrm>
          <a:prstGeom prst="rect">
            <a:avLst/>
          </a:prstGeom>
          <a:noFill/>
          <a:ln w="9525">
            <a:noFill/>
            <a:miter lim="800000"/>
            <a:headEnd/>
            <a:tailEnd/>
          </a:ln>
        </p:spPr>
        <p:txBody>
          <a:bodyPr/>
          <a:lstStyle/>
          <a:p>
            <a:pPr algn="ctr">
              <a:spcBef>
                <a:spcPct val="0"/>
              </a:spcBef>
            </a:pPr>
            <a:r>
              <a:rPr lang="en-US" b="1" dirty="0">
                <a:solidFill>
                  <a:schemeClr val="tx1"/>
                </a:solidFill>
                <a:latin typeface="Arial" pitchFamily="34" charset="0"/>
                <a:cs typeface="Arial" pitchFamily="34" charset="0"/>
              </a:rPr>
              <a:t>How often boaters say they currently/expect to use cannabis while boating</a:t>
            </a:r>
            <a:br>
              <a:rPr lang="en-US" b="1" dirty="0">
                <a:solidFill>
                  <a:schemeClr val="tx1"/>
                </a:solidFill>
                <a:latin typeface="Arial" pitchFamily="34" charset="0"/>
                <a:cs typeface="Arial" pitchFamily="34" charset="0"/>
              </a:rPr>
            </a:br>
            <a:r>
              <a:rPr lang="en-US" b="1" dirty="0">
                <a:solidFill>
                  <a:schemeClr val="tx1"/>
                </a:solidFill>
                <a:latin typeface="Arial" pitchFamily="34" charset="0"/>
                <a:cs typeface="Arial" pitchFamily="34" charset="0"/>
              </a:rPr>
              <a:t>August 2018 - </a:t>
            </a:r>
            <a:r>
              <a:rPr lang="en-US" b="1" dirty="0">
                <a:latin typeface="Arial" pitchFamily="34" charset="0"/>
                <a:cs typeface="Arial" pitchFamily="34" charset="0"/>
              </a:rPr>
              <a:t>% of total boaters </a:t>
            </a:r>
            <a:r>
              <a:rPr lang="en-US" sz="1200" b="1" dirty="0">
                <a:latin typeface="Arial" pitchFamily="34" charset="0"/>
                <a:cs typeface="Arial" pitchFamily="34" charset="0"/>
              </a:rPr>
              <a:t>(n=445)</a:t>
            </a:r>
            <a:endParaRPr lang="en-US" sz="1200" dirty="0">
              <a:latin typeface="Arial" pitchFamily="34" charset="0"/>
              <a:cs typeface="Arial" pitchFamily="34" charset="0"/>
            </a:endParaRPr>
          </a:p>
        </p:txBody>
      </p:sp>
      <p:sp>
        <p:nvSpPr>
          <p:cNvPr id="85" name="Text Box 1916"/>
          <p:cNvSpPr txBox="1">
            <a:spLocks noChangeArrowheads="1"/>
          </p:cNvSpPr>
          <p:nvPr/>
        </p:nvSpPr>
        <p:spPr bwMode="auto">
          <a:xfrm>
            <a:off x="167464" y="6563132"/>
            <a:ext cx="6766401" cy="294867"/>
          </a:xfrm>
          <a:prstGeom prst="rect">
            <a:avLst/>
          </a:prstGeom>
          <a:noFill/>
          <a:ln w="9525">
            <a:noFill/>
            <a:miter lim="800000"/>
            <a:headEnd/>
            <a:tailEnd/>
          </a:ln>
        </p:spPr>
        <p:txBody>
          <a:bodyPr wrap="square" anchor="ctr" anchorCtr="0">
            <a:noAutofit/>
          </a:bodyPr>
          <a:lstStyle/>
          <a:p>
            <a:pPr>
              <a:buFontTx/>
              <a:buNone/>
            </a:pPr>
            <a:r>
              <a:rPr lang="en-CA" sz="900" dirty="0">
                <a:latin typeface="Arial" pitchFamily="34" charset="0"/>
                <a:cs typeface="Arial" pitchFamily="34" charset="0"/>
              </a:rPr>
              <a:t>3A. Overall, which of the following applies to you personally when you are in a boat?</a:t>
            </a:r>
          </a:p>
          <a:p>
            <a:r>
              <a:rPr lang="en-CA" sz="900" dirty="0">
                <a:latin typeface="Arial" pitchFamily="34" charset="0"/>
                <a:cs typeface="Arial" pitchFamily="34" charset="0"/>
              </a:rPr>
              <a:t>3B. After recreational cannabis is legalized, which of the following will apply to you personally, when you are in a boat? </a:t>
            </a:r>
            <a:endParaRPr lang="en-US" sz="900" dirty="0">
              <a:latin typeface="Arial" pitchFamily="34" charset="0"/>
              <a:cs typeface="Arial" pitchFamily="34" charset="0"/>
            </a:endParaRPr>
          </a:p>
          <a:p>
            <a:pPr>
              <a:buFontTx/>
              <a:buNone/>
            </a:pPr>
            <a:endParaRPr lang="en-US" sz="900" dirty="0">
              <a:latin typeface="Arial" pitchFamily="34" charset="0"/>
              <a:cs typeface="Arial" pitchFamily="34" charset="0"/>
            </a:endParaRPr>
          </a:p>
        </p:txBody>
      </p:sp>
      <p:sp>
        <p:nvSpPr>
          <p:cNvPr id="14" name="TextBox 29"/>
          <p:cNvSpPr txBox="1">
            <a:spLocks noChangeArrowheads="1"/>
          </p:cNvSpPr>
          <p:nvPr/>
        </p:nvSpPr>
        <p:spPr bwMode="auto">
          <a:xfrm>
            <a:off x="3695637" y="3537047"/>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5</a:t>
            </a:r>
          </a:p>
        </p:txBody>
      </p:sp>
      <p:sp>
        <p:nvSpPr>
          <p:cNvPr id="15" name="TextBox 29"/>
          <p:cNvSpPr txBox="1">
            <a:spLocks noChangeArrowheads="1"/>
          </p:cNvSpPr>
          <p:nvPr/>
        </p:nvSpPr>
        <p:spPr bwMode="auto">
          <a:xfrm>
            <a:off x="3674476" y="4100427"/>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4</a:t>
            </a:r>
            <a:endParaRPr lang="en-US" sz="1000" dirty="0">
              <a:latin typeface="Arial" pitchFamily="34" charset="0"/>
              <a:cs typeface="Arial" pitchFamily="34" charset="0"/>
            </a:endParaRPr>
          </a:p>
        </p:txBody>
      </p:sp>
      <p:sp>
        <p:nvSpPr>
          <p:cNvPr id="16" name="TextBox 29"/>
          <p:cNvSpPr txBox="1">
            <a:spLocks noChangeArrowheads="1"/>
          </p:cNvSpPr>
          <p:nvPr/>
        </p:nvSpPr>
        <p:spPr bwMode="auto">
          <a:xfrm>
            <a:off x="3780872" y="4677003"/>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a:t>
            </a:r>
            <a:endParaRPr lang="en-US" sz="1000" dirty="0">
              <a:latin typeface="Arial" pitchFamily="34" charset="0"/>
              <a:cs typeface="Arial" pitchFamily="34" charset="0"/>
            </a:endParaRPr>
          </a:p>
        </p:txBody>
      </p:sp>
      <p:sp>
        <p:nvSpPr>
          <p:cNvPr id="18" name="TextBox 29"/>
          <p:cNvSpPr txBox="1">
            <a:spLocks noChangeArrowheads="1"/>
          </p:cNvSpPr>
          <p:nvPr/>
        </p:nvSpPr>
        <p:spPr bwMode="auto">
          <a:xfrm>
            <a:off x="3735804" y="5235917"/>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6</a:t>
            </a:r>
          </a:p>
        </p:txBody>
      </p:sp>
      <p:sp>
        <p:nvSpPr>
          <p:cNvPr id="19" name="TextBox 29"/>
          <p:cNvSpPr txBox="1">
            <a:spLocks noChangeArrowheads="1"/>
          </p:cNvSpPr>
          <p:nvPr/>
        </p:nvSpPr>
        <p:spPr bwMode="auto">
          <a:xfrm>
            <a:off x="5380477" y="5814039"/>
            <a:ext cx="392112"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74</a:t>
            </a:r>
            <a:endParaRPr lang="en-US" sz="1000" dirty="0">
              <a:latin typeface="Arial" pitchFamily="34" charset="0"/>
              <a:cs typeface="Arial" pitchFamily="34" charset="0"/>
            </a:endParaRPr>
          </a:p>
        </p:txBody>
      </p:sp>
      <p:sp>
        <p:nvSpPr>
          <p:cNvPr id="20" name="TextBox 49"/>
          <p:cNvSpPr txBox="1">
            <a:spLocks noChangeArrowheads="1"/>
          </p:cNvSpPr>
          <p:nvPr/>
        </p:nvSpPr>
        <p:spPr bwMode="auto">
          <a:xfrm>
            <a:off x="3732474" y="2477729"/>
            <a:ext cx="1452499" cy="415498"/>
          </a:xfrm>
          <a:prstGeom prst="rect">
            <a:avLst/>
          </a:prstGeom>
          <a:noFill/>
          <a:ln w="9525">
            <a:noFill/>
            <a:miter lim="800000"/>
            <a:headEnd/>
            <a:tailEnd/>
          </a:ln>
        </p:spPr>
        <p:txBody>
          <a:bodyPr wrap="square">
            <a:spAutoFit/>
          </a:bodyPr>
          <a:lstStyle/>
          <a:p>
            <a:pPr algn="ctr">
              <a:buFontTx/>
              <a:buNone/>
            </a:pPr>
            <a:r>
              <a:rPr lang="en-US" sz="1050" b="1" u="sng" dirty="0">
                <a:latin typeface="Arial" pitchFamily="34" charset="0"/>
                <a:cs typeface="Arial" pitchFamily="34" charset="0"/>
                <a:sym typeface="Symbol" pitchFamily="18" charset="2"/>
              </a:rPr>
              <a:t>After Legalization, I expect I will …</a:t>
            </a:r>
            <a:endParaRPr lang="en-US" sz="1050" u="sng" dirty="0">
              <a:latin typeface="Arial" pitchFamily="34" charset="0"/>
              <a:cs typeface="Arial" pitchFamily="34" charset="0"/>
            </a:endParaRPr>
          </a:p>
        </p:txBody>
      </p:sp>
      <p:graphicFrame>
        <p:nvGraphicFramePr>
          <p:cNvPr id="45" name="Table 44">
            <a:extLst>
              <a:ext uri="{FF2B5EF4-FFF2-40B4-BE49-F238E27FC236}">
                <a16:creationId xmlns:a16="http://schemas.microsoft.com/office/drawing/2014/main" xmlns="" id="{7C588EC4-E756-42DA-B84B-803D3079D463}"/>
              </a:ext>
            </a:extLst>
          </p:cNvPr>
          <p:cNvGraphicFramePr>
            <a:graphicFrameLocks noGrp="1"/>
          </p:cNvGraphicFramePr>
          <p:nvPr>
            <p:extLst>
              <p:ext uri="{D42A27DB-BD31-4B8C-83A1-F6EECF244321}">
                <p14:modId xmlns:p14="http://schemas.microsoft.com/office/powerpoint/2010/main" val="1365608859"/>
              </p:ext>
            </p:extLst>
          </p:nvPr>
        </p:nvGraphicFramePr>
        <p:xfrm>
          <a:off x="5809865" y="2493330"/>
          <a:ext cx="987947" cy="3581467"/>
        </p:xfrm>
        <a:graphic>
          <a:graphicData uri="http://schemas.openxmlformats.org/drawingml/2006/table">
            <a:tbl>
              <a:tblPr>
                <a:tableStyleId>{5C22544A-7EE6-4342-B048-85BDC9FD1C3A}</a:tableStyleId>
              </a:tblPr>
              <a:tblGrid>
                <a:gridCol w="987947">
                  <a:extLst>
                    <a:ext uri="{9D8B030D-6E8A-4147-A177-3AD203B41FA5}">
                      <a16:colId xmlns:a16="http://schemas.microsoft.com/office/drawing/2014/main" xmlns="" val="3440836363"/>
                    </a:ext>
                  </a:extLst>
                </a:gridCol>
              </a:tblGrid>
              <a:tr h="393336">
                <a:tc>
                  <a:txBody>
                    <a:bodyPr/>
                    <a:lstStyle/>
                    <a:p>
                      <a:pPr algn="ctr"/>
                      <a:r>
                        <a:rPr lang="en-CA" sz="1050" b="1" u="sng" dirty="0">
                          <a:latin typeface="Arial" panose="020B0604020202020204" pitchFamily="34" charset="0"/>
                          <a:cs typeface="Arial" panose="020B0604020202020204" pitchFamily="34" charset="0"/>
                        </a:rPr>
                        <a:t>Currently, I …</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18920">
                <a:tc>
                  <a:txBody>
                    <a:bodyPr/>
                    <a:lstStyle/>
                    <a:p>
                      <a:pPr algn="ctr"/>
                      <a:r>
                        <a:rPr lang="en-CA" sz="1000" b="1" dirty="0">
                          <a:latin typeface="Arial" panose="020B0604020202020204" pitchFamily="34" charset="0"/>
                          <a:cs typeface="Arial" panose="020B0604020202020204" pitchFamily="34" charset="0"/>
                        </a:rPr>
                        <a:t>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87186">
                <a:tc>
                  <a:txBody>
                    <a:bodyPr/>
                    <a:lstStyle/>
                    <a:p>
                      <a:pPr algn="ctr"/>
                      <a:r>
                        <a:rPr lang="en-CA" sz="1000" b="1" dirty="0">
                          <a:latin typeface="Arial" panose="020B0604020202020204" pitchFamily="34" charset="0"/>
                          <a:cs typeface="Arial" panose="020B0604020202020204" pitchFamily="34" charset="0"/>
                        </a:rPr>
                        <a:t>3</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64543">
                <a:tc>
                  <a:txBody>
                    <a:bodyPr/>
                    <a:lstStyle/>
                    <a:p>
                      <a:pPr algn="ctr"/>
                      <a:r>
                        <a:rPr lang="en-CA" sz="1000" b="1" dirty="0">
                          <a:latin typeface="Arial" panose="020B0604020202020204" pitchFamily="34" charset="0"/>
                          <a:cs typeface="Arial" panose="020B0604020202020204" pitchFamily="34" charset="0"/>
                        </a:rPr>
                        <a:t>5</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64542">
                <a:tc>
                  <a:txBody>
                    <a:bodyPr/>
                    <a:lstStyle/>
                    <a:p>
                      <a:pPr algn="ctr"/>
                      <a:r>
                        <a:rPr lang="en-CA" sz="1000" b="1" dirty="0">
                          <a:latin typeface="Arial" panose="020B0604020202020204" pitchFamily="34" charset="0"/>
                          <a:cs typeface="Arial" panose="020B0604020202020204" pitchFamily="34" charset="0"/>
                        </a:rPr>
                        <a:t>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40689">
                <a:tc>
                  <a:txBody>
                    <a:bodyPr/>
                    <a:lstStyle/>
                    <a:p>
                      <a:pPr algn="ctr"/>
                      <a:r>
                        <a:rPr lang="en-CA" sz="1000" b="1" dirty="0">
                          <a:latin typeface="Arial" panose="020B0604020202020204" pitchFamily="34" charset="0"/>
                          <a:cs typeface="Arial" panose="020B0604020202020204" pitchFamily="34" charset="0"/>
                        </a:rPr>
                        <a:t>4</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12251">
                <a:tc>
                  <a:txBody>
                    <a:bodyPr/>
                    <a:lstStyle/>
                    <a:p>
                      <a:pPr algn="ctr"/>
                      <a:r>
                        <a:rPr lang="en-CA" sz="1000" b="1" dirty="0">
                          <a:latin typeface="Arial" panose="020B0604020202020204" pitchFamily="34" charset="0"/>
                          <a:cs typeface="Arial" panose="020B0604020202020204" pitchFamily="34" charset="0"/>
                        </a:rPr>
                        <a:t>80</a:t>
                      </a:r>
                    </a:p>
                  </a:txBody>
                  <a:tcPr marL="0" marR="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cxnSp>
        <p:nvCxnSpPr>
          <p:cNvPr id="39" name="Straight Arrow Connector 73">
            <a:extLst>
              <a:ext uri="{FF2B5EF4-FFF2-40B4-BE49-F238E27FC236}">
                <a16:creationId xmlns:a16="http://schemas.microsoft.com/office/drawing/2014/main" xmlns="" id="{31B3D38D-06FB-4C6B-9485-D860F8C59335}"/>
              </a:ext>
            </a:extLst>
          </p:cNvPr>
          <p:cNvCxnSpPr>
            <a:cxnSpLocks noChangeShapeType="1"/>
          </p:cNvCxnSpPr>
          <p:nvPr/>
        </p:nvCxnSpPr>
        <p:spPr bwMode="auto">
          <a:xfrm flipH="1">
            <a:off x="5811452" y="5949932"/>
            <a:ext cx="304249" cy="1"/>
          </a:xfrm>
          <a:prstGeom prst="straightConnector1">
            <a:avLst/>
          </a:prstGeom>
          <a:noFill/>
          <a:ln w="19050" algn="ctr">
            <a:solidFill>
              <a:srgbClr val="00B050"/>
            </a:solidFill>
            <a:round/>
            <a:headEnd/>
            <a:tailEnd type="arrow" w="med" len="med"/>
          </a:ln>
        </p:spPr>
      </p:cxnSp>
      <p:sp>
        <p:nvSpPr>
          <p:cNvPr id="30" name="Right Bracket 29">
            <a:extLst>
              <a:ext uri="{FF2B5EF4-FFF2-40B4-BE49-F238E27FC236}">
                <a16:creationId xmlns:a16="http://schemas.microsoft.com/office/drawing/2014/main" xmlns="" id="{978742B7-F72F-45ED-9575-C8DB171786C2}"/>
              </a:ext>
            </a:extLst>
          </p:cNvPr>
          <p:cNvSpPr/>
          <p:nvPr/>
        </p:nvSpPr>
        <p:spPr>
          <a:xfrm>
            <a:off x="4177942" y="2914322"/>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73032E47-BA2D-49F3-9BF4-8B466EBF380C}"/>
              </a:ext>
            </a:extLst>
          </p:cNvPr>
          <p:cNvSpPr txBox="1"/>
          <p:nvPr/>
        </p:nvSpPr>
        <p:spPr>
          <a:xfrm>
            <a:off x="4295872" y="3535199"/>
            <a:ext cx="496166" cy="307777"/>
          </a:xfrm>
          <a:prstGeom prst="rect">
            <a:avLst/>
          </a:prstGeom>
          <a:noFill/>
        </p:spPr>
        <p:txBody>
          <a:bodyPr wrap="square" rtlCol="0">
            <a:spAutoFit/>
          </a:bodyPr>
          <a:lstStyle/>
          <a:p>
            <a:r>
              <a:rPr lang="en-US" sz="1400" b="1" dirty="0"/>
              <a:t>13%</a:t>
            </a:r>
          </a:p>
        </p:txBody>
      </p:sp>
      <p:sp>
        <p:nvSpPr>
          <p:cNvPr id="36" name="Text Box 170">
            <a:extLst>
              <a:ext uri="{FF2B5EF4-FFF2-40B4-BE49-F238E27FC236}">
                <a16:creationId xmlns:a16="http://schemas.microsoft.com/office/drawing/2014/main" xmlns="" id="{3313F906-908E-455A-8186-867159A6F692}"/>
              </a:ext>
            </a:extLst>
          </p:cNvPr>
          <p:cNvSpPr txBox="1">
            <a:spLocks noChangeArrowheads="1"/>
          </p:cNvSpPr>
          <p:nvPr/>
        </p:nvSpPr>
        <p:spPr bwMode="auto">
          <a:xfrm>
            <a:off x="446567" y="1101570"/>
            <a:ext cx="8137621" cy="65659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000" dirty="0">
                <a:latin typeface="Arial" pitchFamily="34" charset="0"/>
                <a:cs typeface="Arial" pitchFamily="34" charset="0"/>
              </a:rPr>
              <a:t>The increase in cannabis use expected after legalization trace to “the odd time while boating”, “often”, and “shortly before boating”.</a:t>
            </a:r>
          </a:p>
          <a:p>
            <a:pPr marL="177800" indent="-177800">
              <a:spcBef>
                <a:spcPct val="0"/>
              </a:spcBef>
              <a:spcAft>
                <a:spcPts val="400"/>
              </a:spcAft>
              <a:buFont typeface="Arial" pitchFamily="34" charset="0"/>
              <a:buChar char="•"/>
            </a:pPr>
            <a:r>
              <a:rPr lang="en-US" sz="1000" dirty="0">
                <a:latin typeface="Arial" pitchFamily="34" charset="0"/>
                <a:cs typeface="Arial" pitchFamily="34" charset="0"/>
              </a:rPr>
              <a:t>The boating sub-groups who expect the lowest compliance are Sailors (62%), PWC riders (54%) and New Boaters (62%).</a:t>
            </a:r>
          </a:p>
          <a:p>
            <a:pPr marL="177800" indent="-177800">
              <a:spcBef>
                <a:spcPct val="0"/>
              </a:spcBef>
              <a:spcAft>
                <a:spcPts val="400"/>
              </a:spcAft>
              <a:buFont typeface="Arial" pitchFamily="34" charset="0"/>
              <a:buChar char="•"/>
            </a:pPr>
            <a:r>
              <a:rPr lang="en-US" sz="1000" dirty="0">
                <a:latin typeface="Arial" pitchFamily="34" charset="0"/>
                <a:cs typeface="Arial" pitchFamily="34" charset="0"/>
              </a:rPr>
              <a:t>The demographic sub-groups who expect the lowest compliance are 18-34 </a:t>
            </a:r>
            <a:r>
              <a:rPr lang="en-US" sz="1000" dirty="0" err="1">
                <a:latin typeface="Arial" pitchFamily="34" charset="0"/>
                <a:cs typeface="Arial" pitchFamily="34" charset="0"/>
              </a:rPr>
              <a:t>yrs</a:t>
            </a:r>
            <a:r>
              <a:rPr lang="en-US" sz="1000" dirty="0">
                <a:latin typeface="Arial" pitchFamily="34" charset="0"/>
                <a:cs typeface="Arial" pitchFamily="34" charset="0"/>
              </a:rPr>
              <a:t> (51%), those who live in B.C. (60%) and males (67%).</a:t>
            </a:r>
          </a:p>
        </p:txBody>
      </p:sp>
      <p:sp>
        <p:nvSpPr>
          <p:cNvPr id="37" name="TextBox 58">
            <a:extLst>
              <a:ext uri="{FF2B5EF4-FFF2-40B4-BE49-F238E27FC236}">
                <a16:creationId xmlns:a16="http://schemas.microsoft.com/office/drawing/2014/main" xmlns="" id="{E9B86354-87F2-4192-A40A-61905E3FBFD5}"/>
              </a:ext>
            </a:extLst>
          </p:cNvPr>
          <p:cNvSpPr txBox="1">
            <a:spLocks noChangeArrowheads="1"/>
          </p:cNvSpPr>
          <p:nvPr/>
        </p:nvSpPr>
        <p:spPr bwMode="auto">
          <a:xfrm>
            <a:off x="5395207" y="5801895"/>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8" name="Oval 29">
            <a:extLst>
              <a:ext uri="{FF2B5EF4-FFF2-40B4-BE49-F238E27FC236}">
                <a16:creationId xmlns:a16="http://schemas.microsoft.com/office/drawing/2014/main" xmlns="" id="{BD2C8421-E834-4EC1-AA3F-B61ACBE89906}"/>
              </a:ext>
            </a:extLst>
          </p:cNvPr>
          <p:cNvSpPr>
            <a:spLocks noChangeArrowheads="1"/>
          </p:cNvSpPr>
          <p:nvPr/>
        </p:nvSpPr>
        <p:spPr bwMode="auto">
          <a:xfrm>
            <a:off x="3728322" y="4674566"/>
            <a:ext cx="340968" cy="237938"/>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0" name="Oval 29">
            <a:extLst>
              <a:ext uri="{FF2B5EF4-FFF2-40B4-BE49-F238E27FC236}">
                <a16:creationId xmlns:a16="http://schemas.microsoft.com/office/drawing/2014/main" xmlns="" id="{DA6F21DF-608F-4A41-BE80-409B91367230}"/>
              </a:ext>
            </a:extLst>
          </p:cNvPr>
          <p:cNvSpPr>
            <a:spLocks noChangeArrowheads="1"/>
          </p:cNvSpPr>
          <p:nvPr/>
        </p:nvSpPr>
        <p:spPr bwMode="auto">
          <a:xfrm>
            <a:off x="3697511" y="5245060"/>
            <a:ext cx="340968" cy="237938"/>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41" name="Oval 40">
            <a:extLst>
              <a:ext uri="{FF2B5EF4-FFF2-40B4-BE49-F238E27FC236}">
                <a16:creationId xmlns:a16="http://schemas.microsoft.com/office/drawing/2014/main" xmlns="" id="{08CF03AB-402A-4F40-9AA5-F0BB1EA07A02}"/>
              </a:ext>
            </a:extLst>
          </p:cNvPr>
          <p:cNvSpPr/>
          <p:nvPr/>
        </p:nvSpPr>
        <p:spPr>
          <a:xfrm>
            <a:off x="271365" y="5635465"/>
            <a:ext cx="3558557" cy="5624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Bracket 27"/>
          <p:cNvSpPr/>
          <p:nvPr/>
        </p:nvSpPr>
        <p:spPr>
          <a:xfrm>
            <a:off x="6692156" y="2930473"/>
            <a:ext cx="121919" cy="1524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797386" y="3551350"/>
            <a:ext cx="496166" cy="307777"/>
          </a:xfrm>
          <a:prstGeom prst="rect">
            <a:avLst/>
          </a:prstGeom>
          <a:noFill/>
        </p:spPr>
        <p:txBody>
          <a:bodyPr wrap="square" rtlCol="0">
            <a:spAutoFit/>
          </a:bodyPr>
          <a:lstStyle/>
          <a:p>
            <a:r>
              <a:rPr lang="en-US" sz="1400" b="1" dirty="0"/>
              <a:t>12%</a:t>
            </a:r>
          </a:p>
        </p:txBody>
      </p:sp>
      <p:sp>
        <p:nvSpPr>
          <p:cNvPr id="27" name="Oval 29">
            <a:extLst>
              <a:ext uri="{FF2B5EF4-FFF2-40B4-BE49-F238E27FC236}">
                <a16:creationId xmlns:a16="http://schemas.microsoft.com/office/drawing/2014/main" xmlns="" id="{DA6F21DF-608F-4A41-BE80-409B91367230}"/>
              </a:ext>
            </a:extLst>
          </p:cNvPr>
          <p:cNvSpPr>
            <a:spLocks noChangeArrowheads="1"/>
          </p:cNvSpPr>
          <p:nvPr/>
        </p:nvSpPr>
        <p:spPr bwMode="auto">
          <a:xfrm>
            <a:off x="3685765" y="3543121"/>
            <a:ext cx="340968" cy="237938"/>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1336557912"/>
      </p:ext>
    </p:extLst>
  </p:cSld>
  <p:clrMapOvr>
    <a:masterClrMapping/>
  </p:clrMapOvr>
  <p:transition spd="slow">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491" y="0"/>
            <a:ext cx="7670587" cy="1052736"/>
          </a:xfrm>
        </p:spPr>
        <p:txBody>
          <a:bodyPr>
            <a:noAutofit/>
          </a:bodyPr>
          <a:lstStyle/>
          <a:p>
            <a:r>
              <a:rPr lang="en-CA" sz="1650" dirty="0"/>
              <a:t>Canadian Boaters &amp; Boating Intenders see using cannabis as being just as much of a concern for impairing ability to </a:t>
            </a:r>
            <a:r>
              <a:rPr lang="en-CA" sz="1650" u="sng" dirty="0"/>
              <a:t>operate a boat</a:t>
            </a:r>
            <a:r>
              <a:rPr lang="en-CA" sz="1650" dirty="0"/>
              <a:t>, as Canadians in general see it as being for impairing ability to </a:t>
            </a:r>
            <a:r>
              <a:rPr lang="en-CA" sz="1650" u="sng" dirty="0"/>
              <a:t>drive a vehicle</a:t>
            </a:r>
            <a:r>
              <a:rPr lang="en-CA" sz="1650" dirty="0"/>
              <a:t>.</a:t>
            </a:r>
            <a:endParaRPr lang="en-US" sz="1650" dirty="0"/>
          </a:p>
        </p:txBody>
      </p:sp>
      <p:sp>
        <p:nvSpPr>
          <p:cNvPr id="4" name="Slide Number Placeholder 3"/>
          <p:cNvSpPr>
            <a:spLocks noGrp="1"/>
          </p:cNvSpPr>
          <p:nvPr>
            <p:ph type="sldNum" sz="quarter" idx="12"/>
          </p:nvPr>
        </p:nvSpPr>
        <p:spPr>
          <a:xfrm>
            <a:off x="8561015" y="6556375"/>
            <a:ext cx="576064" cy="365125"/>
          </a:xfrm>
        </p:spPr>
        <p:txBody>
          <a:bodyPr/>
          <a:lstStyle/>
          <a:p>
            <a:fld id="{5857359A-ACC2-4AC8-94CA-842605F06C6B}" type="slidenum">
              <a:rPr lang="en-US" smtClean="0"/>
              <a:pPr/>
              <a:t>73</a:t>
            </a:fld>
            <a:endParaRPr lang="en-US"/>
          </a:p>
        </p:txBody>
      </p:sp>
      <p:sp>
        <p:nvSpPr>
          <p:cNvPr id="8" name="Text Box 1916"/>
          <p:cNvSpPr txBox="1">
            <a:spLocks noChangeArrowheads="1"/>
          </p:cNvSpPr>
          <p:nvPr/>
        </p:nvSpPr>
        <p:spPr bwMode="auto">
          <a:xfrm>
            <a:off x="0" y="6436150"/>
            <a:ext cx="5719313" cy="463742"/>
          </a:xfrm>
          <a:prstGeom prst="rect">
            <a:avLst/>
          </a:prstGeom>
          <a:solidFill>
            <a:schemeClr val="bg1"/>
          </a:solidFill>
          <a:ln w="9525">
            <a:noFill/>
            <a:miter lim="800000"/>
            <a:headEnd/>
            <a:tailEnd/>
          </a:ln>
        </p:spPr>
        <p:txBody>
          <a:bodyPr anchor="ctr" anchorCtr="0">
            <a:noAutofit/>
          </a:bodyPr>
          <a:lstStyle/>
          <a:p>
            <a:r>
              <a:rPr lang="en-CA" sz="800" dirty="0">
                <a:latin typeface="Arial" pitchFamily="34" charset="0"/>
                <a:cs typeface="Arial" pitchFamily="34" charset="0"/>
              </a:rPr>
              <a:t>8A. In your opinion, does using cannabis for non-medical purpose impair one’s ability to drive or operate a boat?</a:t>
            </a:r>
          </a:p>
          <a:p>
            <a:r>
              <a:rPr lang="en-CA" sz="800" dirty="0">
                <a:latin typeface="Arial" pitchFamily="34" charset="0"/>
                <a:cs typeface="Arial" pitchFamily="34" charset="0"/>
              </a:rPr>
              <a:t>Health Canada 2017 Cannabis Survey Q8: In your opinion, does using cannabis for non-medical purposes impair one’s ability to drive or operate a vehicle?</a:t>
            </a:r>
            <a:endParaRPr lang="en-US" sz="800" dirty="0">
              <a:latin typeface="Arial" pitchFamily="34" charset="0"/>
              <a:cs typeface="Arial" pitchFamily="34" charset="0"/>
            </a:endParaRPr>
          </a:p>
        </p:txBody>
      </p:sp>
      <p:sp>
        <p:nvSpPr>
          <p:cNvPr id="60" name="Rectangle 232"/>
          <p:cNvSpPr>
            <a:spLocks noChangeArrowheads="1"/>
          </p:cNvSpPr>
          <p:nvPr/>
        </p:nvSpPr>
        <p:spPr bwMode="auto">
          <a:xfrm>
            <a:off x="1147313" y="1733685"/>
            <a:ext cx="6356848" cy="539288"/>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Does Cannabis impair one’s ability to drive or operate a Boat / Vehicle </a:t>
            </a:r>
            <a:br>
              <a:rPr lang="en-US" sz="1400" b="1" dirty="0">
                <a:latin typeface="Arial" pitchFamily="34" charset="0"/>
                <a:cs typeface="Arial" pitchFamily="34" charset="0"/>
              </a:rPr>
            </a:br>
            <a:r>
              <a:rPr lang="en-US" sz="1400" b="1" dirty="0">
                <a:latin typeface="Arial" pitchFamily="34" charset="0"/>
                <a:cs typeface="Arial" pitchFamily="34" charset="0"/>
              </a:rPr>
              <a:t>- % of Boaters &amp; Boating Intenders / Canadians</a:t>
            </a:r>
            <a:endParaRPr lang="en-US" sz="14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xmlns="" id="{85FCDFB7-E01A-4331-B503-9861AEB0139D}"/>
              </a:ext>
            </a:extLst>
          </p:cNvPr>
          <p:cNvGraphicFramePr/>
          <p:nvPr>
            <p:extLst>
              <p:ext uri="{D42A27DB-BD31-4B8C-83A1-F6EECF244321}">
                <p14:modId xmlns:p14="http://schemas.microsoft.com/office/powerpoint/2010/main" val="682062086"/>
              </p:ext>
            </p:extLst>
          </p:nvPr>
        </p:nvGraphicFramePr>
        <p:xfrm>
          <a:off x="473113" y="2133979"/>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1" name="TextBox 26"/>
          <p:cNvSpPr txBox="1">
            <a:spLocks noChangeArrowheads="1"/>
          </p:cNvSpPr>
          <p:nvPr/>
        </p:nvSpPr>
        <p:spPr bwMode="auto">
          <a:xfrm>
            <a:off x="-461935" y="2232544"/>
            <a:ext cx="1830134" cy="3745176"/>
          </a:xfrm>
          <a:prstGeom prst="rect">
            <a:avLst/>
          </a:prstGeom>
          <a:solidFill>
            <a:schemeClr val="bg1"/>
          </a:solidFill>
          <a:ln w="9525">
            <a:noFill/>
            <a:miter lim="800000"/>
            <a:headEnd/>
            <a:tailEnd/>
          </a:ln>
        </p:spPr>
        <p:txBody>
          <a:bodyPr wrap="square">
            <a:noAutofit/>
          </a:bodyPr>
          <a:lstStyle/>
          <a:p>
            <a:pPr algn="r">
              <a:spcBef>
                <a:spcPts val="600"/>
              </a:spcBef>
              <a:spcAft>
                <a:spcPts val="600"/>
              </a:spcAft>
              <a:buFontTx/>
              <a:buNone/>
            </a:pPr>
            <a:endParaRPr lang="en-US" sz="1400" dirty="0">
              <a:latin typeface="Arial" pitchFamily="34" charset="0"/>
              <a:cs typeface="Arial" pitchFamily="34" charset="0"/>
            </a:endParaRPr>
          </a:p>
          <a:p>
            <a:pPr algn="r">
              <a:spcBef>
                <a:spcPts val="600"/>
              </a:spcBef>
              <a:spcAft>
                <a:spcPts val="4800"/>
              </a:spcAft>
              <a:buFontTx/>
              <a:buNone/>
            </a:pPr>
            <a:r>
              <a:rPr lang="en-US" sz="1400" b="1" dirty="0">
                <a:latin typeface="Arial" pitchFamily="34" charset="0"/>
                <a:cs typeface="Arial" pitchFamily="34" charset="0"/>
              </a:rPr>
              <a:t>Yes</a:t>
            </a:r>
          </a:p>
          <a:p>
            <a:pPr algn="r">
              <a:spcBef>
                <a:spcPts val="600"/>
              </a:spcBef>
              <a:spcAft>
                <a:spcPts val="5200"/>
              </a:spcAft>
              <a:buFontTx/>
              <a:buNone/>
            </a:pPr>
            <a:r>
              <a:rPr lang="en-US" sz="1400" b="1" dirty="0">
                <a:latin typeface="Arial" pitchFamily="34" charset="0"/>
                <a:cs typeface="Arial" pitchFamily="34" charset="0"/>
              </a:rPr>
              <a:t>No</a:t>
            </a:r>
          </a:p>
          <a:p>
            <a:pPr algn="r">
              <a:spcBef>
                <a:spcPts val="600"/>
              </a:spcBef>
              <a:spcAft>
                <a:spcPts val="4800"/>
              </a:spcAft>
              <a:buFontTx/>
              <a:buNone/>
            </a:pPr>
            <a:r>
              <a:rPr lang="en-US" sz="1400" b="1" dirty="0">
                <a:latin typeface="Arial" pitchFamily="34" charset="0"/>
                <a:cs typeface="Arial" pitchFamily="34" charset="0"/>
              </a:rPr>
              <a:t>It Depends</a:t>
            </a:r>
          </a:p>
          <a:p>
            <a:pPr algn="r">
              <a:spcBef>
                <a:spcPts val="600"/>
              </a:spcBef>
              <a:spcAft>
                <a:spcPts val="4800"/>
              </a:spcAft>
              <a:buFontTx/>
              <a:buNone/>
            </a:pPr>
            <a:r>
              <a:rPr lang="en-US" sz="1400" b="1" dirty="0">
                <a:latin typeface="Arial" pitchFamily="34" charset="0"/>
                <a:cs typeface="Arial" pitchFamily="34" charset="0"/>
              </a:rPr>
              <a:t>Don’t Know/</a:t>
            </a:r>
            <a:br>
              <a:rPr lang="en-US" sz="1400" b="1" dirty="0">
                <a:latin typeface="Arial" pitchFamily="34" charset="0"/>
                <a:cs typeface="Arial" pitchFamily="34" charset="0"/>
              </a:rPr>
            </a:br>
            <a:r>
              <a:rPr lang="en-US" sz="1400" b="1" dirty="0">
                <a:latin typeface="Arial" pitchFamily="34" charset="0"/>
                <a:cs typeface="Arial" pitchFamily="34" charset="0"/>
              </a:rPr>
              <a:t>Not Sure</a:t>
            </a:r>
          </a:p>
        </p:txBody>
      </p:sp>
      <p:sp>
        <p:nvSpPr>
          <p:cNvPr id="16" name="TextBox 43">
            <a:extLst>
              <a:ext uri="{FF2B5EF4-FFF2-40B4-BE49-F238E27FC236}">
                <a16:creationId xmlns:a16="http://schemas.microsoft.com/office/drawing/2014/main" xmlns="" id="{8CDF1355-720B-4443-A892-DC9A0F41F497}"/>
              </a:ext>
            </a:extLst>
          </p:cNvPr>
          <p:cNvSpPr txBox="1">
            <a:spLocks noChangeArrowheads="1"/>
          </p:cNvSpPr>
          <p:nvPr/>
        </p:nvSpPr>
        <p:spPr bwMode="auto">
          <a:xfrm>
            <a:off x="4437678" y="5613204"/>
            <a:ext cx="4123337" cy="584775"/>
          </a:xfrm>
          <a:prstGeom prst="rect">
            <a:avLst/>
          </a:prstGeom>
          <a:noFill/>
          <a:ln w="9525">
            <a:noFill/>
            <a:miter lim="800000"/>
            <a:headEnd/>
            <a:tailEnd/>
          </a:ln>
        </p:spPr>
        <p:txBody>
          <a:bodyPr wrap="square">
            <a:spAutoFit/>
          </a:bodyPr>
          <a:lstStyle/>
          <a:p>
            <a:r>
              <a:rPr lang="en-US" sz="800" dirty="0">
                <a:latin typeface="Arial" pitchFamily="34" charset="0"/>
                <a:cs typeface="Arial" pitchFamily="34" charset="0"/>
                <a:sym typeface="Symbol" pitchFamily="18" charset="2"/>
              </a:rPr>
              <a:t>Drive or operate </a:t>
            </a:r>
            <a:r>
              <a:rPr lang="en-US" sz="800" b="1" u="sng" dirty="0">
                <a:latin typeface="Arial" pitchFamily="34" charset="0"/>
                <a:cs typeface="Arial" pitchFamily="34" charset="0"/>
                <a:sym typeface="Symbol" pitchFamily="18" charset="2"/>
              </a:rPr>
              <a:t>boat</a:t>
            </a:r>
            <a:r>
              <a:rPr lang="en-US" sz="800" dirty="0">
                <a:latin typeface="Arial" pitchFamily="34" charset="0"/>
                <a:cs typeface="Arial" pitchFamily="34" charset="0"/>
                <a:sym typeface="Symbol" pitchFamily="18" charset="2"/>
              </a:rPr>
              <a:t> – Source: Fall 2018 CSBC Safe Boating Tracking Survey </a:t>
            </a:r>
            <a:br>
              <a:rPr lang="en-US" sz="800" dirty="0">
                <a:latin typeface="Arial" pitchFamily="34" charset="0"/>
                <a:cs typeface="Arial" pitchFamily="34" charset="0"/>
                <a:sym typeface="Symbol" pitchFamily="18" charset="2"/>
              </a:rPr>
            </a:br>
            <a:r>
              <a:rPr lang="en-US" sz="800" dirty="0">
                <a:latin typeface="Arial" pitchFamily="34" charset="0"/>
                <a:cs typeface="Arial" pitchFamily="34" charset="0"/>
                <a:sym typeface="Symbol" pitchFamily="18" charset="2"/>
              </a:rPr>
              <a:t>(n=707 Boaters &amp; Boating Intenders 18+yrs)</a:t>
            </a:r>
          </a:p>
          <a:p>
            <a:r>
              <a:rPr lang="en-US" sz="800" dirty="0">
                <a:latin typeface="Arial" pitchFamily="34" charset="0"/>
                <a:cs typeface="Arial" pitchFamily="34" charset="0"/>
                <a:sym typeface="Symbol" pitchFamily="18" charset="2"/>
              </a:rPr>
              <a:t>Drive or operate a </a:t>
            </a:r>
            <a:r>
              <a:rPr lang="en-US" sz="800" b="1" u="sng" dirty="0">
                <a:latin typeface="Arial" pitchFamily="34" charset="0"/>
                <a:cs typeface="Arial" pitchFamily="34" charset="0"/>
                <a:sym typeface="Symbol" pitchFamily="18" charset="2"/>
              </a:rPr>
              <a:t>vehicle</a:t>
            </a:r>
            <a:r>
              <a:rPr lang="en-US" sz="800" dirty="0">
                <a:latin typeface="Arial" pitchFamily="34" charset="0"/>
                <a:cs typeface="Arial" pitchFamily="34" charset="0"/>
                <a:sym typeface="Symbol" pitchFamily="18" charset="2"/>
              </a:rPr>
              <a:t> – Source:  2017 Health Canada Canadian Cannabis Survey (n=2,000 Canadians 16+ </a:t>
            </a:r>
            <a:r>
              <a:rPr lang="en-US" sz="800" dirty="0" err="1">
                <a:latin typeface="Arial" pitchFamily="34" charset="0"/>
                <a:cs typeface="Arial" pitchFamily="34" charset="0"/>
                <a:sym typeface="Symbol" pitchFamily="18" charset="2"/>
              </a:rPr>
              <a:t>yrs</a:t>
            </a:r>
            <a:r>
              <a:rPr lang="en-US" sz="800" dirty="0">
                <a:latin typeface="Arial" pitchFamily="34" charset="0"/>
                <a:cs typeface="Arial" pitchFamily="34" charset="0"/>
                <a:sym typeface="Symbol" pitchFamily="18" charset="2"/>
              </a:rPr>
              <a:t>)</a:t>
            </a:r>
            <a:endParaRPr lang="en-US" sz="800" dirty="0">
              <a:latin typeface="Arial" pitchFamily="34" charset="0"/>
              <a:cs typeface="Arial" pitchFamily="34" charset="0"/>
            </a:endParaRPr>
          </a:p>
        </p:txBody>
      </p:sp>
      <p:sp>
        <p:nvSpPr>
          <p:cNvPr id="17" name="Rectangle 16">
            <a:extLst>
              <a:ext uri="{FF2B5EF4-FFF2-40B4-BE49-F238E27FC236}">
                <a16:creationId xmlns:a16="http://schemas.microsoft.com/office/drawing/2014/main" xmlns="" id="{234BB6B1-D0D3-44C8-A2A0-1F189A63306C}"/>
              </a:ext>
            </a:extLst>
          </p:cNvPr>
          <p:cNvSpPr/>
          <p:nvPr/>
        </p:nvSpPr>
        <p:spPr>
          <a:xfrm>
            <a:off x="4247825" y="5605094"/>
            <a:ext cx="4313190" cy="58477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xmlns="" id="{17DD1BCC-245A-436A-AA30-014DB9FF5B1F}"/>
              </a:ext>
            </a:extLst>
          </p:cNvPr>
          <p:cNvSpPr/>
          <p:nvPr/>
        </p:nvSpPr>
        <p:spPr>
          <a:xfrm>
            <a:off x="4326175" y="5694059"/>
            <a:ext cx="133200" cy="79200"/>
          </a:xfrm>
          <a:prstGeom prst="rect">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19" name="Rectangle 18">
            <a:extLst>
              <a:ext uri="{FF2B5EF4-FFF2-40B4-BE49-F238E27FC236}">
                <a16:creationId xmlns:a16="http://schemas.microsoft.com/office/drawing/2014/main" xmlns="" id="{1B719580-F1F4-41CD-833A-F73AE33911D4}"/>
              </a:ext>
            </a:extLst>
          </p:cNvPr>
          <p:cNvSpPr/>
          <p:nvPr/>
        </p:nvSpPr>
        <p:spPr>
          <a:xfrm>
            <a:off x="4321436" y="5925983"/>
            <a:ext cx="133200" cy="79200"/>
          </a:xfrm>
          <a:prstGeom prst="rect">
            <a:avLst/>
          </a:prstGeom>
          <a:solidFill>
            <a:srgbClr val="8FAAD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9" name="TextBox 8">
            <a:extLst>
              <a:ext uri="{FF2B5EF4-FFF2-40B4-BE49-F238E27FC236}">
                <a16:creationId xmlns:a16="http://schemas.microsoft.com/office/drawing/2014/main" xmlns="" id="{0622FEB6-7FFE-4F62-806A-3F1C5471E7C5}"/>
              </a:ext>
            </a:extLst>
          </p:cNvPr>
          <p:cNvSpPr txBox="1"/>
          <p:nvPr/>
        </p:nvSpPr>
        <p:spPr bwMode="auto">
          <a:xfrm>
            <a:off x="4660988" y="3540978"/>
            <a:ext cx="2534782" cy="1015663"/>
          </a:xfrm>
          <a:prstGeom prst="rect">
            <a:avLst/>
          </a:prstGeom>
          <a:solidFill>
            <a:srgbClr val="CAE2FF"/>
          </a:solidFill>
          <a:ln w="9525">
            <a:solidFill>
              <a:schemeClr val="accent1"/>
            </a:solidFill>
            <a:miter lim="800000"/>
            <a:headEnd/>
            <a:tailEnd/>
          </a:ln>
          <a:effectLst>
            <a:outerShdw blurRad="50800" dist="38100" dir="2700000" algn="tl" rotWithShape="0">
              <a:prstClr val="black">
                <a:alpha val="40000"/>
              </a:prstClr>
            </a:outerShdw>
          </a:effectLst>
        </p:spPr>
        <p:txBody>
          <a:bodyPr wrap="square" rtlCol="0">
            <a:spAutoFit/>
          </a:bodyPr>
          <a:lstStyle/>
          <a:p>
            <a:pPr>
              <a:buFontTx/>
              <a:buNone/>
            </a:pPr>
            <a:r>
              <a:rPr lang="en-CA" sz="1000" dirty="0">
                <a:latin typeface="Arial" pitchFamily="34" charset="0"/>
                <a:cs typeface="Arial" pitchFamily="34" charset="0"/>
              </a:rPr>
              <a:t>Boaters say it depends on …</a:t>
            </a:r>
          </a:p>
          <a:p>
            <a:pPr defTabSz="360363">
              <a:buFontTx/>
              <a:buNone/>
              <a:tabLst>
                <a:tab pos="265113" algn="l"/>
                <a:tab pos="2333625" algn="r"/>
              </a:tabLst>
            </a:pPr>
            <a:r>
              <a:rPr lang="en-CA" sz="1000" dirty="0">
                <a:latin typeface="Arial" pitchFamily="34" charset="0"/>
                <a:cs typeface="Arial" pitchFamily="34" charset="0"/>
              </a:rPr>
              <a:t>	Quantity consumed	4%</a:t>
            </a:r>
          </a:p>
          <a:p>
            <a:pPr defTabSz="360363">
              <a:buFontTx/>
              <a:buNone/>
              <a:tabLst>
                <a:tab pos="265113" algn="l"/>
                <a:tab pos="2333625" algn="r"/>
              </a:tabLst>
            </a:pPr>
            <a:r>
              <a:rPr lang="en-CA" sz="1000" dirty="0">
                <a:latin typeface="Arial" pitchFamily="34" charset="0"/>
                <a:cs typeface="Arial" pitchFamily="34" charset="0"/>
              </a:rPr>
              <a:t>	One’s tolerance	3%</a:t>
            </a:r>
          </a:p>
          <a:p>
            <a:pPr defTabSz="360363">
              <a:tabLst>
                <a:tab pos="265113" algn="l"/>
                <a:tab pos="2333625" algn="r"/>
              </a:tabLst>
            </a:pPr>
            <a:r>
              <a:rPr lang="en-CA" sz="1000" dirty="0">
                <a:latin typeface="Arial" pitchFamily="34" charset="0"/>
                <a:cs typeface="Arial" pitchFamily="34" charset="0"/>
              </a:rPr>
              <a:t>	How long since consumed it	2%</a:t>
            </a:r>
          </a:p>
          <a:p>
            <a:pPr defTabSz="360363">
              <a:buFontTx/>
              <a:buNone/>
              <a:tabLst>
                <a:tab pos="265113" algn="l"/>
                <a:tab pos="2333625" algn="r"/>
              </a:tabLst>
            </a:pPr>
            <a:r>
              <a:rPr lang="en-CA" sz="1000" dirty="0">
                <a:latin typeface="Arial" pitchFamily="34" charset="0"/>
                <a:cs typeface="Arial" pitchFamily="34" charset="0"/>
              </a:rPr>
              <a:t>	Potency/type of product	1%</a:t>
            </a:r>
          </a:p>
          <a:p>
            <a:pPr defTabSz="360363">
              <a:buFontTx/>
              <a:buNone/>
              <a:tabLst>
                <a:tab pos="265113" algn="l"/>
                <a:tab pos="2333625" algn="r"/>
              </a:tabLst>
            </a:pPr>
            <a:r>
              <a:rPr lang="en-CA" sz="1000" dirty="0">
                <a:latin typeface="Arial" pitchFamily="34" charset="0"/>
                <a:cs typeface="Arial" pitchFamily="34" charset="0"/>
              </a:rPr>
              <a:t>	Other	1%</a:t>
            </a:r>
          </a:p>
        </p:txBody>
      </p:sp>
      <p:sp>
        <p:nvSpPr>
          <p:cNvPr id="21" name="Arrow: Right 20">
            <a:extLst>
              <a:ext uri="{FF2B5EF4-FFF2-40B4-BE49-F238E27FC236}">
                <a16:creationId xmlns:a16="http://schemas.microsoft.com/office/drawing/2014/main" xmlns="" id="{802FD030-7CBF-41C4-A2AC-F48164DE26CD}"/>
              </a:ext>
            </a:extLst>
          </p:cNvPr>
          <p:cNvSpPr/>
          <p:nvPr/>
        </p:nvSpPr>
        <p:spPr>
          <a:xfrm rot="20797587">
            <a:off x="2189559" y="4018046"/>
            <a:ext cx="2348154" cy="443055"/>
          </a:xfrm>
          <a:prstGeom prst="rightArrow">
            <a:avLst>
              <a:gd name="adj1" fmla="val 19339"/>
              <a:gd name="adj2" fmla="val 50000"/>
            </a:avLst>
          </a:prstGeom>
          <a:solidFill>
            <a:srgbClr val="0055B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Box 170">
            <a:extLst>
              <a:ext uri="{FF2B5EF4-FFF2-40B4-BE49-F238E27FC236}">
                <a16:creationId xmlns:a16="http://schemas.microsoft.com/office/drawing/2014/main" xmlns="" id="{3313F906-908E-455A-8186-867159A6F692}"/>
              </a:ext>
            </a:extLst>
          </p:cNvPr>
          <p:cNvSpPr txBox="1">
            <a:spLocks noChangeArrowheads="1"/>
          </p:cNvSpPr>
          <p:nvPr/>
        </p:nvSpPr>
        <p:spPr bwMode="auto">
          <a:xfrm>
            <a:off x="446567" y="1101570"/>
            <a:ext cx="8137621" cy="65659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000" dirty="0">
                <a:latin typeface="Arial" pitchFamily="34" charset="0"/>
                <a:cs typeface="Arial" pitchFamily="34" charset="0"/>
              </a:rPr>
              <a:t>18-34 </a:t>
            </a:r>
            <a:r>
              <a:rPr lang="en-US" sz="1000" dirty="0" err="1">
                <a:latin typeface="Arial" pitchFamily="34" charset="0"/>
                <a:cs typeface="Arial" pitchFamily="34" charset="0"/>
              </a:rPr>
              <a:t>yrs</a:t>
            </a:r>
            <a:r>
              <a:rPr lang="en-US" sz="1000" dirty="0">
                <a:latin typeface="Arial" pitchFamily="34" charset="0"/>
                <a:cs typeface="Arial" pitchFamily="34" charset="0"/>
              </a:rPr>
              <a:t> is the demographic sub-group most inclined to say “No” (16%), although the majority still say “Yes” (65%).</a:t>
            </a:r>
          </a:p>
          <a:p>
            <a:pPr marL="177800" indent="-177800">
              <a:spcBef>
                <a:spcPct val="0"/>
              </a:spcBef>
              <a:spcAft>
                <a:spcPts val="400"/>
              </a:spcAft>
              <a:buFont typeface="Arial" pitchFamily="34" charset="0"/>
              <a:buChar char="•"/>
            </a:pPr>
            <a:r>
              <a:rPr lang="en-US" sz="1000" dirty="0">
                <a:latin typeface="Arial" pitchFamily="34" charset="0"/>
                <a:cs typeface="Arial" pitchFamily="34" charset="0"/>
              </a:rPr>
              <a:t>Sailors (14%), PWC riders (15%) and New Boaters (16%) are the boating sub-groups most likely to say “No”.</a:t>
            </a:r>
          </a:p>
          <a:p>
            <a:pPr marL="177800" indent="-177800">
              <a:spcBef>
                <a:spcPct val="0"/>
              </a:spcBef>
              <a:spcAft>
                <a:spcPts val="400"/>
              </a:spcAft>
              <a:buFont typeface="Arial" pitchFamily="34" charset="0"/>
              <a:buChar char="•"/>
            </a:pPr>
            <a:r>
              <a:rPr lang="en-US" sz="1000" dirty="0">
                <a:latin typeface="Arial" pitchFamily="34" charset="0"/>
                <a:cs typeface="Arial" pitchFamily="34" charset="0"/>
              </a:rPr>
              <a:t>No difference between Boaters (73% Yes / 10% No) and Boating Intenders (74% / 8%).</a:t>
            </a:r>
          </a:p>
        </p:txBody>
      </p:sp>
    </p:spTree>
    <p:extLst>
      <p:ext uri="{BB962C8B-B14F-4D97-AF65-F5344CB8AC3E}">
        <p14:creationId xmlns:p14="http://schemas.microsoft.com/office/powerpoint/2010/main" val="2077967061"/>
      </p:ext>
    </p:extLst>
  </p:cSld>
  <p:clrMapOvr>
    <a:masterClrMapping/>
  </p:clrMapOvr>
  <p:transition spd="slow">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4">
            <a:extLst>
              <a:ext uri="{FF2B5EF4-FFF2-40B4-BE49-F238E27FC236}">
                <a16:creationId xmlns:a16="http://schemas.microsoft.com/office/drawing/2014/main" xmlns="" id="{A8D11944-3928-435C-90BD-A1F98275BB77}"/>
              </a:ext>
            </a:extLst>
          </p:cNvPr>
          <p:cNvGraphicFramePr>
            <a:graphicFrameLocks noChangeAspect="1"/>
          </p:cNvGraphicFramePr>
          <p:nvPr>
            <p:extLst>
              <p:ext uri="{D42A27DB-BD31-4B8C-83A1-F6EECF244321}">
                <p14:modId xmlns:p14="http://schemas.microsoft.com/office/powerpoint/2010/main" val="3424914853"/>
              </p:ext>
            </p:extLst>
          </p:nvPr>
        </p:nvGraphicFramePr>
        <p:xfrm>
          <a:off x="2600847" y="1952965"/>
          <a:ext cx="5823278" cy="4517218"/>
        </p:xfrm>
        <a:graphic>
          <a:graphicData uri="http://schemas.openxmlformats.org/presentationml/2006/ole">
            <mc:AlternateContent xmlns:mc="http://schemas.openxmlformats.org/markup-compatibility/2006">
              <mc:Choice xmlns:v="urn:schemas-microsoft-com:vml" Requires="v">
                <p:oleObj spid="_x0000_s171277" name="Worksheet" r:id="rId4" imgW="6638856" imgH="3762401" progId="Excel.Sheet.8">
                  <p:embed/>
                </p:oleObj>
              </mc:Choice>
              <mc:Fallback>
                <p:oleObj name="Worksheet" r:id="rId4" imgW="6638856" imgH="3762401" progId="Excel.Sheet.8">
                  <p:embed/>
                  <p:pic>
                    <p:nvPicPr>
                      <p:cNvPr id="9" name="Object 4"/>
                      <p:cNvPicPr>
                        <a:picLocks noChangeAspect="1" noChangeArrowheads="1"/>
                      </p:cNvPicPr>
                      <p:nvPr/>
                    </p:nvPicPr>
                    <p:blipFill>
                      <a:blip r:embed="rId5"/>
                      <a:srcRect l="3552" b="621"/>
                      <a:stretch>
                        <a:fillRect/>
                      </a:stretch>
                    </p:blipFill>
                    <p:spPr bwMode="auto">
                      <a:xfrm>
                        <a:off x="2600847" y="1952965"/>
                        <a:ext cx="5823278" cy="4517218"/>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41448" y="0"/>
            <a:ext cx="7176341" cy="1052736"/>
          </a:xfrm>
        </p:spPr>
        <p:txBody>
          <a:bodyPr>
            <a:noAutofit/>
          </a:bodyPr>
          <a:lstStyle/>
          <a:p>
            <a:r>
              <a:rPr lang="en-CA" dirty="0"/>
              <a:t>Boaters are concerned about the impacts of using cannabis and boating.</a:t>
            </a:r>
            <a:endParaRPr lang="en-US" dirty="0"/>
          </a:p>
        </p:txBody>
      </p:sp>
      <p:sp>
        <p:nvSpPr>
          <p:cNvPr id="83" name="Rectangle 232"/>
          <p:cNvSpPr>
            <a:spLocks noChangeArrowheads="1"/>
          </p:cNvSpPr>
          <p:nvPr/>
        </p:nvSpPr>
        <p:spPr bwMode="auto">
          <a:xfrm>
            <a:off x="134763" y="1955653"/>
            <a:ext cx="8761228" cy="377548"/>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Attitudes Toward Cannabis &amp; Boating – Boaters &amp; Boating Intenders - % Agree </a:t>
            </a:r>
            <a:r>
              <a:rPr lang="en-US" sz="1050" b="1" dirty="0">
                <a:latin typeface="Arial" pitchFamily="34" charset="0"/>
                <a:cs typeface="Arial" pitchFamily="34" charset="0"/>
              </a:rPr>
              <a:t>(n=707)</a:t>
            </a:r>
            <a:endParaRPr lang="en-US" sz="1050" dirty="0">
              <a:latin typeface="Arial" pitchFamily="34" charset="0"/>
              <a:cs typeface="Arial" pitchFamily="34" charset="0"/>
            </a:endParaRPr>
          </a:p>
        </p:txBody>
      </p:sp>
      <p:sp>
        <p:nvSpPr>
          <p:cNvPr id="65" name="TextBox 43"/>
          <p:cNvSpPr txBox="1">
            <a:spLocks noChangeArrowheads="1"/>
          </p:cNvSpPr>
          <p:nvPr/>
        </p:nvSpPr>
        <p:spPr bwMode="auto">
          <a:xfrm>
            <a:off x="6759950" y="5954902"/>
            <a:ext cx="1202091" cy="338554"/>
          </a:xfrm>
          <a:prstGeom prst="rect">
            <a:avLst/>
          </a:prstGeom>
          <a:noFill/>
          <a:ln w="9525">
            <a:noFill/>
            <a:miter lim="800000"/>
            <a:headEnd/>
            <a:tailEnd/>
          </a:ln>
        </p:spPr>
        <p:txBody>
          <a:bodyPr wrap="square">
            <a:spAutoFit/>
          </a:bodyPr>
          <a:lstStyle/>
          <a:p>
            <a:r>
              <a:rPr lang="en-US" sz="800" dirty="0">
                <a:latin typeface="Arial" pitchFamily="34" charset="0"/>
                <a:cs typeface="Arial" pitchFamily="34" charset="0"/>
                <a:sym typeface="Symbol" pitchFamily="18" charset="2"/>
              </a:rPr>
              <a:t>% Strongly Agree</a:t>
            </a:r>
          </a:p>
          <a:p>
            <a:r>
              <a:rPr lang="en-US" sz="800" dirty="0">
                <a:latin typeface="Arial" pitchFamily="34" charset="0"/>
                <a:cs typeface="Arial" pitchFamily="34" charset="0"/>
                <a:sym typeface="Symbol" pitchFamily="18" charset="2"/>
              </a:rPr>
              <a:t>% Somewhat Agree</a:t>
            </a:r>
            <a:endParaRPr lang="en-US" sz="800" dirty="0">
              <a:latin typeface="Arial" pitchFamily="34" charset="0"/>
              <a:cs typeface="Arial" pitchFamily="34" charset="0"/>
            </a:endParaRPr>
          </a:p>
        </p:txBody>
      </p:sp>
      <p:sp>
        <p:nvSpPr>
          <p:cNvPr id="4" name="Rectangle 3"/>
          <p:cNvSpPr/>
          <p:nvPr/>
        </p:nvSpPr>
        <p:spPr>
          <a:xfrm>
            <a:off x="6556794" y="5990137"/>
            <a:ext cx="1405247" cy="28550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TextBox 85"/>
          <p:cNvSpPr txBox="1"/>
          <p:nvPr/>
        </p:nvSpPr>
        <p:spPr>
          <a:xfrm>
            <a:off x="813348" y="2406340"/>
            <a:ext cx="3159521" cy="3923483"/>
          </a:xfrm>
          <a:prstGeom prst="rect">
            <a:avLst/>
          </a:prstGeom>
          <a:solidFill>
            <a:srgbClr val="FFFFFF"/>
          </a:solidFill>
        </p:spPr>
        <p:txBody>
          <a:bodyPr/>
          <a:lstStyle/>
          <a:p>
            <a:pPr algn="r">
              <a:spcAft>
                <a:spcPts val="1800"/>
              </a:spcAft>
              <a:buFontTx/>
              <a:buNone/>
              <a:defRPr/>
            </a:pPr>
            <a:r>
              <a:rPr lang="en-CA" sz="1200" dirty="0">
                <a:latin typeface="Arial" pitchFamily="34" charset="0"/>
                <a:cs typeface="Arial" pitchFamily="34" charset="0"/>
              </a:rPr>
              <a:t>I do not think it is safe to use cannabis while operating a boat</a:t>
            </a:r>
          </a:p>
          <a:p>
            <a:pPr algn="r">
              <a:spcAft>
                <a:spcPts val="2400"/>
              </a:spcAft>
              <a:buFontTx/>
              <a:buNone/>
              <a:defRPr/>
            </a:pPr>
            <a:r>
              <a:rPr lang="en-CA" sz="1200" dirty="0">
                <a:latin typeface="Arial" pitchFamily="34" charset="0"/>
                <a:cs typeface="Arial" pitchFamily="34" charset="0"/>
              </a:rPr>
              <a:t>I do not think people understand how using cannabis can increase boating safety risks by affecting your decision-making, reaction time, balance &amp; co-ordination</a:t>
            </a:r>
          </a:p>
          <a:p>
            <a:pPr algn="r">
              <a:spcAft>
                <a:spcPts val="3600"/>
              </a:spcAft>
              <a:buFontTx/>
              <a:buNone/>
              <a:defRPr/>
            </a:pPr>
            <a:r>
              <a:rPr lang="en-CA" sz="1200" dirty="0">
                <a:latin typeface="Arial" pitchFamily="34" charset="0"/>
                <a:cs typeface="Arial" pitchFamily="34" charset="0"/>
              </a:rPr>
              <a:t>I am concerned that other boaters may be using cannabis before or while boating</a:t>
            </a:r>
          </a:p>
          <a:p>
            <a:pPr algn="r">
              <a:spcAft>
                <a:spcPts val="2400"/>
              </a:spcAft>
              <a:buFontTx/>
              <a:buNone/>
              <a:defRPr/>
            </a:pPr>
            <a:r>
              <a:rPr lang="en-CA" sz="1200" dirty="0">
                <a:latin typeface="Arial" pitchFamily="34" charset="0"/>
                <a:cs typeface="Arial" pitchFamily="34" charset="0"/>
              </a:rPr>
              <a:t>Using cannabis and operating a boat is safer than drinking alcoholic beverages and operating a boat</a:t>
            </a:r>
          </a:p>
          <a:p>
            <a:pPr algn="r">
              <a:spcAft>
                <a:spcPts val="1200"/>
              </a:spcAft>
              <a:buFontTx/>
              <a:buNone/>
              <a:defRPr/>
            </a:pPr>
            <a:r>
              <a:rPr lang="en-CA" sz="1200" dirty="0">
                <a:latin typeface="Arial" pitchFamily="34" charset="0"/>
                <a:cs typeface="Arial" pitchFamily="34" charset="0"/>
              </a:rPr>
              <a:t>Using cannabis is safe, it just makes you a more relaxed boater</a:t>
            </a:r>
            <a:endParaRPr lang="en-US" sz="1200" dirty="0">
              <a:latin typeface="Arial" pitchFamily="34" charset="0"/>
              <a:cs typeface="Arial" pitchFamily="34" charset="0"/>
            </a:endParaRPr>
          </a:p>
        </p:txBody>
      </p:sp>
      <p:sp>
        <p:nvSpPr>
          <p:cNvPr id="67" name="TextBox 47"/>
          <p:cNvSpPr txBox="1">
            <a:spLocks noChangeArrowheads="1"/>
          </p:cNvSpPr>
          <p:nvPr/>
        </p:nvSpPr>
        <p:spPr bwMode="auto">
          <a:xfrm>
            <a:off x="4552968" y="5555814"/>
            <a:ext cx="392113"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33</a:t>
            </a:r>
            <a:endParaRPr lang="en-US" sz="1100" dirty="0">
              <a:solidFill>
                <a:schemeClr val="bg1"/>
              </a:solidFill>
              <a:latin typeface="Arial" pitchFamily="34" charset="0"/>
              <a:cs typeface="Arial" pitchFamily="34" charset="0"/>
            </a:endParaRPr>
          </a:p>
        </p:txBody>
      </p:sp>
      <p:sp>
        <p:nvSpPr>
          <p:cNvPr id="70" name="TextBox 27"/>
          <p:cNvSpPr txBox="1">
            <a:spLocks noChangeArrowheads="1"/>
          </p:cNvSpPr>
          <p:nvPr/>
        </p:nvSpPr>
        <p:spPr bwMode="auto">
          <a:xfrm>
            <a:off x="4087668" y="5794330"/>
            <a:ext cx="390525"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4</a:t>
            </a:r>
          </a:p>
        </p:txBody>
      </p:sp>
      <p:sp>
        <p:nvSpPr>
          <p:cNvPr id="71" name="TextBox 29"/>
          <p:cNvSpPr txBox="1">
            <a:spLocks noChangeArrowheads="1"/>
          </p:cNvSpPr>
          <p:nvPr/>
        </p:nvSpPr>
        <p:spPr bwMode="auto">
          <a:xfrm>
            <a:off x="4285159" y="5006464"/>
            <a:ext cx="392112"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11</a:t>
            </a:r>
          </a:p>
        </p:txBody>
      </p:sp>
      <p:sp>
        <p:nvSpPr>
          <p:cNvPr id="73" name="TextBox 34"/>
          <p:cNvSpPr txBox="1">
            <a:spLocks noChangeArrowheads="1"/>
          </p:cNvSpPr>
          <p:nvPr/>
        </p:nvSpPr>
        <p:spPr bwMode="auto">
          <a:xfrm>
            <a:off x="4969793" y="4189928"/>
            <a:ext cx="392113"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34</a:t>
            </a:r>
            <a:endParaRPr lang="en-US" sz="1100" dirty="0">
              <a:solidFill>
                <a:schemeClr val="bg1"/>
              </a:solidFill>
              <a:latin typeface="Arial" pitchFamily="34" charset="0"/>
              <a:cs typeface="Arial" pitchFamily="34" charset="0"/>
            </a:endParaRPr>
          </a:p>
        </p:txBody>
      </p:sp>
      <p:sp>
        <p:nvSpPr>
          <p:cNvPr id="50" name="TextBox 27"/>
          <p:cNvSpPr txBox="1">
            <a:spLocks noChangeArrowheads="1"/>
          </p:cNvSpPr>
          <p:nvPr/>
        </p:nvSpPr>
        <p:spPr bwMode="auto">
          <a:xfrm>
            <a:off x="4430136" y="5788962"/>
            <a:ext cx="390525" cy="261610"/>
          </a:xfrm>
          <a:prstGeom prst="rect">
            <a:avLst/>
          </a:prstGeom>
          <a:noFill/>
          <a:ln w="9525">
            <a:noFill/>
            <a:miter lim="800000"/>
            <a:headEnd/>
            <a:tailEnd/>
          </a:ln>
        </p:spPr>
        <p:txBody>
          <a:bodyPr>
            <a:spAutoFit/>
          </a:bodyPr>
          <a:lstStyle/>
          <a:p>
            <a:pPr>
              <a:buFontTx/>
              <a:buNone/>
            </a:pPr>
            <a:r>
              <a:rPr lang="en-CA" sz="1100" b="1" dirty="0">
                <a:latin typeface="Arial" pitchFamily="34" charset="0"/>
                <a:cs typeface="Arial" pitchFamily="34" charset="0"/>
              </a:rPr>
              <a:t>14</a:t>
            </a:r>
            <a:endParaRPr lang="en-US" sz="1100" dirty="0">
              <a:latin typeface="Arial" pitchFamily="34" charset="0"/>
              <a:cs typeface="Arial" pitchFamily="34" charset="0"/>
            </a:endParaRPr>
          </a:p>
        </p:txBody>
      </p:sp>
      <p:sp>
        <p:nvSpPr>
          <p:cNvPr id="51" name="TextBox 29"/>
          <p:cNvSpPr txBox="1">
            <a:spLocks noChangeArrowheads="1"/>
          </p:cNvSpPr>
          <p:nvPr/>
        </p:nvSpPr>
        <p:spPr bwMode="auto">
          <a:xfrm>
            <a:off x="4796047" y="4997595"/>
            <a:ext cx="392112"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26</a:t>
            </a:r>
          </a:p>
        </p:txBody>
      </p:sp>
      <p:sp>
        <p:nvSpPr>
          <p:cNvPr id="53" name="TextBox 34"/>
          <p:cNvSpPr txBox="1">
            <a:spLocks noChangeArrowheads="1"/>
          </p:cNvSpPr>
          <p:nvPr/>
        </p:nvSpPr>
        <p:spPr bwMode="auto">
          <a:xfrm>
            <a:off x="5936909" y="4172338"/>
            <a:ext cx="392113" cy="261610"/>
          </a:xfrm>
          <a:prstGeom prst="rect">
            <a:avLst/>
          </a:prstGeom>
          <a:noFill/>
          <a:ln w="9525">
            <a:noFill/>
            <a:miter lim="800000"/>
            <a:headEnd/>
            <a:tailEnd/>
          </a:ln>
        </p:spPr>
        <p:txBody>
          <a:bodyPr>
            <a:spAutoFit/>
          </a:bodyPr>
          <a:lstStyle/>
          <a:p>
            <a:pPr>
              <a:buFontTx/>
              <a:buNone/>
            </a:pPr>
            <a:r>
              <a:rPr lang="en-US" sz="1100" b="1" dirty="0">
                <a:latin typeface="Arial" pitchFamily="34" charset="0"/>
                <a:cs typeface="Arial" pitchFamily="34" charset="0"/>
              </a:rPr>
              <a:t>65</a:t>
            </a:r>
            <a:endParaRPr lang="en-US" sz="1100" dirty="0">
              <a:latin typeface="Arial" pitchFamily="34" charset="0"/>
              <a:cs typeface="Arial" pitchFamily="34" charset="0"/>
            </a:endParaRPr>
          </a:p>
        </p:txBody>
      </p:sp>
      <p:sp>
        <p:nvSpPr>
          <p:cNvPr id="3" name="Rectangle 2"/>
          <p:cNvSpPr/>
          <p:nvPr/>
        </p:nvSpPr>
        <p:spPr>
          <a:xfrm>
            <a:off x="6684303" y="6017829"/>
            <a:ext cx="133200" cy="79200"/>
          </a:xfrm>
          <a:prstGeom prst="rect">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62" name="Rectangle 61"/>
          <p:cNvSpPr/>
          <p:nvPr/>
        </p:nvSpPr>
        <p:spPr>
          <a:xfrm>
            <a:off x="6679564" y="6142185"/>
            <a:ext cx="133200" cy="79200"/>
          </a:xfrm>
          <a:prstGeom prst="rect">
            <a:avLst/>
          </a:prstGeom>
          <a:solidFill>
            <a:srgbClr val="8FAAD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22" name="Text Box 1916"/>
          <p:cNvSpPr txBox="1">
            <a:spLocks noChangeArrowheads="1"/>
          </p:cNvSpPr>
          <p:nvPr/>
        </p:nvSpPr>
        <p:spPr bwMode="auto">
          <a:xfrm>
            <a:off x="0" y="6553710"/>
            <a:ext cx="6044301" cy="212985"/>
          </a:xfrm>
          <a:prstGeom prst="rect">
            <a:avLst/>
          </a:prstGeom>
          <a:solidFill>
            <a:schemeClr val="bg1"/>
          </a:solidFill>
          <a:ln w="9525">
            <a:noFill/>
            <a:miter lim="800000"/>
            <a:headEnd/>
            <a:tailEnd/>
          </a:ln>
        </p:spPr>
        <p:txBody>
          <a:bodyPr anchor="ctr" anchorCtr="0">
            <a:noAutofit/>
          </a:bodyPr>
          <a:lstStyle/>
          <a:p>
            <a:r>
              <a:rPr lang="en-US" sz="800" dirty="0">
                <a:latin typeface="Arial" pitchFamily="34" charset="0"/>
                <a:cs typeface="Arial" pitchFamily="34" charset="0"/>
              </a:rPr>
              <a:t>8B. Please indicate your level of agreement with the following statements. [strongly agree to strongly disagree 5 </a:t>
            </a:r>
            <a:r>
              <a:rPr lang="en-US" sz="800" dirty="0" err="1">
                <a:latin typeface="Arial" pitchFamily="34" charset="0"/>
                <a:cs typeface="Arial" pitchFamily="34" charset="0"/>
              </a:rPr>
              <a:t>pt</a:t>
            </a:r>
            <a:r>
              <a:rPr lang="en-US" sz="800" dirty="0">
                <a:latin typeface="Arial" pitchFamily="34" charset="0"/>
                <a:cs typeface="Arial" pitchFamily="34" charset="0"/>
              </a:rPr>
              <a:t> scale]</a:t>
            </a:r>
          </a:p>
        </p:txBody>
      </p:sp>
      <p:sp>
        <p:nvSpPr>
          <p:cNvPr id="23" name="Text Box 170">
            <a:extLst>
              <a:ext uri="{FF2B5EF4-FFF2-40B4-BE49-F238E27FC236}">
                <a16:creationId xmlns:a16="http://schemas.microsoft.com/office/drawing/2014/main" xmlns="" id="{3313F906-908E-455A-8186-867159A6F692}"/>
              </a:ext>
            </a:extLst>
          </p:cNvPr>
          <p:cNvSpPr txBox="1">
            <a:spLocks noChangeArrowheads="1"/>
          </p:cNvSpPr>
          <p:nvPr/>
        </p:nvSpPr>
        <p:spPr bwMode="auto">
          <a:xfrm>
            <a:off x="215660" y="1101570"/>
            <a:ext cx="8859329" cy="913070"/>
          </a:xfrm>
          <a:prstGeom prst="rect">
            <a:avLst/>
          </a:prstGeom>
          <a:noFill/>
          <a:ln w="9525">
            <a:noFill/>
            <a:miter lim="800000"/>
            <a:headEnd/>
            <a:tailEnd/>
          </a:ln>
        </p:spPr>
        <p:txBody>
          <a:bodyPr wrap="square">
            <a:spAutoFit/>
          </a:bodyPr>
          <a:lstStyle/>
          <a:p>
            <a:pPr marL="177800" indent="-177800">
              <a:spcBef>
                <a:spcPct val="0"/>
              </a:spcBef>
              <a:spcAft>
                <a:spcPts val="400"/>
              </a:spcAft>
              <a:buFont typeface="Arial" pitchFamily="34" charset="0"/>
              <a:buChar char="•"/>
            </a:pPr>
            <a:r>
              <a:rPr lang="en-US" sz="1000" dirty="0">
                <a:latin typeface="Arial" pitchFamily="34" charset="0"/>
                <a:cs typeface="Arial" pitchFamily="34" charset="0"/>
              </a:rPr>
              <a:t>Even amongst the sub-groups most likely to say they </a:t>
            </a:r>
            <a:r>
              <a:rPr lang="en-US" sz="1000" u="sng" dirty="0">
                <a:latin typeface="Arial" pitchFamily="34" charset="0"/>
                <a:cs typeface="Arial" pitchFamily="34" charset="0"/>
              </a:rPr>
              <a:t>expect to use</a:t>
            </a:r>
            <a:r>
              <a:rPr lang="en-US" sz="1000" dirty="0">
                <a:latin typeface="Arial" pitchFamily="34" charset="0"/>
                <a:cs typeface="Arial" pitchFamily="34" charset="0"/>
              </a:rPr>
              <a:t> cannabis while boating after it is legalized, and who are most likely to say cannabis </a:t>
            </a:r>
            <a:r>
              <a:rPr lang="en-US" sz="1000" u="sng" dirty="0">
                <a:latin typeface="Arial" pitchFamily="34" charset="0"/>
                <a:cs typeface="Arial" pitchFamily="34" charset="0"/>
              </a:rPr>
              <a:t>does not impair</a:t>
            </a:r>
            <a:r>
              <a:rPr lang="en-US" sz="1000" dirty="0">
                <a:latin typeface="Arial" pitchFamily="34" charset="0"/>
                <a:cs typeface="Arial" pitchFamily="34" charset="0"/>
              </a:rPr>
              <a:t> one’s ability to operate a boat (i.e. those 18-34 </a:t>
            </a:r>
            <a:r>
              <a:rPr lang="en-US" sz="1000" dirty="0" err="1">
                <a:latin typeface="Arial" pitchFamily="34" charset="0"/>
                <a:cs typeface="Arial" pitchFamily="34" charset="0"/>
              </a:rPr>
              <a:t>yrs</a:t>
            </a:r>
            <a:r>
              <a:rPr lang="en-US" sz="1000" dirty="0">
                <a:latin typeface="Arial" pitchFamily="34" charset="0"/>
                <a:cs typeface="Arial" pitchFamily="34" charset="0"/>
              </a:rPr>
              <a:t>, those who live in B.C., PWC riders, Sailors, New Boaters), there is majority agreement that it is “not safe to use cannabis while operating a boat” and that people “do not understand how using cannabis can increase  boating safety risks”.</a:t>
            </a:r>
          </a:p>
          <a:p>
            <a:pPr marL="177800" indent="-177800">
              <a:spcBef>
                <a:spcPct val="0"/>
              </a:spcBef>
              <a:spcAft>
                <a:spcPts val="400"/>
              </a:spcAft>
              <a:buFont typeface="Arial" pitchFamily="34" charset="0"/>
              <a:buChar char="•"/>
            </a:pPr>
            <a:r>
              <a:rPr lang="en-US" sz="1000" dirty="0">
                <a:latin typeface="Arial" pitchFamily="34" charset="0"/>
                <a:cs typeface="Arial" pitchFamily="34" charset="0"/>
              </a:rPr>
              <a:t>Similar attitudes for Boaters and Boating Intenders.</a:t>
            </a:r>
          </a:p>
        </p:txBody>
      </p:sp>
      <p:sp>
        <p:nvSpPr>
          <p:cNvPr id="25" name="Slide Number Placeholder 3">
            <a:extLst>
              <a:ext uri="{FF2B5EF4-FFF2-40B4-BE49-F238E27FC236}">
                <a16:creationId xmlns:a16="http://schemas.microsoft.com/office/drawing/2014/main" xmlns="" id="{D4D1D3F8-8D78-4EE4-B451-D663C40B2C95}"/>
              </a:ext>
            </a:extLst>
          </p:cNvPr>
          <p:cNvSpPr txBox="1">
            <a:spLocks/>
          </p:cNvSpPr>
          <p:nvPr/>
        </p:nvSpPr>
        <p:spPr>
          <a:xfrm>
            <a:off x="8561015" y="6480175"/>
            <a:ext cx="576064" cy="365125"/>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7359A-ACC2-4AC8-94CA-842605F06C6B}" type="slidenum">
              <a:rPr lang="en-US" smtClean="0"/>
              <a:pPr/>
              <a:t>74</a:t>
            </a:fld>
            <a:endParaRPr lang="en-US" dirty="0"/>
          </a:p>
        </p:txBody>
      </p:sp>
      <p:sp>
        <p:nvSpPr>
          <p:cNvPr id="80" name="TextBox 43"/>
          <p:cNvSpPr txBox="1">
            <a:spLocks noChangeArrowheads="1"/>
          </p:cNvSpPr>
          <p:nvPr/>
        </p:nvSpPr>
        <p:spPr bwMode="auto">
          <a:xfrm>
            <a:off x="5587331" y="2591190"/>
            <a:ext cx="390525" cy="261610"/>
          </a:xfrm>
          <a:prstGeom prst="rect">
            <a:avLst/>
          </a:prstGeom>
          <a:noFill/>
          <a:ln w="9525">
            <a:noFill/>
            <a:miter lim="800000"/>
            <a:headEnd/>
            <a:tailEnd/>
          </a:ln>
        </p:spPr>
        <p:txBody>
          <a:bodyPr>
            <a:spAutoFit/>
          </a:bodyPr>
          <a:lstStyle/>
          <a:p>
            <a:pPr>
              <a:buFontTx/>
              <a:buNone/>
            </a:pPr>
            <a:r>
              <a:rPr lang="en-US" sz="1100" b="1" dirty="0">
                <a:solidFill>
                  <a:schemeClr val="bg1"/>
                </a:solidFill>
                <a:latin typeface="Arial" pitchFamily="34" charset="0"/>
                <a:cs typeface="Arial" pitchFamily="34" charset="0"/>
              </a:rPr>
              <a:t>55</a:t>
            </a:r>
          </a:p>
        </p:txBody>
      </p:sp>
      <p:sp>
        <p:nvSpPr>
          <p:cNvPr id="42" name="TextBox 43"/>
          <p:cNvSpPr txBox="1">
            <a:spLocks noChangeArrowheads="1"/>
          </p:cNvSpPr>
          <p:nvPr/>
        </p:nvSpPr>
        <p:spPr bwMode="auto">
          <a:xfrm>
            <a:off x="5114125" y="3420115"/>
            <a:ext cx="390525" cy="261610"/>
          </a:xfrm>
          <a:prstGeom prst="rect">
            <a:avLst/>
          </a:prstGeom>
          <a:noFill/>
          <a:ln w="9525">
            <a:noFill/>
            <a:miter lim="800000"/>
            <a:headEnd/>
            <a:tailEnd/>
          </a:ln>
        </p:spPr>
        <p:txBody>
          <a:bodyPr>
            <a:spAutoFit/>
          </a:bodyPr>
          <a:lstStyle/>
          <a:p>
            <a:pPr>
              <a:buFontTx/>
              <a:buNone/>
            </a:pPr>
            <a:r>
              <a:rPr lang="en-CA" sz="1100" b="1" dirty="0">
                <a:solidFill>
                  <a:schemeClr val="bg1"/>
                </a:solidFill>
                <a:latin typeface="Arial" pitchFamily="34" charset="0"/>
                <a:cs typeface="Arial" pitchFamily="34" charset="0"/>
                <a:sym typeface="Symbol" pitchFamily="18" charset="2"/>
              </a:rPr>
              <a:t>39</a:t>
            </a:r>
            <a:endParaRPr lang="en-US" sz="1100" dirty="0">
              <a:solidFill>
                <a:schemeClr val="bg1"/>
              </a:solidFill>
              <a:latin typeface="Arial" pitchFamily="34" charset="0"/>
              <a:cs typeface="Arial" pitchFamily="34" charset="0"/>
            </a:endParaRPr>
          </a:p>
        </p:txBody>
      </p:sp>
      <p:sp>
        <p:nvSpPr>
          <p:cNvPr id="55" name="TextBox 43"/>
          <p:cNvSpPr txBox="1">
            <a:spLocks noChangeArrowheads="1"/>
          </p:cNvSpPr>
          <p:nvPr/>
        </p:nvSpPr>
        <p:spPr bwMode="auto">
          <a:xfrm>
            <a:off x="6537935" y="2597751"/>
            <a:ext cx="390525" cy="261610"/>
          </a:xfrm>
          <a:prstGeom prst="rect">
            <a:avLst/>
          </a:prstGeom>
          <a:noFill/>
          <a:ln w="9525">
            <a:noFill/>
            <a:miter lim="800000"/>
            <a:headEnd/>
            <a:tailEnd/>
          </a:ln>
        </p:spPr>
        <p:txBody>
          <a:bodyPr>
            <a:spAutoFit/>
          </a:bodyPr>
          <a:lstStyle/>
          <a:p>
            <a:pPr>
              <a:buFontTx/>
              <a:buNone/>
            </a:pPr>
            <a:r>
              <a:rPr lang="en-CA" sz="1100" b="1" dirty="0">
                <a:latin typeface="Arial" pitchFamily="34" charset="0"/>
                <a:cs typeface="Arial" pitchFamily="34" charset="0"/>
                <a:sym typeface="Symbol" pitchFamily="18" charset="2"/>
              </a:rPr>
              <a:t>77</a:t>
            </a:r>
            <a:endParaRPr lang="en-US" sz="1100" dirty="0">
              <a:latin typeface="Arial" pitchFamily="34" charset="0"/>
              <a:cs typeface="Arial" pitchFamily="34" charset="0"/>
            </a:endParaRPr>
          </a:p>
        </p:txBody>
      </p:sp>
      <p:sp>
        <p:nvSpPr>
          <p:cNvPr id="59" name="TextBox 43"/>
          <p:cNvSpPr txBox="1">
            <a:spLocks noChangeArrowheads="1"/>
          </p:cNvSpPr>
          <p:nvPr/>
        </p:nvSpPr>
        <p:spPr bwMode="auto">
          <a:xfrm>
            <a:off x="6192545" y="3413054"/>
            <a:ext cx="390525" cy="261610"/>
          </a:xfrm>
          <a:prstGeom prst="rect">
            <a:avLst/>
          </a:prstGeom>
          <a:noFill/>
          <a:ln w="9525">
            <a:noFill/>
            <a:miter lim="800000"/>
            <a:headEnd/>
            <a:tailEnd/>
          </a:ln>
        </p:spPr>
        <p:txBody>
          <a:bodyPr>
            <a:spAutoFit/>
          </a:bodyPr>
          <a:lstStyle/>
          <a:p>
            <a:pPr>
              <a:buFontTx/>
              <a:buNone/>
            </a:pPr>
            <a:r>
              <a:rPr lang="en-CA" sz="1100" b="1" dirty="0">
                <a:latin typeface="Arial" pitchFamily="34" charset="0"/>
                <a:cs typeface="Arial" pitchFamily="34" charset="0"/>
                <a:sym typeface="Symbol" pitchFamily="18" charset="2"/>
              </a:rPr>
              <a:t>74</a:t>
            </a:r>
            <a:endParaRPr lang="en-US" sz="1100" dirty="0">
              <a:latin typeface="Arial" pitchFamily="34" charset="0"/>
              <a:cs typeface="Arial" pitchFamily="34" charset="0"/>
            </a:endParaRPr>
          </a:p>
        </p:txBody>
      </p:sp>
    </p:spTree>
    <p:extLst>
      <p:ext uri="{BB962C8B-B14F-4D97-AF65-F5344CB8AC3E}">
        <p14:creationId xmlns:p14="http://schemas.microsoft.com/office/powerpoint/2010/main" val="4020673759"/>
      </p:ext>
    </p:extLst>
  </p:cSld>
  <p:clrMapOvr>
    <a:masterClrMapping/>
  </p:clrMapOvr>
  <p:transition spd="slow">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ext uri="{D42A27DB-BD31-4B8C-83A1-F6EECF244321}">
                <p14:modId xmlns:p14="http://schemas.microsoft.com/office/powerpoint/2010/main" val="3730593270"/>
              </p:ext>
            </p:extLst>
          </p:nvPr>
        </p:nvGraphicFramePr>
        <p:xfrm>
          <a:off x="1138688" y="2021094"/>
          <a:ext cx="6899902" cy="4260086"/>
        </p:xfrm>
        <a:graphic>
          <a:graphicData uri="http://schemas.openxmlformats.org/drawingml/2006/table">
            <a:tbl>
              <a:tblPr firstRow="1" bandRow="1">
                <a:tableStyleId>{5C22544A-7EE6-4342-B048-85BDC9FD1C3A}</a:tableStyleId>
              </a:tblPr>
              <a:tblGrid>
                <a:gridCol w="5160954">
                  <a:extLst>
                    <a:ext uri="{9D8B030D-6E8A-4147-A177-3AD203B41FA5}">
                      <a16:colId xmlns:a16="http://schemas.microsoft.com/office/drawing/2014/main" xmlns="" val="1673731031"/>
                    </a:ext>
                  </a:extLst>
                </a:gridCol>
                <a:gridCol w="869474">
                  <a:extLst>
                    <a:ext uri="{9D8B030D-6E8A-4147-A177-3AD203B41FA5}">
                      <a16:colId xmlns:a16="http://schemas.microsoft.com/office/drawing/2014/main" xmlns="" val="895888019"/>
                    </a:ext>
                  </a:extLst>
                </a:gridCol>
                <a:gridCol w="869474">
                  <a:extLst>
                    <a:ext uri="{9D8B030D-6E8A-4147-A177-3AD203B41FA5}">
                      <a16:colId xmlns:a16="http://schemas.microsoft.com/office/drawing/2014/main" xmlns="" val="1434392144"/>
                    </a:ext>
                  </a:extLst>
                </a:gridCol>
              </a:tblGrid>
              <a:tr h="0">
                <a:tc>
                  <a:txBody>
                    <a:bodyPr/>
                    <a:lstStyle/>
                    <a:p>
                      <a:pPr algn="ctr"/>
                      <a:endParaRPr lang="en-CA" sz="1000" u="sng"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Slogan </a:t>
                      </a:r>
                      <a:br>
                        <a:rPr lang="en-CA" sz="1000" u="sng" dirty="0">
                          <a:solidFill>
                            <a:sysClr val="windowText" lastClr="000000"/>
                          </a:solidFill>
                          <a:latin typeface="Arial" panose="020B0604020202020204" pitchFamily="34" charset="0"/>
                          <a:cs typeface="Arial" panose="020B0604020202020204" pitchFamily="34" charset="0"/>
                        </a:rPr>
                      </a:br>
                      <a:r>
                        <a:rPr lang="en-CA" sz="1000" u="sng" dirty="0">
                          <a:solidFill>
                            <a:sysClr val="windowText" lastClr="000000"/>
                          </a:solidFill>
                          <a:latin typeface="Arial" panose="020B0604020202020204" pitchFamily="34" charset="0"/>
                          <a:cs typeface="Arial" panose="020B0604020202020204" pitchFamily="34" charset="0"/>
                        </a:rPr>
                        <a:t>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Slogan </a:t>
                      </a:r>
                      <a:br>
                        <a:rPr lang="en-CA" sz="1000" u="sng" dirty="0">
                          <a:solidFill>
                            <a:sysClr val="windowText" lastClr="000000"/>
                          </a:solidFill>
                          <a:latin typeface="Arial" panose="020B0604020202020204" pitchFamily="34" charset="0"/>
                          <a:cs typeface="Arial" panose="020B0604020202020204" pitchFamily="34" charset="0"/>
                        </a:rPr>
                      </a:br>
                      <a:r>
                        <a:rPr lang="en-CA" sz="1000" u="sng" dirty="0">
                          <a:solidFill>
                            <a:sysClr val="windowText" lastClr="000000"/>
                          </a:solidFill>
                          <a:latin typeface="Arial" panose="020B0604020202020204" pitchFamily="34" charset="0"/>
                          <a:cs typeface="Arial" panose="020B0604020202020204" pitchFamily="34" charset="0"/>
                        </a:rPr>
                        <a:t>&amp; Logo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0">
                <a:tc>
                  <a:txBody>
                    <a:bodyPr/>
                    <a:lstStyle/>
                    <a:p>
                      <a:pPr algn="l"/>
                      <a:r>
                        <a:rPr lang="en-CA" sz="1000" b="1" dirty="0">
                          <a:solidFill>
                            <a:sysClr val="windowText" lastClr="000000"/>
                          </a:solidFill>
                          <a:latin typeface="Arial" panose="020B0604020202020204" pitchFamily="34" charset="0"/>
                          <a:cs typeface="Arial" panose="020B0604020202020204" pitchFamily="34" charset="0"/>
                        </a:rPr>
                        <a:t>Total Correct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Do not drink alcohol / use cannabis/drugs before / while </a:t>
                      </a:r>
                      <a:r>
                        <a:rPr lang="en-CA" sz="1000" b="1" dirty="0">
                          <a:solidFill>
                            <a:sysClr val="windowText" lastClr="000000"/>
                          </a:solidFill>
                          <a:latin typeface="Arial" panose="020B0604020202020204" pitchFamily="34" charset="0"/>
                          <a:cs typeface="Arial" panose="020B0604020202020204" pitchFamily="34" charset="0"/>
                        </a:rPr>
                        <a:t>operating a boat </a:t>
                      </a:r>
                      <a:r>
                        <a:rPr lang="en-CA" sz="1000" dirty="0">
                          <a:solidFill>
                            <a:sysClr val="windowText" lastClr="000000"/>
                          </a:solidFill>
                          <a:latin typeface="Arial" panose="020B0604020202020204" pitchFamily="34" charset="0"/>
                          <a:cs typeface="Arial" panose="020B0604020202020204" pitchFamily="34" charset="0"/>
                        </a:rPr>
                        <a:t>(Net)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Do not drink </a:t>
                      </a:r>
                      <a:r>
                        <a:rPr lang="en-CA" sz="1000" b="1" u="sng" dirty="0">
                          <a:solidFill>
                            <a:sysClr val="windowText" lastClr="000000"/>
                          </a:solidFill>
                          <a:latin typeface="Arial" panose="020B0604020202020204" pitchFamily="34" charset="0"/>
                          <a:cs typeface="Arial" panose="020B0604020202020204" pitchFamily="34" charset="0"/>
                        </a:rPr>
                        <a:t>alcohol / get drunk </a:t>
                      </a:r>
                      <a:r>
                        <a:rPr lang="en-CA" sz="1000" dirty="0">
                          <a:solidFill>
                            <a:sysClr val="windowText" lastClr="000000"/>
                          </a:solidFill>
                          <a:latin typeface="Arial" panose="020B0604020202020204" pitchFamily="34" charset="0"/>
                          <a:cs typeface="Arial" panose="020B0604020202020204" pitchFamily="34" charset="0"/>
                        </a:rPr>
                        <a:t>before / while </a:t>
                      </a:r>
                      <a:r>
                        <a:rPr lang="en-CA" sz="1000" b="1" dirty="0">
                          <a:solidFill>
                            <a:sysClr val="windowText" lastClr="000000"/>
                          </a:solidFill>
                          <a:latin typeface="Arial" panose="020B0604020202020204" pitchFamily="34" charset="0"/>
                          <a:cs typeface="Arial" panose="020B0604020202020204" pitchFamily="34" charset="0"/>
                        </a:rPr>
                        <a:t>operating / driving</a:t>
                      </a:r>
                      <a:r>
                        <a:rPr lang="en-CA" sz="1000" dirty="0">
                          <a:solidFill>
                            <a:sysClr val="windowText" lastClr="000000"/>
                          </a:solidFill>
                          <a:latin typeface="Arial" panose="020B0604020202020204" pitchFamily="34" charset="0"/>
                          <a:cs typeface="Arial" panose="020B0604020202020204" pitchFamily="34" charset="0"/>
                        </a:rPr>
                        <a:t> a boat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Do not use </a:t>
                      </a:r>
                      <a:r>
                        <a:rPr lang="en-CA" sz="1000" b="1" u="sng" dirty="0">
                          <a:solidFill>
                            <a:sysClr val="windowText" lastClr="000000"/>
                          </a:solidFill>
                          <a:latin typeface="Arial" panose="020B0604020202020204" pitchFamily="34" charset="0"/>
                          <a:cs typeface="Arial" panose="020B0604020202020204" pitchFamily="34" charset="0"/>
                        </a:rPr>
                        <a:t>cannabis / drugs </a:t>
                      </a:r>
                      <a:r>
                        <a:rPr lang="en-CA" sz="1000" dirty="0">
                          <a:solidFill>
                            <a:sysClr val="windowText" lastClr="000000"/>
                          </a:solidFill>
                          <a:latin typeface="Arial" panose="020B0604020202020204" pitchFamily="34" charset="0"/>
                          <a:cs typeface="Arial" panose="020B0604020202020204" pitchFamily="34" charset="0"/>
                        </a:rPr>
                        <a:t>/ mind-altering substance before / while </a:t>
                      </a:r>
                      <a:r>
                        <a:rPr lang="en-CA" sz="1000" b="1" dirty="0">
                          <a:solidFill>
                            <a:sysClr val="windowText" lastClr="000000"/>
                          </a:solidFill>
                          <a:latin typeface="Arial" panose="020B0604020202020204" pitchFamily="34" charset="0"/>
                          <a:cs typeface="Arial" panose="020B0604020202020204" pitchFamily="34" charset="0"/>
                        </a:rPr>
                        <a:t>operating / driving</a:t>
                      </a:r>
                      <a:r>
                        <a:rPr lang="en-CA" sz="1000" dirty="0">
                          <a:solidFill>
                            <a:sysClr val="windowText" lastClr="000000"/>
                          </a:solidFill>
                          <a:latin typeface="Arial" panose="020B0604020202020204" pitchFamily="34" charset="0"/>
                          <a:cs typeface="Arial" panose="020B0604020202020204" pitchFamily="34" charset="0"/>
                        </a:rPr>
                        <a:t> a boat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Do not drink alcohol / use cannabis / drugs before / while </a:t>
                      </a:r>
                      <a:r>
                        <a:rPr lang="en-CA" sz="1000" b="1" dirty="0">
                          <a:solidFill>
                            <a:sysClr val="windowText" lastClr="000000"/>
                          </a:solidFill>
                          <a:latin typeface="Arial" panose="020B0604020202020204" pitchFamily="34" charset="0"/>
                          <a:cs typeface="Arial" panose="020B0604020202020204" pitchFamily="34" charset="0"/>
                        </a:rPr>
                        <a:t>boating</a:t>
                      </a:r>
                      <a:r>
                        <a:rPr lang="en-CA" sz="1000" dirty="0">
                          <a:solidFill>
                            <a:sysClr val="windowText" lastClr="000000"/>
                          </a:solidFill>
                          <a:latin typeface="Arial" panose="020B0604020202020204" pitchFamily="34" charset="0"/>
                          <a:cs typeface="Arial" panose="020B0604020202020204" pitchFamily="34" charset="0"/>
                        </a:rPr>
                        <a:t>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0">
                <a:tc>
                  <a:txBody>
                    <a:bodyPr/>
                    <a:lstStyle/>
                    <a:p>
                      <a:pPr marL="35560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ysClr val="windowText" lastClr="000000"/>
                          </a:solidFill>
                          <a:latin typeface="Arial" panose="020B0604020202020204" pitchFamily="34" charset="0"/>
                          <a:cs typeface="Arial" panose="020B0604020202020204" pitchFamily="34" charset="0"/>
                        </a:rPr>
                        <a:t>- Do not drink </a:t>
                      </a:r>
                      <a:r>
                        <a:rPr lang="en-CA" sz="1000" b="1" u="sng" dirty="0">
                          <a:solidFill>
                            <a:sysClr val="windowText" lastClr="000000"/>
                          </a:solidFill>
                          <a:latin typeface="Arial" panose="020B0604020202020204" pitchFamily="34" charset="0"/>
                          <a:cs typeface="Arial" panose="020B0604020202020204" pitchFamily="34" charset="0"/>
                        </a:rPr>
                        <a:t>alcohol / get drunk </a:t>
                      </a:r>
                      <a:r>
                        <a:rPr lang="en-CA" sz="1000" dirty="0">
                          <a:solidFill>
                            <a:sysClr val="windowText" lastClr="000000"/>
                          </a:solidFill>
                          <a:latin typeface="Arial" panose="020B0604020202020204" pitchFamily="34" charset="0"/>
                          <a:cs typeface="Arial" panose="020B0604020202020204" pitchFamily="34" charset="0"/>
                        </a:rPr>
                        <a:t>before / while </a:t>
                      </a:r>
                      <a:r>
                        <a:rPr lang="en-CA" sz="1000" b="1" dirty="0">
                          <a:solidFill>
                            <a:sysClr val="windowText" lastClr="000000"/>
                          </a:solidFill>
                          <a:latin typeface="Arial" panose="020B0604020202020204" pitchFamily="34" charset="0"/>
                          <a:cs typeface="Arial" panose="020B0604020202020204" pitchFamily="34" charset="0"/>
                        </a:rPr>
                        <a:t>boating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r h="297686">
                <a:tc>
                  <a:txBody>
                    <a:bodyPr/>
                    <a:lstStyle/>
                    <a:p>
                      <a:pPr marL="35560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ysClr val="windowText" lastClr="000000"/>
                          </a:solidFill>
                          <a:latin typeface="Arial" panose="020B0604020202020204" pitchFamily="34" charset="0"/>
                          <a:cs typeface="Arial" panose="020B0604020202020204" pitchFamily="34" charset="0"/>
                        </a:rPr>
                        <a:t>- Do not use </a:t>
                      </a:r>
                      <a:r>
                        <a:rPr lang="en-CA" sz="1000" b="1" u="sng" dirty="0">
                          <a:solidFill>
                            <a:sysClr val="windowText" lastClr="000000"/>
                          </a:solidFill>
                          <a:latin typeface="Arial" panose="020B0604020202020204" pitchFamily="34" charset="0"/>
                          <a:cs typeface="Arial" panose="020B0604020202020204" pitchFamily="34" charset="0"/>
                        </a:rPr>
                        <a:t>cannabis / drugs </a:t>
                      </a:r>
                      <a:r>
                        <a:rPr lang="en-CA" sz="1000" dirty="0">
                          <a:solidFill>
                            <a:sysClr val="windowText" lastClr="000000"/>
                          </a:solidFill>
                          <a:latin typeface="Arial" panose="020B0604020202020204" pitchFamily="34" charset="0"/>
                          <a:cs typeface="Arial" panose="020B0604020202020204" pitchFamily="34" charset="0"/>
                        </a:rPr>
                        <a:t>/ mind-altering substance before / while </a:t>
                      </a:r>
                      <a:r>
                        <a:rPr lang="en-CA" sz="1000" b="1" dirty="0">
                          <a:solidFill>
                            <a:sysClr val="windowText" lastClr="000000"/>
                          </a:solidFill>
                          <a:latin typeface="Arial" panose="020B0604020202020204" pitchFamily="34" charset="0"/>
                          <a:cs typeface="Arial" panose="020B0604020202020204" pitchFamily="34" charset="0"/>
                        </a:rPr>
                        <a:t>boating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08352743"/>
                  </a:ext>
                </a:extLst>
              </a:tr>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ysClr val="windowText" lastClr="000000"/>
                          </a:solidFill>
                          <a:latin typeface="Arial" panose="020B0604020202020204" pitchFamily="34" charset="0"/>
                          <a:cs typeface="Arial" panose="020B0604020202020204" pitchFamily="34" charset="0"/>
                        </a:rPr>
                        <a:t>Don’t drink (alcohol) / Don’t take drugs / smoke cannabis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08766128"/>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Don’t drink </a:t>
                      </a:r>
                      <a:r>
                        <a:rPr lang="en-CA" sz="1000" b="1" u="sng" dirty="0">
                          <a:solidFill>
                            <a:sysClr val="windowText" lastClr="000000"/>
                          </a:solidFill>
                          <a:latin typeface="Arial" panose="020B0604020202020204" pitchFamily="34" charset="0"/>
                          <a:cs typeface="Arial" panose="020B0604020202020204" pitchFamily="34" charset="0"/>
                        </a:rPr>
                        <a:t>alcohol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9892736"/>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Don’t take </a:t>
                      </a:r>
                      <a:r>
                        <a:rPr lang="en-CA" sz="1000" b="1" u="sng" dirty="0">
                          <a:solidFill>
                            <a:sysClr val="windowText" lastClr="000000"/>
                          </a:solidFill>
                          <a:latin typeface="Arial" panose="020B0604020202020204" pitchFamily="34" charset="0"/>
                          <a:cs typeface="Arial" panose="020B0604020202020204" pitchFamily="34" charset="0"/>
                        </a:rPr>
                        <a:t>drugs / smoke cannabis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0580094"/>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You should not be intoxicated / impaired while operating a boat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741094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It should be treated the same as driving car / never drink &amp; drive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03016596"/>
                  </a:ext>
                </a:extLst>
              </a:tr>
              <a:tr h="0">
                <a:tc>
                  <a:txBody>
                    <a:bodyPr/>
                    <a:lstStyle/>
                    <a:p>
                      <a:pPr algn="l"/>
                      <a:r>
                        <a:rPr lang="en-CA" sz="1000" dirty="0">
                          <a:solidFill>
                            <a:sysClr val="windowText" lastClr="000000"/>
                          </a:solidFill>
                          <a:latin typeface="Arial" panose="020B0604020202020204" pitchFamily="34" charset="0"/>
                          <a:cs typeface="Arial" panose="020B0604020202020204" pitchFamily="34" charset="0"/>
                        </a:rPr>
                        <a:t>Boating Safety (Net) (Boat Safely; Be alert / cautious; Be responsible)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3315000"/>
                  </a:ext>
                </a:extLst>
              </a:tr>
              <a:tr h="0">
                <a:tc>
                  <a:txBody>
                    <a:bodyPr/>
                    <a:lstStyle/>
                    <a:p>
                      <a:pPr algn="l"/>
                      <a:r>
                        <a:rPr lang="en-CA" sz="1000" dirty="0">
                          <a:solidFill>
                            <a:sysClr val="windowText" lastClr="000000"/>
                          </a:solidFill>
                          <a:latin typeface="Arial" panose="020B0604020202020204" pitchFamily="34" charset="0"/>
                          <a:cs typeface="Arial" panose="020B0604020202020204"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617382"/>
                  </a:ext>
                </a:extLst>
              </a:tr>
              <a:tr h="0">
                <a:tc>
                  <a:txBody>
                    <a:bodyPr/>
                    <a:lstStyle/>
                    <a:p>
                      <a:pPr algn="l"/>
                      <a:r>
                        <a:rPr lang="en-CA" sz="1000" dirty="0">
                          <a:solidFill>
                            <a:sysClr val="windowText" lastClr="000000"/>
                          </a:solidFill>
                          <a:latin typeface="Arial" panose="020B0604020202020204" pitchFamily="34" charset="0"/>
                          <a:cs typeface="Arial" panose="020B0604020202020204" pitchFamily="34" charset="0"/>
                        </a:rPr>
                        <a:t>Nothing/Don’t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23312787"/>
                  </a:ext>
                </a:extLst>
              </a:tr>
            </a:tbl>
          </a:graphicData>
        </a:graphic>
      </p:graphicFrame>
      <p:sp>
        <p:nvSpPr>
          <p:cNvPr id="2" name="Title 1"/>
          <p:cNvSpPr>
            <a:spLocks noGrp="1"/>
          </p:cNvSpPr>
          <p:nvPr>
            <p:ph type="title"/>
          </p:nvPr>
        </p:nvSpPr>
        <p:spPr>
          <a:xfrm>
            <a:off x="1496290" y="0"/>
            <a:ext cx="7535567" cy="1052736"/>
          </a:xfrm>
        </p:spPr>
        <p:txBody>
          <a:bodyPr>
            <a:normAutofit/>
          </a:bodyPr>
          <a:lstStyle/>
          <a:p>
            <a:r>
              <a:rPr lang="en-CA" sz="1900" dirty="0"/>
              <a:t>Both the “Boat Sober” ‘slogan alone’, and the ‘slogan &amp; logo’ together were well understood, communicating their intended meaning correctly at a high level.</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75</a:t>
            </a:fld>
            <a:endParaRPr lang="en-US" dirty="0"/>
          </a:p>
        </p:txBody>
      </p:sp>
      <p:sp>
        <p:nvSpPr>
          <p:cNvPr id="38" name="Content Placeholder 2"/>
          <p:cNvSpPr>
            <a:spLocks noGrp="1"/>
          </p:cNvSpPr>
          <p:nvPr>
            <p:ph idx="1"/>
          </p:nvPr>
        </p:nvSpPr>
        <p:spPr>
          <a:xfrm>
            <a:off x="180796" y="1081730"/>
            <a:ext cx="8963204" cy="572875"/>
          </a:xfrm>
        </p:spPr>
        <p:txBody>
          <a:bodyPr/>
          <a:lstStyle/>
          <a:p>
            <a:r>
              <a:rPr lang="en-US" sz="1000" dirty="0"/>
              <a:t>The logo adds more takeaway re cannabis/drugs (in addition to alcohol), versus takeaway from the slogan alone.</a:t>
            </a:r>
          </a:p>
          <a:p>
            <a:r>
              <a:rPr lang="en-US" sz="1000" dirty="0"/>
              <a:t>Both the ‘slogan alone’ and ‘slogan &amp; logo’ were well understood  across all demographics and boating subgroups (including French / English) and boating subgroups. Only slightly lower with New Boaters (69% Correct for slogan alone; 73% Correct for slogan &amp; logo).</a:t>
            </a:r>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1311216" y="1786472"/>
            <a:ext cx="5848709" cy="417487"/>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Unaided Message Playback for ‘Boat Sober’ - % of Boaters </a:t>
            </a:r>
            <a:r>
              <a:rPr lang="en-US" sz="1050" b="1" dirty="0">
                <a:latin typeface="Arial" pitchFamily="34" charset="0"/>
                <a:cs typeface="Arial" pitchFamily="34" charset="0"/>
              </a:rPr>
              <a:t>(n = 445)</a:t>
            </a:r>
            <a:endParaRPr lang="en-US" sz="1050" dirty="0">
              <a:latin typeface="Arial" pitchFamily="34" charset="0"/>
              <a:cs typeface="Arial" pitchFamily="34" charset="0"/>
            </a:endParaRPr>
          </a:p>
        </p:txBody>
      </p:sp>
      <p:sp>
        <p:nvSpPr>
          <p:cNvPr id="31" name="Text Box 1916">
            <a:extLst>
              <a:ext uri="{FF2B5EF4-FFF2-40B4-BE49-F238E27FC236}">
                <a16:creationId xmlns:a16="http://schemas.microsoft.com/office/drawing/2014/main" xmlns="" id="{C3F1CE59-2C64-40DB-81A1-DC9F6A539671}"/>
              </a:ext>
            </a:extLst>
          </p:cNvPr>
          <p:cNvSpPr txBox="1">
            <a:spLocks noChangeArrowheads="1"/>
          </p:cNvSpPr>
          <p:nvPr/>
        </p:nvSpPr>
        <p:spPr bwMode="auto">
          <a:xfrm>
            <a:off x="8226" y="6340408"/>
            <a:ext cx="5935376" cy="543471"/>
          </a:xfrm>
          <a:prstGeom prst="rect">
            <a:avLst/>
          </a:prstGeom>
          <a:solidFill>
            <a:schemeClr val="bg1"/>
          </a:solidFill>
          <a:ln w="9525">
            <a:noFill/>
            <a:miter lim="800000"/>
            <a:headEnd/>
            <a:tailEnd/>
          </a:ln>
        </p:spPr>
        <p:txBody>
          <a:bodyPr anchor="ctr" anchorCtr="0">
            <a:noAutofit/>
          </a:bodyPr>
          <a:lstStyle/>
          <a:p>
            <a:r>
              <a:rPr lang="en-US" sz="800" dirty="0">
                <a:solidFill>
                  <a:prstClr val="black"/>
                </a:solidFill>
                <a:latin typeface="Arial" pitchFamily="34" charset="0"/>
                <a:cs typeface="Arial" pitchFamily="34" charset="0"/>
              </a:rPr>
              <a:t>13a. Here is a boating safety statement you may or may not have seen before: ‘Boat Sober’. What does this statement say to you about what you should or should not do while boating? In your own words, please be as specific as possible. </a:t>
            </a:r>
          </a:p>
          <a:p>
            <a:r>
              <a:rPr lang="en-US" sz="800" dirty="0">
                <a:solidFill>
                  <a:prstClr val="black"/>
                </a:solidFill>
                <a:latin typeface="Arial" pitchFamily="34" charset="0"/>
                <a:cs typeface="Arial" pitchFamily="34" charset="0"/>
              </a:rPr>
              <a:t>13b. Below is a boating safety poster / banner ad you may or may not have seen before. What is the main message of this ad? In your own words, please be as specific as possible.</a:t>
            </a:r>
          </a:p>
        </p:txBody>
      </p:sp>
      <p:sp>
        <p:nvSpPr>
          <p:cNvPr id="36" name="TextBox 58">
            <a:extLst>
              <a:ext uri="{FF2B5EF4-FFF2-40B4-BE49-F238E27FC236}">
                <a16:creationId xmlns:a16="http://schemas.microsoft.com/office/drawing/2014/main" xmlns="" id="{41ED4A33-E304-4E7E-9692-E54C98C7D98D}"/>
              </a:ext>
            </a:extLst>
          </p:cNvPr>
          <p:cNvSpPr txBox="1">
            <a:spLocks noChangeArrowheads="1"/>
          </p:cNvSpPr>
          <p:nvPr/>
        </p:nvSpPr>
        <p:spPr bwMode="auto">
          <a:xfrm>
            <a:off x="7521934" y="2667040"/>
            <a:ext cx="253947" cy="218699"/>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9" name="Oval 29">
            <a:extLst>
              <a:ext uri="{FF2B5EF4-FFF2-40B4-BE49-F238E27FC236}">
                <a16:creationId xmlns:a16="http://schemas.microsoft.com/office/drawing/2014/main" xmlns="" id="{D4D4EB30-FB70-4234-83D4-456B72E15B0A}"/>
              </a:ext>
            </a:extLst>
          </p:cNvPr>
          <p:cNvSpPr>
            <a:spLocks noChangeArrowheads="1"/>
          </p:cNvSpPr>
          <p:nvPr/>
        </p:nvSpPr>
        <p:spPr bwMode="auto">
          <a:xfrm>
            <a:off x="7475312" y="4042086"/>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0" name="Oval 29">
            <a:extLst>
              <a:ext uri="{FF2B5EF4-FFF2-40B4-BE49-F238E27FC236}">
                <a16:creationId xmlns:a16="http://schemas.microsoft.com/office/drawing/2014/main" xmlns="" id="{FDA40010-EA51-4679-B243-CD29466B244D}"/>
              </a:ext>
            </a:extLst>
          </p:cNvPr>
          <p:cNvSpPr>
            <a:spLocks noChangeArrowheads="1"/>
          </p:cNvSpPr>
          <p:nvPr/>
        </p:nvSpPr>
        <p:spPr bwMode="auto">
          <a:xfrm>
            <a:off x="7483581" y="4343106"/>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1" name="Oval 29">
            <a:extLst>
              <a:ext uri="{FF2B5EF4-FFF2-40B4-BE49-F238E27FC236}">
                <a16:creationId xmlns:a16="http://schemas.microsoft.com/office/drawing/2014/main" xmlns="" id="{CD4A05B1-4628-4643-8D86-17E4B95E4688}"/>
              </a:ext>
            </a:extLst>
          </p:cNvPr>
          <p:cNvSpPr>
            <a:spLocks noChangeArrowheads="1"/>
          </p:cNvSpPr>
          <p:nvPr/>
        </p:nvSpPr>
        <p:spPr bwMode="auto">
          <a:xfrm>
            <a:off x="7486880" y="4818945"/>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2" name="TextBox 58">
            <a:extLst>
              <a:ext uri="{FF2B5EF4-FFF2-40B4-BE49-F238E27FC236}">
                <a16:creationId xmlns:a16="http://schemas.microsoft.com/office/drawing/2014/main" xmlns="" id="{41ED4A33-E304-4E7E-9692-E54C98C7D98D}"/>
              </a:ext>
            </a:extLst>
          </p:cNvPr>
          <p:cNvSpPr txBox="1">
            <a:spLocks noChangeArrowheads="1"/>
          </p:cNvSpPr>
          <p:nvPr/>
        </p:nvSpPr>
        <p:spPr bwMode="auto">
          <a:xfrm>
            <a:off x="7492207" y="5294784"/>
            <a:ext cx="253947" cy="218699"/>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5" name="Oval 4"/>
          <p:cNvSpPr/>
          <p:nvPr/>
        </p:nvSpPr>
        <p:spPr>
          <a:xfrm>
            <a:off x="6299088" y="2392649"/>
            <a:ext cx="1809742" cy="2717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695325" y="3524250"/>
            <a:ext cx="7413505" cy="95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04850" y="4305300"/>
            <a:ext cx="7413505" cy="95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95325" y="5086350"/>
            <a:ext cx="7413505" cy="95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7576"/>
      </p:ext>
    </p:extLst>
  </p:cSld>
  <p:clrMapOvr>
    <a:masterClrMapping/>
  </p:clrMapOvr>
  <p:transition spd="slow">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nvPr>
        </p:nvGraphicFramePr>
        <p:xfrm>
          <a:off x="790575" y="2486025"/>
          <a:ext cx="7324725" cy="3300413"/>
        </p:xfrm>
        <a:graphic>
          <a:graphicData uri="http://schemas.openxmlformats.org/presentationml/2006/ole">
            <mc:AlternateContent xmlns:mc="http://schemas.openxmlformats.org/markup-compatibility/2006">
              <mc:Choice xmlns:v="urn:schemas-microsoft-com:vml" Requires="v">
                <p:oleObj spid="_x0000_s188484" name="Worksheet" r:id="rId4" imgW="6619770" imgH="3552838" progId="Excel.Sheet.8">
                  <p:embed/>
                </p:oleObj>
              </mc:Choice>
              <mc:Fallback>
                <p:oleObj name="Worksheet" r:id="rId4" imgW="6619770" imgH="3552838" progId="Excel.Sheet.8">
                  <p:embed/>
                  <p:pic>
                    <p:nvPicPr>
                      <p:cNvPr id="9" name="Object 4"/>
                      <p:cNvPicPr>
                        <a:picLocks noChangeAspect="1" noChangeArrowheads="1"/>
                      </p:cNvPicPr>
                      <p:nvPr/>
                    </p:nvPicPr>
                    <p:blipFill>
                      <a:blip r:embed="rId5"/>
                      <a:srcRect l="3552" b="621"/>
                      <a:stretch>
                        <a:fillRect/>
                      </a:stretch>
                    </p:blipFill>
                    <p:spPr bwMode="auto">
                      <a:xfrm>
                        <a:off x="790575" y="2486025"/>
                        <a:ext cx="7324725" cy="3300413"/>
                      </a:xfrm>
                      <a:prstGeom prst="rect">
                        <a:avLst/>
                      </a:prstGeom>
                      <a:noFill/>
                      <a:ln>
                        <a:noFill/>
                      </a:ln>
                      <a:effectLst/>
                      <a:extLst/>
                    </p:spPr>
                  </p:pic>
                </p:oleObj>
              </mc:Fallback>
            </mc:AlternateContent>
          </a:graphicData>
        </a:graphic>
      </p:graphicFrame>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nvPr>
        </p:nvGraphicFramePr>
        <p:xfrm>
          <a:off x="6560884" y="2088463"/>
          <a:ext cx="2109220" cy="3505513"/>
        </p:xfrm>
        <a:graphic>
          <a:graphicData uri="http://schemas.openxmlformats.org/drawingml/2006/table">
            <a:tbl>
              <a:tblPr firstRow="1" bandRow="1">
                <a:tableStyleId>{5C22544A-7EE6-4342-B048-85BDC9FD1C3A}</a:tableStyleId>
              </a:tblPr>
              <a:tblGrid>
                <a:gridCol w="1054610">
                  <a:extLst>
                    <a:ext uri="{9D8B030D-6E8A-4147-A177-3AD203B41FA5}">
                      <a16:colId xmlns:a16="http://schemas.microsoft.com/office/drawing/2014/main" xmlns="" val="895888019"/>
                    </a:ext>
                  </a:extLst>
                </a:gridCol>
                <a:gridCol w="1054610">
                  <a:extLst>
                    <a:ext uri="{9D8B030D-6E8A-4147-A177-3AD203B41FA5}">
                      <a16:colId xmlns:a16="http://schemas.microsoft.com/office/drawing/2014/main" xmlns="" val="1434392144"/>
                    </a:ext>
                  </a:extLst>
                </a:gridCol>
              </a:tblGrid>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ysClr val="windowText" lastClr="000000"/>
                          </a:solidFill>
                          <a:latin typeface="Arial" panose="020B0604020202020204" pitchFamily="34" charset="0"/>
                          <a:cs typeface="Arial" panose="020B0604020202020204" pitchFamily="34" charset="0"/>
                        </a:rPr>
                        <a:t>% of New Boaters </a:t>
                      </a:r>
                      <a:br>
                        <a:rPr lang="en-CA" sz="1100" dirty="0">
                          <a:solidFill>
                            <a:sysClr val="windowText" lastClr="000000"/>
                          </a:solidFill>
                          <a:latin typeface="Arial" panose="020B0604020202020204" pitchFamily="34" charset="0"/>
                          <a:cs typeface="Arial" panose="020B0604020202020204" pitchFamily="34" charset="0"/>
                        </a:rPr>
                      </a:br>
                      <a:r>
                        <a:rPr lang="en-CA" sz="1050" dirty="0">
                          <a:solidFill>
                            <a:sysClr val="windowText" lastClr="000000"/>
                          </a:solidFill>
                          <a:latin typeface="Arial" panose="020B0604020202020204" pitchFamily="34" charset="0"/>
                          <a:cs typeface="Arial" panose="020B0604020202020204" pitchFamily="34" charset="0"/>
                        </a:rPr>
                        <a:t>(n=129)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a16="http://schemas.microsoft.com/office/drawing/2014/main" xmlns="" val="1981573541"/>
                  </a:ext>
                </a:extLst>
              </a:tr>
              <a:tr h="199343">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Strongly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551194">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398033">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580913">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36576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64545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301214">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bl>
          </a:graphicData>
        </a:graphic>
      </p:graphicFrame>
      <p:sp>
        <p:nvSpPr>
          <p:cNvPr id="2" name="Title 1"/>
          <p:cNvSpPr>
            <a:spLocks noGrp="1"/>
          </p:cNvSpPr>
          <p:nvPr>
            <p:ph type="title"/>
          </p:nvPr>
        </p:nvSpPr>
        <p:spPr>
          <a:xfrm>
            <a:off x="1496290" y="0"/>
            <a:ext cx="7428635" cy="1052736"/>
          </a:xfrm>
        </p:spPr>
        <p:txBody>
          <a:bodyPr>
            <a:normAutofit/>
          </a:bodyPr>
          <a:lstStyle/>
          <a:p>
            <a:r>
              <a:rPr lang="en-CA" sz="1900" dirty="0"/>
              <a:t>On a aided basis, more Boaters relate the ‘Boat Sober’ slogan &amp; logo more specifically to not </a:t>
            </a:r>
            <a:r>
              <a:rPr lang="en-CA" sz="1900" u="sng" dirty="0"/>
              <a:t>operating</a:t>
            </a:r>
            <a:r>
              <a:rPr lang="en-CA" sz="1900" dirty="0"/>
              <a:t> a boat while boating, than came out in the unaided message playback.</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76</a:t>
            </a:fld>
            <a:endParaRPr lang="en-US" dirty="0"/>
          </a:p>
        </p:txBody>
      </p:sp>
      <p:sp>
        <p:nvSpPr>
          <p:cNvPr id="8" name="Rectangle 232"/>
          <p:cNvSpPr>
            <a:spLocks noChangeArrowheads="1"/>
          </p:cNvSpPr>
          <p:nvPr/>
        </p:nvSpPr>
        <p:spPr bwMode="auto">
          <a:xfrm>
            <a:off x="3936563" y="2281794"/>
            <a:ext cx="2134778" cy="317562"/>
          </a:xfrm>
          <a:prstGeom prst="rect">
            <a:avLst/>
          </a:prstGeom>
          <a:noFill/>
          <a:ln w="9525">
            <a:noFill/>
            <a:miter lim="800000"/>
            <a:headEnd/>
            <a:tailEnd/>
          </a:ln>
        </p:spPr>
        <p:txBody>
          <a:bodyPr/>
          <a:lstStyle/>
          <a:p>
            <a:pPr algn="ctr" eaLnBrk="1" hangingPunct="1">
              <a:spcBef>
                <a:spcPct val="0"/>
              </a:spcBef>
              <a:buFontTx/>
              <a:buNone/>
            </a:pPr>
            <a:r>
              <a:rPr lang="en-US" sz="1200" b="1" dirty="0">
                <a:solidFill>
                  <a:schemeClr val="tx1"/>
                </a:solidFill>
                <a:latin typeface="Arial" pitchFamily="34" charset="0"/>
                <a:cs typeface="Arial" pitchFamily="34" charset="0"/>
              </a:rPr>
              <a:t>% of Boaters </a:t>
            </a:r>
            <a:r>
              <a:rPr lang="en-US" sz="1050" b="1" dirty="0">
                <a:solidFill>
                  <a:schemeClr val="tx1"/>
                </a:solidFill>
                <a:latin typeface="Arial" pitchFamily="34" charset="0"/>
                <a:cs typeface="Arial" pitchFamily="34" charset="0"/>
              </a:rPr>
              <a:t>(n = 445)</a:t>
            </a:r>
            <a:endParaRPr lang="en-US" sz="1050" dirty="0">
              <a:solidFill>
                <a:schemeClr val="tx1"/>
              </a:solidFill>
              <a:latin typeface="Arial" pitchFamily="34" charset="0"/>
              <a:cs typeface="Arial" pitchFamily="34" charset="0"/>
            </a:endParaRPr>
          </a:p>
        </p:txBody>
      </p:sp>
      <p:sp>
        <p:nvSpPr>
          <p:cNvPr id="10" name="TextBox 26"/>
          <p:cNvSpPr txBox="1">
            <a:spLocks noChangeArrowheads="1"/>
          </p:cNvSpPr>
          <p:nvPr/>
        </p:nvSpPr>
        <p:spPr bwMode="auto">
          <a:xfrm>
            <a:off x="220162" y="2787227"/>
            <a:ext cx="2307377" cy="2949525"/>
          </a:xfrm>
          <a:prstGeom prst="rect">
            <a:avLst/>
          </a:prstGeom>
          <a:solidFill>
            <a:srgbClr val="FFFFFF"/>
          </a:solidFill>
          <a:ln w="9525">
            <a:noFill/>
            <a:miter lim="800000"/>
            <a:headEnd/>
            <a:tailEnd/>
          </a:ln>
        </p:spPr>
        <p:txBody>
          <a:bodyPr wrap="square">
            <a:spAutoFit/>
          </a:bodyPr>
          <a:lstStyle/>
          <a:p>
            <a:pPr algn="r">
              <a:spcBef>
                <a:spcPts val="400"/>
              </a:spcBef>
              <a:spcAft>
                <a:spcPts val="600"/>
              </a:spcAft>
              <a:buFontTx/>
              <a:buNone/>
            </a:pPr>
            <a:r>
              <a:rPr lang="en-US" sz="1200" dirty="0">
                <a:latin typeface="Arial" pitchFamily="34" charset="0"/>
                <a:cs typeface="Arial" pitchFamily="34" charset="0"/>
              </a:rPr>
              <a:t>Don’t drink alcoholic beverages if operating a boat</a:t>
            </a:r>
          </a:p>
          <a:p>
            <a:pPr algn="r">
              <a:spcBef>
                <a:spcPts val="400"/>
              </a:spcBef>
              <a:spcAft>
                <a:spcPts val="600"/>
              </a:spcAft>
              <a:buFontTx/>
              <a:buNone/>
            </a:pPr>
            <a:r>
              <a:rPr lang="en-US" sz="1200" dirty="0">
                <a:latin typeface="Arial" pitchFamily="34" charset="0"/>
                <a:cs typeface="Arial" pitchFamily="34" charset="0"/>
              </a:rPr>
              <a:t>Don’t use cannabis </a:t>
            </a:r>
            <a:br>
              <a:rPr lang="en-US" sz="1200" dirty="0">
                <a:latin typeface="Arial" pitchFamily="34" charset="0"/>
                <a:cs typeface="Arial" pitchFamily="34" charset="0"/>
              </a:rPr>
            </a:br>
            <a:r>
              <a:rPr lang="en-US" sz="1200" dirty="0">
                <a:latin typeface="Arial" pitchFamily="34" charset="0"/>
                <a:cs typeface="Arial" pitchFamily="34" charset="0"/>
              </a:rPr>
              <a:t>if operating a boat</a:t>
            </a:r>
          </a:p>
          <a:p>
            <a:pPr algn="r">
              <a:spcBef>
                <a:spcPts val="400"/>
              </a:spcBef>
              <a:spcAft>
                <a:spcPts val="600"/>
              </a:spcAft>
              <a:buFontTx/>
              <a:buNone/>
            </a:pPr>
            <a:r>
              <a:rPr lang="en-US" sz="1200" dirty="0">
                <a:latin typeface="Arial" pitchFamily="34" charset="0"/>
                <a:cs typeface="Arial" pitchFamily="34" charset="0"/>
              </a:rPr>
              <a:t>Don’t use prescription drugs </a:t>
            </a:r>
            <a:br>
              <a:rPr lang="en-US" sz="1200" dirty="0">
                <a:latin typeface="Arial" pitchFamily="34" charset="0"/>
                <a:cs typeface="Arial" pitchFamily="34" charset="0"/>
              </a:rPr>
            </a:br>
            <a:r>
              <a:rPr lang="en-US" sz="1200" dirty="0">
                <a:latin typeface="Arial" pitchFamily="34" charset="0"/>
                <a:cs typeface="Arial" pitchFamily="34" charset="0"/>
              </a:rPr>
              <a:t>if operating a boat</a:t>
            </a:r>
          </a:p>
          <a:p>
            <a:pPr algn="r">
              <a:spcBef>
                <a:spcPts val="400"/>
              </a:spcBef>
              <a:spcAft>
                <a:spcPts val="600"/>
              </a:spcAft>
              <a:buFontTx/>
              <a:buNone/>
            </a:pPr>
            <a:r>
              <a:rPr lang="en-US" sz="1200" dirty="0">
                <a:solidFill>
                  <a:schemeClr val="tx1"/>
                </a:solidFill>
                <a:latin typeface="Arial" pitchFamily="34" charset="0"/>
                <a:cs typeface="Arial" pitchFamily="34" charset="0"/>
              </a:rPr>
              <a:t>Don’t drink alcoholic beverages while boating</a:t>
            </a:r>
          </a:p>
          <a:p>
            <a:pPr algn="r">
              <a:spcBef>
                <a:spcPts val="400"/>
              </a:spcBef>
              <a:spcAft>
                <a:spcPts val="600"/>
              </a:spcAft>
              <a:buFontTx/>
              <a:buNone/>
            </a:pPr>
            <a:r>
              <a:rPr lang="en-US" sz="1200" dirty="0">
                <a:latin typeface="Arial" pitchFamily="34" charset="0"/>
                <a:cs typeface="Arial" pitchFamily="34" charset="0"/>
              </a:rPr>
              <a:t>Don’t use cannabis </a:t>
            </a:r>
            <a:br>
              <a:rPr lang="en-US" sz="1200" dirty="0">
                <a:latin typeface="Arial" pitchFamily="34" charset="0"/>
                <a:cs typeface="Arial" pitchFamily="34" charset="0"/>
              </a:rPr>
            </a:br>
            <a:r>
              <a:rPr lang="en-US" sz="1200" dirty="0">
                <a:latin typeface="Arial" pitchFamily="34" charset="0"/>
                <a:cs typeface="Arial" pitchFamily="34" charset="0"/>
              </a:rPr>
              <a:t>while boating</a:t>
            </a:r>
          </a:p>
          <a:p>
            <a:pPr algn="r">
              <a:spcBef>
                <a:spcPts val="400"/>
              </a:spcBef>
              <a:spcAft>
                <a:spcPts val="600"/>
              </a:spcAft>
              <a:buFontTx/>
              <a:buNone/>
            </a:pPr>
            <a:r>
              <a:rPr lang="en-US" sz="1200" dirty="0">
                <a:solidFill>
                  <a:schemeClr val="tx1"/>
                </a:solidFill>
                <a:latin typeface="Arial" pitchFamily="34" charset="0"/>
                <a:cs typeface="Arial" pitchFamily="34" charset="0"/>
              </a:rPr>
              <a:t>Don’t use prescription drugs while boating</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3722910" y="5982058"/>
            <a:ext cx="3562350" cy="363567"/>
            <a:chOff x="6607534" y="3848431"/>
            <a:chExt cx="3562184" cy="413468"/>
          </a:xfrm>
        </p:grpSpPr>
        <p:sp>
          <p:nvSpPr>
            <p:cNvPr id="12" name="Rectangle 23"/>
            <p:cNvSpPr>
              <a:spLocks noChangeArrowheads="1"/>
            </p:cNvSpPr>
            <p:nvPr/>
          </p:nvSpPr>
          <p:spPr bwMode="auto">
            <a:xfrm>
              <a:off x="8672441" y="3943613"/>
              <a:ext cx="159772" cy="170349"/>
            </a:xfrm>
            <a:prstGeom prst="rect">
              <a:avLst/>
            </a:prstGeom>
            <a:solidFill>
              <a:schemeClr val="tx2">
                <a:lumMod val="40000"/>
                <a:lumOff val="60000"/>
              </a:schemeClr>
            </a:solid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3" name="Rectangle 24"/>
            <p:cNvSpPr>
              <a:spLocks noChangeArrowheads="1"/>
            </p:cNvSpPr>
            <p:nvPr/>
          </p:nvSpPr>
          <p:spPr bwMode="auto">
            <a:xfrm>
              <a:off x="6821177" y="3947165"/>
              <a:ext cx="151179" cy="166798"/>
            </a:xfrm>
            <a:prstGeom prst="rect">
              <a:avLst/>
            </a:prstGeom>
            <a:solidFill>
              <a:schemeClr val="tx2">
                <a:lumMod val="75000"/>
              </a:schemeClr>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8832212" y="3899272"/>
              <a:ext cx="1266634"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Somewhat Agree</a:t>
              </a:r>
            </a:p>
          </p:txBody>
        </p:sp>
        <p:sp>
          <p:nvSpPr>
            <p:cNvPr id="15" name="TextBox 26"/>
            <p:cNvSpPr txBox="1">
              <a:spLocks noChangeArrowheads="1"/>
            </p:cNvSpPr>
            <p:nvPr/>
          </p:nvSpPr>
          <p:spPr bwMode="auto">
            <a:xfrm>
              <a:off x="6972356" y="3895532"/>
              <a:ext cx="1117562" cy="261762"/>
            </a:xfrm>
            <a:prstGeom prst="rect">
              <a:avLst/>
            </a:prstGeom>
            <a:noFill/>
            <a:ln w="9525">
              <a:noFill/>
              <a:miter lim="800000"/>
              <a:headEnd/>
              <a:tailEnd/>
            </a:ln>
          </p:spPr>
          <p:txBody>
            <a:bodyPr wrap="none">
              <a:spAutoFit/>
            </a:bodyPr>
            <a:lstStyle/>
            <a:p>
              <a:pPr>
                <a:buFontTx/>
                <a:buNone/>
              </a:pPr>
              <a:r>
                <a:rPr lang="en-US" sz="1100" dirty="0">
                  <a:latin typeface="Arial" pitchFamily="34" charset="0"/>
                  <a:cs typeface="Arial" pitchFamily="34" charset="0"/>
                </a:rPr>
                <a:t>Strongly Agree</a:t>
              </a:r>
              <a:endParaRPr lang="en-US" sz="1100" dirty="0">
                <a:solidFill>
                  <a:schemeClr val="tx1"/>
                </a:solidFill>
                <a:latin typeface="Arial" pitchFamily="34" charset="0"/>
                <a:cs typeface="Arial" pitchFamily="34" charset="0"/>
              </a:endParaRPr>
            </a:p>
          </p:txBody>
        </p:sp>
        <p:sp>
          <p:nvSpPr>
            <p:cNvPr id="16"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5440951" y="2890604"/>
            <a:ext cx="392112" cy="246063"/>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79</a:t>
            </a:r>
          </a:p>
        </p:txBody>
      </p:sp>
      <p:sp>
        <p:nvSpPr>
          <p:cNvPr id="18" name="TextBox 30"/>
          <p:cNvSpPr txBox="1">
            <a:spLocks noChangeArrowheads="1"/>
          </p:cNvSpPr>
          <p:nvPr/>
        </p:nvSpPr>
        <p:spPr bwMode="auto">
          <a:xfrm>
            <a:off x="5265473" y="3365708"/>
            <a:ext cx="392112" cy="247650"/>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75</a:t>
            </a:r>
            <a:endParaRPr lang="en-US" sz="1000" dirty="0">
              <a:solidFill>
                <a:schemeClr val="bg1"/>
              </a:solidFill>
              <a:latin typeface="Arial" pitchFamily="34" charset="0"/>
              <a:cs typeface="Arial" pitchFamily="34" charset="0"/>
            </a:endParaRPr>
          </a:p>
        </p:txBody>
      </p:sp>
      <p:sp>
        <p:nvSpPr>
          <p:cNvPr id="19" name="TextBox 32"/>
          <p:cNvSpPr txBox="1">
            <a:spLocks noChangeArrowheads="1"/>
          </p:cNvSpPr>
          <p:nvPr/>
        </p:nvSpPr>
        <p:spPr bwMode="auto">
          <a:xfrm>
            <a:off x="4451573" y="3865997"/>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53</a:t>
            </a:r>
            <a:endParaRPr lang="en-US" sz="1000" dirty="0">
              <a:solidFill>
                <a:schemeClr val="bg1"/>
              </a:solidFill>
              <a:latin typeface="Arial" pitchFamily="34" charset="0"/>
              <a:cs typeface="Arial" pitchFamily="34" charset="0"/>
            </a:endParaRPr>
          </a:p>
        </p:txBody>
      </p:sp>
      <p:sp>
        <p:nvSpPr>
          <p:cNvPr id="22" name="TextBox 36"/>
          <p:cNvSpPr txBox="1">
            <a:spLocks noChangeArrowheads="1"/>
          </p:cNvSpPr>
          <p:nvPr/>
        </p:nvSpPr>
        <p:spPr bwMode="auto">
          <a:xfrm>
            <a:off x="4163678" y="5312429"/>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45</a:t>
            </a:r>
            <a:endParaRPr lang="en-US" sz="1000" dirty="0">
              <a:solidFill>
                <a:schemeClr val="bg1"/>
              </a:solidFill>
              <a:latin typeface="Arial" pitchFamily="34" charset="0"/>
              <a:cs typeface="Arial" pitchFamily="34" charset="0"/>
            </a:endParaRPr>
          </a:p>
        </p:txBody>
      </p:sp>
      <p:sp>
        <p:nvSpPr>
          <p:cNvPr id="24" name="TextBox 52"/>
          <p:cNvSpPr txBox="1">
            <a:spLocks noChangeArrowheads="1"/>
          </p:cNvSpPr>
          <p:nvPr/>
        </p:nvSpPr>
        <p:spPr bwMode="auto">
          <a:xfrm>
            <a:off x="5082678" y="5317019"/>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69</a:t>
            </a:r>
            <a:endParaRPr lang="en-US" sz="1000" dirty="0">
              <a:latin typeface="Arial" pitchFamily="34" charset="0"/>
              <a:cs typeface="Arial" pitchFamily="34" charset="0"/>
            </a:endParaRPr>
          </a:p>
        </p:txBody>
      </p:sp>
      <p:sp>
        <p:nvSpPr>
          <p:cNvPr id="26" name="TextBox 56"/>
          <p:cNvSpPr txBox="1">
            <a:spLocks noChangeArrowheads="1"/>
          </p:cNvSpPr>
          <p:nvPr/>
        </p:nvSpPr>
        <p:spPr bwMode="auto">
          <a:xfrm>
            <a:off x="5681616" y="4348854"/>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85</a:t>
            </a:r>
            <a:endParaRPr lang="en-US" sz="1000" dirty="0">
              <a:latin typeface="Arial" pitchFamily="34" charset="0"/>
              <a:cs typeface="Arial" pitchFamily="34" charset="0"/>
            </a:endParaRPr>
          </a:p>
        </p:txBody>
      </p:sp>
      <p:sp>
        <p:nvSpPr>
          <p:cNvPr id="27" name="TextBox 57"/>
          <p:cNvSpPr txBox="1">
            <a:spLocks noChangeArrowheads="1"/>
          </p:cNvSpPr>
          <p:nvPr/>
        </p:nvSpPr>
        <p:spPr bwMode="auto">
          <a:xfrm>
            <a:off x="5307192" y="3870526"/>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75</a:t>
            </a:r>
            <a:endParaRPr lang="en-US" sz="1000" dirty="0">
              <a:latin typeface="Arial" pitchFamily="34" charset="0"/>
              <a:cs typeface="Arial" pitchFamily="34" charset="0"/>
            </a:endParaRPr>
          </a:p>
        </p:txBody>
      </p:sp>
      <p:sp>
        <p:nvSpPr>
          <p:cNvPr id="28" name="TextBox 58"/>
          <p:cNvSpPr txBox="1">
            <a:spLocks noChangeArrowheads="1"/>
          </p:cNvSpPr>
          <p:nvPr/>
        </p:nvSpPr>
        <p:spPr bwMode="auto">
          <a:xfrm>
            <a:off x="5677024" y="4853973"/>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85</a:t>
            </a:r>
            <a:endParaRPr lang="en-US" sz="1000" dirty="0">
              <a:latin typeface="Arial" pitchFamily="34" charset="0"/>
              <a:cs typeface="Arial" pitchFamily="34" charset="0"/>
            </a:endParaRPr>
          </a:p>
        </p:txBody>
      </p:sp>
      <p:sp>
        <p:nvSpPr>
          <p:cNvPr id="29" name="TextBox 59"/>
          <p:cNvSpPr txBox="1">
            <a:spLocks noChangeArrowheads="1"/>
          </p:cNvSpPr>
          <p:nvPr/>
        </p:nvSpPr>
        <p:spPr bwMode="auto">
          <a:xfrm>
            <a:off x="5848467" y="3372256"/>
            <a:ext cx="392112"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90</a:t>
            </a:r>
            <a:endParaRPr lang="en-US" sz="1000" dirty="0">
              <a:latin typeface="Arial" pitchFamily="34" charset="0"/>
              <a:cs typeface="Arial" pitchFamily="34" charset="0"/>
            </a:endParaRPr>
          </a:p>
        </p:txBody>
      </p:sp>
      <p:sp>
        <p:nvSpPr>
          <p:cNvPr id="30" name="TextBox 62"/>
          <p:cNvSpPr txBox="1">
            <a:spLocks noChangeArrowheads="1"/>
          </p:cNvSpPr>
          <p:nvPr/>
        </p:nvSpPr>
        <p:spPr bwMode="auto">
          <a:xfrm>
            <a:off x="5971137" y="2890603"/>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93</a:t>
            </a:r>
            <a:endParaRPr lang="en-US" sz="1000" dirty="0">
              <a:latin typeface="Arial" pitchFamily="34" charset="0"/>
              <a:cs typeface="Arial" pitchFamily="34" charset="0"/>
            </a:endParaRPr>
          </a:p>
        </p:txBody>
      </p:sp>
      <p:sp>
        <p:nvSpPr>
          <p:cNvPr id="38" name="Content Placeholder 2"/>
          <p:cNvSpPr>
            <a:spLocks noGrp="1"/>
          </p:cNvSpPr>
          <p:nvPr>
            <p:ph idx="1"/>
          </p:nvPr>
        </p:nvSpPr>
        <p:spPr>
          <a:xfrm>
            <a:off x="180796" y="1081730"/>
            <a:ext cx="8963204" cy="572875"/>
          </a:xfrm>
        </p:spPr>
        <p:txBody>
          <a:bodyPr/>
          <a:lstStyle/>
          <a:p>
            <a:r>
              <a:rPr lang="en-US" sz="1000" dirty="0"/>
              <a:t>Also communicating intended messages effectively with New Boaters, although some scores are lower in absolute. </a:t>
            </a:r>
          </a:p>
          <a:p>
            <a:r>
              <a:rPr lang="en-US" sz="1000" dirty="0"/>
              <a:t>Similarly effective communication with other boating activity and demographic sub-groups.</a:t>
            </a:r>
          </a:p>
        </p:txBody>
      </p:sp>
      <p:sp>
        <p:nvSpPr>
          <p:cNvPr id="79" name="TextBox 32"/>
          <p:cNvSpPr txBox="1">
            <a:spLocks noChangeArrowheads="1"/>
          </p:cNvSpPr>
          <p:nvPr/>
        </p:nvSpPr>
        <p:spPr bwMode="auto">
          <a:xfrm>
            <a:off x="4952186" y="4347005"/>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66</a:t>
            </a:r>
          </a:p>
        </p:txBody>
      </p:sp>
      <p:sp>
        <p:nvSpPr>
          <p:cNvPr id="80" name="TextBox 34"/>
          <p:cNvSpPr txBox="1">
            <a:spLocks noChangeArrowheads="1"/>
          </p:cNvSpPr>
          <p:nvPr/>
        </p:nvSpPr>
        <p:spPr bwMode="auto">
          <a:xfrm>
            <a:off x="4954910" y="4843216"/>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66</a:t>
            </a:r>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750501" y="1733443"/>
            <a:ext cx="6504317" cy="417487"/>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Aided Messages Communicated by ‘Boat Sober’ combined Slogan &amp; Logo</a:t>
            </a:r>
            <a:endParaRPr lang="en-US" sz="1400" dirty="0">
              <a:latin typeface="Arial" pitchFamily="34" charset="0"/>
              <a:cs typeface="Arial" pitchFamily="34" charset="0"/>
            </a:endParaRPr>
          </a:p>
        </p:txBody>
      </p:sp>
      <p:sp>
        <p:nvSpPr>
          <p:cNvPr id="31" name="Text Box 1916">
            <a:extLst>
              <a:ext uri="{FF2B5EF4-FFF2-40B4-BE49-F238E27FC236}">
                <a16:creationId xmlns:a16="http://schemas.microsoft.com/office/drawing/2014/main" xmlns="" id="{C3F1CE59-2C64-40DB-81A1-DC9F6A539671}"/>
              </a:ext>
            </a:extLst>
          </p:cNvPr>
          <p:cNvSpPr txBox="1">
            <a:spLocks noChangeArrowheads="1"/>
          </p:cNvSpPr>
          <p:nvPr/>
        </p:nvSpPr>
        <p:spPr bwMode="auto">
          <a:xfrm>
            <a:off x="59982" y="6507163"/>
            <a:ext cx="6616863" cy="350837"/>
          </a:xfrm>
          <a:prstGeom prst="rect">
            <a:avLst/>
          </a:prstGeom>
          <a:noFill/>
          <a:ln w="9525">
            <a:noFill/>
            <a:miter lim="800000"/>
            <a:headEnd/>
            <a:tailEnd/>
          </a:ln>
        </p:spPr>
        <p:txBody>
          <a:bodyPr anchor="ctr" anchorCtr="0">
            <a:noAutofit/>
          </a:bodyPr>
          <a:lstStyle/>
          <a:p>
            <a:r>
              <a:rPr lang="en-US" sz="900" dirty="0">
                <a:solidFill>
                  <a:prstClr val="black"/>
                </a:solidFill>
                <a:latin typeface="Arial" pitchFamily="34" charset="0"/>
                <a:cs typeface="Arial" pitchFamily="34" charset="0"/>
              </a:rPr>
              <a:t>13c. Please take another look at this poster / banner ad now. Ads are designed to try to communicate different messages.  Please indicate how much you agree or disagree that the poster / banner ad you just saw communicated each of the following.</a:t>
            </a:r>
          </a:p>
        </p:txBody>
      </p:sp>
      <p:cxnSp>
        <p:nvCxnSpPr>
          <p:cNvPr id="6" name="Straight Connector 5"/>
          <p:cNvCxnSpPr/>
          <p:nvPr/>
        </p:nvCxnSpPr>
        <p:spPr>
          <a:xfrm>
            <a:off x="59982" y="4216185"/>
            <a:ext cx="861012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58">
            <a:extLst>
              <a:ext uri="{FF2B5EF4-FFF2-40B4-BE49-F238E27FC236}">
                <a16:creationId xmlns:a16="http://schemas.microsoft.com/office/drawing/2014/main" xmlns="" id="{AED2AA2F-4FA5-4EFA-8E92-A8C47B6F5DD4}"/>
              </a:ext>
            </a:extLst>
          </p:cNvPr>
          <p:cNvSpPr txBox="1">
            <a:spLocks noChangeArrowheads="1"/>
          </p:cNvSpPr>
          <p:nvPr/>
        </p:nvSpPr>
        <p:spPr bwMode="auto">
          <a:xfrm>
            <a:off x="6950920" y="482211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4" name="TextBox 58">
            <a:extLst>
              <a:ext uri="{FF2B5EF4-FFF2-40B4-BE49-F238E27FC236}">
                <a16:creationId xmlns:a16="http://schemas.microsoft.com/office/drawing/2014/main" xmlns="" id="{A12F2E87-D0F5-4289-9F10-C85F6DFB58C0}"/>
              </a:ext>
            </a:extLst>
          </p:cNvPr>
          <p:cNvSpPr txBox="1">
            <a:spLocks noChangeArrowheads="1"/>
          </p:cNvSpPr>
          <p:nvPr/>
        </p:nvSpPr>
        <p:spPr bwMode="auto">
          <a:xfrm>
            <a:off x="6946138" y="4339955"/>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5" name="TextBox 58">
            <a:extLst>
              <a:ext uri="{FF2B5EF4-FFF2-40B4-BE49-F238E27FC236}">
                <a16:creationId xmlns:a16="http://schemas.microsoft.com/office/drawing/2014/main" xmlns="" id="{9E9A6A25-9ABB-4425-83F9-8DED99FBB48E}"/>
              </a:ext>
            </a:extLst>
          </p:cNvPr>
          <p:cNvSpPr txBox="1">
            <a:spLocks noChangeArrowheads="1"/>
          </p:cNvSpPr>
          <p:nvPr/>
        </p:nvSpPr>
        <p:spPr bwMode="auto">
          <a:xfrm>
            <a:off x="6946138" y="3336081"/>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6" name="TextBox 58">
            <a:extLst>
              <a:ext uri="{FF2B5EF4-FFF2-40B4-BE49-F238E27FC236}">
                <a16:creationId xmlns:a16="http://schemas.microsoft.com/office/drawing/2014/main" xmlns="" id="{41ED4A33-E304-4E7E-9692-E54C98C7D98D}"/>
              </a:ext>
            </a:extLst>
          </p:cNvPr>
          <p:cNvSpPr txBox="1">
            <a:spLocks noChangeArrowheads="1"/>
          </p:cNvSpPr>
          <p:nvPr/>
        </p:nvSpPr>
        <p:spPr bwMode="auto">
          <a:xfrm>
            <a:off x="6935996" y="287509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7" name="TextBox 58">
            <a:extLst>
              <a:ext uri="{FF2B5EF4-FFF2-40B4-BE49-F238E27FC236}">
                <a16:creationId xmlns:a16="http://schemas.microsoft.com/office/drawing/2014/main" xmlns="" id="{721F7C04-9E7E-4418-A605-BB1FAF995ACC}"/>
              </a:ext>
            </a:extLst>
          </p:cNvPr>
          <p:cNvSpPr txBox="1">
            <a:spLocks noChangeArrowheads="1"/>
          </p:cNvSpPr>
          <p:nvPr/>
        </p:nvSpPr>
        <p:spPr bwMode="auto">
          <a:xfrm>
            <a:off x="7994120" y="3339034"/>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74096101"/>
      </p:ext>
    </p:extLst>
  </p:cSld>
  <p:clrMapOvr>
    <a:masterClrMapping/>
  </p:clrMapOvr>
  <p:transition spd="slow">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ext uri="{D42A27DB-BD31-4B8C-83A1-F6EECF244321}">
                <p14:modId xmlns:p14="http://schemas.microsoft.com/office/powerpoint/2010/main" val="177204901"/>
              </p:ext>
            </p:extLst>
          </p:nvPr>
        </p:nvGraphicFramePr>
        <p:xfrm>
          <a:off x="790575" y="2444750"/>
          <a:ext cx="7324725" cy="3486150"/>
        </p:xfrm>
        <a:graphic>
          <a:graphicData uri="http://schemas.openxmlformats.org/presentationml/2006/ole">
            <mc:AlternateContent xmlns:mc="http://schemas.openxmlformats.org/markup-compatibility/2006">
              <mc:Choice xmlns:v="urn:schemas-microsoft-com:vml" Requires="v">
                <p:oleObj spid="_x0000_s173316" name="Worksheet" r:id="rId4" imgW="6619770" imgH="3552838" progId="Excel.Sheet.8">
                  <p:embed/>
                </p:oleObj>
              </mc:Choice>
              <mc:Fallback>
                <p:oleObj name="Worksheet" r:id="rId4" imgW="6619770" imgH="3552838" progId="Excel.Sheet.8">
                  <p:embed/>
                  <p:pic>
                    <p:nvPicPr>
                      <p:cNvPr id="9" name="Object 4"/>
                      <p:cNvPicPr>
                        <a:picLocks noChangeAspect="1" noChangeArrowheads="1"/>
                      </p:cNvPicPr>
                      <p:nvPr/>
                    </p:nvPicPr>
                    <p:blipFill>
                      <a:blip r:embed="rId5"/>
                      <a:srcRect l="3552" b="621"/>
                      <a:stretch>
                        <a:fillRect/>
                      </a:stretch>
                    </p:blipFill>
                    <p:spPr bwMode="auto">
                      <a:xfrm>
                        <a:off x="790575" y="2444750"/>
                        <a:ext cx="7324725" cy="3486150"/>
                      </a:xfrm>
                      <a:prstGeom prst="rect">
                        <a:avLst/>
                      </a:prstGeom>
                      <a:noFill/>
                      <a:ln>
                        <a:noFill/>
                      </a:ln>
                      <a:effectLst/>
                      <a:extLst/>
                    </p:spPr>
                  </p:pic>
                </p:oleObj>
              </mc:Fallback>
            </mc:AlternateContent>
          </a:graphicData>
        </a:graphic>
      </p:graphicFrame>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ext uri="{D42A27DB-BD31-4B8C-83A1-F6EECF244321}">
                <p14:modId xmlns:p14="http://schemas.microsoft.com/office/powerpoint/2010/main" val="3761493785"/>
              </p:ext>
            </p:extLst>
          </p:nvPr>
        </p:nvGraphicFramePr>
        <p:xfrm>
          <a:off x="6496516" y="2129461"/>
          <a:ext cx="1800000" cy="3722699"/>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xmlns="" val="895888019"/>
                    </a:ext>
                  </a:extLst>
                </a:gridCol>
                <a:gridCol w="900000">
                  <a:extLst>
                    <a:ext uri="{9D8B030D-6E8A-4147-A177-3AD203B41FA5}">
                      <a16:colId xmlns:a16="http://schemas.microsoft.com/office/drawing/2014/main" xmlns="" val="1434392144"/>
                    </a:ext>
                  </a:extLst>
                </a:gridCol>
              </a:tblGrid>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sysClr val="windowText" lastClr="000000"/>
                          </a:solidFill>
                          <a:latin typeface="Arial" panose="020B0604020202020204" pitchFamily="34" charset="0"/>
                          <a:cs typeface="Arial" panose="020B0604020202020204" pitchFamily="34" charset="0"/>
                        </a:rPr>
                        <a:t>% of New Boaters </a:t>
                      </a:r>
                      <a:br>
                        <a:rPr lang="en-CA" sz="1200" dirty="0">
                          <a:solidFill>
                            <a:sysClr val="windowText" lastClr="000000"/>
                          </a:solidFill>
                          <a:latin typeface="Arial" panose="020B0604020202020204" pitchFamily="34" charset="0"/>
                          <a:cs typeface="Arial" panose="020B0604020202020204" pitchFamily="34" charset="0"/>
                        </a:rPr>
                      </a:br>
                      <a:r>
                        <a:rPr lang="en-CA" sz="1050" dirty="0">
                          <a:solidFill>
                            <a:sysClr val="windowText" lastClr="000000"/>
                          </a:solidFill>
                          <a:latin typeface="Arial" panose="020B0604020202020204" pitchFamily="34" charset="0"/>
                          <a:cs typeface="Arial" panose="020B0604020202020204" pitchFamily="34" charset="0"/>
                        </a:rPr>
                        <a:t>(n = 129)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0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2FF"/>
                    </a:solidFill>
                  </a:tcPr>
                </a:tc>
                <a:extLst>
                  <a:ext uri="{0D108BD9-81ED-4DB2-BD59-A6C34878D82A}">
                    <a16:rowId xmlns:a16="http://schemas.microsoft.com/office/drawing/2014/main" xmlns="" val="1981573541"/>
                  </a:ext>
                </a:extLst>
              </a:tr>
              <a:tr h="199343">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Strongly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Total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391563">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597409">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443991">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5715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444500">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595556">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bl>
          </a:graphicData>
        </a:graphic>
      </p:graphicFrame>
      <p:sp>
        <p:nvSpPr>
          <p:cNvPr id="2" name="Title 1"/>
          <p:cNvSpPr>
            <a:spLocks noGrp="1"/>
          </p:cNvSpPr>
          <p:nvPr>
            <p:ph type="title"/>
          </p:nvPr>
        </p:nvSpPr>
        <p:spPr>
          <a:xfrm>
            <a:off x="1496290" y="0"/>
            <a:ext cx="7428635" cy="1052736"/>
          </a:xfrm>
        </p:spPr>
        <p:txBody>
          <a:bodyPr>
            <a:normAutofit/>
          </a:bodyPr>
          <a:lstStyle/>
          <a:p>
            <a:r>
              <a:rPr lang="en-CA" sz="1900" dirty="0"/>
              <a:t>The ‘Boat Sober’ slogan &amp; logo communicates clearly, with a message important to boaters; and contributes to reducing intentions to use cannabis while boating.</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77</a:t>
            </a:fld>
            <a:endParaRPr lang="en-US"/>
          </a:p>
        </p:txBody>
      </p:sp>
      <p:sp>
        <p:nvSpPr>
          <p:cNvPr id="8" name="Rectangle 232"/>
          <p:cNvSpPr>
            <a:spLocks noChangeArrowheads="1"/>
          </p:cNvSpPr>
          <p:nvPr/>
        </p:nvSpPr>
        <p:spPr bwMode="auto">
          <a:xfrm>
            <a:off x="3936563" y="2281794"/>
            <a:ext cx="2134778" cy="317562"/>
          </a:xfrm>
          <a:prstGeom prst="rect">
            <a:avLst/>
          </a:prstGeom>
          <a:noFill/>
          <a:ln w="9525">
            <a:noFill/>
            <a:miter lim="800000"/>
            <a:headEnd/>
            <a:tailEnd/>
          </a:ln>
        </p:spPr>
        <p:txBody>
          <a:bodyPr/>
          <a:lstStyle/>
          <a:p>
            <a:pPr algn="ctr" eaLnBrk="1" hangingPunct="1">
              <a:spcBef>
                <a:spcPct val="0"/>
              </a:spcBef>
              <a:buFontTx/>
              <a:buNone/>
            </a:pPr>
            <a:r>
              <a:rPr lang="en-US" sz="1200" b="1" dirty="0">
                <a:solidFill>
                  <a:schemeClr val="tx1"/>
                </a:solidFill>
                <a:latin typeface="Arial" pitchFamily="34" charset="0"/>
                <a:cs typeface="Arial" pitchFamily="34" charset="0"/>
              </a:rPr>
              <a:t>% of Boaters </a:t>
            </a:r>
            <a:r>
              <a:rPr lang="en-US" sz="1050" b="1" dirty="0">
                <a:solidFill>
                  <a:schemeClr val="tx1"/>
                </a:solidFill>
                <a:latin typeface="Arial" pitchFamily="34" charset="0"/>
                <a:cs typeface="Arial" pitchFamily="34" charset="0"/>
              </a:rPr>
              <a:t>(n = 445)</a:t>
            </a:r>
            <a:endParaRPr lang="en-US" sz="1050" dirty="0">
              <a:solidFill>
                <a:schemeClr val="tx1"/>
              </a:solidFill>
              <a:latin typeface="Arial" pitchFamily="34" charset="0"/>
              <a:cs typeface="Arial" pitchFamily="34" charset="0"/>
            </a:endParaRPr>
          </a:p>
        </p:txBody>
      </p:sp>
      <p:sp>
        <p:nvSpPr>
          <p:cNvPr id="10" name="TextBox 26"/>
          <p:cNvSpPr txBox="1">
            <a:spLocks noChangeArrowheads="1"/>
          </p:cNvSpPr>
          <p:nvPr/>
        </p:nvSpPr>
        <p:spPr bwMode="auto">
          <a:xfrm>
            <a:off x="315699" y="2781555"/>
            <a:ext cx="2214562" cy="3170099"/>
          </a:xfrm>
          <a:prstGeom prst="rect">
            <a:avLst/>
          </a:prstGeom>
          <a:solidFill>
            <a:srgbClr val="FFFFFF"/>
          </a:solidFill>
          <a:ln w="9525">
            <a:noFill/>
            <a:miter lim="800000"/>
            <a:headEnd/>
            <a:tailEnd/>
          </a:ln>
        </p:spPr>
        <p:txBody>
          <a:bodyPr>
            <a:spAutoFit/>
          </a:bodyPr>
          <a:lstStyle/>
          <a:p>
            <a:pPr algn="r">
              <a:spcBef>
                <a:spcPts val="1200"/>
              </a:spcBef>
              <a:buFontTx/>
              <a:buNone/>
            </a:pPr>
            <a:r>
              <a:rPr lang="en-US" sz="1200" dirty="0">
                <a:solidFill>
                  <a:schemeClr val="tx1"/>
                </a:solidFill>
                <a:latin typeface="Arial" pitchFamily="34" charset="0"/>
                <a:cs typeface="Arial" pitchFamily="34" charset="0"/>
              </a:rPr>
              <a:t>Messages in this ad were clear</a:t>
            </a:r>
          </a:p>
          <a:p>
            <a:pPr algn="r">
              <a:spcBef>
                <a:spcPts val="1200"/>
              </a:spcBef>
              <a:spcAft>
                <a:spcPts val="600"/>
              </a:spcAft>
              <a:buFontTx/>
              <a:buNone/>
            </a:pPr>
            <a:r>
              <a:rPr lang="en-US" sz="1200" dirty="0">
                <a:latin typeface="Arial" pitchFamily="34" charset="0"/>
                <a:cs typeface="Arial" pitchFamily="34" charset="0"/>
              </a:rPr>
              <a:t>What this ad is saying is important</a:t>
            </a:r>
          </a:p>
          <a:p>
            <a:pPr algn="r">
              <a:spcBef>
                <a:spcPts val="1200"/>
              </a:spcBef>
              <a:spcAft>
                <a:spcPts val="1200"/>
              </a:spcAft>
              <a:buFontTx/>
              <a:buNone/>
            </a:pPr>
            <a:r>
              <a:rPr lang="en-US" sz="1200" dirty="0">
                <a:solidFill>
                  <a:schemeClr val="tx1"/>
                </a:solidFill>
                <a:latin typeface="Arial" pitchFamily="34" charset="0"/>
                <a:cs typeface="Arial" pitchFamily="34" charset="0"/>
              </a:rPr>
              <a:t>Ad tells me something new</a:t>
            </a:r>
          </a:p>
          <a:p>
            <a:pPr algn="r">
              <a:spcBef>
                <a:spcPts val="1200"/>
              </a:spcBef>
              <a:spcAft>
                <a:spcPts val="1200"/>
              </a:spcAft>
              <a:buFontTx/>
              <a:buNone/>
            </a:pPr>
            <a:r>
              <a:rPr lang="en-US" sz="1200" dirty="0">
                <a:latin typeface="Arial" pitchFamily="34" charset="0"/>
                <a:cs typeface="Arial" pitchFamily="34" charset="0"/>
              </a:rPr>
              <a:t>Ad is confusing</a:t>
            </a:r>
          </a:p>
          <a:p>
            <a:pPr algn="r">
              <a:spcBef>
                <a:spcPts val="1200"/>
              </a:spcBef>
              <a:spcAft>
                <a:spcPts val="600"/>
              </a:spcAft>
              <a:buFontTx/>
              <a:buNone/>
            </a:pPr>
            <a:r>
              <a:rPr lang="en-US" sz="1200" dirty="0">
                <a:solidFill>
                  <a:schemeClr val="tx1"/>
                </a:solidFill>
                <a:latin typeface="Arial" pitchFamily="34" charset="0"/>
                <a:cs typeface="Arial" pitchFamily="34" charset="0"/>
              </a:rPr>
              <a:t>Ad is irritating</a:t>
            </a:r>
          </a:p>
          <a:p>
            <a:pPr algn="r">
              <a:spcBef>
                <a:spcPts val="1200"/>
              </a:spcBef>
              <a:spcAft>
                <a:spcPts val="600"/>
              </a:spcAft>
              <a:buFontTx/>
              <a:buNone/>
            </a:pPr>
            <a:r>
              <a:rPr lang="en-US" sz="1200" dirty="0">
                <a:latin typeface="Arial" pitchFamily="34" charset="0"/>
                <a:cs typeface="Arial" pitchFamily="34" charset="0"/>
              </a:rPr>
              <a:t>After seeing this ad, I am less likely to use cannabis before or while boating</a:t>
            </a:r>
            <a:endParaRPr lang="en-US" sz="1100" dirty="0">
              <a:solidFill>
                <a:schemeClr val="tx1"/>
              </a:solidFill>
              <a:latin typeface="Arial" pitchFamily="34" charset="0"/>
              <a:cs typeface="Arial" pitchFamily="34" charset="0"/>
            </a:endParaRPr>
          </a:p>
        </p:txBody>
      </p:sp>
      <p:grpSp>
        <p:nvGrpSpPr>
          <p:cNvPr id="11" name="Group 22"/>
          <p:cNvGrpSpPr>
            <a:grpSpLocks/>
          </p:cNvGrpSpPr>
          <p:nvPr/>
        </p:nvGrpSpPr>
        <p:grpSpPr bwMode="auto">
          <a:xfrm>
            <a:off x="3722910" y="5982058"/>
            <a:ext cx="3562350" cy="363567"/>
            <a:chOff x="6607534" y="3848431"/>
            <a:chExt cx="3562184" cy="413468"/>
          </a:xfrm>
        </p:grpSpPr>
        <p:sp>
          <p:nvSpPr>
            <p:cNvPr id="12" name="Rectangle 23"/>
            <p:cNvSpPr>
              <a:spLocks noChangeArrowheads="1"/>
            </p:cNvSpPr>
            <p:nvPr/>
          </p:nvSpPr>
          <p:spPr bwMode="auto">
            <a:xfrm>
              <a:off x="8672441" y="3943613"/>
              <a:ext cx="159772" cy="170349"/>
            </a:xfrm>
            <a:prstGeom prst="rect">
              <a:avLst/>
            </a:prstGeom>
            <a:solidFill>
              <a:schemeClr val="tx2">
                <a:lumMod val="40000"/>
                <a:lumOff val="60000"/>
              </a:schemeClr>
            </a:solid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3" name="Rectangle 24"/>
            <p:cNvSpPr>
              <a:spLocks noChangeArrowheads="1"/>
            </p:cNvSpPr>
            <p:nvPr/>
          </p:nvSpPr>
          <p:spPr bwMode="auto">
            <a:xfrm>
              <a:off x="6821177" y="3947165"/>
              <a:ext cx="151179" cy="166798"/>
            </a:xfrm>
            <a:prstGeom prst="rect">
              <a:avLst/>
            </a:prstGeom>
            <a:solidFill>
              <a:schemeClr val="tx2">
                <a:lumMod val="75000"/>
              </a:schemeClr>
            </a:solid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sp>
          <p:nvSpPr>
            <p:cNvPr id="14" name="TextBox 25"/>
            <p:cNvSpPr txBox="1">
              <a:spLocks noChangeArrowheads="1"/>
            </p:cNvSpPr>
            <p:nvPr/>
          </p:nvSpPr>
          <p:spPr bwMode="auto">
            <a:xfrm>
              <a:off x="8832212" y="3899272"/>
              <a:ext cx="1266634" cy="261762"/>
            </a:xfrm>
            <a:prstGeom prst="rect">
              <a:avLst/>
            </a:prstGeom>
            <a:noFill/>
            <a:ln w="9525">
              <a:noFill/>
              <a:miter lim="800000"/>
              <a:headEnd/>
              <a:tailEnd/>
            </a:ln>
          </p:spPr>
          <p:txBody>
            <a:bodyPr wrap="none">
              <a:spAutoFit/>
            </a:bodyPr>
            <a:lstStyle/>
            <a:p>
              <a:pPr>
                <a:buFontTx/>
                <a:buNone/>
              </a:pPr>
              <a:r>
                <a:rPr lang="en-US" sz="1100" dirty="0">
                  <a:solidFill>
                    <a:schemeClr val="tx1"/>
                  </a:solidFill>
                  <a:latin typeface="Arial" pitchFamily="34" charset="0"/>
                  <a:cs typeface="Arial" pitchFamily="34" charset="0"/>
                </a:rPr>
                <a:t>Somewhat Agree</a:t>
              </a:r>
            </a:p>
          </p:txBody>
        </p:sp>
        <p:sp>
          <p:nvSpPr>
            <p:cNvPr id="15" name="TextBox 26"/>
            <p:cNvSpPr txBox="1">
              <a:spLocks noChangeArrowheads="1"/>
            </p:cNvSpPr>
            <p:nvPr/>
          </p:nvSpPr>
          <p:spPr bwMode="auto">
            <a:xfrm>
              <a:off x="6972356" y="3895532"/>
              <a:ext cx="1117562" cy="261762"/>
            </a:xfrm>
            <a:prstGeom prst="rect">
              <a:avLst/>
            </a:prstGeom>
            <a:noFill/>
            <a:ln w="9525">
              <a:noFill/>
              <a:miter lim="800000"/>
              <a:headEnd/>
              <a:tailEnd/>
            </a:ln>
          </p:spPr>
          <p:txBody>
            <a:bodyPr wrap="none">
              <a:spAutoFit/>
            </a:bodyPr>
            <a:lstStyle/>
            <a:p>
              <a:pPr>
                <a:buFontTx/>
                <a:buNone/>
              </a:pPr>
              <a:r>
                <a:rPr lang="en-US" sz="1100" dirty="0">
                  <a:latin typeface="Arial" pitchFamily="34" charset="0"/>
                  <a:cs typeface="Arial" pitchFamily="34" charset="0"/>
                </a:rPr>
                <a:t>Strongly Agree</a:t>
              </a:r>
              <a:endParaRPr lang="en-US" sz="1100" dirty="0">
                <a:solidFill>
                  <a:schemeClr val="tx1"/>
                </a:solidFill>
                <a:latin typeface="Arial" pitchFamily="34" charset="0"/>
                <a:cs typeface="Arial" pitchFamily="34" charset="0"/>
              </a:endParaRPr>
            </a:p>
          </p:txBody>
        </p:sp>
        <p:sp>
          <p:nvSpPr>
            <p:cNvPr id="16" name="Rectangle 27"/>
            <p:cNvSpPr>
              <a:spLocks noChangeArrowheads="1"/>
            </p:cNvSpPr>
            <p:nvPr/>
          </p:nvSpPr>
          <p:spPr bwMode="auto">
            <a:xfrm>
              <a:off x="6607534" y="3848431"/>
              <a:ext cx="3562184" cy="413468"/>
            </a:xfrm>
            <a:prstGeom prst="rect">
              <a:avLst/>
            </a:prstGeom>
            <a:noFill/>
            <a:ln w="9525" algn="ctr">
              <a:solidFill>
                <a:schemeClr val="tx1"/>
              </a:solidFill>
              <a:round/>
              <a:headEnd/>
              <a:tailEnd/>
            </a:ln>
          </p:spPr>
          <p:txBody>
            <a:bodyPr/>
            <a:lstStyle/>
            <a:p>
              <a:pPr>
                <a:spcBef>
                  <a:spcPct val="0"/>
                </a:spcBef>
                <a:buFontTx/>
                <a:buNone/>
              </a:pPr>
              <a:endParaRPr lang="en-US" sz="1800">
                <a:solidFill>
                  <a:schemeClr val="tx1"/>
                </a:solidFill>
                <a:latin typeface="Arial" pitchFamily="34" charset="0"/>
                <a:cs typeface="Arial" pitchFamily="34" charset="0"/>
              </a:endParaRPr>
            </a:p>
          </p:txBody>
        </p:sp>
      </p:grpSp>
      <p:sp>
        <p:nvSpPr>
          <p:cNvPr id="17" name="TextBox 29"/>
          <p:cNvSpPr txBox="1">
            <a:spLocks noChangeArrowheads="1"/>
          </p:cNvSpPr>
          <p:nvPr/>
        </p:nvSpPr>
        <p:spPr bwMode="auto">
          <a:xfrm>
            <a:off x="4912376" y="2866198"/>
            <a:ext cx="392112" cy="246063"/>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65</a:t>
            </a:r>
          </a:p>
        </p:txBody>
      </p:sp>
      <p:sp>
        <p:nvSpPr>
          <p:cNvPr id="18" name="TextBox 30"/>
          <p:cNvSpPr txBox="1">
            <a:spLocks noChangeArrowheads="1"/>
          </p:cNvSpPr>
          <p:nvPr/>
        </p:nvSpPr>
        <p:spPr bwMode="auto">
          <a:xfrm>
            <a:off x="5057867" y="3390114"/>
            <a:ext cx="392112" cy="247650"/>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69</a:t>
            </a:r>
            <a:endParaRPr lang="en-US" sz="1000" dirty="0">
              <a:solidFill>
                <a:schemeClr val="bg1"/>
              </a:solidFill>
              <a:latin typeface="Arial" pitchFamily="34" charset="0"/>
              <a:cs typeface="Arial" pitchFamily="34" charset="0"/>
            </a:endParaRPr>
          </a:p>
        </p:txBody>
      </p:sp>
      <p:sp>
        <p:nvSpPr>
          <p:cNvPr id="19" name="TextBox 32"/>
          <p:cNvSpPr txBox="1">
            <a:spLocks noChangeArrowheads="1"/>
          </p:cNvSpPr>
          <p:nvPr/>
        </p:nvSpPr>
        <p:spPr bwMode="auto">
          <a:xfrm>
            <a:off x="3123249" y="3893293"/>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17</a:t>
            </a:r>
            <a:endParaRPr lang="en-US" sz="1000" dirty="0">
              <a:solidFill>
                <a:schemeClr val="bg1"/>
              </a:solidFill>
              <a:latin typeface="Arial" pitchFamily="34" charset="0"/>
              <a:cs typeface="Arial" pitchFamily="34" charset="0"/>
            </a:endParaRPr>
          </a:p>
        </p:txBody>
      </p:sp>
      <p:sp>
        <p:nvSpPr>
          <p:cNvPr id="22" name="TextBox 36"/>
          <p:cNvSpPr txBox="1">
            <a:spLocks noChangeArrowheads="1"/>
          </p:cNvSpPr>
          <p:nvPr/>
        </p:nvSpPr>
        <p:spPr bwMode="auto">
          <a:xfrm>
            <a:off x="3797272" y="5438151"/>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35</a:t>
            </a:r>
            <a:endParaRPr lang="en-US" sz="1000" dirty="0">
              <a:solidFill>
                <a:schemeClr val="bg1"/>
              </a:solidFill>
              <a:latin typeface="Arial" pitchFamily="34" charset="0"/>
              <a:cs typeface="Arial" pitchFamily="34" charset="0"/>
            </a:endParaRPr>
          </a:p>
        </p:txBody>
      </p:sp>
      <p:sp>
        <p:nvSpPr>
          <p:cNvPr id="24" name="TextBox 52"/>
          <p:cNvSpPr txBox="1">
            <a:spLocks noChangeArrowheads="1"/>
          </p:cNvSpPr>
          <p:nvPr/>
        </p:nvSpPr>
        <p:spPr bwMode="auto">
          <a:xfrm>
            <a:off x="4487474" y="5431983"/>
            <a:ext cx="392112" cy="246221"/>
          </a:xfrm>
          <a:prstGeom prst="rect">
            <a:avLst/>
          </a:prstGeom>
          <a:noFill/>
          <a:ln w="9525">
            <a:noFill/>
            <a:miter lim="800000"/>
            <a:headEnd/>
            <a:tailEnd/>
          </a:ln>
        </p:spPr>
        <p:txBody>
          <a:bodyPr>
            <a:spAutoFit/>
          </a:bodyPr>
          <a:lstStyle/>
          <a:p>
            <a:pPr>
              <a:buFontTx/>
              <a:buNone/>
            </a:pPr>
            <a:r>
              <a:rPr lang="en-CA" sz="1000" b="1" dirty="0">
                <a:latin typeface="Arial" pitchFamily="34" charset="0"/>
                <a:cs typeface="Arial" pitchFamily="34" charset="0"/>
              </a:rPr>
              <a:t>53</a:t>
            </a:r>
            <a:endParaRPr lang="en-US" sz="1000" dirty="0">
              <a:latin typeface="Arial" pitchFamily="34" charset="0"/>
              <a:cs typeface="Arial" pitchFamily="34" charset="0"/>
            </a:endParaRPr>
          </a:p>
        </p:txBody>
      </p:sp>
      <p:sp>
        <p:nvSpPr>
          <p:cNvPr id="26" name="TextBox 56"/>
          <p:cNvSpPr txBox="1">
            <a:spLocks noChangeArrowheads="1"/>
          </p:cNvSpPr>
          <p:nvPr/>
        </p:nvSpPr>
        <p:spPr bwMode="auto">
          <a:xfrm>
            <a:off x="3019492" y="4417094"/>
            <a:ext cx="392113"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13</a:t>
            </a:r>
            <a:endParaRPr lang="en-US" sz="1000" dirty="0">
              <a:latin typeface="Arial" pitchFamily="34" charset="0"/>
              <a:cs typeface="Arial" pitchFamily="34" charset="0"/>
            </a:endParaRPr>
          </a:p>
        </p:txBody>
      </p:sp>
      <p:sp>
        <p:nvSpPr>
          <p:cNvPr id="27" name="TextBox 57"/>
          <p:cNvSpPr txBox="1">
            <a:spLocks noChangeArrowheads="1"/>
          </p:cNvSpPr>
          <p:nvPr/>
        </p:nvSpPr>
        <p:spPr bwMode="auto">
          <a:xfrm>
            <a:off x="3899386" y="3897947"/>
            <a:ext cx="392112" cy="246062"/>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37</a:t>
            </a:r>
            <a:endParaRPr lang="en-US" sz="1000" dirty="0">
              <a:latin typeface="Arial" pitchFamily="34" charset="0"/>
              <a:cs typeface="Arial" pitchFamily="34" charset="0"/>
            </a:endParaRPr>
          </a:p>
        </p:txBody>
      </p:sp>
      <p:sp>
        <p:nvSpPr>
          <p:cNvPr id="28" name="TextBox 58"/>
          <p:cNvSpPr txBox="1">
            <a:spLocks noChangeArrowheads="1"/>
          </p:cNvSpPr>
          <p:nvPr/>
        </p:nvSpPr>
        <p:spPr bwMode="auto">
          <a:xfrm>
            <a:off x="2940882" y="4922213"/>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11</a:t>
            </a:r>
            <a:endParaRPr lang="en-US" sz="1000" dirty="0">
              <a:latin typeface="Arial" pitchFamily="34" charset="0"/>
              <a:cs typeface="Arial" pitchFamily="34" charset="0"/>
            </a:endParaRPr>
          </a:p>
        </p:txBody>
      </p:sp>
      <p:sp>
        <p:nvSpPr>
          <p:cNvPr id="29" name="TextBox 59"/>
          <p:cNvSpPr txBox="1">
            <a:spLocks noChangeArrowheads="1"/>
          </p:cNvSpPr>
          <p:nvPr/>
        </p:nvSpPr>
        <p:spPr bwMode="auto">
          <a:xfrm>
            <a:off x="5865005" y="3372256"/>
            <a:ext cx="392112" cy="247650"/>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90</a:t>
            </a:r>
            <a:endParaRPr lang="en-US" sz="1000" dirty="0">
              <a:latin typeface="Arial" pitchFamily="34" charset="0"/>
              <a:cs typeface="Arial" pitchFamily="34" charset="0"/>
            </a:endParaRPr>
          </a:p>
        </p:txBody>
      </p:sp>
      <p:sp>
        <p:nvSpPr>
          <p:cNvPr id="30" name="TextBox 62"/>
          <p:cNvSpPr txBox="1">
            <a:spLocks noChangeArrowheads="1"/>
          </p:cNvSpPr>
          <p:nvPr/>
        </p:nvSpPr>
        <p:spPr bwMode="auto">
          <a:xfrm>
            <a:off x="5834173" y="2869087"/>
            <a:ext cx="392113" cy="246063"/>
          </a:xfrm>
          <a:prstGeom prst="rect">
            <a:avLst/>
          </a:prstGeom>
          <a:noFill/>
          <a:ln w="9525">
            <a:noFill/>
            <a:miter lim="800000"/>
            <a:headEnd/>
            <a:tailEnd/>
          </a:ln>
        </p:spPr>
        <p:txBody>
          <a:bodyPr>
            <a:spAutoFit/>
          </a:bodyPr>
          <a:lstStyle/>
          <a:p>
            <a:pPr>
              <a:buFontTx/>
              <a:buNone/>
            </a:pPr>
            <a:r>
              <a:rPr lang="en-US" sz="1000" b="1" dirty="0">
                <a:latin typeface="Arial" pitchFamily="34" charset="0"/>
                <a:cs typeface="Arial" pitchFamily="34" charset="0"/>
              </a:rPr>
              <a:t>89</a:t>
            </a:r>
            <a:endParaRPr lang="en-US" sz="1000" dirty="0">
              <a:latin typeface="Arial" pitchFamily="34" charset="0"/>
              <a:cs typeface="Arial" pitchFamily="34" charset="0"/>
            </a:endParaRPr>
          </a:p>
        </p:txBody>
      </p:sp>
      <p:sp>
        <p:nvSpPr>
          <p:cNvPr id="38" name="Content Placeholder 2"/>
          <p:cNvSpPr>
            <a:spLocks noGrp="1"/>
          </p:cNvSpPr>
          <p:nvPr>
            <p:ph idx="1"/>
          </p:nvPr>
        </p:nvSpPr>
        <p:spPr>
          <a:xfrm>
            <a:off x="180796" y="1081730"/>
            <a:ext cx="8744129" cy="572875"/>
          </a:xfrm>
        </p:spPr>
        <p:txBody>
          <a:bodyPr/>
          <a:lstStyle/>
          <a:p>
            <a:r>
              <a:rPr lang="en-US" sz="1000" dirty="0"/>
              <a:t>The slogan &amp; logo also communicate effectively with New Boaters.</a:t>
            </a:r>
          </a:p>
          <a:p>
            <a:r>
              <a:rPr lang="en-US" sz="1000" dirty="0"/>
              <a:t>It also communicates effectively with boating activity and demographic sub-groups.  </a:t>
            </a:r>
            <a:r>
              <a:rPr lang="en-US" sz="1000" dirty="0" smtClean="0"/>
              <a:t/>
            </a:r>
            <a:br>
              <a:rPr lang="en-US" sz="1000" dirty="0" smtClean="0"/>
            </a:br>
            <a:r>
              <a:rPr lang="en-US" sz="1000" dirty="0" smtClean="0"/>
              <a:t>Somewhat </a:t>
            </a:r>
            <a:r>
              <a:rPr lang="en-US" sz="1000" dirty="0"/>
              <a:t>more confusing to men (19% agree it is confusing) than women (6%).</a:t>
            </a:r>
            <a:endParaRPr lang="en-CA" sz="1000" dirty="0"/>
          </a:p>
        </p:txBody>
      </p:sp>
      <p:sp>
        <p:nvSpPr>
          <p:cNvPr id="79" name="TextBox 32"/>
          <p:cNvSpPr txBox="1">
            <a:spLocks noChangeArrowheads="1"/>
          </p:cNvSpPr>
          <p:nvPr/>
        </p:nvSpPr>
        <p:spPr bwMode="auto">
          <a:xfrm>
            <a:off x="2690506" y="4412355"/>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5</a:t>
            </a:r>
          </a:p>
        </p:txBody>
      </p:sp>
      <p:sp>
        <p:nvSpPr>
          <p:cNvPr id="80" name="TextBox 34"/>
          <p:cNvSpPr txBox="1">
            <a:spLocks noChangeArrowheads="1"/>
          </p:cNvSpPr>
          <p:nvPr/>
        </p:nvSpPr>
        <p:spPr bwMode="auto">
          <a:xfrm>
            <a:off x="2617128" y="4908566"/>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a:t>
            </a:r>
          </a:p>
        </p:txBody>
      </p:sp>
      <p:sp>
        <p:nvSpPr>
          <p:cNvPr id="101" name="Text Box 1916">
            <a:extLst>
              <a:ext uri="{FF2B5EF4-FFF2-40B4-BE49-F238E27FC236}">
                <a16:creationId xmlns:a16="http://schemas.microsoft.com/office/drawing/2014/main" xmlns="" id="{B25A8A4A-90CD-48E2-B97A-5BD297A7C58C}"/>
              </a:ext>
            </a:extLst>
          </p:cNvPr>
          <p:cNvSpPr txBox="1">
            <a:spLocks noChangeArrowheads="1"/>
          </p:cNvSpPr>
          <p:nvPr/>
        </p:nvSpPr>
        <p:spPr bwMode="auto">
          <a:xfrm>
            <a:off x="59982" y="6507163"/>
            <a:ext cx="7472504" cy="350837"/>
          </a:xfrm>
          <a:prstGeom prst="rect">
            <a:avLst/>
          </a:prstGeom>
          <a:noFill/>
          <a:ln w="9525">
            <a:noFill/>
            <a:miter lim="800000"/>
            <a:headEnd/>
            <a:tailEnd/>
          </a:ln>
        </p:spPr>
        <p:txBody>
          <a:bodyPr anchor="ctr" anchorCtr="0">
            <a:noAutofit/>
          </a:bodyPr>
          <a:lstStyle/>
          <a:p>
            <a:r>
              <a:rPr lang="en-US" sz="900" dirty="0">
                <a:solidFill>
                  <a:prstClr val="black"/>
                </a:solidFill>
                <a:latin typeface="Arial" pitchFamily="34" charset="0"/>
                <a:cs typeface="Arial" pitchFamily="34" charset="0"/>
              </a:rPr>
              <a:t>13d. How strongly do you agree or disagree that each of the following statements applies to the poster / banner ad you just saw?</a:t>
            </a:r>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1775074" y="1793825"/>
            <a:ext cx="5229033" cy="417487"/>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Reaction to ‘Boat Sober’ Logo &amp; Slogan</a:t>
            </a:r>
            <a:endParaRPr lang="en-US" sz="1400" dirty="0">
              <a:latin typeface="Arial" pitchFamily="34" charset="0"/>
              <a:cs typeface="Arial" pitchFamily="34" charset="0"/>
            </a:endParaRPr>
          </a:p>
        </p:txBody>
      </p:sp>
      <p:sp>
        <p:nvSpPr>
          <p:cNvPr id="32" name="TextBox 58">
            <a:extLst>
              <a:ext uri="{FF2B5EF4-FFF2-40B4-BE49-F238E27FC236}">
                <a16:creationId xmlns:a16="http://schemas.microsoft.com/office/drawing/2014/main" xmlns="" id="{FCCA2D48-24F2-4ABE-B53B-176661CF37BB}"/>
              </a:ext>
            </a:extLst>
          </p:cNvPr>
          <p:cNvSpPr txBox="1">
            <a:spLocks noChangeArrowheads="1"/>
          </p:cNvSpPr>
          <p:nvPr/>
        </p:nvSpPr>
        <p:spPr bwMode="auto">
          <a:xfrm>
            <a:off x="7686602" y="2869087"/>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3" name="TextBox 58">
            <a:extLst>
              <a:ext uri="{FF2B5EF4-FFF2-40B4-BE49-F238E27FC236}">
                <a16:creationId xmlns:a16="http://schemas.microsoft.com/office/drawing/2014/main" xmlns="" id="{DE825B51-E7D8-46C5-9F62-08F5519BFFC8}"/>
              </a:ext>
            </a:extLst>
          </p:cNvPr>
          <p:cNvSpPr txBox="1">
            <a:spLocks noChangeArrowheads="1"/>
          </p:cNvSpPr>
          <p:nvPr/>
        </p:nvSpPr>
        <p:spPr bwMode="auto">
          <a:xfrm>
            <a:off x="7686602" y="3365296"/>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4" name="TextBox 58">
            <a:extLst>
              <a:ext uri="{FF2B5EF4-FFF2-40B4-BE49-F238E27FC236}">
                <a16:creationId xmlns:a16="http://schemas.microsoft.com/office/drawing/2014/main" xmlns="" id="{7DE37D79-4A08-404F-AA0A-65F2BA587C69}"/>
              </a:ext>
            </a:extLst>
          </p:cNvPr>
          <p:cNvSpPr txBox="1">
            <a:spLocks noChangeArrowheads="1"/>
          </p:cNvSpPr>
          <p:nvPr/>
        </p:nvSpPr>
        <p:spPr bwMode="auto">
          <a:xfrm>
            <a:off x="6786860" y="3357779"/>
            <a:ext cx="303728" cy="261570"/>
          </a:xfrm>
          <a:prstGeom prst="rect">
            <a:avLst/>
          </a:prstGeom>
          <a:noFill/>
          <a:ln w="9525">
            <a:solidFill>
              <a:schemeClr val="tx1"/>
            </a:solidFill>
            <a:prstDash val="solid"/>
            <a:miter lim="800000"/>
            <a:headEnd/>
            <a:tailEnd/>
          </a:ln>
        </p:spPr>
        <p:txBody>
          <a:bodyPr wrap="square">
            <a:spAutoFit/>
          </a:bodyPr>
          <a:lstStyle/>
          <a:p>
            <a:pPr>
              <a:buFontTx/>
              <a:buNone/>
            </a:pPr>
            <a:endParaRPr lang="en-US" sz="1000" dirty="0">
              <a:solidFill>
                <a:srgbClr val="FF0000"/>
              </a:solidFill>
              <a:latin typeface="Arial" pitchFamily="34" charset="0"/>
              <a:cs typeface="Arial" pitchFamily="34" charset="0"/>
            </a:endParaRPr>
          </a:p>
        </p:txBody>
      </p:sp>
      <p:sp>
        <p:nvSpPr>
          <p:cNvPr id="35" name="Oval 29">
            <a:extLst>
              <a:ext uri="{FF2B5EF4-FFF2-40B4-BE49-F238E27FC236}">
                <a16:creationId xmlns:a16="http://schemas.microsoft.com/office/drawing/2014/main" xmlns="" id="{646E768E-E50C-407E-A236-5B139BB7C334}"/>
              </a:ext>
            </a:extLst>
          </p:cNvPr>
          <p:cNvSpPr>
            <a:spLocks noChangeArrowheads="1"/>
          </p:cNvSpPr>
          <p:nvPr/>
        </p:nvSpPr>
        <p:spPr bwMode="auto">
          <a:xfrm>
            <a:off x="7646465" y="3874416"/>
            <a:ext cx="394897" cy="275571"/>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6" name="Oval 29">
            <a:extLst>
              <a:ext uri="{FF2B5EF4-FFF2-40B4-BE49-F238E27FC236}">
                <a16:creationId xmlns:a16="http://schemas.microsoft.com/office/drawing/2014/main" xmlns="" id="{CFF29934-0216-4D44-9649-4B7056EC715B}"/>
              </a:ext>
            </a:extLst>
          </p:cNvPr>
          <p:cNvSpPr>
            <a:spLocks noChangeArrowheads="1"/>
          </p:cNvSpPr>
          <p:nvPr/>
        </p:nvSpPr>
        <p:spPr bwMode="auto">
          <a:xfrm>
            <a:off x="7646465" y="4381383"/>
            <a:ext cx="394897" cy="275571"/>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7" name="Oval 29">
            <a:extLst>
              <a:ext uri="{FF2B5EF4-FFF2-40B4-BE49-F238E27FC236}">
                <a16:creationId xmlns:a16="http://schemas.microsoft.com/office/drawing/2014/main" xmlns="" id="{A7973597-0068-48AB-B03C-342E7D6FA915}"/>
              </a:ext>
            </a:extLst>
          </p:cNvPr>
          <p:cNvSpPr>
            <a:spLocks noChangeArrowheads="1"/>
          </p:cNvSpPr>
          <p:nvPr/>
        </p:nvSpPr>
        <p:spPr bwMode="auto">
          <a:xfrm>
            <a:off x="7640478" y="4879634"/>
            <a:ext cx="394897" cy="275571"/>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39" name="Oval 29">
            <a:extLst>
              <a:ext uri="{FF2B5EF4-FFF2-40B4-BE49-F238E27FC236}">
                <a16:creationId xmlns:a16="http://schemas.microsoft.com/office/drawing/2014/main" xmlns="" id="{EE8200C8-77E2-4A33-A061-7D485B273A48}"/>
              </a:ext>
            </a:extLst>
          </p:cNvPr>
          <p:cNvSpPr>
            <a:spLocks noChangeArrowheads="1"/>
          </p:cNvSpPr>
          <p:nvPr/>
        </p:nvSpPr>
        <p:spPr bwMode="auto">
          <a:xfrm>
            <a:off x="7640478" y="5390327"/>
            <a:ext cx="394897" cy="275571"/>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0" name="Oval 29">
            <a:extLst>
              <a:ext uri="{FF2B5EF4-FFF2-40B4-BE49-F238E27FC236}">
                <a16:creationId xmlns:a16="http://schemas.microsoft.com/office/drawing/2014/main" xmlns="" id="{85DA8706-AB37-41D5-A7D4-E8F968FD3751}"/>
              </a:ext>
            </a:extLst>
          </p:cNvPr>
          <p:cNvSpPr>
            <a:spLocks noChangeArrowheads="1"/>
          </p:cNvSpPr>
          <p:nvPr/>
        </p:nvSpPr>
        <p:spPr bwMode="auto">
          <a:xfrm>
            <a:off x="6754628" y="4378479"/>
            <a:ext cx="394897" cy="275571"/>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1124212025"/>
      </p:ext>
    </p:extLst>
  </p:cSld>
  <p:clrMapOvr>
    <a:masterClrMapping/>
  </p:clrMapOvr>
  <p:transition spd="slow">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0ADBB-DDC1-4D20-81C2-928F8AFFD55B}"/>
              </a:ext>
            </a:extLst>
          </p:cNvPr>
          <p:cNvSpPr>
            <a:spLocks noGrp="1"/>
          </p:cNvSpPr>
          <p:nvPr>
            <p:ph type="title"/>
          </p:nvPr>
        </p:nvSpPr>
        <p:spPr>
          <a:xfrm>
            <a:off x="1496290" y="0"/>
            <a:ext cx="7640789" cy="1052736"/>
          </a:xfrm>
        </p:spPr>
        <p:txBody>
          <a:bodyPr>
            <a:normAutofit fontScale="90000"/>
          </a:bodyPr>
          <a:lstStyle/>
          <a:p>
            <a:r>
              <a:rPr lang="en-CA" dirty="0"/>
              <a:t>Two new draft ‘Boat Sober’ poster ad concepts were shown to boaters to elicit their reactions, as input to 2019 CSBC Safe Boating campaign development. Each ad was shown separately to one-half of English Canada boaters.</a:t>
            </a:r>
          </a:p>
        </p:txBody>
      </p:sp>
      <p:sp>
        <p:nvSpPr>
          <p:cNvPr id="4" name="Slide Number Placeholder 3">
            <a:extLst>
              <a:ext uri="{FF2B5EF4-FFF2-40B4-BE49-F238E27FC236}">
                <a16:creationId xmlns:a16="http://schemas.microsoft.com/office/drawing/2014/main" xmlns="" id="{AC306628-414C-4782-9755-3AB0A7C0D105}"/>
              </a:ext>
            </a:extLst>
          </p:cNvPr>
          <p:cNvSpPr>
            <a:spLocks noGrp="1"/>
          </p:cNvSpPr>
          <p:nvPr>
            <p:ph type="sldNum" sz="quarter" idx="12"/>
          </p:nvPr>
        </p:nvSpPr>
        <p:spPr/>
        <p:txBody>
          <a:bodyPr/>
          <a:lstStyle/>
          <a:p>
            <a:fld id="{5857359A-ACC2-4AC8-94CA-842605F06C6B}" type="slidenum">
              <a:rPr lang="en-US" smtClean="0"/>
              <a:pPr/>
              <a:t>78</a:t>
            </a:fld>
            <a:endParaRPr lang="en-US"/>
          </a:p>
        </p:txBody>
      </p:sp>
      <p:pic>
        <p:nvPicPr>
          <p:cNvPr id="5" name="Picture 4">
            <a:extLst>
              <a:ext uri="{FF2B5EF4-FFF2-40B4-BE49-F238E27FC236}">
                <a16:creationId xmlns:a16="http://schemas.microsoft.com/office/drawing/2014/main" xmlns="" id="{766948EA-FCEF-4E5A-91CC-8EEA865F2861}"/>
              </a:ext>
            </a:extLst>
          </p:cNvPr>
          <p:cNvPicPr>
            <a:picLocks noChangeAspect="1"/>
          </p:cNvPicPr>
          <p:nvPr/>
        </p:nvPicPr>
        <p:blipFill rotWithShape="1">
          <a:blip r:embed="rId2"/>
          <a:srcRect l="645" t="153" r="-1" b="-1"/>
          <a:stretch/>
        </p:blipFill>
        <p:spPr>
          <a:xfrm>
            <a:off x="540586" y="1275053"/>
            <a:ext cx="3755636" cy="5032296"/>
          </a:xfrm>
          <a:prstGeom prst="rect">
            <a:avLst/>
          </a:prstGeom>
          <a:ln>
            <a:solidFill>
              <a:srgbClr val="4F81BD"/>
            </a:solidFill>
          </a:ln>
          <a:effectLst>
            <a:outerShdw blurRad="50800" dist="38100" dir="2700000" algn="ctr" rotWithShape="0">
              <a:schemeClr val="tx1">
                <a:alpha val="43000"/>
              </a:schemeClr>
            </a:outerShdw>
          </a:effectLst>
        </p:spPr>
      </p:pic>
      <p:pic>
        <p:nvPicPr>
          <p:cNvPr id="6" name="Picture 5">
            <a:extLst>
              <a:ext uri="{FF2B5EF4-FFF2-40B4-BE49-F238E27FC236}">
                <a16:creationId xmlns:a16="http://schemas.microsoft.com/office/drawing/2014/main" xmlns="" id="{57DF8D69-9B53-407D-B6F3-EF2E8E0D1389}"/>
              </a:ext>
            </a:extLst>
          </p:cNvPr>
          <p:cNvPicPr>
            <a:picLocks noChangeAspect="1"/>
          </p:cNvPicPr>
          <p:nvPr/>
        </p:nvPicPr>
        <p:blipFill>
          <a:blip r:embed="rId3"/>
          <a:stretch>
            <a:fillRect/>
          </a:stretch>
        </p:blipFill>
        <p:spPr>
          <a:xfrm>
            <a:off x="4834105" y="1275053"/>
            <a:ext cx="3769310" cy="5040000"/>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3616520595"/>
      </p:ext>
    </p:extLst>
  </p:cSld>
  <p:clrMapOvr>
    <a:masterClrMapping/>
  </p:clrMapOvr>
  <p:transition spd="slow">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794" y="0"/>
            <a:ext cx="7750206" cy="1052736"/>
          </a:xfrm>
        </p:spPr>
        <p:txBody>
          <a:bodyPr>
            <a:noAutofit/>
          </a:bodyPr>
          <a:lstStyle/>
          <a:p>
            <a:r>
              <a:rPr lang="en-CA" sz="1600" dirty="0"/>
              <a:t>Both of the two new ‘Boat Sober’ poster ad concepts communicate effectively.  The “Weed” ad elicits a stronger positive emotional reaction from boaters </a:t>
            </a:r>
            <a:r>
              <a:rPr lang="en-CA" sz="1400" dirty="0"/>
              <a:t>(more likable, believable, relevant and important message). </a:t>
            </a:r>
            <a:br>
              <a:rPr lang="en-CA" sz="1400" dirty="0"/>
            </a:br>
            <a:r>
              <a:rPr lang="en-CA" sz="1600" dirty="0"/>
              <a:t>The “Blow 10,000” ad more strongly provides new information.</a:t>
            </a:r>
            <a:endParaRPr lang="en-US" sz="16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79</a:t>
            </a:fld>
            <a:endParaRPr lang="en-US"/>
          </a:p>
        </p:txBody>
      </p:sp>
      <p:sp>
        <p:nvSpPr>
          <p:cNvPr id="8" name="Rectangle 232"/>
          <p:cNvSpPr>
            <a:spLocks noChangeArrowheads="1"/>
          </p:cNvSpPr>
          <p:nvPr/>
        </p:nvSpPr>
        <p:spPr bwMode="auto">
          <a:xfrm>
            <a:off x="2530261" y="1588681"/>
            <a:ext cx="3905657" cy="249613"/>
          </a:xfrm>
          <a:prstGeom prst="rect">
            <a:avLst/>
          </a:prstGeom>
          <a:noFill/>
          <a:ln w="9525">
            <a:noFill/>
            <a:miter lim="800000"/>
            <a:headEnd/>
            <a:tailEnd/>
          </a:ln>
        </p:spPr>
        <p:txBody>
          <a:bodyPr/>
          <a:lstStyle/>
          <a:p>
            <a:pPr algn="ctr" eaLnBrk="1" hangingPunct="1">
              <a:spcBef>
                <a:spcPct val="0"/>
              </a:spcBef>
              <a:buFontTx/>
              <a:buNone/>
            </a:pPr>
            <a:r>
              <a:rPr lang="en-US" sz="1200" b="1" dirty="0">
                <a:solidFill>
                  <a:schemeClr val="tx1"/>
                </a:solidFill>
                <a:latin typeface="Arial" pitchFamily="34" charset="0"/>
                <a:cs typeface="Arial" pitchFamily="34" charset="0"/>
              </a:rPr>
              <a:t>% of English Canada Boaters </a:t>
            </a:r>
            <a:r>
              <a:rPr lang="en-US" sz="1050" b="1" dirty="0">
                <a:solidFill>
                  <a:schemeClr val="tx1"/>
                </a:solidFill>
                <a:latin typeface="Arial" pitchFamily="34" charset="0"/>
                <a:cs typeface="Arial" pitchFamily="34" charset="0"/>
              </a:rPr>
              <a:t>(n = </a:t>
            </a:r>
            <a:r>
              <a:rPr lang="en-US" sz="1050" b="1" dirty="0">
                <a:latin typeface="Arial" pitchFamily="34" charset="0"/>
                <a:cs typeface="Arial" pitchFamily="34" charset="0"/>
              </a:rPr>
              <a:t>184/186</a:t>
            </a:r>
            <a:r>
              <a:rPr lang="en-US" sz="1050" b="1" dirty="0">
                <a:solidFill>
                  <a:schemeClr val="tx1"/>
                </a:solidFill>
                <a:latin typeface="Arial" pitchFamily="34" charset="0"/>
                <a:cs typeface="Arial" pitchFamily="34" charset="0"/>
              </a:rPr>
              <a:t>)</a:t>
            </a:r>
            <a:endParaRPr lang="en-US" sz="1050" dirty="0">
              <a:solidFill>
                <a:schemeClr val="tx1"/>
              </a:solidFill>
              <a:latin typeface="Arial" pitchFamily="34" charset="0"/>
              <a:cs typeface="Arial" pitchFamily="34" charset="0"/>
            </a:endParaRPr>
          </a:p>
        </p:txBody>
      </p:sp>
      <p:sp>
        <p:nvSpPr>
          <p:cNvPr id="38" name="Content Placeholder 2"/>
          <p:cNvSpPr>
            <a:spLocks noGrp="1"/>
          </p:cNvSpPr>
          <p:nvPr>
            <p:ph idx="1"/>
          </p:nvPr>
        </p:nvSpPr>
        <p:spPr>
          <a:xfrm>
            <a:off x="112146" y="1107608"/>
            <a:ext cx="8973177" cy="249431"/>
          </a:xfrm>
        </p:spPr>
        <p:txBody>
          <a:bodyPr/>
          <a:lstStyle/>
          <a:p>
            <a:r>
              <a:rPr lang="en-US" sz="1000" dirty="0"/>
              <a:t>Both ads perform well on key ad effectiveness criteria – intrusiveness; emotional reaction; message relevance, believability and clarity; and persuasion.</a:t>
            </a:r>
            <a:endParaRPr lang="en-CA" sz="1000" dirty="0"/>
          </a:p>
        </p:txBody>
      </p:sp>
      <p:sp>
        <p:nvSpPr>
          <p:cNvPr id="101" name="Text Box 1916">
            <a:extLst>
              <a:ext uri="{FF2B5EF4-FFF2-40B4-BE49-F238E27FC236}">
                <a16:creationId xmlns:a16="http://schemas.microsoft.com/office/drawing/2014/main" xmlns="" id="{B25A8A4A-90CD-48E2-B97A-5BD297A7C58C}"/>
              </a:ext>
            </a:extLst>
          </p:cNvPr>
          <p:cNvSpPr txBox="1">
            <a:spLocks noChangeArrowheads="1"/>
          </p:cNvSpPr>
          <p:nvPr/>
        </p:nvSpPr>
        <p:spPr bwMode="auto">
          <a:xfrm>
            <a:off x="59982" y="6507163"/>
            <a:ext cx="7139808" cy="350837"/>
          </a:xfrm>
          <a:prstGeom prst="rect">
            <a:avLst/>
          </a:prstGeom>
          <a:noFill/>
          <a:ln w="9525">
            <a:noFill/>
            <a:miter lim="800000"/>
            <a:headEnd/>
            <a:tailEnd/>
          </a:ln>
        </p:spPr>
        <p:txBody>
          <a:bodyPr anchor="ctr" anchorCtr="0">
            <a:noAutofit/>
          </a:bodyPr>
          <a:lstStyle/>
          <a:p>
            <a:r>
              <a:rPr lang="en-US" sz="900" dirty="0">
                <a:solidFill>
                  <a:prstClr val="black"/>
                </a:solidFill>
                <a:latin typeface="Arial" pitchFamily="34" charset="0"/>
                <a:cs typeface="Arial" pitchFamily="34" charset="0"/>
              </a:rPr>
              <a:t>14. Below is an idea for a poster ad. Please take a look at this ad now. How strongly do you agree or disagree that each of the following statements applies to the poster ad you just saw?</a:t>
            </a:r>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1838420" y="1339882"/>
            <a:ext cx="5229033" cy="417487"/>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Reaction to two new ‘Boat Sober’ poster ad concepts</a:t>
            </a:r>
            <a:endParaRPr lang="en-US" sz="1400" dirty="0">
              <a:latin typeface="Arial" pitchFamily="34" charset="0"/>
              <a:cs typeface="Arial" pitchFamily="34" charset="0"/>
            </a:endParaRPr>
          </a:p>
        </p:txBody>
      </p:sp>
      <p:graphicFrame>
        <p:nvGraphicFramePr>
          <p:cNvPr id="15" name="Table 14">
            <a:extLst>
              <a:ext uri="{FF2B5EF4-FFF2-40B4-BE49-F238E27FC236}">
                <a16:creationId xmlns:a16="http://schemas.microsoft.com/office/drawing/2014/main" xmlns="" id="{A587F5C6-3565-412B-9861-202CBEFA40A2}"/>
              </a:ext>
            </a:extLst>
          </p:cNvPr>
          <p:cNvGraphicFramePr>
            <a:graphicFrameLocks noGrp="1"/>
          </p:cNvGraphicFramePr>
          <p:nvPr>
            <p:extLst>
              <p:ext uri="{D42A27DB-BD31-4B8C-83A1-F6EECF244321}">
                <p14:modId xmlns:p14="http://schemas.microsoft.com/office/powerpoint/2010/main" val="1828931052"/>
              </p:ext>
            </p:extLst>
          </p:nvPr>
        </p:nvGraphicFramePr>
        <p:xfrm>
          <a:off x="7750988" y="1934663"/>
          <a:ext cx="720000" cy="3970437"/>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 val="1434392144"/>
                    </a:ext>
                  </a:extLst>
                </a:gridCol>
              </a:tblGrid>
              <a:tr h="14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pitchFamily="34" charset="0"/>
                          <a:cs typeface="Arial" pitchFamily="34" charset="0"/>
                          <a:sym typeface="Wingdings 2" panose="05020102010507070707" pitchFamily="18" charset="2"/>
                        </a:rPr>
                        <a:t></a:t>
                      </a:r>
                      <a:endParaRPr lang="en-US" sz="1000" b="1" dirty="0">
                        <a:solidFill>
                          <a:srgbClr val="0070C0"/>
                        </a:solidFill>
                        <a:latin typeface="Arial" pitchFamily="34" charset="0"/>
                        <a:cs typeface="Arial"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181392">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257175">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0876545"/>
                  </a:ext>
                </a:extLst>
              </a:tr>
              <a:tr h="16305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303675">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14400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323850">
                <a:tc>
                  <a:txBody>
                    <a:bodyPr/>
                    <a:lstStyle/>
                    <a:p>
                      <a:pPr algn="ctr"/>
                      <a:r>
                        <a:rPr lang="en-CA" sz="1000" b="1" dirty="0">
                          <a:solidFill>
                            <a:srgbClr val="0070C0"/>
                          </a:solidFill>
                          <a:latin typeface="Arial" panose="020B0604020202020204" pitchFamily="34" charset="0"/>
                          <a:cs typeface="Arial" panose="020B0604020202020204" pitchFamily="34" charset="0"/>
                        </a:rPr>
                        <a:t>~</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7561881"/>
                  </a:ext>
                </a:extLst>
              </a:tr>
              <a:tr h="14400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26381827"/>
                  </a:ext>
                </a:extLst>
              </a:tr>
              <a:tr h="27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02234639"/>
                  </a:ext>
                </a:extLst>
              </a:tr>
              <a:tr h="169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85040746"/>
                  </a:ext>
                </a:extLst>
              </a:tr>
              <a:tr h="300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41344684"/>
                  </a:ext>
                </a:extLst>
              </a:tr>
              <a:tr h="14400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21182114"/>
                  </a:ext>
                </a:extLst>
              </a:tr>
              <a:tr h="292953">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44376046"/>
                  </a:ext>
                </a:extLst>
              </a:tr>
              <a:tr h="14400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18169772"/>
                  </a:ext>
                </a:extLst>
              </a:tr>
              <a:tr h="308846">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7987544"/>
                  </a:ext>
                </a:extLst>
              </a:tr>
              <a:tr h="14400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9833740"/>
                  </a:ext>
                </a:extLst>
              </a:tr>
              <a:tr h="326571">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75471345"/>
                  </a:ext>
                </a:extLst>
              </a:tr>
              <a:tr h="144000">
                <a:tc>
                  <a:txBody>
                    <a:bodyPr/>
                    <a:lstStyle/>
                    <a:p>
                      <a:pPr algn="ctr"/>
                      <a:r>
                        <a:rPr lang="en-US" sz="1000" b="1" dirty="0">
                          <a:solidFill>
                            <a:srgbClr val="0070C0"/>
                          </a:solidFill>
                          <a:latin typeface="Arial" pitchFamily="34" charset="0"/>
                          <a:cs typeface="Arial" pitchFamily="34" charset="0"/>
                          <a:sym typeface="Wingdings 2" panose="05020102010507070707" pitchFamily="18" charset="2"/>
                        </a:rPr>
                        <a:t></a:t>
                      </a:r>
                      <a:endParaRPr lang="en-CA" sz="1000" dirty="0">
                        <a:solidFill>
                          <a:sysClr val="windowText" lastClr="000000"/>
                        </a:solidFill>
                        <a:latin typeface="Arial" panose="020B0604020202020204" pitchFamily="34" charset="0"/>
                        <a:cs typeface="Arial" panose="020B0604020202020204" pitchFamily="34" charset="0"/>
                      </a:endParaRP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14187393"/>
                  </a:ext>
                </a:extLst>
              </a:tr>
            </a:tbl>
          </a:graphicData>
        </a:graphic>
      </p:graphicFrame>
      <p:sp>
        <p:nvSpPr>
          <p:cNvPr id="16" name="TextBox 34">
            <a:extLst>
              <a:ext uri="{FF2B5EF4-FFF2-40B4-BE49-F238E27FC236}">
                <a16:creationId xmlns:a16="http://schemas.microsoft.com/office/drawing/2014/main" xmlns="" id="{41E91678-F02D-44E0-9AD5-3E6C6298E777}"/>
              </a:ext>
            </a:extLst>
          </p:cNvPr>
          <p:cNvSpPr txBox="1">
            <a:spLocks noChangeArrowheads="1"/>
          </p:cNvSpPr>
          <p:nvPr/>
        </p:nvSpPr>
        <p:spPr bwMode="auto">
          <a:xfrm>
            <a:off x="2617128" y="4173964"/>
            <a:ext cx="392113" cy="246062"/>
          </a:xfrm>
          <a:prstGeom prst="rect">
            <a:avLst/>
          </a:prstGeom>
          <a:noFill/>
          <a:ln w="9525">
            <a:noFill/>
            <a:miter lim="800000"/>
            <a:headEnd/>
            <a:tailEnd/>
          </a:ln>
        </p:spPr>
        <p:txBody>
          <a:bodyPr>
            <a:spAutoFit/>
          </a:bodyPr>
          <a:lstStyle/>
          <a:p>
            <a:pPr>
              <a:buFontTx/>
              <a:buNone/>
            </a:pPr>
            <a:r>
              <a:rPr lang="en-US" sz="1000" b="1" dirty="0">
                <a:solidFill>
                  <a:schemeClr val="bg1"/>
                </a:solidFill>
                <a:latin typeface="Arial" pitchFamily="34" charset="0"/>
                <a:cs typeface="Arial" pitchFamily="34" charset="0"/>
              </a:rPr>
              <a:t>3</a:t>
            </a:r>
          </a:p>
        </p:txBody>
      </p:sp>
      <p:graphicFrame>
        <p:nvGraphicFramePr>
          <p:cNvPr id="17" name="Chart 16">
            <a:extLst>
              <a:ext uri="{FF2B5EF4-FFF2-40B4-BE49-F238E27FC236}">
                <a16:creationId xmlns:a16="http://schemas.microsoft.com/office/drawing/2014/main" xmlns="" id="{93482358-215A-4212-9CA5-EDAE52BD715E}"/>
              </a:ext>
            </a:extLst>
          </p:cNvPr>
          <p:cNvGraphicFramePr/>
          <p:nvPr>
            <p:extLst>
              <p:ext uri="{D42A27DB-BD31-4B8C-83A1-F6EECF244321}">
                <p14:modId xmlns:p14="http://schemas.microsoft.com/office/powerpoint/2010/main" val="3564352432"/>
              </p:ext>
            </p:extLst>
          </p:nvPr>
        </p:nvGraphicFramePr>
        <p:xfrm>
          <a:off x="1763412" y="1783171"/>
          <a:ext cx="6096000" cy="422616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6">
            <a:extLst>
              <a:ext uri="{FF2B5EF4-FFF2-40B4-BE49-F238E27FC236}">
                <a16:creationId xmlns:a16="http://schemas.microsoft.com/office/drawing/2014/main" xmlns="" id="{F148E766-0440-4B34-AD9D-E73385D0FBC8}"/>
              </a:ext>
            </a:extLst>
          </p:cNvPr>
          <p:cNvSpPr txBox="1">
            <a:spLocks noChangeArrowheads="1"/>
          </p:cNvSpPr>
          <p:nvPr/>
        </p:nvSpPr>
        <p:spPr bwMode="auto">
          <a:xfrm>
            <a:off x="647114" y="1934098"/>
            <a:ext cx="2094326" cy="4190891"/>
          </a:xfrm>
          <a:prstGeom prst="rect">
            <a:avLst/>
          </a:prstGeom>
          <a:solidFill>
            <a:srgbClr val="FFFFFF"/>
          </a:solidFill>
          <a:ln w="9525">
            <a:noFill/>
            <a:miter lim="800000"/>
            <a:headEnd/>
            <a:tailEnd/>
          </a:ln>
        </p:spPr>
        <p:txBody>
          <a:bodyPr wrap="square">
            <a:spAutoFit/>
          </a:bodyPr>
          <a:lstStyle/>
          <a:p>
            <a:pPr algn="r">
              <a:spcBef>
                <a:spcPts val="1200"/>
              </a:spcBef>
              <a:buFontTx/>
              <a:buNone/>
            </a:pPr>
            <a:r>
              <a:rPr lang="en-US" sz="1200" dirty="0">
                <a:solidFill>
                  <a:schemeClr val="tx1"/>
                </a:solidFill>
                <a:latin typeface="Arial" pitchFamily="34" charset="0"/>
                <a:cs typeface="Arial" pitchFamily="34" charset="0"/>
              </a:rPr>
              <a:t>I like this ad</a:t>
            </a:r>
          </a:p>
          <a:p>
            <a:pPr algn="r">
              <a:spcBef>
                <a:spcPts val="1200"/>
              </a:spcBef>
              <a:buFontTx/>
              <a:buNone/>
            </a:pPr>
            <a:r>
              <a:rPr lang="en-US" sz="1200" dirty="0">
                <a:latin typeface="Arial" pitchFamily="34" charset="0"/>
                <a:cs typeface="Arial" pitchFamily="34" charset="0"/>
              </a:rPr>
              <a:t>Messages in this ad are relevant to me</a:t>
            </a:r>
          </a:p>
          <a:p>
            <a:pPr algn="r">
              <a:spcBef>
                <a:spcPts val="1200"/>
              </a:spcBef>
              <a:buFontTx/>
              <a:buNone/>
            </a:pPr>
            <a:r>
              <a:rPr lang="en-US" sz="1200" dirty="0">
                <a:solidFill>
                  <a:schemeClr val="tx1"/>
                </a:solidFill>
                <a:latin typeface="Arial" pitchFamily="34" charset="0"/>
                <a:cs typeface="Arial" pitchFamily="34" charset="0"/>
              </a:rPr>
              <a:t>What this ad is saying is important</a:t>
            </a:r>
          </a:p>
          <a:p>
            <a:pPr algn="r">
              <a:spcBef>
                <a:spcPts val="1200"/>
              </a:spcBef>
              <a:spcAft>
                <a:spcPts val="600"/>
              </a:spcAft>
              <a:buFontTx/>
              <a:buNone/>
            </a:pPr>
            <a:r>
              <a:rPr lang="en-US" sz="1200" dirty="0">
                <a:latin typeface="Arial" pitchFamily="34" charset="0"/>
                <a:cs typeface="Arial" pitchFamily="34" charset="0"/>
              </a:rPr>
              <a:t>Ad tells me something new</a:t>
            </a:r>
          </a:p>
          <a:p>
            <a:pPr algn="r">
              <a:spcBef>
                <a:spcPts val="1200"/>
              </a:spcBef>
              <a:spcAft>
                <a:spcPts val="400"/>
              </a:spcAft>
              <a:buFontTx/>
              <a:buNone/>
            </a:pPr>
            <a:r>
              <a:rPr lang="en-US" sz="1200" dirty="0">
                <a:solidFill>
                  <a:schemeClr val="tx1"/>
                </a:solidFill>
                <a:latin typeface="Arial" pitchFamily="34" charset="0"/>
                <a:cs typeface="Arial" pitchFamily="34" charset="0"/>
              </a:rPr>
              <a:t>Ad would </a:t>
            </a:r>
            <a:r>
              <a:rPr lang="en-US" sz="1200" dirty="0">
                <a:latin typeface="Arial" pitchFamily="34" charset="0"/>
                <a:cs typeface="Arial" pitchFamily="34" charset="0"/>
              </a:rPr>
              <a:t>grab my attention</a:t>
            </a:r>
          </a:p>
          <a:p>
            <a:pPr algn="r">
              <a:spcBef>
                <a:spcPts val="1200"/>
              </a:spcBef>
              <a:buFontTx/>
              <a:buNone/>
            </a:pPr>
            <a:r>
              <a:rPr lang="en-US" sz="1200" dirty="0">
                <a:solidFill>
                  <a:schemeClr val="tx1"/>
                </a:solidFill>
                <a:latin typeface="Arial" pitchFamily="34" charset="0"/>
                <a:cs typeface="Arial" pitchFamily="34" charset="0"/>
              </a:rPr>
              <a:t>Messages in ad are believable</a:t>
            </a:r>
            <a:endParaRPr lang="en-US" sz="1200" dirty="0">
              <a:latin typeface="Arial" pitchFamily="34" charset="0"/>
              <a:cs typeface="Arial" pitchFamily="34" charset="0"/>
            </a:endParaRPr>
          </a:p>
          <a:p>
            <a:pPr algn="r">
              <a:spcBef>
                <a:spcPts val="1400"/>
              </a:spcBef>
              <a:spcAft>
                <a:spcPts val="1000"/>
              </a:spcAft>
              <a:buFontTx/>
              <a:buNone/>
            </a:pPr>
            <a:r>
              <a:rPr lang="en-US" sz="1200" dirty="0">
                <a:solidFill>
                  <a:schemeClr val="tx1"/>
                </a:solidFill>
                <a:latin typeface="Arial" pitchFamily="34" charset="0"/>
                <a:cs typeface="Arial" pitchFamily="34" charset="0"/>
              </a:rPr>
              <a:t>Ad is conf</a:t>
            </a:r>
            <a:r>
              <a:rPr lang="en-US" sz="1200" dirty="0">
                <a:latin typeface="Arial" pitchFamily="34" charset="0"/>
                <a:cs typeface="Arial" pitchFamily="34" charset="0"/>
              </a:rPr>
              <a:t>using</a:t>
            </a:r>
          </a:p>
          <a:p>
            <a:pPr algn="r">
              <a:spcBef>
                <a:spcPts val="1200"/>
              </a:spcBef>
              <a:buFontTx/>
              <a:buNone/>
            </a:pPr>
            <a:r>
              <a:rPr lang="en-US" sz="1200" dirty="0">
                <a:solidFill>
                  <a:schemeClr val="tx1"/>
                </a:solidFill>
                <a:latin typeface="Arial" pitchFamily="34" charset="0"/>
                <a:cs typeface="Arial" pitchFamily="34" charset="0"/>
              </a:rPr>
              <a:t>Ad is irritating</a:t>
            </a:r>
          </a:p>
          <a:p>
            <a:pPr algn="r">
              <a:spcBef>
                <a:spcPts val="900"/>
              </a:spcBef>
              <a:buFontTx/>
              <a:buNone/>
            </a:pPr>
            <a:r>
              <a:rPr lang="en-US" sz="1200" dirty="0">
                <a:latin typeface="Arial" pitchFamily="34" charset="0"/>
                <a:cs typeface="Arial" pitchFamily="34" charset="0"/>
              </a:rPr>
              <a:t>After seeing ad, I am less likely to use cannabis before or while boating</a:t>
            </a:r>
            <a:endParaRPr lang="en-US" sz="1100" dirty="0">
              <a:solidFill>
                <a:schemeClr val="tx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xmlns="" id="{426EFE73-51D8-4F79-AA67-F6A3DBFD257C}"/>
              </a:ext>
            </a:extLst>
          </p:cNvPr>
          <p:cNvSpPr txBox="1"/>
          <p:nvPr/>
        </p:nvSpPr>
        <p:spPr bwMode="auto">
          <a:xfrm>
            <a:off x="5061184" y="1875229"/>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46</a:t>
            </a:r>
          </a:p>
        </p:txBody>
      </p:sp>
      <p:sp>
        <p:nvSpPr>
          <p:cNvPr id="20" name="TextBox 19">
            <a:extLst>
              <a:ext uri="{FF2B5EF4-FFF2-40B4-BE49-F238E27FC236}">
                <a16:creationId xmlns:a16="http://schemas.microsoft.com/office/drawing/2014/main" xmlns="" id="{D979D1A0-DEA4-4473-B54D-8C72D3AD6898}"/>
              </a:ext>
            </a:extLst>
          </p:cNvPr>
          <p:cNvSpPr txBox="1"/>
          <p:nvPr/>
        </p:nvSpPr>
        <p:spPr bwMode="auto">
          <a:xfrm>
            <a:off x="6126245" y="1874980"/>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68</a:t>
            </a:r>
          </a:p>
        </p:txBody>
      </p:sp>
      <p:sp>
        <p:nvSpPr>
          <p:cNvPr id="21" name="TextBox 20">
            <a:extLst>
              <a:ext uri="{FF2B5EF4-FFF2-40B4-BE49-F238E27FC236}">
                <a16:creationId xmlns:a16="http://schemas.microsoft.com/office/drawing/2014/main" xmlns="" id="{7B766ECA-DEF8-4701-B6C8-B301AFC08515}"/>
              </a:ext>
            </a:extLst>
          </p:cNvPr>
          <p:cNvSpPr txBox="1"/>
          <p:nvPr/>
        </p:nvSpPr>
        <p:spPr bwMode="auto">
          <a:xfrm>
            <a:off x="4469340" y="2023116"/>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34</a:t>
            </a:r>
          </a:p>
        </p:txBody>
      </p:sp>
      <p:sp>
        <p:nvSpPr>
          <p:cNvPr id="22" name="TextBox 21">
            <a:extLst>
              <a:ext uri="{FF2B5EF4-FFF2-40B4-BE49-F238E27FC236}">
                <a16:creationId xmlns:a16="http://schemas.microsoft.com/office/drawing/2014/main" xmlns="" id="{CBA44C44-841B-4E85-AA5B-9E0B5201037C}"/>
              </a:ext>
            </a:extLst>
          </p:cNvPr>
          <p:cNvSpPr txBox="1"/>
          <p:nvPr/>
        </p:nvSpPr>
        <p:spPr bwMode="auto">
          <a:xfrm>
            <a:off x="5943660" y="2037864"/>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64</a:t>
            </a:r>
          </a:p>
        </p:txBody>
      </p:sp>
      <p:sp>
        <p:nvSpPr>
          <p:cNvPr id="23" name="TextBox 22">
            <a:extLst>
              <a:ext uri="{FF2B5EF4-FFF2-40B4-BE49-F238E27FC236}">
                <a16:creationId xmlns:a16="http://schemas.microsoft.com/office/drawing/2014/main" xmlns="" id="{97449790-0093-484C-9099-FE46880FEF9C}"/>
              </a:ext>
            </a:extLst>
          </p:cNvPr>
          <p:cNvSpPr txBox="1"/>
          <p:nvPr/>
        </p:nvSpPr>
        <p:spPr bwMode="auto">
          <a:xfrm>
            <a:off x="5403956" y="232961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53</a:t>
            </a:r>
          </a:p>
        </p:txBody>
      </p:sp>
      <p:sp>
        <p:nvSpPr>
          <p:cNvPr id="24" name="TextBox 23">
            <a:extLst>
              <a:ext uri="{FF2B5EF4-FFF2-40B4-BE49-F238E27FC236}">
                <a16:creationId xmlns:a16="http://schemas.microsoft.com/office/drawing/2014/main" xmlns="" id="{E7B1CAD6-4CD9-4B4B-BFB1-8398A67C8EC4}"/>
              </a:ext>
            </a:extLst>
          </p:cNvPr>
          <p:cNvSpPr txBox="1"/>
          <p:nvPr/>
        </p:nvSpPr>
        <p:spPr bwMode="auto">
          <a:xfrm>
            <a:off x="4323296" y="232961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31</a:t>
            </a:r>
          </a:p>
        </p:txBody>
      </p:sp>
      <p:sp>
        <p:nvSpPr>
          <p:cNvPr id="25" name="TextBox 24">
            <a:extLst>
              <a:ext uri="{FF2B5EF4-FFF2-40B4-BE49-F238E27FC236}">
                <a16:creationId xmlns:a16="http://schemas.microsoft.com/office/drawing/2014/main" xmlns="" id="{A3D55E3C-71C4-4776-894D-843EB6C48EC5}"/>
              </a:ext>
            </a:extLst>
          </p:cNvPr>
          <p:cNvSpPr txBox="1"/>
          <p:nvPr/>
        </p:nvSpPr>
        <p:spPr bwMode="auto">
          <a:xfrm>
            <a:off x="3995272" y="2485959"/>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24</a:t>
            </a:r>
          </a:p>
        </p:txBody>
      </p:sp>
      <p:sp>
        <p:nvSpPr>
          <p:cNvPr id="26" name="TextBox 25">
            <a:extLst>
              <a:ext uri="{FF2B5EF4-FFF2-40B4-BE49-F238E27FC236}">
                <a16:creationId xmlns:a16="http://schemas.microsoft.com/office/drawing/2014/main" xmlns="" id="{32642E41-88FA-4E10-97A0-17D6A48BD60D}"/>
              </a:ext>
            </a:extLst>
          </p:cNvPr>
          <p:cNvSpPr txBox="1"/>
          <p:nvPr/>
        </p:nvSpPr>
        <p:spPr bwMode="auto">
          <a:xfrm>
            <a:off x="5114292" y="2486097"/>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47</a:t>
            </a:r>
          </a:p>
        </p:txBody>
      </p:sp>
      <p:sp>
        <p:nvSpPr>
          <p:cNvPr id="27" name="TextBox 26">
            <a:extLst>
              <a:ext uri="{FF2B5EF4-FFF2-40B4-BE49-F238E27FC236}">
                <a16:creationId xmlns:a16="http://schemas.microsoft.com/office/drawing/2014/main" xmlns="" id="{E5D80C1B-DF52-4495-9276-5D8801CE324B}"/>
              </a:ext>
            </a:extLst>
          </p:cNvPr>
          <p:cNvSpPr txBox="1"/>
          <p:nvPr/>
        </p:nvSpPr>
        <p:spPr bwMode="auto">
          <a:xfrm>
            <a:off x="5881895" y="2792554"/>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63</a:t>
            </a:r>
          </a:p>
        </p:txBody>
      </p:sp>
      <p:sp>
        <p:nvSpPr>
          <p:cNvPr id="28" name="TextBox 27">
            <a:extLst>
              <a:ext uri="{FF2B5EF4-FFF2-40B4-BE49-F238E27FC236}">
                <a16:creationId xmlns:a16="http://schemas.microsoft.com/office/drawing/2014/main" xmlns="" id="{D4B7C77E-CA62-46B5-AF37-6468F943EF9C}"/>
              </a:ext>
            </a:extLst>
          </p:cNvPr>
          <p:cNvSpPr txBox="1"/>
          <p:nvPr/>
        </p:nvSpPr>
        <p:spPr bwMode="auto">
          <a:xfrm>
            <a:off x="7147049" y="2789500"/>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89</a:t>
            </a:r>
          </a:p>
        </p:txBody>
      </p:sp>
      <p:sp>
        <p:nvSpPr>
          <p:cNvPr id="29" name="TextBox 28">
            <a:extLst>
              <a:ext uri="{FF2B5EF4-FFF2-40B4-BE49-F238E27FC236}">
                <a16:creationId xmlns:a16="http://schemas.microsoft.com/office/drawing/2014/main" xmlns="" id="{55C96DD9-D321-4B00-B077-45248F051711}"/>
              </a:ext>
            </a:extLst>
          </p:cNvPr>
          <p:cNvSpPr txBox="1"/>
          <p:nvPr/>
        </p:nvSpPr>
        <p:spPr bwMode="auto">
          <a:xfrm>
            <a:off x="5523150" y="293308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56</a:t>
            </a:r>
          </a:p>
        </p:txBody>
      </p:sp>
      <p:sp>
        <p:nvSpPr>
          <p:cNvPr id="30" name="TextBox 29">
            <a:extLst>
              <a:ext uri="{FF2B5EF4-FFF2-40B4-BE49-F238E27FC236}">
                <a16:creationId xmlns:a16="http://schemas.microsoft.com/office/drawing/2014/main" xmlns="" id="{7CC2B30F-C4B8-47F3-A855-F53A9D57BFF2}"/>
              </a:ext>
            </a:extLst>
          </p:cNvPr>
          <p:cNvSpPr txBox="1"/>
          <p:nvPr/>
        </p:nvSpPr>
        <p:spPr bwMode="auto">
          <a:xfrm>
            <a:off x="3646970" y="3239084"/>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17</a:t>
            </a:r>
          </a:p>
        </p:txBody>
      </p:sp>
      <p:sp>
        <p:nvSpPr>
          <p:cNvPr id="31" name="TextBox 30">
            <a:extLst>
              <a:ext uri="{FF2B5EF4-FFF2-40B4-BE49-F238E27FC236}">
                <a16:creationId xmlns:a16="http://schemas.microsoft.com/office/drawing/2014/main" xmlns="" id="{3FB7FEA3-94B6-4F45-980A-3520237F9EE6}"/>
              </a:ext>
            </a:extLst>
          </p:cNvPr>
          <p:cNvSpPr txBox="1"/>
          <p:nvPr/>
        </p:nvSpPr>
        <p:spPr bwMode="auto">
          <a:xfrm>
            <a:off x="6900184" y="2941081"/>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84</a:t>
            </a:r>
          </a:p>
        </p:txBody>
      </p:sp>
      <p:sp>
        <p:nvSpPr>
          <p:cNvPr id="32" name="TextBox 31">
            <a:extLst>
              <a:ext uri="{FF2B5EF4-FFF2-40B4-BE49-F238E27FC236}">
                <a16:creationId xmlns:a16="http://schemas.microsoft.com/office/drawing/2014/main" xmlns="" id="{F0DBA063-60CA-43BE-8A67-568378DDDE3A}"/>
              </a:ext>
            </a:extLst>
          </p:cNvPr>
          <p:cNvSpPr txBox="1"/>
          <p:nvPr/>
        </p:nvSpPr>
        <p:spPr bwMode="auto">
          <a:xfrm>
            <a:off x="4096544" y="3396124"/>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26</a:t>
            </a:r>
          </a:p>
        </p:txBody>
      </p:sp>
      <p:sp>
        <p:nvSpPr>
          <p:cNvPr id="33" name="TextBox 32">
            <a:extLst>
              <a:ext uri="{FF2B5EF4-FFF2-40B4-BE49-F238E27FC236}">
                <a16:creationId xmlns:a16="http://schemas.microsoft.com/office/drawing/2014/main" xmlns="" id="{95892AF4-49C6-42BF-872E-0DA4845DE1FA}"/>
              </a:ext>
            </a:extLst>
          </p:cNvPr>
          <p:cNvSpPr txBox="1"/>
          <p:nvPr/>
        </p:nvSpPr>
        <p:spPr bwMode="auto">
          <a:xfrm>
            <a:off x="4476844" y="323737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34</a:t>
            </a:r>
          </a:p>
        </p:txBody>
      </p:sp>
      <p:sp>
        <p:nvSpPr>
          <p:cNvPr id="34" name="TextBox 33">
            <a:extLst>
              <a:ext uri="{FF2B5EF4-FFF2-40B4-BE49-F238E27FC236}">
                <a16:creationId xmlns:a16="http://schemas.microsoft.com/office/drawing/2014/main" xmlns="" id="{104EC036-225A-4C98-835B-72B817B3C440}"/>
              </a:ext>
            </a:extLst>
          </p:cNvPr>
          <p:cNvSpPr txBox="1"/>
          <p:nvPr/>
        </p:nvSpPr>
        <p:spPr bwMode="auto">
          <a:xfrm>
            <a:off x="5102850" y="3695721"/>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47</a:t>
            </a:r>
          </a:p>
        </p:txBody>
      </p:sp>
      <p:sp>
        <p:nvSpPr>
          <p:cNvPr id="35" name="TextBox 34">
            <a:extLst>
              <a:ext uri="{FF2B5EF4-FFF2-40B4-BE49-F238E27FC236}">
                <a16:creationId xmlns:a16="http://schemas.microsoft.com/office/drawing/2014/main" xmlns="" id="{DDA56C5A-EE45-47FE-AB49-8F1A756ADFA9}"/>
              </a:ext>
            </a:extLst>
          </p:cNvPr>
          <p:cNvSpPr txBox="1"/>
          <p:nvPr/>
        </p:nvSpPr>
        <p:spPr bwMode="auto">
          <a:xfrm>
            <a:off x="5542105" y="3389846"/>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56</a:t>
            </a:r>
          </a:p>
        </p:txBody>
      </p:sp>
      <p:sp>
        <p:nvSpPr>
          <p:cNvPr id="36" name="TextBox 35">
            <a:extLst>
              <a:ext uri="{FF2B5EF4-FFF2-40B4-BE49-F238E27FC236}">
                <a16:creationId xmlns:a16="http://schemas.microsoft.com/office/drawing/2014/main" xmlns="" id="{0E580028-98B6-4B0D-A2A8-F449CB4D35CE}"/>
              </a:ext>
            </a:extLst>
          </p:cNvPr>
          <p:cNvSpPr txBox="1"/>
          <p:nvPr/>
        </p:nvSpPr>
        <p:spPr bwMode="auto">
          <a:xfrm>
            <a:off x="6375786" y="3678387"/>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73</a:t>
            </a:r>
          </a:p>
        </p:txBody>
      </p:sp>
      <p:sp>
        <p:nvSpPr>
          <p:cNvPr id="37" name="TextBox 36">
            <a:extLst>
              <a:ext uri="{FF2B5EF4-FFF2-40B4-BE49-F238E27FC236}">
                <a16:creationId xmlns:a16="http://schemas.microsoft.com/office/drawing/2014/main" xmlns="" id="{1B18E994-29BE-4177-9AA9-FB5A408BCFAF}"/>
              </a:ext>
            </a:extLst>
          </p:cNvPr>
          <p:cNvSpPr txBox="1"/>
          <p:nvPr/>
        </p:nvSpPr>
        <p:spPr bwMode="auto">
          <a:xfrm>
            <a:off x="5002351" y="3849674"/>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45</a:t>
            </a:r>
          </a:p>
        </p:txBody>
      </p:sp>
      <p:sp>
        <p:nvSpPr>
          <p:cNvPr id="40" name="TextBox 39">
            <a:extLst>
              <a:ext uri="{FF2B5EF4-FFF2-40B4-BE49-F238E27FC236}">
                <a16:creationId xmlns:a16="http://schemas.microsoft.com/office/drawing/2014/main" xmlns="" id="{1EE0A61F-1639-4C4A-9F73-5E6327E4F98E}"/>
              </a:ext>
            </a:extLst>
          </p:cNvPr>
          <p:cNvSpPr txBox="1"/>
          <p:nvPr/>
        </p:nvSpPr>
        <p:spPr bwMode="auto">
          <a:xfrm>
            <a:off x="6469017" y="3851948"/>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75</a:t>
            </a:r>
          </a:p>
        </p:txBody>
      </p:sp>
      <p:sp>
        <p:nvSpPr>
          <p:cNvPr id="42" name="TextBox 41">
            <a:extLst>
              <a:ext uri="{FF2B5EF4-FFF2-40B4-BE49-F238E27FC236}">
                <a16:creationId xmlns:a16="http://schemas.microsoft.com/office/drawing/2014/main" xmlns="" id="{A4D97C48-A408-4F7C-AE30-F9A0979B8B72}"/>
              </a:ext>
            </a:extLst>
          </p:cNvPr>
          <p:cNvSpPr txBox="1"/>
          <p:nvPr/>
        </p:nvSpPr>
        <p:spPr bwMode="auto">
          <a:xfrm>
            <a:off x="5642505" y="415168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58</a:t>
            </a:r>
          </a:p>
        </p:txBody>
      </p:sp>
      <p:sp>
        <p:nvSpPr>
          <p:cNvPr id="43" name="TextBox 42">
            <a:extLst>
              <a:ext uri="{FF2B5EF4-FFF2-40B4-BE49-F238E27FC236}">
                <a16:creationId xmlns:a16="http://schemas.microsoft.com/office/drawing/2014/main" xmlns="" id="{E5B04E73-43F7-43C5-BB75-B78478082085}"/>
              </a:ext>
            </a:extLst>
          </p:cNvPr>
          <p:cNvSpPr txBox="1"/>
          <p:nvPr/>
        </p:nvSpPr>
        <p:spPr bwMode="auto">
          <a:xfrm>
            <a:off x="6947728" y="415168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85</a:t>
            </a:r>
          </a:p>
        </p:txBody>
      </p:sp>
      <p:sp>
        <p:nvSpPr>
          <p:cNvPr id="44" name="TextBox 43">
            <a:extLst>
              <a:ext uri="{FF2B5EF4-FFF2-40B4-BE49-F238E27FC236}">
                <a16:creationId xmlns:a16="http://schemas.microsoft.com/office/drawing/2014/main" xmlns="" id="{0E137B14-5C38-4064-9DAC-99D8328764DD}"/>
              </a:ext>
            </a:extLst>
          </p:cNvPr>
          <p:cNvSpPr txBox="1"/>
          <p:nvPr/>
        </p:nvSpPr>
        <p:spPr bwMode="auto">
          <a:xfrm>
            <a:off x="6888693" y="430581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84</a:t>
            </a:r>
          </a:p>
        </p:txBody>
      </p:sp>
      <p:sp>
        <p:nvSpPr>
          <p:cNvPr id="45" name="TextBox 44">
            <a:extLst>
              <a:ext uri="{FF2B5EF4-FFF2-40B4-BE49-F238E27FC236}">
                <a16:creationId xmlns:a16="http://schemas.microsoft.com/office/drawing/2014/main" xmlns="" id="{C2263CC7-020D-4338-9450-768CB3180B11}"/>
              </a:ext>
            </a:extLst>
          </p:cNvPr>
          <p:cNvSpPr txBox="1"/>
          <p:nvPr/>
        </p:nvSpPr>
        <p:spPr bwMode="auto">
          <a:xfrm>
            <a:off x="5009566" y="4296995"/>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45</a:t>
            </a:r>
          </a:p>
        </p:txBody>
      </p:sp>
      <p:sp>
        <p:nvSpPr>
          <p:cNvPr id="46" name="TextBox 45">
            <a:extLst>
              <a:ext uri="{FF2B5EF4-FFF2-40B4-BE49-F238E27FC236}">
                <a16:creationId xmlns:a16="http://schemas.microsoft.com/office/drawing/2014/main" xmlns="" id="{DD5BDD92-0182-4184-902A-066AD3E037F6}"/>
              </a:ext>
            </a:extLst>
          </p:cNvPr>
          <p:cNvSpPr txBox="1"/>
          <p:nvPr/>
        </p:nvSpPr>
        <p:spPr bwMode="auto">
          <a:xfrm>
            <a:off x="3404508" y="460208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12</a:t>
            </a:r>
          </a:p>
        </p:txBody>
      </p:sp>
      <p:sp>
        <p:nvSpPr>
          <p:cNvPr id="47" name="TextBox 46">
            <a:extLst>
              <a:ext uri="{FF2B5EF4-FFF2-40B4-BE49-F238E27FC236}">
                <a16:creationId xmlns:a16="http://schemas.microsoft.com/office/drawing/2014/main" xmlns="" id="{335F5092-2D2C-445E-AE74-08374C2AB112}"/>
              </a:ext>
            </a:extLst>
          </p:cNvPr>
          <p:cNvSpPr txBox="1"/>
          <p:nvPr/>
        </p:nvSpPr>
        <p:spPr bwMode="auto">
          <a:xfrm>
            <a:off x="3453462" y="4754839"/>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13</a:t>
            </a:r>
          </a:p>
        </p:txBody>
      </p:sp>
      <p:sp>
        <p:nvSpPr>
          <p:cNvPr id="48" name="TextBox 47">
            <a:extLst>
              <a:ext uri="{FF2B5EF4-FFF2-40B4-BE49-F238E27FC236}">
                <a16:creationId xmlns:a16="http://schemas.microsoft.com/office/drawing/2014/main" xmlns="" id="{CB2D395B-A65C-41D2-85F4-2C2366B1246B}"/>
              </a:ext>
            </a:extLst>
          </p:cNvPr>
          <p:cNvSpPr txBox="1"/>
          <p:nvPr/>
        </p:nvSpPr>
        <p:spPr bwMode="auto">
          <a:xfrm>
            <a:off x="3115385" y="461080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6</a:t>
            </a:r>
          </a:p>
        </p:txBody>
      </p:sp>
      <p:sp>
        <p:nvSpPr>
          <p:cNvPr id="49" name="TextBox 48">
            <a:extLst>
              <a:ext uri="{FF2B5EF4-FFF2-40B4-BE49-F238E27FC236}">
                <a16:creationId xmlns:a16="http://schemas.microsoft.com/office/drawing/2014/main" xmlns="" id="{C3D937D3-36E2-41E0-982B-3732333FEE1D}"/>
              </a:ext>
            </a:extLst>
          </p:cNvPr>
          <p:cNvSpPr txBox="1"/>
          <p:nvPr/>
        </p:nvSpPr>
        <p:spPr bwMode="auto">
          <a:xfrm>
            <a:off x="2851803" y="475738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1</a:t>
            </a:r>
          </a:p>
        </p:txBody>
      </p:sp>
      <p:sp>
        <p:nvSpPr>
          <p:cNvPr id="50" name="TextBox 49">
            <a:extLst>
              <a:ext uri="{FF2B5EF4-FFF2-40B4-BE49-F238E27FC236}">
                <a16:creationId xmlns:a16="http://schemas.microsoft.com/office/drawing/2014/main" xmlns="" id="{903D46B1-75BE-4C41-9412-4974C9EECF59}"/>
              </a:ext>
            </a:extLst>
          </p:cNvPr>
          <p:cNvSpPr txBox="1"/>
          <p:nvPr/>
        </p:nvSpPr>
        <p:spPr bwMode="auto">
          <a:xfrm>
            <a:off x="3165079" y="505857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7</a:t>
            </a:r>
          </a:p>
        </p:txBody>
      </p:sp>
      <p:sp>
        <p:nvSpPr>
          <p:cNvPr id="51" name="TextBox 50">
            <a:extLst>
              <a:ext uri="{FF2B5EF4-FFF2-40B4-BE49-F238E27FC236}">
                <a16:creationId xmlns:a16="http://schemas.microsoft.com/office/drawing/2014/main" xmlns="" id="{4BFDFCB8-F83D-4D56-BC2A-1959DE46383F}"/>
              </a:ext>
            </a:extLst>
          </p:cNvPr>
          <p:cNvSpPr txBox="1"/>
          <p:nvPr/>
        </p:nvSpPr>
        <p:spPr bwMode="auto">
          <a:xfrm>
            <a:off x="3648318" y="5043825"/>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17</a:t>
            </a:r>
          </a:p>
        </p:txBody>
      </p:sp>
      <p:sp>
        <p:nvSpPr>
          <p:cNvPr id="52" name="TextBox 51">
            <a:extLst>
              <a:ext uri="{FF2B5EF4-FFF2-40B4-BE49-F238E27FC236}">
                <a16:creationId xmlns:a16="http://schemas.microsoft.com/office/drawing/2014/main" xmlns="" id="{CC0BC029-2898-45C1-B156-01EDDBAB3D50}"/>
              </a:ext>
            </a:extLst>
          </p:cNvPr>
          <p:cNvSpPr txBox="1"/>
          <p:nvPr/>
        </p:nvSpPr>
        <p:spPr bwMode="auto">
          <a:xfrm>
            <a:off x="3069110" y="5216462"/>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a:t>
            </a:r>
          </a:p>
        </p:txBody>
      </p:sp>
      <p:sp>
        <p:nvSpPr>
          <p:cNvPr id="53" name="TextBox 52">
            <a:extLst>
              <a:ext uri="{FF2B5EF4-FFF2-40B4-BE49-F238E27FC236}">
                <a16:creationId xmlns:a16="http://schemas.microsoft.com/office/drawing/2014/main" xmlns="" id="{E984A80A-CE2C-42CA-8AE6-98D14FEA15FA}"/>
              </a:ext>
            </a:extLst>
          </p:cNvPr>
          <p:cNvSpPr txBox="1"/>
          <p:nvPr/>
        </p:nvSpPr>
        <p:spPr bwMode="auto">
          <a:xfrm>
            <a:off x="3697482" y="521097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18</a:t>
            </a:r>
          </a:p>
        </p:txBody>
      </p:sp>
      <p:sp>
        <p:nvSpPr>
          <p:cNvPr id="54" name="TextBox 53">
            <a:extLst>
              <a:ext uri="{FF2B5EF4-FFF2-40B4-BE49-F238E27FC236}">
                <a16:creationId xmlns:a16="http://schemas.microsoft.com/office/drawing/2014/main" xmlns="" id="{BBFB0E5D-1A92-4E59-929A-086DA80693D3}"/>
              </a:ext>
            </a:extLst>
          </p:cNvPr>
          <p:cNvSpPr txBox="1"/>
          <p:nvPr/>
        </p:nvSpPr>
        <p:spPr bwMode="auto">
          <a:xfrm>
            <a:off x="4522139" y="551287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35</a:t>
            </a:r>
          </a:p>
        </p:txBody>
      </p:sp>
      <p:sp>
        <p:nvSpPr>
          <p:cNvPr id="55" name="TextBox 54">
            <a:extLst>
              <a:ext uri="{FF2B5EF4-FFF2-40B4-BE49-F238E27FC236}">
                <a16:creationId xmlns:a16="http://schemas.microsoft.com/office/drawing/2014/main" xmlns="" id="{4C0DB591-06FB-419D-A73E-4AC44D9285BD}"/>
              </a:ext>
            </a:extLst>
          </p:cNvPr>
          <p:cNvSpPr txBox="1"/>
          <p:nvPr/>
        </p:nvSpPr>
        <p:spPr bwMode="auto">
          <a:xfrm>
            <a:off x="5256100" y="5512873"/>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50</a:t>
            </a:r>
          </a:p>
        </p:txBody>
      </p:sp>
      <p:sp>
        <p:nvSpPr>
          <p:cNvPr id="56" name="TextBox 55">
            <a:extLst>
              <a:ext uri="{FF2B5EF4-FFF2-40B4-BE49-F238E27FC236}">
                <a16:creationId xmlns:a16="http://schemas.microsoft.com/office/drawing/2014/main" xmlns="" id="{495F4920-7B2A-41FE-B59C-BEF39C60D559}"/>
              </a:ext>
            </a:extLst>
          </p:cNvPr>
          <p:cNvSpPr txBox="1"/>
          <p:nvPr/>
        </p:nvSpPr>
        <p:spPr bwMode="auto">
          <a:xfrm>
            <a:off x="4373389" y="5673938"/>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32</a:t>
            </a:r>
          </a:p>
        </p:txBody>
      </p:sp>
      <p:sp>
        <p:nvSpPr>
          <p:cNvPr id="57" name="TextBox 56">
            <a:extLst>
              <a:ext uri="{FF2B5EF4-FFF2-40B4-BE49-F238E27FC236}">
                <a16:creationId xmlns:a16="http://schemas.microsoft.com/office/drawing/2014/main" xmlns="" id="{DFA9468E-6527-43F3-94A6-ADB55AC5D953}"/>
              </a:ext>
            </a:extLst>
          </p:cNvPr>
          <p:cNvSpPr txBox="1"/>
          <p:nvPr/>
        </p:nvSpPr>
        <p:spPr bwMode="auto">
          <a:xfrm>
            <a:off x="5349511" y="5672647"/>
            <a:ext cx="357520" cy="246221"/>
          </a:xfrm>
          <a:prstGeom prst="rect">
            <a:avLst/>
          </a:prstGeom>
          <a:noFill/>
          <a:ln w="9525">
            <a:noFill/>
            <a:miter lim="800000"/>
            <a:headEnd/>
            <a:tailEnd/>
          </a:ln>
        </p:spPr>
        <p:txBody>
          <a:bodyPr wrap="square" rtlCol="0">
            <a:spAutoFit/>
          </a:bodyPr>
          <a:lstStyle/>
          <a:p>
            <a:pPr>
              <a:buFontTx/>
              <a:buNone/>
            </a:pPr>
            <a:r>
              <a:rPr lang="en-CA" sz="1000" b="1" dirty="0">
                <a:latin typeface="Arial" pitchFamily="34" charset="0"/>
                <a:cs typeface="Arial" pitchFamily="34" charset="0"/>
              </a:rPr>
              <a:t>52</a:t>
            </a:r>
          </a:p>
        </p:txBody>
      </p:sp>
      <p:sp>
        <p:nvSpPr>
          <p:cNvPr id="58" name="Oval 29">
            <a:extLst>
              <a:ext uri="{FF2B5EF4-FFF2-40B4-BE49-F238E27FC236}">
                <a16:creationId xmlns:a16="http://schemas.microsoft.com/office/drawing/2014/main" xmlns="" id="{87B01CEA-74C2-44B3-A802-E7E8243F2DFE}"/>
              </a:ext>
            </a:extLst>
          </p:cNvPr>
          <p:cNvSpPr>
            <a:spLocks noChangeArrowheads="1"/>
          </p:cNvSpPr>
          <p:nvPr/>
        </p:nvSpPr>
        <p:spPr bwMode="auto">
          <a:xfrm>
            <a:off x="5553635" y="3401264"/>
            <a:ext cx="302137" cy="21084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59" name="Oval 29">
            <a:extLst>
              <a:ext uri="{FF2B5EF4-FFF2-40B4-BE49-F238E27FC236}">
                <a16:creationId xmlns:a16="http://schemas.microsoft.com/office/drawing/2014/main" xmlns="" id="{DB10C6EB-62C4-4BF9-AE75-6AC1A6933CBA}"/>
              </a:ext>
            </a:extLst>
          </p:cNvPr>
          <p:cNvSpPr>
            <a:spLocks noChangeArrowheads="1"/>
          </p:cNvSpPr>
          <p:nvPr/>
        </p:nvSpPr>
        <p:spPr bwMode="auto">
          <a:xfrm>
            <a:off x="5083122" y="1882167"/>
            <a:ext cx="302137" cy="21084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60" name="Oval 29">
            <a:extLst>
              <a:ext uri="{FF2B5EF4-FFF2-40B4-BE49-F238E27FC236}">
                <a16:creationId xmlns:a16="http://schemas.microsoft.com/office/drawing/2014/main" xmlns="" id="{33921F39-9F54-4B3C-AB00-6348E7908398}"/>
              </a:ext>
            </a:extLst>
          </p:cNvPr>
          <p:cNvSpPr>
            <a:spLocks noChangeArrowheads="1"/>
          </p:cNvSpPr>
          <p:nvPr/>
        </p:nvSpPr>
        <p:spPr bwMode="auto">
          <a:xfrm>
            <a:off x="4115658" y="3411649"/>
            <a:ext cx="302137" cy="21084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61" name="Oval 29">
            <a:extLst>
              <a:ext uri="{FF2B5EF4-FFF2-40B4-BE49-F238E27FC236}">
                <a16:creationId xmlns:a16="http://schemas.microsoft.com/office/drawing/2014/main" xmlns="" id="{A9A74B7B-9C42-4972-BE8A-808EE4185980}"/>
              </a:ext>
            </a:extLst>
          </p:cNvPr>
          <p:cNvSpPr>
            <a:spLocks noChangeArrowheads="1"/>
          </p:cNvSpPr>
          <p:nvPr/>
        </p:nvSpPr>
        <p:spPr bwMode="auto">
          <a:xfrm>
            <a:off x="5651642" y="4156546"/>
            <a:ext cx="302137" cy="21084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62" name="Oval 29">
            <a:extLst>
              <a:ext uri="{FF2B5EF4-FFF2-40B4-BE49-F238E27FC236}">
                <a16:creationId xmlns:a16="http://schemas.microsoft.com/office/drawing/2014/main" xmlns="" id="{B6E939E8-487D-446E-84D7-273AFEAFE473}"/>
              </a:ext>
            </a:extLst>
          </p:cNvPr>
          <p:cNvSpPr>
            <a:spLocks noChangeArrowheads="1"/>
          </p:cNvSpPr>
          <p:nvPr/>
        </p:nvSpPr>
        <p:spPr bwMode="auto">
          <a:xfrm>
            <a:off x="3104583" y="4614042"/>
            <a:ext cx="302137" cy="21084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63" name="Oval 29">
            <a:extLst>
              <a:ext uri="{FF2B5EF4-FFF2-40B4-BE49-F238E27FC236}">
                <a16:creationId xmlns:a16="http://schemas.microsoft.com/office/drawing/2014/main" xmlns="" id="{36554781-C59E-4C2F-A761-119C139A1651}"/>
              </a:ext>
            </a:extLst>
          </p:cNvPr>
          <p:cNvSpPr>
            <a:spLocks noChangeArrowheads="1"/>
          </p:cNvSpPr>
          <p:nvPr/>
        </p:nvSpPr>
        <p:spPr bwMode="auto">
          <a:xfrm>
            <a:off x="5882631" y="2798481"/>
            <a:ext cx="302137" cy="21084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64" name="Oval 29">
            <a:extLst>
              <a:ext uri="{FF2B5EF4-FFF2-40B4-BE49-F238E27FC236}">
                <a16:creationId xmlns:a16="http://schemas.microsoft.com/office/drawing/2014/main" xmlns="" id="{0DEDC40A-7DF5-4B04-8CE5-47A26B7EC508}"/>
              </a:ext>
            </a:extLst>
          </p:cNvPr>
          <p:cNvSpPr>
            <a:spLocks noChangeArrowheads="1"/>
          </p:cNvSpPr>
          <p:nvPr/>
        </p:nvSpPr>
        <p:spPr bwMode="auto">
          <a:xfrm>
            <a:off x="7157322" y="2793652"/>
            <a:ext cx="302137" cy="21084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65" name="TextBox 64">
            <a:extLst>
              <a:ext uri="{FF2B5EF4-FFF2-40B4-BE49-F238E27FC236}">
                <a16:creationId xmlns:a16="http://schemas.microsoft.com/office/drawing/2014/main" xmlns="" id="{1806B67C-5040-46E5-976D-0A3C4E14189E}"/>
              </a:ext>
            </a:extLst>
          </p:cNvPr>
          <p:cNvSpPr txBox="1"/>
          <p:nvPr/>
        </p:nvSpPr>
        <p:spPr bwMode="auto">
          <a:xfrm>
            <a:off x="3270707" y="6025453"/>
            <a:ext cx="157438" cy="143076"/>
          </a:xfrm>
          <a:prstGeom prst="rect">
            <a:avLst/>
          </a:prstGeom>
          <a:solidFill>
            <a:srgbClr val="002060"/>
          </a:solidFill>
          <a:ln w="9525">
            <a:solidFill>
              <a:srgbClr val="002060"/>
            </a:solidFill>
            <a:miter lim="800000"/>
            <a:headEnd/>
            <a:tailEnd/>
          </a:ln>
        </p:spPr>
        <p:txBody>
          <a:bodyPr wrap="square" rtlCol="0">
            <a:spAutoFit/>
          </a:bodyPr>
          <a:lstStyle/>
          <a:p>
            <a:pPr>
              <a:buFontTx/>
              <a:buNone/>
            </a:pPr>
            <a:endParaRPr lang="en-CA" sz="1000" dirty="0">
              <a:latin typeface="Arial" pitchFamily="34" charset="0"/>
              <a:cs typeface="Arial" pitchFamily="34" charset="0"/>
            </a:endParaRPr>
          </a:p>
        </p:txBody>
      </p:sp>
      <p:sp>
        <p:nvSpPr>
          <p:cNvPr id="66" name="TextBox 65">
            <a:extLst>
              <a:ext uri="{FF2B5EF4-FFF2-40B4-BE49-F238E27FC236}">
                <a16:creationId xmlns:a16="http://schemas.microsoft.com/office/drawing/2014/main" xmlns="" id="{33E4FBA0-40C6-498F-BCBC-2607E3D32A10}"/>
              </a:ext>
            </a:extLst>
          </p:cNvPr>
          <p:cNvSpPr txBox="1"/>
          <p:nvPr/>
        </p:nvSpPr>
        <p:spPr bwMode="auto">
          <a:xfrm>
            <a:off x="3275624" y="6207349"/>
            <a:ext cx="157438" cy="143076"/>
          </a:xfrm>
          <a:prstGeom prst="rect">
            <a:avLst/>
          </a:prstGeom>
          <a:solidFill>
            <a:srgbClr val="8FAADC"/>
          </a:solidFill>
          <a:ln w="9525">
            <a:solidFill>
              <a:srgbClr val="002060"/>
            </a:solidFill>
            <a:miter lim="800000"/>
            <a:headEnd/>
            <a:tailEnd/>
          </a:ln>
        </p:spPr>
        <p:txBody>
          <a:bodyPr wrap="square" rtlCol="0">
            <a:spAutoFit/>
          </a:bodyPr>
          <a:lstStyle/>
          <a:p>
            <a:pPr>
              <a:buFontTx/>
              <a:buNone/>
            </a:pPr>
            <a:endParaRPr lang="en-CA" sz="1000" dirty="0">
              <a:latin typeface="Arial" pitchFamily="34" charset="0"/>
              <a:cs typeface="Arial" pitchFamily="34" charset="0"/>
            </a:endParaRPr>
          </a:p>
        </p:txBody>
      </p:sp>
      <p:sp>
        <p:nvSpPr>
          <p:cNvPr id="67" name="TextBox 66">
            <a:extLst>
              <a:ext uri="{FF2B5EF4-FFF2-40B4-BE49-F238E27FC236}">
                <a16:creationId xmlns:a16="http://schemas.microsoft.com/office/drawing/2014/main" xmlns="" id="{588B38F7-AA4A-4251-950E-33468D2393D1}"/>
              </a:ext>
            </a:extLst>
          </p:cNvPr>
          <p:cNvSpPr txBox="1"/>
          <p:nvPr/>
        </p:nvSpPr>
        <p:spPr bwMode="auto">
          <a:xfrm>
            <a:off x="5425068" y="6022988"/>
            <a:ext cx="157438" cy="143076"/>
          </a:xfrm>
          <a:prstGeom prst="rect">
            <a:avLst/>
          </a:prstGeom>
          <a:solidFill>
            <a:srgbClr val="00B050"/>
          </a:solidFill>
          <a:ln w="9525">
            <a:solidFill>
              <a:srgbClr val="002060"/>
            </a:solidFill>
            <a:miter lim="800000"/>
            <a:headEnd/>
            <a:tailEnd/>
          </a:ln>
        </p:spPr>
        <p:txBody>
          <a:bodyPr wrap="square" rtlCol="0">
            <a:spAutoFit/>
          </a:bodyPr>
          <a:lstStyle/>
          <a:p>
            <a:pPr>
              <a:buFontTx/>
              <a:buNone/>
            </a:pPr>
            <a:endParaRPr lang="en-CA" sz="1000" dirty="0">
              <a:latin typeface="Arial" pitchFamily="34" charset="0"/>
              <a:cs typeface="Arial" pitchFamily="34" charset="0"/>
            </a:endParaRPr>
          </a:p>
        </p:txBody>
      </p:sp>
      <p:sp>
        <p:nvSpPr>
          <p:cNvPr id="68" name="TextBox 67">
            <a:extLst>
              <a:ext uri="{FF2B5EF4-FFF2-40B4-BE49-F238E27FC236}">
                <a16:creationId xmlns:a16="http://schemas.microsoft.com/office/drawing/2014/main" xmlns="" id="{76E61D95-67D4-4F2D-B704-58FCA5AF307B}"/>
              </a:ext>
            </a:extLst>
          </p:cNvPr>
          <p:cNvSpPr txBox="1"/>
          <p:nvPr/>
        </p:nvSpPr>
        <p:spPr bwMode="auto">
          <a:xfrm>
            <a:off x="5429985" y="6204884"/>
            <a:ext cx="157438" cy="143076"/>
          </a:xfrm>
          <a:prstGeom prst="rect">
            <a:avLst/>
          </a:prstGeom>
          <a:solidFill>
            <a:srgbClr val="BEF0C8"/>
          </a:solidFill>
          <a:ln w="9525">
            <a:solidFill>
              <a:srgbClr val="002060"/>
            </a:solidFill>
            <a:miter lim="800000"/>
            <a:headEnd/>
            <a:tailEnd/>
          </a:ln>
        </p:spPr>
        <p:txBody>
          <a:bodyPr wrap="square" rtlCol="0">
            <a:spAutoFit/>
          </a:bodyPr>
          <a:lstStyle/>
          <a:p>
            <a:pPr>
              <a:buFontTx/>
              <a:buNone/>
            </a:pPr>
            <a:endParaRPr lang="en-CA" sz="1000" dirty="0">
              <a:latin typeface="Arial" pitchFamily="34" charset="0"/>
              <a:cs typeface="Arial" pitchFamily="34" charset="0"/>
            </a:endParaRPr>
          </a:p>
        </p:txBody>
      </p:sp>
      <p:sp>
        <p:nvSpPr>
          <p:cNvPr id="69" name="TextBox 68">
            <a:extLst>
              <a:ext uri="{FF2B5EF4-FFF2-40B4-BE49-F238E27FC236}">
                <a16:creationId xmlns:a16="http://schemas.microsoft.com/office/drawing/2014/main" xmlns="" id="{7C202AAE-D10A-4037-A7B6-4A4192AE9609}"/>
              </a:ext>
            </a:extLst>
          </p:cNvPr>
          <p:cNvSpPr txBox="1"/>
          <p:nvPr/>
        </p:nvSpPr>
        <p:spPr bwMode="auto">
          <a:xfrm>
            <a:off x="3391740" y="5979791"/>
            <a:ext cx="1577309" cy="230832"/>
          </a:xfrm>
          <a:prstGeom prst="rect">
            <a:avLst/>
          </a:prstGeom>
          <a:noFill/>
          <a:ln w="9525">
            <a:noFill/>
            <a:miter lim="800000"/>
            <a:headEnd/>
            <a:tailEnd/>
          </a:ln>
        </p:spPr>
        <p:txBody>
          <a:bodyPr wrap="square" rtlCol="0">
            <a:spAutoFit/>
          </a:bodyPr>
          <a:lstStyle/>
          <a:p>
            <a:pPr>
              <a:buFontTx/>
              <a:buNone/>
            </a:pPr>
            <a:r>
              <a:rPr lang="en-CA" sz="900" dirty="0">
                <a:latin typeface="Arial" pitchFamily="34" charset="0"/>
                <a:cs typeface="Arial" pitchFamily="34" charset="0"/>
              </a:rPr>
              <a:t>Weed Ad – Strongly Agree</a:t>
            </a:r>
          </a:p>
        </p:txBody>
      </p:sp>
      <p:sp>
        <p:nvSpPr>
          <p:cNvPr id="70" name="TextBox 69">
            <a:extLst>
              <a:ext uri="{FF2B5EF4-FFF2-40B4-BE49-F238E27FC236}">
                <a16:creationId xmlns:a16="http://schemas.microsoft.com/office/drawing/2014/main" xmlns="" id="{AE5DFCCF-FB1D-4717-98DB-FB2DBE305351}"/>
              </a:ext>
            </a:extLst>
          </p:cNvPr>
          <p:cNvSpPr txBox="1"/>
          <p:nvPr/>
        </p:nvSpPr>
        <p:spPr bwMode="auto">
          <a:xfrm>
            <a:off x="3387833" y="6154250"/>
            <a:ext cx="1674481" cy="230832"/>
          </a:xfrm>
          <a:prstGeom prst="rect">
            <a:avLst/>
          </a:prstGeom>
          <a:noFill/>
          <a:ln w="9525">
            <a:noFill/>
            <a:miter lim="800000"/>
            <a:headEnd/>
            <a:tailEnd/>
          </a:ln>
        </p:spPr>
        <p:txBody>
          <a:bodyPr wrap="square" rtlCol="0">
            <a:spAutoFit/>
          </a:bodyPr>
          <a:lstStyle/>
          <a:p>
            <a:pPr>
              <a:buFontTx/>
              <a:buNone/>
            </a:pPr>
            <a:r>
              <a:rPr lang="en-CA" sz="900" dirty="0">
                <a:latin typeface="Arial" pitchFamily="34" charset="0"/>
                <a:cs typeface="Arial" pitchFamily="34" charset="0"/>
              </a:rPr>
              <a:t>Weed Ad – Somewhat Agree</a:t>
            </a:r>
          </a:p>
        </p:txBody>
      </p:sp>
      <p:sp>
        <p:nvSpPr>
          <p:cNvPr id="71" name="TextBox 70">
            <a:extLst>
              <a:ext uri="{FF2B5EF4-FFF2-40B4-BE49-F238E27FC236}">
                <a16:creationId xmlns:a16="http://schemas.microsoft.com/office/drawing/2014/main" xmlns="" id="{DB15C243-DA64-402C-91A2-C49F1C935C39}"/>
              </a:ext>
            </a:extLst>
          </p:cNvPr>
          <p:cNvSpPr txBox="1"/>
          <p:nvPr/>
        </p:nvSpPr>
        <p:spPr bwMode="auto">
          <a:xfrm>
            <a:off x="5551115" y="5984633"/>
            <a:ext cx="2088224" cy="230832"/>
          </a:xfrm>
          <a:prstGeom prst="rect">
            <a:avLst/>
          </a:prstGeom>
          <a:noFill/>
          <a:ln w="9525">
            <a:noFill/>
            <a:miter lim="800000"/>
            <a:headEnd/>
            <a:tailEnd/>
          </a:ln>
        </p:spPr>
        <p:txBody>
          <a:bodyPr wrap="square" rtlCol="0">
            <a:spAutoFit/>
          </a:bodyPr>
          <a:lstStyle/>
          <a:p>
            <a:pPr>
              <a:buFontTx/>
              <a:buNone/>
            </a:pPr>
            <a:r>
              <a:rPr lang="en-CA" sz="900" dirty="0">
                <a:latin typeface="Arial" pitchFamily="34" charset="0"/>
                <a:cs typeface="Arial" pitchFamily="34" charset="0"/>
              </a:rPr>
              <a:t>Blow 10,000 Ad – Strongly Agree</a:t>
            </a:r>
          </a:p>
        </p:txBody>
      </p:sp>
      <p:sp>
        <p:nvSpPr>
          <p:cNvPr id="72" name="TextBox 71">
            <a:extLst>
              <a:ext uri="{FF2B5EF4-FFF2-40B4-BE49-F238E27FC236}">
                <a16:creationId xmlns:a16="http://schemas.microsoft.com/office/drawing/2014/main" xmlns="" id="{EDF10FBC-9ED3-4BFA-82A6-E2BEB00C146A}"/>
              </a:ext>
            </a:extLst>
          </p:cNvPr>
          <p:cNvSpPr txBox="1"/>
          <p:nvPr/>
        </p:nvSpPr>
        <p:spPr bwMode="auto">
          <a:xfrm>
            <a:off x="5547208" y="6159092"/>
            <a:ext cx="2088224" cy="230832"/>
          </a:xfrm>
          <a:prstGeom prst="rect">
            <a:avLst/>
          </a:prstGeom>
          <a:noFill/>
          <a:ln w="9525">
            <a:noFill/>
            <a:miter lim="800000"/>
            <a:headEnd/>
            <a:tailEnd/>
          </a:ln>
        </p:spPr>
        <p:txBody>
          <a:bodyPr wrap="square" rtlCol="0">
            <a:spAutoFit/>
          </a:bodyPr>
          <a:lstStyle/>
          <a:p>
            <a:pPr>
              <a:buFontTx/>
              <a:buNone/>
            </a:pPr>
            <a:r>
              <a:rPr lang="en-CA" sz="900" dirty="0">
                <a:latin typeface="Arial" pitchFamily="34" charset="0"/>
                <a:cs typeface="Arial" pitchFamily="34" charset="0"/>
              </a:rPr>
              <a:t>Blow 10,000 Ad – Somewhat Agree</a:t>
            </a:r>
          </a:p>
        </p:txBody>
      </p:sp>
      <p:sp>
        <p:nvSpPr>
          <p:cNvPr id="73" name="TextBox 72">
            <a:extLst>
              <a:ext uri="{FF2B5EF4-FFF2-40B4-BE49-F238E27FC236}">
                <a16:creationId xmlns:a16="http://schemas.microsoft.com/office/drawing/2014/main" xmlns="" id="{1D0BF146-FF1B-4DAF-9AFB-C4441F145F27}"/>
              </a:ext>
            </a:extLst>
          </p:cNvPr>
          <p:cNvSpPr txBox="1"/>
          <p:nvPr/>
        </p:nvSpPr>
        <p:spPr bwMode="auto">
          <a:xfrm>
            <a:off x="3165079" y="5982044"/>
            <a:ext cx="4367407" cy="403037"/>
          </a:xfrm>
          <a:prstGeom prst="rect">
            <a:avLst/>
          </a:prstGeom>
          <a:noFill/>
          <a:ln w="9525">
            <a:solidFill>
              <a:srgbClr val="002060"/>
            </a:solidFill>
            <a:miter lim="800000"/>
            <a:headEnd/>
            <a:tailEnd/>
          </a:ln>
        </p:spPr>
        <p:txBody>
          <a:bodyPr wrap="square" rtlCol="0">
            <a:spAutoFit/>
          </a:bodyPr>
          <a:lstStyle/>
          <a:p>
            <a:pPr>
              <a:buFontTx/>
              <a:buNone/>
            </a:pPr>
            <a:endParaRPr lang="en-CA" sz="1000" dirty="0">
              <a:latin typeface="Arial" pitchFamily="34" charset="0"/>
              <a:cs typeface="Arial" pitchFamily="34" charset="0"/>
            </a:endParaRPr>
          </a:p>
        </p:txBody>
      </p:sp>
      <p:sp>
        <p:nvSpPr>
          <p:cNvPr id="74" name="Oval 29">
            <a:extLst>
              <a:ext uri="{FF2B5EF4-FFF2-40B4-BE49-F238E27FC236}">
                <a16:creationId xmlns:a16="http://schemas.microsoft.com/office/drawing/2014/main" xmlns="" id="{0DEDC40A-7DF5-4B04-8CE5-47A26B7EC508}"/>
              </a:ext>
            </a:extLst>
          </p:cNvPr>
          <p:cNvSpPr>
            <a:spLocks noChangeArrowheads="1"/>
          </p:cNvSpPr>
          <p:nvPr/>
        </p:nvSpPr>
        <p:spPr bwMode="auto">
          <a:xfrm>
            <a:off x="4331378" y="2349765"/>
            <a:ext cx="302137" cy="21084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3847358817"/>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8</a:t>
            </a:fld>
            <a:endParaRPr lang="en-US"/>
          </a:p>
        </p:txBody>
      </p:sp>
      <p:sp>
        <p:nvSpPr>
          <p:cNvPr id="5" name="Text Box 5"/>
          <p:cNvSpPr txBox="1">
            <a:spLocks noChangeArrowheads="1"/>
          </p:cNvSpPr>
          <p:nvPr/>
        </p:nvSpPr>
        <p:spPr bwMode="auto">
          <a:xfrm>
            <a:off x="136477" y="1073710"/>
            <a:ext cx="8845597" cy="4955203"/>
          </a:xfrm>
          <a:prstGeom prst="rect">
            <a:avLst/>
          </a:prstGeom>
          <a:noFill/>
          <a:ln w="9525">
            <a:noFill/>
            <a:miter lim="800000"/>
            <a:headEnd/>
            <a:tailEnd/>
          </a:ln>
        </p:spPr>
        <p:txBody>
          <a:bodyPr wrap="square">
            <a:spAutoFit/>
          </a:bodyPr>
          <a:lstStyle/>
          <a:p>
            <a:pPr>
              <a:spcAft>
                <a:spcPts val="300"/>
              </a:spcAft>
            </a:pPr>
            <a:r>
              <a:rPr lang="en-US" b="1" dirty="0">
                <a:latin typeface="Arial" pitchFamily="34" charset="0"/>
                <a:cs typeface="Arial" pitchFamily="34" charset="0"/>
              </a:rPr>
              <a:t>Awareness of Safe Boating Messages:</a:t>
            </a:r>
          </a:p>
          <a:p>
            <a:pPr marL="800100" lvl="1" indent="-342900">
              <a:spcAft>
                <a:spcPts val="300"/>
              </a:spcAft>
              <a:buFont typeface="Arial" pitchFamily="34" charset="0"/>
              <a:buChar char="•"/>
            </a:pPr>
            <a:r>
              <a:rPr lang="en-US" sz="1400" dirty="0">
                <a:latin typeface="Arial" pitchFamily="34" charset="0"/>
                <a:cs typeface="Arial" pitchFamily="34" charset="0"/>
              </a:rPr>
              <a:t>Overall boater awareness of CSBC boating safety campaign messages was maintained at the higher levels achieved during the last 4 years since 2015; although down from the peak awareness achieved in Fall 2017.</a:t>
            </a:r>
          </a:p>
          <a:p>
            <a:pPr marL="1257300" lvl="2" indent="-342900">
              <a:spcAft>
                <a:spcPts val="300"/>
              </a:spcAft>
              <a:buFont typeface="Arial" pitchFamily="34" charset="0"/>
              <a:buChar char="•"/>
            </a:pPr>
            <a:r>
              <a:rPr lang="en-US" sz="1300" dirty="0">
                <a:latin typeface="Arial" pitchFamily="34" charset="0"/>
                <a:cs typeface="Arial" pitchFamily="34" charset="0"/>
              </a:rPr>
              <a:t>Almost three-quarters (72%) of boaters are aware of CSBC boating safety messages.</a:t>
            </a:r>
          </a:p>
          <a:p>
            <a:pPr marL="1257300" lvl="2" indent="-342900">
              <a:spcAft>
                <a:spcPts val="300"/>
              </a:spcAft>
              <a:buFont typeface="Arial" pitchFamily="34" charset="0"/>
              <a:buChar char="•"/>
            </a:pPr>
            <a:r>
              <a:rPr lang="en-US" sz="1300" dirty="0">
                <a:latin typeface="Arial" pitchFamily="34" charset="0"/>
                <a:cs typeface="Arial" pitchFamily="34" charset="0"/>
              </a:rPr>
              <a:t>And almost one-third (30%) of boaters are “highly aware” of 5 or more CSBC messages – in-line with the peak Fall 2017 level; and higher than all other years.</a:t>
            </a:r>
          </a:p>
          <a:p>
            <a:pPr marL="800100" lvl="1" indent="-342900">
              <a:spcAft>
                <a:spcPts val="600"/>
              </a:spcAft>
              <a:buFont typeface="Arial" pitchFamily="34" charset="0"/>
              <a:buChar char="•"/>
            </a:pPr>
            <a:r>
              <a:rPr lang="en-US" sz="1400" dirty="0">
                <a:latin typeface="Arial" pitchFamily="34" charset="0"/>
                <a:cs typeface="Arial" pitchFamily="34" charset="0"/>
              </a:rPr>
              <a:t>Fall 2018 total campaign awareness was down from the Fall 2017 peak levels for several specific boating activity groups; especially with Paddlers and Powerboat Passengers.</a:t>
            </a:r>
          </a:p>
          <a:p>
            <a:pPr marL="800100" lvl="1" indent="-342900">
              <a:spcAft>
                <a:spcPts val="600"/>
              </a:spcAft>
              <a:buFont typeface="Arial" pitchFamily="34" charset="0"/>
              <a:buChar char="•"/>
            </a:pPr>
            <a:r>
              <a:rPr lang="en-US" sz="1400" dirty="0">
                <a:latin typeface="Arial" pitchFamily="34" charset="0"/>
                <a:cs typeface="Arial" pitchFamily="34" charset="0"/>
              </a:rPr>
              <a:t>Total awareness remains strong with ‘New Boaters’ (77%), and boaters ‘Not Born in Canada’ (87%).</a:t>
            </a:r>
          </a:p>
          <a:p>
            <a:pPr marL="800100" lvl="1" indent="-342900">
              <a:spcAft>
                <a:spcPts val="600"/>
              </a:spcAft>
              <a:buFont typeface="Arial" pitchFamily="34" charset="0"/>
              <a:buChar char="•"/>
            </a:pPr>
            <a:r>
              <a:rPr lang="en-US" sz="1400" dirty="0">
                <a:latin typeface="Arial" pitchFamily="34" charset="0"/>
                <a:cs typeface="Arial" pitchFamily="34" charset="0"/>
              </a:rPr>
              <a:t>Fall 2018 campaign awareness was down from year ago peak for 35-54 </a:t>
            </a:r>
            <a:r>
              <a:rPr lang="en-US" sz="1400" dirty="0" err="1">
                <a:latin typeface="Arial" pitchFamily="34" charset="0"/>
                <a:cs typeface="Arial" pitchFamily="34" charset="0"/>
              </a:rPr>
              <a:t>yrs</a:t>
            </a:r>
            <a:r>
              <a:rPr lang="en-US" sz="1400" dirty="0">
                <a:latin typeface="Arial" pitchFamily="34" charset="0"/>
                <a:cs typeface="Arial" pitchFamily="34" charset="0"/>
              </a:rPr>
              <a:t>, 55+ </a:t>
            </a:r>
            <a:r>
              <a:rPr lang="en-US" sz="1400" dirty="0" err="1">
                <a:latin typeface="Arial" pitchFamily="34" charset="0"/>
                <a:cs typeface="Arial" pitchFamily="34" charset="0"/>
              </a:rPr>
              <a:t>yrs</a:t>
            </a:r>
            <a:r>
              <a:rPr lang="en-US" sz="1400" dirty="0">
                <a:latin typeface="Arial" pitchFamily="34" charset="0"/>
                <a:cs typeface="Arial" pitchFamily="34" charset="0"/>
              </a:rPr>
              <a:t>, Females, and Atlantic, Ontario &amp; Prairies regions. But mostly in-line with Spring 2018, 2016 &amp; 2015 levels.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Long-term</a:t>
            </a:r>
            <a:r>
              <a:rPr lang="en-US" sz="1400" dirty="0">
                <a:latin typeface="Arial" pitchFamily="34" charset="0"/>
                <a:cs typeface="Arial" pitchFamily="34" charset="0"/>
              </a:rPr>
              <a:t>, “highly aware” </a:t>
            </a:r>
            <a:r>
              <a:rPr lang="en-US" sz="1400" dirty="0" smtClean="0">
                <a:latin typeface="Arial" pitchFamily="34" charset="0"/>
                <a:cs typeface="Arial" pitchFamily="34" charset="0"/>
              </a:rPr>
              <a:t>is underdeveloped </a:t>
            </a:r>
            <a:r>
              <a:rPr lang="en-US" sz="1400" dirty="0">
                <a:latin typeface="Arial" pitchFamily="34" charset="0"/>
                <a:cs typeface="Arial" pitchFamily="34" charset="0"/>
              </a:rPr>
              <a:t>with 35-54 </a:t>
            </a:r>
            <a:r>
              <a:rPr lang="en-US" sz="1400" dirty="0" err="1">
                <a:latin typeface="Arial" pitchFamily="34" charset="0"/>
                <a:cs typeface="Arial" pitchFamily="34" charset="0"/>
              </a:rPr>
              <a:t>yrs</a:t>
            </a:r>
            <a:r>
              <a:rPr lang="en-US" sz="1400" dirty="0">
                <a:latin typeface="Arial" pitchFamily="34" charset="0"/>
                <a:cs typeface="Arial" pitchFamily="34" charset="0"/>
              </a:rPr>
              <a:t> and in Quebec</a:t>
            </a:r>
          </a:p>
          <a:p>
            <a:pPr marL="800100" lvl="1" indent="-342900">
              <a:spcAft>
                <a:spcPts val="600"/>
              </a:spcAft>
              <a:buFont typeface="Arial" pitchFamily="34" charset="0"/>
              <a:buChar char="•"/>
            </a:pPr>
            <a:r>
              <a:rPr lang="en-US" sz="1400" dirty="0">
                <a:latin typeface="Arial" pitchFamily="34" charset="0"/>
                <a:cs typeface="Arial" pitchFamily="34" charset="0"/>
              </a:rPr>
              <a:t>Still solid awareness in Fall 2018 for high priority “Don’t drink &amp; boat” and “Wear lifejacket” messages, reaching the majority of boaters; strong in absolute although down from Fall 2017 peak.  Also strong traction for “impaired boating is impaired driving” message.</a:t>
            </a:r>
          </a:p>
          <a:p>
            <a:pPr marL="800100" lvl="1" indent="-342900">
              <a:spcAft>
                <a:spcPts val="600"/>
              </a:spcAft>
              <a:buFont typeface="Arial" pitchFamily="34" charset="0"/>
              <a:buChar char="•"/>
            </a:pPr>
            <a:r>
              <a:rPr lang="en-US" sz="1400" dirty="0">
                <a:latin typeface="Arial" pitchFamily="34" charset="0"/>
                <a:cs typeface="Arial" pitchFamily="34" charset="0"/>
              </a:rPr>
              <a:t>Seasonal increases since Spring 2018 for “Have right safety equipment onboard”, “Check the weather”, “Get boating license”, “Take a boating course” and “First reaction…” messages.</a:t>
            </a:r>
          </a:p>
          <a:p>
            <a:pPr marL="800100" lvl="1" indent="-342900">
              <a:spcAft>
                <a:spcPts val="600"/>
              </a:spcAft>
              <a:buFont typeface="Arial" pitchFamily="34" charset="0"/>
              <a:buChar char="•"/>
            </a:pPr>
            <a:r>
              <a:rPr lang="en-US" sz="1400" dirty="0">
                <a:latin typeface="Arial" pitchFamily="34" charset="0"/>
                <a:cs typeface="Arial" pitchFamily="34" charset="0"/>
              </a:rPr>
              <a:t>Long-term, higher awareness levels achieved during the past 4 years since 2015, compared to earlier years, for most long-term CSBC messages.</a:t>
            </a:r>
          </a:p>
        </p:txBody>
      </p:sp>
    </p:spTree>
    <p:extLst>
      <p:ext uri="{BB962C8B-B14F-4D97-AF65-F5344CB8AC3E}">
        <p14:creationId xmlns:p14="http://schemas.microsoft.com/office/powerpoint/2010/main" val="1252103521"/>
      </p:ext>
    </p:extLst>
  </p:cSld>
  <p:clrMapOvr>
    <a:masterClrMapping/>
  </p:clrMapOvr>
  <p:transition spd="slow">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ext uri="{D42A27DB-BD31-4B8C-83A1-F6EECF244321}">
                <p14:modId xmlns:p14="http://schemas.microsoft.com/office/powerpoint/2010/main" val="198817372"/>
              </p:ext>
            </p:extLst>
          </p:nvPr>
        </p:nvGraphicFramePr>
        <p:xfrm>
          <a:off x="2139892" y="1945471"/>
          <a:ext cx="5992054" cy="4297680"/>
        </p:xfrm>
        <a:graphic>
          <a:graphicData uri="http://schemas.openxmlformats.org/drawingml/2006/table">
            <a:tbl>
              <a:tblPr firstRow="1" bandRow="1">
                <a:tableStyleId>{5C22544A-7EE6-4342-B048-85BDC9FD1C3A}</a:tableStyleId>
              </a:tblPr>
              <a:tblGrid>
                <a:gridCol w="3834780">
                  <a:extLst>
                    <a:ext uri="{9D8B030D-6E8A-4147-A177-3AD203B41FA5}">
                      <a16:colId xmlns:a16="http://schemas.microsoft.com/office/drawing/2014/main" xmlns="" val="1673731031"/>
                    </a:ext>
                  </a:extLst>
                </a:gridCol>
                <a:gridCol w="958788">
                  <a:extLst>
                    <a:ext uri="{9D8B030D-6E8A-4147-A177-3AD203B41FA5}">
                      <a16:colId xmlns:a16="http://schemas.microsoft.com/office/drawing/2014/main" xmlns="" val="895888019"/>
                    </a:ext>
                  </a:extLst>
                </a:gridCol>
                <a:gridCol w="1198486">
                  <a:extLst>
                    <a:ext uri="{9D8B030D-6E8A-4147-A177-3AD203B41FA5}">
                      <a16:colId xmlns:a16="http://schemas.microsoft.com/office/drawing/2014/main" xmlns="" val="1434392144"/>
                    </a:ext>
                  </a:extLst>
                </a:gridCol>
              </a:tblGrid>
              <a:tr h="0">
                <a:tc>
                  <a:txBody>
                    <a:bodyPr/>
                    <a:lstStyle/>
                    <a:p>
                      <a:pPr algn="ctr"/>
                      <a:endParaRPr lang="en-CA" sz="1000" u="sng"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none" dirty="0">
                          <a:solidFill>
                            <a:sysClr val="windowText" lastClr="000000"/>
                          </a:solidFill>
                          <a:latin typeface="Arial" panose="020B0604020202020204" pitchFamily="34" charset="0"/>
                          <a:cs typeface="Arial" panose="020B0604020202020204" pitchFamily="34" charset="0"/>
                        </a:rPr>
                        <a:t>‘Weed’ Ad </a:t>
                      </a:r>
                      <a:r>
                        <a:rPr lang="en-CA" sz="1000" u="sng" dirty="0">
                          <a:solidFill>
                            <a:sysClr val="windowText" lastClr="000000"/>
                          </a:solidFill>
                          <a:latin typeface="Arial" panose="020B0604020202020204" pitchFamily="34" charset="0"/>
                          <a:cs typeface="Arial" panose="020B0604020202020204" pitchFamily="34" charset="0"/>
                        </a:rPr>
                        <a:t>(n=184)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none" dirty="0">
                          <a:solidFill>
                            <a:sysClr val="windowText" lastClr="000000"/>
                          </a:solidFill>
                          <a:latin typeface="Arial" panose="020B0604020202020204" pitchFamily="34" charset="0"/>
                          <a:cs typeface="Arial" panose="020B0604020202020204" pitchFamily="34" charset="0"/>
                        </a:rPr>
                        <a:t>‘Blow 10,000’ Ad </a:t>
                      </a:r>
                      <a:r>
                        <a:rPr lang="en-CA" sz="1000" u="sng" dirty="0">
                          <a:solidFill>
                            <a:sysClr val="windowText" lastClr="000000"/>
                          </a:solidFill>
                          <a:latin typeface="Arial" panose="020B0604020202020204" pitchFamily="34" charset="0"/>
                          <a:cs typeface="Arial" panose="020B0604020202020204" pitchFamily="34" charset="0"/>
                        </a:rPr>
                        <a:t>(n=186)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0">
                <a:tc>
                  <a:txBody>
                    <a:bodyPr/>
                    <a:lstStyle/>
                    <a:p>
                      <a:pPr algn="l"/>
                      <a:r>
                        <a:rPr lang="en-CA" sz="1000" b="1" dirty="0">
                          <a:solidFill>
                            <a:sysClr val="windowText" lastClr="000000"/>
                          </a:solidFill>
                          <a:latin typeface="Arial" panose="020B0604020202020204" pitchFamily="34" charset="0"/>
                          <a:cs typeface="Arial" panose="020B0604020202020204" pitchFamily="34" charset="0"/>
                        </a:rPr>
                        <a:t>Message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552467"/>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Clear / simple/straight forward message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2091433"/>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Do not drive boat impaired / stay safe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675046"/>
                  </a:ext>
                </a:extLst>
              </a:tr>
              <a:tr h="0">
                <a:tc>
                  <a:txBody>
                    <a:bodyPr/>
                    <a:lstStyle/>
                    <a:p>
                      <a:pPr marL="355600" indent="0" algn="l"/>
                      <a:r>
                        <a:rPr lang="en-CA" sz="1000" dirty="0">
                          <a:solidFill>
                            <a:sysClr val="windowText" lastClr="000000"/>
                          </a:solidFill>
                          <a:latin typeface="Arial" panose="020B0604020202020204" pitchFamily="34" charset="0"/>
                          <a:cs typeface="Arial" panose="020B0604020202020204" pitchFamily="34" charset="0"/>
                        </a:rPr>
                        <a:t>- Good / important message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7306189"/>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Like the pun / play on words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Informative / can be fined/arrested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7002851"/>
                  </a:ext>
                </a:extLst>
              </a:tr>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ysClr val="windowText" lastClr="000000"/>
                          </a:solidFill>
                          <a:latin typeface="Arial" panose="020B0604020202020204" pitchFamily="34" charset="0"/>
                          <a:cs typeface="Arial" panose="020B0604020202020204" pitchFamily="34" charset="0"/>
                        </a:rPr>
                        <a:t>Like the pictures / images/graphics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0876612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Eye catching / attention drawing</a:t>
                      </a:r>
                      <a:endParaRPr lang="en-CA" sz="1000"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741094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Examples of substances you can’t use while boating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03016596"/>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Colourful/like the colours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967860"/>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Catchy / clever title / headline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2433868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Like the logo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&lt;1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643668"/>
                  </a:ext>
                </a:extLst>
              </a:tr>
              <a:tr h="0">
                <a:tc>
                  <a:txBody>
                    <a:bodyPr/>
                    <a:lstStyle/>
                    <a:p>
                      <a:pPr marL="180975" indent="0" algn="l"/>
                      <a:r>
                        <a:rPr lang="en-CA" sz="1000" dirty="0">
                          <a:solidFill>
                            <a:sysClr val="windowText" lastClr="000000"/>
                          </a:solidFill>
                          <a:latin typeface="Arial" panose="020B0604020202020204" pitchFamily="34" charset="0"/>
                          <a:cs typeface="Arial" panose="020B0604020202020204" pitchFamily="34" charset="0"/>
                        </a:rPr>
                        <a:t>Good / great / like it / love 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3315000"/>
                  </a:ext>
                </a:extLst>
              </a:tr>
              <a:tr h="0">
                <a:tc>
                  <a:txBody>
                    <a:bodyPr/>
                    <a:lstStyle/>
                    <a:p>
                      <a:pPr marL="180975" indent="0" algn="l"/>
                      <a:r>
                        <a:rPr lang="en-CA" sz="1000" dirty="0">
                          <a:solidFill>
                            <a:sysClr val="windowText" lastClr="000000"/>
                          </a:solidFill>
                          <a:latin typeface="Arial" panose="020B0604020202020204" pitchFamily="34" charset="0"/>
                          <a:cs typeface="Arial" panose="020B0604020202020204"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617382"/>
                  </a:ext>
                </a:extLst>
              </a:tr>
              <a:tr h="0">
                <a:tc>
                  <a:txBody>
                    <a:bodyPr/>
                    <a:lstStyle/>
                    <a:p>
                      <a:pPr marL="180975" indent="0" algn="l">
                        <a:tabLst>
                          <a:tab pos="265113" algn="l"/>
                        </a:tabLst>
                      </a:pPr>
                      <a:r>
                        <a:rPr lang="en-CA" sz="1000" dirty="0">
                          <a:solidFill>
                            <a:sysClr val="windowText" lastClr="000000"/>
                          </a:solidFill>
                          <a:latin typeface="Arial" panose="020B0604020202020204" pitchFamily="34" charset="0"/>
                          <a:cs typeface="Arial" panose="020B0604020202020204" pitchFamily="34" charset="0"/>
                        </a:rPr>
                        <a:t>Nothing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95451977"/>
                  </a:ext>
                </a:extLst>
              </a:tr>
              <a:tr h="0">
                <a:tc>
                  <a:txBody>
                    <a:bodyPr/>
                    <a:lstStyle/>
                    <a:p>
                      <a:pPr marL="180975" indent="0" algn="l"/>
                      <a:r>
                        <a:rPr lang="en-CA" sz="1000" dirty="0">
                          <a:solidFill>
                            <a:sysClr val="windowText" lastClr="000000"/>
                          </a:solidFill>
                          <a:latin typeface="Arial" panose="020B0604020202020204" pitchFamily="34" charset="0"/>
                          <a:cs typeface="Arial" panose="020B0604020202020204" pitchFamily="34" charset="0"/>
                        </a:rPr>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23312787"/>
                  </a:ext>
                </a:extLst>
              </a:tr>
            </a:tbl>
          </a:graphicData>
        </a:graphic>
      </p:graphicFrame>
      <p:sp>
        <p:nvSpPr>
          <p:cNvPr id="2" name="Title 1"/>
          <p:cNvSpPr>
            <a:spLocks noGrp="1"/>
          </p:cNvSpPr>
          <p:nvPr>
            <p:ph type="title"/>
          </p:nvPr>
        </p:nvSpPr>
        <p:spPr>
          <a:xfrm>
            <a:off x="1496290" y="0"/>
            <a:ext cx="7428635" cy="1052736"/>
          </a:xfrm>
        </p:spPr>
        <p:txBody>
          <a:bodyPr>
            <a:normAutofit fontScale="90000"/>
          </a:bodyPr>
          <a:lstStyle/>
          <a:p>
            <a:r>
              <a:rPr lang="en-CA" sz="1900" dirty="0"/>
              <a:t>The ‘Weed’ ad was liked for its clear, simple message; the ‘Weed’ pun; and its attractive, eye-catching visuals.</a:t>
            </a:r>
            <a:br>
              <a:rPr lang="en-CA" sz="1900" dirty="0"/>
            </a:br>
            <a:r>
              <a:rPr lang="en-CA" sz="1900" dirty="0"/>
              <a:t>The ‘Blow 10,000’ ad was liked for its clear message; and the (new) information provided re: the potential to be fined / arrested.</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80</a:t>
            </a:fld>
            <a:endParaRPr lang="en-US" dirty="0"/>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2139892" y="1551343"/>
            <a:ext cx="5692892" cy="417487"/>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Likes - % of English Canada Boaters</a:t>
            </a:r>
            <a:endParaRPr lang="en-US" sz="1400" dirty="0">
              <a:latin typeface="Arial" pitchFamily="34" charset="0"/>
              <a:cs typeface="Arial" pitchFamily="34" charset="0"/>
            </a:endParaRPr>
          </a:p>
        </p:txBody>
      </p:sp>
      <p:sp>
        <p:nvSpPr>
          <p:cNvPr id="31" name="Text Box 1916">
            <a:extLst>
              <a:ext uri="{FF2B5EF4-FFF2-40B4-BE49-F238E27FC236}">
                <a16:creationId xmlns:a16="http://schemas.microsoft.com/office/drawing/2014/main" xmlns="" id="{C3F1CE59-2C64-40DB-81A1-DC9F6A539671}"/>
              </a:ext>
            </a:extLst>
          </p:cNvPr>
          <p:cNvSpPr txBox="1">
            <a:spLocks noChangeArrowheads="1"/>
          </p:cNvSpPr>
          <p:nvPr/>
        </p:nvSpPr>
        <p:spPr bwMode="auto">
          <a:xfrm>
            <a:off x="59982" y="6507163"/>
            <a:ext cx="6616863" cy="350837"/>
          </a:xfrm>
          <a:prstGeom prst="rect">
            <a:avLst/>
          </a:prstGeom>
          <a:noFill/>
          <a:ln w="9525">
            <a:noFill/>
            <a:miter lim="800000"/>
            <a:headEnd/>
            <a:tailEnd/>
          </a:ln>
        </p:spPr>
        <p:txBody>
          <a:bodyPr anchor="ctr" anchorCtr="0">
            <a:noAutofit/>
          </a:bodyPr>
          <a:lstStyle/>
          <a:p>
            <a:r>
              <a:rPr lang="en-US" sz="900" dirty="0">
                <a:solidFill>
                  <a:prstClr val="black"/>
                </a:solidFill>
                <a:latin typeface="Arial" pitchFamily="34" charset="0"/>
                <a:cs typeface="Arial" pitchFamily="34" charset="0"/>
              </a:rPr>
              <a:t>15a. What, if anything, did you particularly like about this poster ad? Please be as specific as possible.</a:t>
            </a:r>
          </a:p>
        </p:txBody>
      </p:sp>
      <p:sp>
        <p:nvSpPr>
          <p:cNvPr id="39" name="Oval 29">
            <a:extLst>
              <a:ext uri="{FF2B5EF4-FFF2-40B4-BE49-F238E27FC236}">
                <a16:creationId xmlns:a16="http://schemas.microsoft.com/office/drawing/2014/main" xmlns="" id="{D4D4EB30-FB70-4234-83D4-456B72E15B0A}"/>
              </a:ext>
            </a:extLst>
          </p:cNvPr>
          <p:cNvSpPr>
            <a:spLocks noChangeArrowheads="1"/>
          </p:cNvSpPr>
          <p:nvPr/>
        </p:nvSpPr>
        <p:spPr bwMode="auto">
          <a:xfrm>
            <a:off x="7371517" y="5514753"/>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0" name="Oval 29">
            <a:extLst>
              <a:ext uri="{FF2B5EF4-FFF2-40B4-BE49-F238E27FC236}">
                <a16:creationId xmlns:a16="http://schemas.microsoft.com/office/drawing/2014/main" xmlns="" id="{FDA40010-EA51-4679-B243-CD29466B244D}"/>
              </a:ext>
            </a:extLst>
          </p:cNvPr>
          <p:cNvSpPr>
            <a:spLocks noChangeArrowheads="1"/>
          </p:cNvSpPr>
          <p:nvPr/>
        </p:nvSpPr>
        <p:spPr bwMode="auto">
          <a:xfrm>
            <a:off x="7373272" y="3567112"/>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41" name="Oval 29">
            <a:extLst>
              <a:ext uri="{FF2B5EF4-FFF2-40B4-BE49-F238E27FC236}">
                <a16:creationId xmlns:a16="http://schemas.microsoft.com/office/drawing/2014/main" xmlns="" id="{CD4A05B1-4628-4643-8D86-17E4B95E4688}"/>
              </a:ext>
            </a:extLst>
          </p:cNvPr>
          <p:cNvSpPr>
            <a:spLocks noChangeArrowheads="1"/>
          </p:cNvSpPr>
          <p:nvPr/>
        </p:nvSpPr>
        <p:spPr bwMode="auto">
          <a:xfrm>
            <a:off x="6313157" y="2355961"/>
            <a:ext cx="313400" cy="218700"/>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solidFill>
                <a:schemeClr val="tx1"/>
              </a:solidFill>
            </a:endParaRPr>
          </a:p>
        </p:txBody>
      </p:sp>
      <p:sp>
        <p:nvSpPr>
          <p:cNvPr id="12" name="Oval 29">
            <a:extLst>
              <a:ext uri="{FF2B5EF4-FFF2-40B4-BE49-F238E27FC236}">
                <a16:creationId xmlns:a16="http://schemas.microsoft.com/office/drawing/2014/main" xmlns="" id="{2F50F094-FB48-4C68-860F-46E5A96C66FE}"/>
              </a:ext>
            </a:extLst>
          </p:cNvPr>
          <p:cNvSpPr>
            <a:spLocks noChangeArrowheads="1"/>
          </p:cNvSpPr>
          <p:nvPr/>
        </p:nvSpPr>
        <p:spPr bwMode="auto">
          <a:xfrm>
            <a:off x="6313157" y="2602343"/>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3" name="Oval 29">
            <a:extLst>
              <a:ext uri="{FF2B5EF4-FFF2-40B4-BE49-F238E27FC236}">
                <a16:creationId xmlns:a16="http://schemas.microsoft.com/office/drawing/2014/main" xmlns="" id="{B432C767-6735-4C54-8D18-264541431DDD}"/>
              </a:ext>
            </a:extLst>
          </p:cNvPr>
          <p:cNvSpPr>
            <a:spLocks noChangeArrowheads="1"/>
          </p:cNvSpPr>
          <p:nvPr/>
        </p:nvSpPr>
        <p:spPr bwMode="auto">
          <a:xfrm>
            <a:off x="6313157" y="3319650"/>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4" name="Oval 29">
            <a:extLst>
              <a:ext uri="{FF2B5EF4-FFF2-40B4-BE49-F238E27FC236}">
                <a16:creationId xmlns:a16="http://schemas.microsoft.com/office/drawing/2014/main" xmlns="" id="{97D93388-1A0B-48F3-BD8E-33F2D902AEE1}"/>
              </a:ext>
            </a:extLst>
          </p:cNvPr>
          <p:cNvSpPr>
            <a:spLocks noChangeArrowheads="1"/>
          </p:cNvSpPr>
          <p:nvPr/>
        </p:nvSpPr>
        <p:spPr bwMode="auto">
          <a:xfrm>
            <a:off x="6313157" y="3807078"/>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5" name="Oval 29">
            <a:extLst>
              <a:ext uri="{FF2B5EF4-FFF2-40B4-BE49-F238E27FC236}">
                <a16:creationId xmlns:a16="http://schemas.microsoft.com/office/drawing/2014/main" xmlns="" id="{251984AA-F0F3-44A9-B6BB-DE1AED66CE40}"/>
              </a:ext>
            </a:extLst>
          </p:cNvPr>
          <p:cNvSpPr>
            <a:spLocks noChangeArrowheads="1"/>
          </p:cNvSpPr>
          <p:nvPr/>
        </p:nvSpPr>
        <p:spPr bwMode="auto">
          <a:xfrm>
            <a:off x="6313157" y="4071090"/>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752129812"/>
      </p:ext>
    </p:extLst>
  </p:cSld>
  <p:clrMapOvr>
    <a:masterClrMapping/>
  </p:clrMapOvr>
  <p:transition spd="slow">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8068786A-4526-4E9E-87A9-895A48C47FA2}"/>
              </a:ext>
            </a:extLst>
          </p:cNvPr>
          <p:cNvGraphicFramePr>
            <a:graphicFrameLocks noGrp="1"/>
          </p:cNvGraphicFramePr>
          <p:nvPr>
            <p:extLst>
              <p:ext uri="{D42A27DB-BD31-4B8C-83A1-F6EECF244321}">
                <p14:modId xmlns:p14="http://schemas.microsoft.com/office/powerpoint/2010/main" val="4130537067"/>
              </p:ext>
            </p:extLst>
          </p:nvPr>
        </p:nvGraphicFramePr>
        <p:xfrm>
          <a:off x="1789014" y="1945471"/>
          <a:ext cx="5870451" cy="3718560"/>
        </p:xfrm>
        <a:graphic>
          <a:graphicData uri="http://schemas.openxmlformats.org/drawingml/2006/table">
            <a:tbl>
              <a:tblPr firstRow="1" bandRow="1">
                <a:tableStyleId>{5C22544A-7EE6-4342-B048-85BDC9FD1C3A}</a:tableStyleId>
              </a:tblPr>
              <a:tblGrid>
                <a:gridCol w="3830942">
                  <a:extLst>
                    <a:ext uri="{9D8B030D-6E8A-4147-A177-3AD203B41FA5}">
                      <a16:colId xmlns:a16="http://schemas.microsoft.com/office/drawing/2014/main" xmlns="" val="1673731031"/>
                    </a:ext>
                  </a:extLst>
                </a:gridCol>
                <a:gridCol w="988827">
                  <a:extLst>
                    <a:ext uri="{9D8B030D-6E8A-4147-A177-3AD203B41FA5}">
                      <a16:colId xmlns:a16="http://schemas.microsoft.com/office/drawing/2014/main" xmlns="" val="895888019"/>
                    </a:ext>
                  </a:extLst>
                </a:gridCol>
                <a:gridCol w="1050682">
                  <a:extLst>
                    <a:ext uri="{9D8B030D-6E8A-4147-A177-3AD203B41FA5}">
                      <a16:colId xmlns:a16="http://schemas.microsoft.com/office/drawing/2014/main" xmlns="" val="1434392144"/>
                    </a:ext>
                  </a:extLst>
                </a:gridCol>
              </a:tblGrid>
              <a:tr h="0">
                <a:tc>
                  <a:txBody>
                    <a:bodyPr/>
                    <a:lstStyle/>
                    <a:p>
                      <a:pPr algn="ctr"/>
                      <a:endParaRPr lang="en-CA" sz="1000" u="sng"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‘Weed’ Ad (n=184)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u="sng" dirty="0">
                          <a:solidFill>
                            <a:sysClr val="windowText" lastClr="000000"/>
                          </a:solidFill>
                          <a:latin typeface="Arial" panose="020B0604020202020204" pitchFamily="34" charset="0"/>
                          <a:cs typeface="Arial" panose="020B0604020202020204" pitchFamily="34" charset="0"/>
                        </a:rPr>
                        <a:t>‘Blow 10,000’ Ad (n=186)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9112945"/>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Dislike pictures  /images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1816284"/>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Too busy / confusing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7002851"/>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Message is not clear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28744979"/>
                  </a:ext>
                </a:extLst>
              </a:tr>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ysClr val="windowText" lastClr="000000"/>
                          </a:solidFill>
                          <a:latin typeface="Arial" panose="020B0604020202020204" pitchFamily="34" charset="0"/>
                          <a:cs typeface="Arial" panose="020B0604020202020204" pitchFamily="34" charset="0"/>
                        </a:rPr>
                        <a:t>Cheesy / cartoonish / amateur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0876612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Dislike weed leaves / hard to read word “weed”</a:t>
                      </a:r>
                      <a:endParaRPr lang="en-CA" sz="1000"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741094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Should not include prescription drugs / not all prescription drugs are impairing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03016596"/>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Difficult to test for levels of cannabis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967860"/>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Would like to see more diversity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24338688"/>
                  </a:ext>
                </a:extLst>
              </a:tr>
              <a:tr h="0">
                <a:tc>
                  <a:txBody>
                    <a:bodyPr/>
                    <a:lstStyle/>
                    <a:p>
                      <a:pPr marL="182563" indent="0" algn="l"/>
                      <a:r>
                        <a:rPr lang="en-CA" sz="1000" dirty="0">
                          <a:solidFill>
                            <a:sysClr val="windowText" lastClr="000000"/>
                          </a:solidFill>
                          <a:latin typeface="Arial" panose="020B0604020202020204" pitchFamily="34" charset="0"/>
                          <a:cs typeface="Arial" panose="020B0604020202020204" pitchFamily="34" charset="0"/>
                        </a:rPr>
                        <a:t>Unattractive / not esthetically pleasing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643668"/>
                  </a:ext>
                </a:extLst>
              </a:tr>
              <a:tr h="0">
                <a:tc>
                  <a:txBody>
                    <a:bodyPr/>
                    <a:lstStyle/>
                    <a:p>
                      <a:pPr marL="180975" indent="0" algn="l"/>
                      <a:r>
                        <a:rPr lang="en-CA" sz="1000" dirty="0">
                          <a:solidFill>
                            <a:sysClr val="windowText" lastClr="000000"/>
                          </a:solidFill>
                          <a:latin typeface="Arial" panose="020B0604020202020204" pitchFamily="34" charset="0"/>
                          <a:cs typeface="Arial" panose="020B0604020202020204" pitchFamily="34" charset="0"/>
                        </a:rPr>
                        <a:t>Looks made by the government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3315000"/>
                  </a:ext>
                </a:extLst>
              </a:tr>
              <a:tr h="0">
                <a:tc>
                  <a:txBody>
                    <a:bodyPr/>
                    <a:lstStyle/>
                    <a:p>
                      <a:pPr marL="180975" indent="0" algn="l"/>
                      <a:r>
                        <a:rPr lang="en-CA" sz="1000" dirty="0">
                          <a:solidFill>
                            <a:sysClr val="windowText" lastClr="000000"/>
                          </a:solidFill>
                          <a:latin typeface="Arial" panose="020B0604020202020204" pitchFamily="34" charset="0"/>
                          <a:cs typeface="Arial" panose="020B0604020202020204"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617382"/>
                  </a:ext>
                </a:extLst>
              </a:tr>
              <a:tr h="0">
                <a:tc>
                  <a:txBody>
                    <a:bodyPr/>
                    <a:lstStyle/>
                    <a:p>
                      <a:pPr marL="180975" indent="0" algn="l">
                        <a:tabLst>
                          <a:tab pos="265113" algn="l"/>
                        </a:tabLst>
                      </a:pPr>
                      <a:r>
                        <a:rPr lang="en-CA" sz="1000" dirty="0">
                          <a:solidFill>
                            <a:sysClr val="windowText" lastClr="000000"/>
                          </a:solidFill>
                          <a:latin typeface="Arial" panose="020B0604020202020204" pitchFamily="34" charset="0"/>
                          <a:cs typeface="Arial" panose="020B0604020202020204" pitchFamily="34" charset="0"/>
                        </a:rPr>
                        <a:t>Nothing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95451977"/>
                  </a:ext>
                </a:extLst>
              </a:tr>
              <a:tr h="0">
                <a:tc>
                  <a:txBody>
                    <a:bodyPr/>
                    <a:lstStyle/>
                    <a:p>
                      <a:pPr marL="180975" indent="0" algn="l"/>
                      <a:r>
                        <a:rPr lang="en-CA" sz="1000" dirty="0">
                          <a:solidFill>
                            <a:sysClr val="windowText" lastClr="000000"/>
                          </a:solidFill>
                          <a:latin typeface="Arial" panose="020B0604020202020204" pitchFamily="34" charset="0"/>
                          <a:cs typeface="Arial" panose="020B0604020202020204" pitchFamily="34" charset="0"/>
                        </a:rPr>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dirty="0">
                          <a:solidFill>
                            <a:sysClr val="windowText" lastClr="000000"/>
                          </a:solidFill>
                          <a:latin typeface="Arial" panose="020B0604020202020204" pitchFamily="34" charset="0"/>
                          <a:cs typeface="Arial" panose="020B0604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23312787"/>
                  </a:ext>
                </a:extLst>
              </a:tr>
            </a:tbl>
          </a:graphicData>
        </a:graphic>
      </p:graphicFrame>
      <p:sp>
        <p:nvSpPr>
          <p:cNvPr id="2" name="Title 1"/>
          <p:cNvSpPr>
            <a:spLocks noGrp="1"/>
          </p:cNvSpPr>
          <p:nvPr>
            <p:ph type="title"/>
          </p:nvPr>
        </p:nvSpPr>
        <p:spPr>
          <a:xfrm>
            <a:off x="1496290" y="0"/>
            <a:ext cx="7428635" cy="1052736"/>
          </a:xfrm>
        </p:spPr>
        <p:txBody>
          <a:bodyPr>
            <a:normAutofit/>
          </a:bodyPr>
          <a:lstStyle/>
          <a:p>
            <a:r>
              <a:rPr lang="en-CA" sz="1900" dirty="0"/>
              <a:t>Similarly low levels of Dislikes for both ads.</a:t>
            </a:r>
            <a:endParaRPr lang="en-US" sz="19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81</a:t>
            </a:fld>
            <a:endParaRPr lang="en-US" dirty="0"/>
          </a:p>
        </p:txBody>
      </p:sp>
      <p:sp>
        <p:nvSpPr>
          <p:cNvPr id="110" name="Rectangle 232">
            <a:extLst>
              <a:ext uri="{FF2B5EF4-FFF2-40B4-BE49-F238E27FC236}">
                <a16:creationId xmlns:a16="http://schemas.microsoft.com/office/drawing/2014/main" xmlns="" id="{74417D22-C88B-4F9A-9FA0-7CE8541FBE39}"/>
              </a:ext>
            </a:extLst>
          </p:cNvPr>
          <p:cNvSpPr>
            <a:spLocks noChangeArrowheads="1"/>
          </p:cNvSpPr>
          <p:nvPr/>
        </p:nvSpPr>
        <p:spPr bwMode="auto">
          <a:xfrm>
            <a:off x="2088953" y="1566494"/>
            <a:ext cx="5692892" cy="417487"/>
          </a:xfrm>
          <a:prstGeom prst="rect">
            <a:avLst/>
          </a:prstGeom>
          <a:noFill/>
          <a:ln w="9525">
            <a:noFill/>
            <a:miter lim="800000"/>
            <a:headEnd/>
            <a:tailEnd/>
          </a:ln>
        </p:spPr>
        <p:txBody>
          <a:bodyPr/>
          <a:lstStyle/>
          <a:p>
            <a:pPr algn="ctr" eaLnBrk="1" hangingPunct="1">
              <a:spcBef>
                <a:spcPct val="0"/>
              </a:spcBef>
              <a:buFontTx/>
              <a:buNone/>
            </a:pPr>
            <a:r>
              <a:rPr lang="en-US" sz="1400" b="1" dirty="0">
                <a:latin typeface="Arial" pitchFamily="34" charset="0"/>
                <a:cs typeface="Arial" pitchFamily="34" charset="0"/>
              </a:rPr>
              <a:t>Dislikes - % of English Canada Boaters</a:t>
            </a:r>
            <a:endParaRPr lang="en-US" sz="1400" dirty="0">
              <a:latin typeface="Arial" pitchFamily="34" charset="0"/>
              <a:cs typeface="Arial" pitchFamily="34" charset="0"/>
            </a:endParaRPr>
          </a:p>
        </p:txBody>
      </p:sp>
      <p:sp>
        <p:nvSpPr>
          <p:cNvPr id="31" name="Text Box 1916">
            <a:extLst>
              <a:ext uri="{FF2B5EF4-FFF2-40B4-BE49-F238E27FC236}">
                <a16:creationId xmlns:a16="http://schemas.microsoft.com/office/drawing/2014/main" xmlns="" id="{C3F1CE59-2C64-40DB-81A1-DC9F6A539671}"/>
              </a:ext>
            </a:extLst>
          </p:cNvPr>
          <p:cNvSpPr txBox="1">
            <a:spLocks noChangeArrowheads="1"/>
          </p:cNvSpPr>
          <p:nvPr/>
        </p:nvSpPr>
        <p:spPr bwMode="auto">
          <a:xfrm>
            <a:off x="59982" y="6507163"/>
            <a:ext cx="6616863" cy="350837"/>
          </a:xfrm>
          <a:prstGeom prst="rect">
            <a:avLst/>
          </a:prstGeom>
          <a:noFill/>
          <a:ln w="9525">
            <a:noFill/>
            <a:miter lim="800000"/>
            <a:headEnd/>
            <a:tailEnd/>
          </a:ln>
        </p:spPr>
        <p:txBody>
          <a:bodyPr anchor="ctr" anchorCtr="0">
            <a:noAutofit/>
          </a:bodyPr>
          <a:lstStyle/>
          <a:p>
            <a:r>
              <a:rPr lang="en-US" sz="900" dirty="0">
                <a:solidFill>
                  <a:prstClr val="black"/>
                </a:solidFill>
                <a:latin typeface="Arial" pitchFamily="34" charset="0"/>
                <a:cs typeface="Arial" pitchFamily="34" charset="0"/>
              </a:rPr>
              <a:t>15b. What, if anything, did you particularly dislike about this poster ad? Please be as specific as possible.</a:t>
            </a:r>
          </a:p>
        </p:txBody>
      </p:sp>
      <p:sp>
        <p:nvSpPr>
          <p:cNvPr id="40" name="Oval 29">
            <a:extLst>
              <a:ext uri="{FF2B5EF4-FFF2-40B4-BE49-F238E27FC236}">
                <a16:creationId xmlns:a16="http://schemas.microsoft.com/office/drawing/2014/main" xmlns="" id="{FDA40010-EA51-4679-B243-CD29466B244D}"/>
              </a:ext>
            </a:extLst>
          </p:cNvPr>
          <p:cNvSpPr>
            <a:spLocks noChangeArrowheads="1"/>
          </p:cNvSpPr>
          <p:nvPr/>
        </p:nvSpPr>
        <p:spPr bwMode="auto">
          <a:xfrm>
            <a:off x="6988421" y="3971534"/>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9" name="Oval 29">
            <a:extLst>
              <a:ext uri="{FF2B5EF4-FFF2-40B4-BE49-F238E27FC236}">
                <a16:creationId xmlns:a16="http://schemas.microsoft.com/office/drawing/2014/main" xmlns="" id="{FDA40010-EA51-4679-B243-CD29466B244D}"/>
              </a:ext>
            </a:extLst>
          </p:cNvPr>
          <p:cNvSpPr>
            <a:spLocks noChangeArrowheads="1"/>
          </p:cNvSpPr>
          <p:nvPr/>
        </p:nvSpPr>
        <p:spPr bwMode="auto">
          <a:xfrm>
            <a:off x="5960092" y="3338076"/>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
        <p:nvSpPr>
          <p:cNvPr id="10" name="Oval 29">
            <a:extLst>
              <a:ext uri="{FF2B5EF4-FFF2-40B4-BE49-F238E27FC236}">
                <a16:creationId xmlns:a16="http://schemas.microsoft.com/office/drawing/2014/main" xmlns="" id="{FDA40010-EA51-4679-B243-CD29466B244D}"/>
              </a:ext>
            </a:extLst>
          </p:cNvPr>
          <p:cNvSpPr>
            <a:spLocks noChangeArrowheads="1"/>
          </p:cNvSpPr>
          <p:nvPr/>
        </p:nvSpPr>
        <p:spPr bwMode="auto">
          <a:xfrm>
            <a:off x="5951214" y="3092742"/>
            <a:ext cx="313400" cy="218700"/>
          </a:xfrm>
          <a:prstGeom prst="ellipse">
            <a:avLst/>
          </a:prstGeom>
          <a:noFill/>
          <a:ln w="9525" algn="ctr">
            <a:solidFill>
              <a:schemeClr val="tx1"/>
            </a:solidFill>
            <a:prstDash val="solid"/>
            <a:round/>
            <a:headEnd/>
            <a:tailEnd/>
          </a:ln>
        </p:spPr>
        <p:txBody>
          <a:bodyPr/>
          <a:lstStyle/>
          <a:p>
            <a:pPr>
              <a:spcBef>
                <a:spcPct val="0"/>
              </a:spcBef>
              <a:buFontTx/>
              <a:buNone/>
            </a:pPr>
            <a:endParaRPr lang="en-US" sz="1800">
              <a:solidFill>
                <a:schemeClr val="tx1"/>
              </a:solidFill>
            </a:endParaRPr>
          </a:p>
        </p:txBody>
      </p:sp>
    </p:spTree>
    <p:extLst>
      <p:ext uri="{BB962C8B-B14F-4D97-AF65-F5344CB8AC3E}">
        <p14:creationId xmlns:p14="http://schemas.microsoft.com/office/powerpoint/2010/main" val="104562890"/>
      </p:ext>
    </p:extLst>
  </p:cSld>
  <p:clrMapOvr>
    <a:masterClrMapping/>
  </p:clrMapOvr>
  <p:transition spd="slow">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pPr/>
              <a:t>82</a:t>
            </a:fld>
            <a:endParaRPr lang="en-US"/>
          </a:p>
        </p:txBody>
      </p:sp>
      <p:sp>
        <p:nvSpPr>
          <p:cNvPr id="5" name="Rectangle 4"/>
          <p:cNvSpPr>
            <a:spLocks noChangeArrowheads="1"/>
          </p:cNvSpPr>
          <p:nvPr/>
        </p:nvSpPr>
        <p:spPr bwMode="auto">
          <a:xfrm>
            <a:off x="1447800" y="2438400"/>
            <a:ext cx="6400800" cy="2120900"/>
          </a:xfrm>
          <a:prstGeom prst="rect">
            <a:avLst/>
          </a:prstGeom>
          <a:solidFill>
            <a:srgbClr val="DDDDDD"/>
          </a:solidFill>
          <a:ln w="9525">
            <a:noFill/>
            <a:miter lim="800000"/>
            <a:headEnd/>
            <a:tailEnd/>
          </a:ln>
        </p:spPr>
        <p:txBody>
          <a:bodyPr wrap="none" anchor="ctr"/>
          <a:lstStyle/>
          <a:p>
            <a:endParaRPr lang="en-US" b="1"/>
          </a:p>
        </p:txBody>
      </p:sp>
      <p:sp>
        <p:nvSpPr>
          <p:cNvPr id="6" name="Rectangle 5"/>
          <p:cNvSpPr>
            <a:spLocks noChangeArrowheads="1"/>
          </p:cNvSpPr>
          <p:nvPr/>
        </p:nvSpPr>
        <p:spPr bwMode="auto">
          <a:xfrm>
            <a:off x="1600200" y="2590800"/>
            <a:ext cx="6096000" cy="1828800"/>
          </a:xfrm>
          <a:prstGeom prst="rect">
            <a:avLst/>
          </a:prstGeom>
          <a:solidFill>
            <a:srgbClr val="D95E23"/>
          </a:solidFill>
          <a:ln w="9525">
            <a:noFill/>
            <a:miter lim="800000"/>
            <a:headEnd/>
            <a:tailEnd/>
          </a:ln>
        </p:spPr>
        <p:txBody>
          <a:bodyPr wrap="none" anchor="ctr"/>
          <a:lstStyle/>
          <a:p>
            <a:pPr algn="ctr" eaLnBrk="1" hangingPunct="1">
              <a:spcBef>
                <a:spcPct val="0"/>
              </a:spcBef>
              <a:buFontTx/>
              <a:buNone/>
            </a:pPr>
            <a:r>
              <a:rPr lang="en-US" sz="4400" dirty="0">
                <a:solidFill>
                  <a:schemeClr val="tx1"/>
                </a:solidFill>
                <a:latin typeface="Arial" pitchFamily="34" charset="0"/>
                <a:cs typeface="Arial" pitchFamily="34" charset="0"/>
              </a:rPr>
              <a:t>Appendix</a:t>
            </a:r>
          </a:p>
        </p:txBody>
      </p:sp>
    </p:spTree>
    <p:extLst>
      <p:ext uri="{BB962C8B-B14F-4D97-AF65-F5344CB8AC3E}">
        <p14:creationId xmlns:p14="http://schemas.microsoft.com/office/powerpoint/2010/main" val="3927476486"/>
      </p:ext>
    </p:extLst>
  </p:cSld>
  <p:clrMapOvr>
    <a:masterClrMapping/>
  </p:clrMapOvr>
  <p:transition spd="slow">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normAutofit fontScale="90000"/>
          </a:bodyPr>
          <a:lstStyle/>
          <a:p>
            <a:r>
              <a:rPr lang="en-CA" sz="2200" dirty="0"/>
              <a:t>Demographic Profile:</a:t>
            </a:r>
            <a:br>
              <a:rPr lang="en-CA" sz="2200" dirty="0"/>
            </a:br>
            <a:r>
              <a:rPr lang="en-CA" dirty="0"/>
              <a:t>Of note, Boater profile shifts younger in Fall 2018 – more 35-54 </a:t>
            </a:r>
            <a:r>
              <a:rPr lang="en-CA" dirty="0" err="1"/>
              <a:t>yrs</a:t>
            </a:r>
            <a:r>
              <a:rPr lang="en-CA" dirty="0"/>
              <a:t> and less 55+ yrs.  Also average income is up 9% from Fall 2017.</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83</a:t>
            </a:fld>
            <a:endParaRPr lang="en-US"/>
          </a:p>
        </p:txBody>
      </p:sp>
      <p:sp>
        <p:nvSpPr>
          <p:cNvPr id="8" name="Text Box 1916"/>
          <p:cNvSpPr txBox="1">
            <a:spLocks noChangeArrowheads="1"/>
          </p:cNvSpPr>
          <p:nvPr/>
        </p:nvSpPr>
        <p:spPr bwMode="auto">
          <a:xfrm>
            <a:off x="867143" y="6548356"/>
            <a:ext cx="5258084" cy="246221"/>
          </a:xfrm>
          <a:prstGeom prst="rect">
            <a:avLst/>
          </a:prstGeom>
          <a:noFill/>
          <a:ln w="9525">
            <a:noFill/>
            <a:miter lim="800000"/>
            <a:headEnd/>
            <a:tailEnd/>
          </a:ln>
        </p:spPr>
        <p:txBody>
          <a:bodyPr wrap="square">
            <a:spAutoFit/>
          </a:bodyPr>
          <a:lstStyle/>
          <a:p>
            <a:pPr>
              <a:buFontTx/>
              <a:buNone/>
            </a:pPr>
            <a:r>
              <a:rPr lang="en-US" sz="1000" dirty="0">
                <a:solidFill>
                  <a:schemeClr val="tx1"/>
                </a:solidFill>
                <a:latin typeface="Arial" pitchFamily="34" charset="0"/>
                <a:cs typeface="Arial" pitchFamily="34" charset="0"/>
              </a:rPr>
              <a:t>&amp;               = significantly different from previous wave at 95% confidence level</a:t>
            </a:r>
          </a:p>
        </p:txBody>
      </p:sp>
      <p:sp>
        <p:nvSpPr>
          <p:cNvPr id="23" name="Rectangle 22"/>
          <p:cNvSpPr/>
          <p:nvPr/>
        </p:nvSpPr>
        <p:spPr>
          <a:xfrm>
            <a:off x="1155446" y="6574416"/>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2"/>
          <p:cNvSpPr>
            <a:spLocks noChangeArrowheads="1"/>
          </p:cNvSpPr>
          <p:nvPr/>
        </p:nvSpPr>
        <p:spPr bwMode="auto">
          <a:xfrm>
            <a:off x="565316" y="6556952"/>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graphicFrame>
        <p:nvGraphicFramePr>
          <p:cNvPr id="25" name="Table 24"/>
          <p:cNvGraphicFramePr>
            <a:graphicFrameLocks noGrp="1"/>
          </p:cNvGraphicFramePr>
          <p:nvPr>
            <p:extLst/>
          </p:nvPr>
        </p:nvGraphicFramePr>
        <p:xfrm>
          <a:off x="387752" y="1359348"/>
          <a:ext cx="8244000" cy="4370953"/>
        </p:xfrm>
        <a:graphic>
          <a:graphicData uri="http://schemas.openxmlformats.org/drawingml/2006/table">
            <a:tbl>
              <a:tblPr/>
              <a:tblGrid>
                <a:gridCol w="1620000">
                  <a:extLst>
                    <a:ext uri="{9D8B030D-6E8A-4147-A177-3AD203B41FA5}">
                      <a16:colId xmlns:a16="http://schemas.microsoft.com/office/drawing/2014/main" xmlns="" val="20000"/>
                    </a:ext>
                  </a:extLst>
                </a:gridCol>
                <a:gridCol w="468000">
                  <a:extLst>
                    <a:ext uri="{9D8B030D-6E8A-4147-A177-3AD203B41FA5}">
                      <a16:colId xmlns:a16="http://schemas.microsoft.com/office/drawing/2014/main" xmlns="" val="20001"/>
                    </a:ext>
                  </a:extLst>
                </a:gridCol>
                <a:gridCol w="468000">
                  <a:extLst>
                    <a:ext uri="{9D8B030D-6E8A-4147-A177-3AD203B41FA5}">
                      <a16:colId xmlns:a16="http://schemas.microsoft.com/office/drawing/2014/main" xmlns="" val="20002"/>
                    </a:ext>
                  </a:extLst>
                </a:gridCol>
                <a:gridCol w="468000">
                  <a:extLst>
                    <a:ext uri="{9D8B030D-6E8A-4147-A177-3AD203B41FA5}">
                      <a16:colId xmlns:a16="http://schemas.microsoft.com/office/drawing/2014/main" xmlns="" val="20003"/>
                    </a:ext>
                  </a:extLst>
                </a:gridCol>
                <a:gridCol w="468000">
                  <a:extLst>
                    <a:ext uri="{9D8B030D-6E8A-4147-A177-3AD203B41FA5}">
                      <a16:colId xmlns:a16="http://schemas.microsoft.com/office/drawing/2014/main" xmlns="" val="20004"/>
                    </a:ext>
                  </a:extLst>
                </a:gridCol>
                <a:gridCol w="468000">
                  <a:extLst>
                    <a:ext uri="{9D8B030D-6E8A-4147-A177-3AD203B41FA5}">
                      <a16:colId xmlns:a16="http://schemas.microsoft.com/office/drawing/2014/main" xmlns="" val="20005"/>
                    </a:ext>
                  </a:extLst>
                </a:gridCol>
                <a:gridCol w="468000">
                  <a:extLst>
                    <a:ext uri="{9D8B030D-6E8A-4147-A177-3AD203B41FA5}">
                      <a16:colId xmlns:a16="http://schemas.microsoft.com/office/drawing/2014/main" xmlns="" val="20006"/>
                    </a:ext>
                  </a:extLst>
                </a:gridCol>
                <a:gridCol w="468000">
                  <a:extLst>
                    <a:ext uri="{9D8B030D-6E8A-4147-A177-3AD203B41FA5}">
                      <a16:colId xmlns:a16="http://schemas.microsoft.com/office/drawing/2014/main" xmlns="" val="1417746885"/>
                    </a:ext>
                  </a:extLst>
                </a:gridCol>
                <a:gridCol w="72000">
                  <a:extLst>
                    <a:ext uri="{9D8B030D-6E8A-4147-A177-3AD203B41FA5}">
                      <a16:colId xmlns:a16="http://schemas.microsoft.com/office/drawing/2014/main" xmlns="" val="20007"/>
                    </a:ext>
                  </a:extLst>
                </a:gridCol>
                <a:gridCol w="468000">
                  <a:extLst>
                    <a:ext uri="{9D8B030D-6E8A-4147-A177-3AD203B41FA5}">
                      <a16:colId xmlns:a16="http://schemas.microsoft.com/office/drawing/2014/main" xmlns="" val="20008"/>
                    </a:ext>
                  </a:extLst>
                </a:gridCol>
                <a:gridCol w="468000">
                  <a:extLst>
                    <a:ext uri="{9D8B030D-6E8A-4147-A177-3AD203B41FA5}">
                      <a16:colId xmlns:a16="http://schemas.microsoft.com/office/drawing/2014/main" xmlns="" val="20009"/>
                    </a:ext>
                  </a:extLst>
                </a:gridCol>
                <a:gridCol w="468000">
                  <a:extLst>
                    <a:ext uri="{9D8B030D-6E8A-4147-A177-3AD203B41FA5}">
                      <a16:colId xmlns:a16="http://schemas.microsoft.com/office/drawing/2014/main" xmlns="" val="20010"/>
                    </a:ext>
                  </a:extLst>
                </a:gridCol>
                <a:gridCol w="468000">
                  <a:extLst>
                    <a:ext uri="{9D8B030D-6E8A-4147-A177-3AD203B41FA5}">
                      <a16:colId xmlns:a16="http://schemas.microsoft.com/office/drawing/2014/main" xmlns="" val="20011"/>
                    </a:ext>
                  </a:extLst>
                </a:gridCol>
                <a:gridCol w="468000">
                  <a:extLst>
                    <a:ext uri="{9D8B030D-6E8A-4147-A177-3AD203B41FA5}">
                      <a16:colId xmlns:a16="http://schemas.microsoft.com/office/drawing/2014/main" xmlns="" val="20012"/>
                    </a:ext>
                  </a:extLst>
                </a:gridCol>
                <a:gridCol w="468000">
                  <a:extLst>
                    <a:ext uri="{9D8B030D-6E8A-4147-A177-3AD203B41FA5}">
                      <a16:colId xmlns:a16="http://schemas.microsoft.com/office/drawing/2014/main" xmlns="" val="20013"/>
                    </a:ext>
                  </a:extLst>
                </a:gridCol>
                <a:gridCol w="468000">
                  <a:extLst>
                    <a:ext uri="{9D8B030D-6E8A-4147-A177-3AD203B41FA5}">
                      <a16:colId xmlns:a16="http://schemas.microsoft.com/office/drawing/2014/main" xmlns="" val="1508143867"/>
                    </a:ext>
                  </a:extLst>
                </a:gridCol>
              </a:tblGrid>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E2FF"/>
                    </a:solidFill>
                  </a:tcPr>
                </a:tc>
                <a:tc gridSpan="7">
                  <a:txBody>
                    <a:bodyPr/>
                    <a:lstStyle/>
                    <a:p>
                      <a:pPr algn="ctr" fontAlgn="b"/>
                      <a:r>
                        <a:rPr lang="en-US" sz="1000" b="1" i="0" u="none" strike="noStrike" dirty="0">
                          <a:solidFill>
                            <a:srgbClr val="000000"/>
                          </a:solidFill>
                          <a:latin typeface="Arial" pitchFamily="34" charset="0"/>
                          <a:cs typeface="Arial" pitchFamily="34" charset="0"/>
                        </a:rPr>
                        <a:t>TOTAL INTERVIEWS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E2FF"/>
                    </a:solidFill>
                  </a:tcPr>
                </a:tc>
                <a:tc gridSpan="7">
                  <a:txBody>
                    <a:bodyPr/>
                    <a:lstStyle/>
                    <a:p>
                      <a:pPr algn="ctr" fontAlgn="b"/>
                      <a:r>
                        <a:rPr lang="en-US" sz="1000" b="1" i="0" u="none" strike="noStrike" dirty="0">
                          <a:solidFill>
                            <a:srgbClr val="000000"/>
                          </a:solidFill>
                          <a:latin typeface="Arial" pitchFamily="34" charset="0"/>
                          <a:cs typeface="Arial" pitchFamily="34" charset="0"/>
                        </a:rPr>
                        <a:t>BOATERS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xmlns="" val="10000"/>
                  </a:ext>
                </a:extLst>
              </a:tr>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2014</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r>
                        <a:rPr lang="en-US" sz="1000" b="1" i="0" u="sng" strike="noStrike" baseline="0" dirty="0">
                          <a:solidFill>
                            <a:srgbClr val="000000"/>
                          </a:solidFill>
                          <a:latin typeface="Arial" pitchFamily="34" charset="0"/>
                          <a:cs typeface="Arial" pitchFamily="34" charset="0"/>
                        </a:rPr>
                        <a:t> </a:t>
                      </a:r>
                      <a:r>
                        <a:rPr lang="en-US" sz="1000" b="1" i="0" u="sng" strike="noStrike" dirty="0">
                          <a:solidFill>
                            <a:srgbClr val="000000"/>
                          </a:solidFill>
                          <a:latin typeface="Arial" pitchFamily="34" charset="0"/>
                          <a:cs typeface="Arial" pitchFamily="34" charset="0"/>
                        </a:rPr>
                        <a:t>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 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r>
                        <a:rPr lang="en-US" sz="1000" b="1" i="0" u="sng" strike="noStrike" baseline="0" dirty="0">
                          <a:solidFill>
                            <a:srgbClr val="000000"/>
                          </a:solidFill>
                          <a:latin typeface="Arial" pitchFamily="34" charset="0"/>
                          <a:cs typeface="Arial" pitchFamily="34" charset="0"/>
                        </a:rPr>
                        <a:t> </a:t>
                      </a:r>
                      <a:r>
                        <a:rPr lang="en-US" sz="1000" b="1" i="0" u="sng" strike="noStrike" dirty="0">
                          <a:solidFill>
                            <a:srgbClr val="000000"/>
                          </a:solidFill>
                          <a:latin typeface="Arial" pitchFamily="34" charset="0"/>
                          <a:cs typeface="Arial" pitchFamily="34" charset="0"/>
                        </a:rPr>
                        <a:t>2016</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a:t>
                      </a:r>
                    </a:p>
                    <a:p>
                      <a:pPr algn="ctr" fontAlgn="b"/>
                      <a:r>
                        <a:rPr lang="en-US" sz="1000" b="1" i="0" u="sng" strike="noStrike" dirty="0">
                          <a:solidFill>
                            <a:srgbClr val="000000"/>
                          </a:solidFill>
                          <a:latin typeface="Arial" pitchFamily="34" charset="0"/>
                          <a:cs typeface="Arial" pitchFamily="34" charset="0"/>
                        </a:rPr>
                        <a:t>2017</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p>
                    <a:p>
                      <a:pPr algn="ctr" fontAlgn="b"/>
                      <a:r>
                        <a:rPr lang="en-US" sz="1000" b="1" i="0" u="sng" strike="noStrike" dirty="0">
                          <a:solidFill>
                            <a:srgbClr val="000000"/>
                          </a:solidFill>
                          <a:latin typeface="Arial" pitchFamily="34" charset="0"/>
                          <a:cs typeface="Arial" pitchFamily="34" charset="0"/>
                        </a:rPr>
                        <a:t>2018</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a:t>
                      </a:r>
                    </a:p>
                    <a:p>
                      <a:pPr algn="ctr" fontAlgn="b"/>
                      <a:r>
                        <a:rPr lang="en-US" sz="1000" b="1" i="0" u="sng" strike="noStrike" dirty="0">
                          <a:solidFill>
                            <a:srgbClr val="000000"/>
                          </a:solidFill>
                          <a:latin typeface="Arial" pitchFamily="34" charset="0"/>
                          <a:cs typeface="Arial" pitchFamily="34" charset="0"/>
                        </a:rPr>
                        <a:t>2018</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endParaRPr lang="en-US" sz="1000" b="1" i="0" u="sng"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2014</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 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 2015</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 2016</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 2017</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May</a:t>
                      </a:r>
                    </a:p>
                    <a:p>
                      <a:pPr algn="ctr" fontAlgn="b"/>
                      <a:r>
                        <a:rPr lang="en-US" sz="1000" b="1" i="0" u="sng" strike="noStrike" dirty="0">
                          <a:solidFill>
                            <a:srgbClr val="000000"/>
                          </a:solidFill>
                          <a:latin typeface="Arial" pitchFamily="34" charset="0"/>
                          <a:cs typeface="Arial" pitchFamily="34" charset="0"/>
                        </a:rPr>
                        <a:t>2018</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Aug</a:t>
                      </a:r>
                    </a:p>
                    <a:p>
                      <a:pPr algn="ctr" fontAlgn="b"/>
                      <a:r>
                        <a:rPr lang="en-US" sz="1000" b="1" i="0" u="sng" strike="noStrike" dirty="0">
                          <a:solidFill>
                            <a:srgbClr val="000000"/>
                          </a:solidFill>
                          <a:latin typeface="Arial" pitchFamily="34" charset="0"/>
                          <a:cs typeface="Arial" pitchFamily="34" charset="0"/>
                        </a:rPr>
                        <a:t>2018</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xmlns="" val="10001"/>
                  </a:ext>
                </a:extLst>
              </a:tr>
              <a:tr h="144000">
                <a:tc>
                  <a:txBody>
                    <a:bodyPr/>
                    <a:lstStyle/>
                    <a:p>
                      <a:pPr algn="l" fontAlgn="b"/>
                      <a:endParaRPr lang="en-US" sz="8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(1005)</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(1004)</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(1502)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(1000)</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(1000)</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(1000)</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(395)</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(459)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(677)</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(417)</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(469)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(509)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(445)</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xmlns="" val="10002"/>
                  </a:ext>
                </a:extLst>
              </a:tr>
              <a:tr h="278525">
                <a:tc>
                  <a:txBody>
                    <a:bodyPr/>
                    <a:lstStyle/>
                    <a:p>
                      <a:pPr algn="l" fontAlgn="b"/>
                      <a:r>
                        <a:rPr lang="en-US" sz="1000" b="1" i="0" u="none" strike="noStrike" dirty="0">
                          <a:solidFill>
                            <a:srgbClr val="000000"/>
                          </a:solidFill>
                          <a:latin typeface="Arial" pitchFamily="34" charset="0"/>
                          <a:cs typeface="Arial" pitchFamily="34" charset="0"/>
                        </a:rPr>
                        <a:t>Language</a:t>
                      </a: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180000">
                <a:tc>
                  <a:txBody>
                    <a:bodyPr/>
                    <a:lstStyle/>
                    <a:p>
                      <a:pPr algn="l" fontAlgn="b"/>
                      <a:r>
                        <a:rPr lang="en-US" sz="1000" b="0" i="0" u="none" strike="noStrike" dirty="0">
                          <a:solidFill>
                            <a:srgbClr val="000000"/>
                          </a:solidFill>
                          <a:latin typeface="Arial" pitchFamily="34" charset="0"/>
                          <a:cs typeface="Arial" pitchFamily="34" charset="0"/>
                        </a:rPr>
                        <a:t>English</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84%</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180000">
                <a:tc>
                  <a:txBody>
                    <a:bodyPr/>
                    <a:lstStyle/>
                    <a:p>
                      <a:pPr algn="l" fontAlgn="b"/>
                      <a:r>
                        <a:rPr lang="en-US" sz="1000" b="0" i="0" u="none" strike="noStrike" dirty="0">
                          <a:solidFill>
                            <a:srgbClr val="000000"/>
                          </a:solidFill>
                          <a:latin typeface="Arial" pitchFamily="34" charset="0"/>
                          <a:cs typeface="Arial" pitchFamily="34" charset="0"/>
                        </a:rPr>
                        <a:t>French</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16%</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278828">
                <a:tc>
                  <a:txBody>
                    <a:bodyPr/>
                    <a:lstStyle/>
                    <a:p>
                      <a:pPr algn="l" fontAlgn="b"/>
                      <a:r>
                        <a:rPr lang="en-US" sz="1000" b="1" i="0" u="none" strike="noStrike" dirty="0">
                          <a:solidFill>
                            <a:srgbClr val="000000"/>
                          </a:solidFill>
                          <a:latin typeface="Arial" pitchFamily="34" charset="0"/>
                          <a:cs typeface="Arial" pitchFamily="34" charset="0"/>
                        </a:rPr>
                        <a:t>Gender</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80000">
                <a:tc>
                  <a:txBody>
                    <a:bodyPr/>
                    <a:lstStyle/>
                    <a:p>
                      <a:pPr algn="l" fontAlgn="b"/>
                      <a:r>
                        <a:rPr lang="en-US" sz="1000" b="0" i="0" u="none" strike="noStrike" dirty="0">
                          <a:solidFill>
                            <a:srgbClr val="000000"/>
                          </a:solidFill>
                          <a:latin typeface="Arial" pitchFamily="34" charset="0"/>
                          <a:cs typeface="Arial" pitchFamily="34" charset="0"/>
                        </a:rPr>
                        <a:t>Male</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51%</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80000">
                <a:tc>
                  <a:txBody>
                    <a:bodyPr/>
                    <a:lstStyle/>
                    <a:p>
                      <a:pPr algn="l" fontAlgn="b"/>
                      <a:r>
                        <a:rPr lang="en-US" sz="1000" b="0" i="0" u="none" strike="noStrike" dirty="0">
                          <a:solidFill>
                            <a:srgbClr val="000000"/>
                          </a:solidFill>
                          <a:latin typeface="Arial" pitchFamily="34" charset="0"/>
                          <a:cs typeface="Arial" pitchFamily="34" charset="0"/>
                        </a:rPr>
                        <a:t>Female</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49%</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47%</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80000">
                <a:tc>
                  <a:txBody>
                    <a:bodyPr/>
                    <a:lstStyle/>
                    <a:p>
                      <a:pPr algn="l" fontAlgn="b"/>
                      <a:r>
                        <a:rPr lang="en-US" sz="1000" b="1" i="0" u="none" strike="noStrike" dirty="0">
                          <a:solidFill>
                            <a:srgbClr val="000000"/>
                          </a:solidFill>
                          <a:latin typeface="Arial" pitchFamily="34" charset="0"/>
                          <a:cs typeface="Arial" pitchFamily="34" charset="0"/>
                        </a:rPr>
                        <a:t>Age</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80000">
                <a:tc>
                  <a:txBody>
                    <a:bodyPr/>
                    <a:lstStyle/>
                    <a:p>
                      <a:pPr algn="l" fontAlgn="ctr"/>
                      <a:r>
                        <a:rPr lang="en-US" sz="1000" b="0" i="0" u="none" strike="noStrike" dirty="0">
                          <a:solidFill>
                            <a:srgbClr val="000000"/>
                          </a:solidFill>
                          <a:latin typeface="Arial" pitchFamily="34" charset="0"/>
                          <a:cs typeface="Arial" pitchFamily="34" charset="0"/>
                        </a:rPr>
                        <a:t>18-34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39%</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80000">
                <a:tc>
                  <a:txBody>
                    <a:bodyPr/>
                    <a:lstStyle/>
                    <a:p>
                      <a:pPr algn="l" fontAlgn="ctr"/>
                      <a:r>
                        <a:rPr lang="en-US" sz="1000" b="0" i="0" u="none" strike="noStrike" dirty="0">
                          <a:solidFill>
                            <a:srgbClr val="000000"/>
                          </a:solidFill>
                          <a:latin typeface="Arial" pitchFamily="34" charset="0"/>
                          <a:cs typeface="Arial" pitchFamily="34" charset="0"/>
                        </a:rPr>
                        <a:t>35-54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39%</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180000">
                <a:tc>
                  <a:txBody>
                    <a:bodyPr/>
                    <a:lstStyle/>
                    <a:p>
                      <a:pPr algn="l" fontAlgn="ctr"/>
                      <a:r>
                        <a:rPr lang="en-US" sz="1000" b="0" i="0" u="none" strike="noStrike" dirty="0">
                          <a:solidFill>
                            <a:srgbClr val="000000"/>
                          </a:solidFill>
                          <a:latin typeface="Arial" pitchFamily="34" charset="0"/>
                          <a:cs typeface="Arial" pitchFamily="34" charset="0"/>
                        </a:rPr>
                        <a:t>55+</a:t>
                      </a:r>
                    </a:p>
                  </a:txBody>
                  <a:tcPr marL="110669" marR="0" marT="0" marB="0" anchor="ctr">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23%</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180000">
                <a:tc>
                  <a:txBody>
                    <a:bodyPr/>
                    <a:lstStyle/>
                    <a:p>
                      <a:pPr algn="l" fontAlgn="b"/>
                      <a:r>
                        <a:rPr lang="en-US" sz="1000" b="1" i="0" u="none" strike="noStrike" dirty="0">
                          <a:solidFill>
                            <a:srgbClr val="000000"/>
                          </a:solidFill>
                          <a:latin typeface="Arial" pitchFamily="34" charset="0"/>
                          <a:cs typeface="Arial" pitchFamily="34" charset="0"/>
                        </a:rPr>
                        <a:t>Region</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3"/>
                  </a:ext>
                </a:extLst>
              </a:tr>
              <a:tr h="180000">
                <a:tc>
                  <a:txBody>
                    <a:bodyPr/>
                    <a:lstStyle/>
                    <a:p>
                      <a:pPr algn="l" fontAlgn="b"/>
                      <a:r>
                        <a:rPr lang="en-US" sz="1000" b="0" i="0" u="none" strike="noStrike" dirty="0">
                          <a:solidFill>
                            <a:srgbClr val="000000"/>
                          </a:solidFill>
                          <a:latin typeface="Arial" pitchFamily="34" charset="0"/>
                          <a:cs typeface="Arial" pitchFamily="34" charset="0"/>
                        </a:rPr>
                        <a:t>Atlantic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7%</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r h="180000">
                <a:tc>
                  <a:txBody>
                    <a:bodyPr/>
                    <a:lstStyle/>
                    <a:p>
                      <a:pPr algn="l" fontAlgn="b"/>
                      <a:r>
                        <a:rPr lang="en-US" sz="1000" b="0" i="0" u="none" strike="noStrike" dirty="0">
                          <a:solidFill>
                            <a:srgbClr val="000000"/>
                          </a:solidFill>
                          <a:latin typeface="Arial" pitchFamily="34" charset="0"/>
                          <a:cs typeface="Arial" pitchFamily="34" charset="0"/>
                        </a:rPr>
                        <a:t>Quebec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23%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24%</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5"/>
                  </a:ext>
                </a:extLst>
              </a:tr>
              <a:tr h="180000">
                <a:tc>
                  <a:txBody>
                    <a:bodyPr/>
                    <a:lstStyle/>
                    <a:p>
                      <a:pPr algn="l" fontAlgn="b"/>
                      <a:r>
                        <a:rPr lang="en-US" sz="1000" b="0" i="0" u="none" strike="noStrike" dirty="0">
                          <a:solidFill>
                            <a:srgbClr val="000000"/>
                          </a:solidFill>
                          <a:latin typeface="Arial" pitchFamily="34" charset="0"/>
                          <a:cs typeface="Arial" pitchFamily="34" charset="0"/>
                        </a:rPr>
                        <a:t>Ontario</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38%</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6"/>
                  </a:ext>
                </a:extLst>
              </a:tr>
              <a:tr h="180000">
                <a:tc>
                  <a:txBody>
                    <a:bodyPr/>
                    <a:lstStyle/>
                    <a:p>
                      <a:pPr algn="l" fontAlgn="b"/>
                      <a:r>
                        <a:rPr lang="en-US" sz="1000" b="0" i="0" u="none" strike="noStrike" dirty="0">
                          <a:solidFill>
                            <a:srgbClr val="000000"/>
                          </a:solidFill>
                          <a:latin typeface="Arial" pitchFamily="34" charset="0"/>
                          <a:cs typeface="Arial" pitchFamily="34" charset="0"/>
                        </a:rPr>
                        <a:t>Prairies</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18%</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7"/>
                  </a:ext>
                </a:extLst>
              </a:tr>
              <a:tr h="180000">
                <a:tc>
                  <a:txBody>
                    <a:bodyPr/>
                    <a:lstStyle/>
                    <a:p>
                      <a:pPr algn="l" fontAlgn="b"/>
                      <a:r>
                        <a:rPr lang="en-US" sz="1000" b="0" i="0" u="none" strike="noStrike" dirty="0">
                          <a:solidFill>
                            <a:srgbClr val="000000"/>
                          </a:solidFill>
                          <a:latin typeface="Arial" pitchFamily="34" charset="0"/>
                          <a:cs typeface="Arial" pitchFamily="34" charset="0"/>
                        </a:rPr>
                        <a:t>BC</a:t>
                      </a:r>
                    </a:p>
                  </a:txBody>
                  <a:tcPr marL="17145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13%</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8"/>
                  </a:ext>
                </a:extLst>
              </a:tr>
              <a:tr h="180000">
                <a:tc>
                  <a:txBody>
                    <a:bodyPr/>
                    <a:lstStyle/>
                    <a:p>
                      <a:pPr algn="l" fontAlgn="b"/>
                      <a:r>
                        <a:rPr lang="en-US" sz="1000" b="0" i="0" u="none" strike="noStrike" dirty="0">
                          <a:solidFill>
                            <a:srgbClr val="000000"/>
                          </a:solidFill>
                          <a:latin typeface="Arial" pitchFamily="34" charset="0"/>
                          <a:cs typeface="Arial" pitchFamily="34" charset="0"/>
                        </a:rPr>
                        <a:t>Income - Mean</a:t>
                      </a:r>
                    </a:p>
                  </a:txBody>
                  <a:tcPr marL="17145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$64.7M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$61.0M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$55.5M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$64.4M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$59.9M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$61.5M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$64.5M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$70.4M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$64.9M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$63.6M</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$66.8M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$66.7M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$67.2M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$72.5M</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9"/>
                  </a:ext>
                </a:extLst>
              </a:tr>
              <a:tr h="81101">
                <a:tc>
                  <a:txBody>
                    <a:bodyPr/>
                    <a:lstStyle/>
                    <a:p>
                      <a:pPr algn="l" fontAlgn="b"/>
                      <a:endParaRPr lang="en-US" sz="1000" b="0" i="0" u="none" strike="noStrike" dirty="0">
                        <a:solidFill>
                          <a:srgbClr val="000000"/>
                        </a:solidFill>
                        <a:latin typeface="Arial" pitchFamily="34" charset="0"/>
                        <a:cs typeface="Arial" pitchFamily="34" charset="0"/>
                      </a:endParaRPr>
                    </a:p>
                  </a:txBody>
                  <a:tcPr marL="17145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CAE2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20"/>
                  </a:ext>
                </a:extLst>
              </a:tr>
              <a:tr h="180000">
                <a:tc>
                  <a:txBody>
                    <a:bodyPr/>
                    <a:lstStyle/>
                    <a:p>
                      <a:pPr algn="l" fontAlgn="b"/>
                      <a:r>
                        <a:rPr lang="en-US" sz="1000" b="0" i="0" u="none" strike="noStrike" dirty="0">
                          <a:solidFill>
                            <a:srgbClr val="000000"/>
                          </a:solidFill>
                          <a:latin typeface="Arial" pitchFamily="34" charset="0"/>
                          <a:cs typeface="Arial" pitchFamily="34" charset="0"/>
                        </a:rPr>
                        <a:t>Born in Canada</a:t>
                      </a:r>
                    </a:p>
                  </a:txBody>
                  <a:tcPr marL="17145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87%</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88%</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88%</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n/a</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89%</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90%</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91%</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25"/>
                  </a:ext>
                </a:extLst>
              </a:tr>
              <a:tr h="0">
                <a:tc>
                  <a:txBody>
                    <a:bodyPr/>
                    <a:lstStyle/>
                    <a:p>
                      <a:pPr algn="l" fontAlgn="b"/>
                      <a:r>
                        <a:rPr lang="en-US" sz="1000" b="0" i="0" u="none" strike="noStrike" dirty="0">
                          <a:solidFill>
                            <a:srgbClr val="000000"/>
                          </a:solidFill>
                          <a:latin typeface="Arial" pitchFamily="34" charset="0"/>
                          <a:cs typeface="Arial" pitchFamily="34" charset="0"/>
                        </a:rPr>
                        <a:t>Not Born in Canada</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en-US" sz="1000" dirty="0">
                          <a:latin typeface="Arial" panose="020B0604020202020204" pitchFamily="34" charset="0"/>
                          <a:cs typeface="Arial" panose="020B0604020202020204" pitchFamily="34" charset="0"/>
                        </a:rPr>
                        <a:t>n/a</a:t>
                      </a:r>
                      <a:endParaRPr lang="en-CA" sz="10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n/a</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26"/>
                  </a:ext>
                </a:extLst>
              </a:tr>
            </a:tbl>
          </a:graphicData>
        </a:graphic>
      </p:graphicFrame>
      <p:sp>
        <p:nvSpPr>
          <p:cNvPr id="10" name="Rectangle 9"/>
          <p:cNvSpPr/>
          <p:nvPr/>
        </p:nvSpPr>
        <p:spPr>
          <a:xfrm>
            <a:off x="6287238" y="2906158"/>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9136" y="5073395"/>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59711" y="5073395"/>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52"/>
          <p:cNvSpPr>
            <a:spLocks noChangeArrowheads="1"/>
          </p:cNvSpPr>
          <p:nvPr/>
        </p:nvSpPr>
        <p:spPr bwMode="auto">
          <a:xfrm>
            <a:off x="6363153" y="3083842"/>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8" name="Oval 52"/>
          <p:cNvSpPr>
            <a:spLocks noChangeArrowheads="1"/>
          </p:cNvSpPr>
          <p:nvPr/>
        </p:nvSpPr>
        <p:spPr bwMode="auto">
          <a:xfrm>
            <a:off x="6373771" y="3441519"/>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9" name="Rectangle 18"/>
          <p:cNvSpPr/>
          <p:nvPr/>
        </p:nvSpPr>
        <p:spPr>
          <a:xfrm>
            <a:off x="6284929" y="3801505"/>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2"/>
          <p:cNvSpPr>
            <a:spLocks noChangeArrowheads="1"/>
          </p:cNvSpPr>
          <p:nvPr/>
        </p:nvSpPr>
        <p:spPr bwMode="auto">
          <a:xfrm>
            <a:off x="6373771" y="4339175"/>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0" name="Oval 52"/>
          <p:cNvSpPr>
            <a:spLocks noChangeArrowheads="1"/>
          </p:cNvSpPr>
          <p:nvPr/>
        </p:nvSpPr>
        <p:spPr bwMode="auto">
          <a:xfrm>
            <a:off x="6760394" y="5073395"/>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1" name="Oval 52"/>
          <p:cNvSpPr>
            <a:spLocks noChangeArrowheads="1"/>
          </p:cNvSpPr>
          <p:nvPr/>
        </p:nvSpPr>
        <p:spPr bwMode="auto">
          <a:xfrm>
            <a:off x="3420392" y="5073395"/>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2" name="Rectangle 31">
            <a:extLst>
              <a:ext uri="{FF2B5EF4-FFF2-40B4-BE49-F238E27FC236}">
                <a16:creationId xmlns:a16="http://schemas.microsoft.com/office/drawing/2014/main" xmlns="" id="{A345BD81-4063-417A-ADFD-B9DD61FF59C9}"/>
              </a:ext>
            </a:extLst>
          </p:cNvPr>
          <p:cNvSpPr/>
          <p:nvPr/>
        </p:nvSpPr>
        <p:spPr>
          <a:xfrm>
            <a:off x="3886360" y="5077662"/>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FFCC2F80-0694-4DEC-88B6-8D6CE0136613}"/>
              </a:ext>
            </a:extLst>
          </p:cNvPr>
          <p:cNvSpPr/>
          <p:nvPr/>
        </p:nvSpPr>
        <p:spPr>
          <a:xfrm>
            <a:off x="7220437" y="2469010"/>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52">
            <a:extLst>
              <a:ext uri="{FF2B5EF4-FFF2-40B4-BE49-F238E27FC236}">
                <a16:creationId xmlns:a16="http://schemas.microsoft.com/office/drawing/2014/main" xmlns="" id="{4B5694D6-FD64-41DA-A45E-A893243A0298}"/>
              </a:ext>
            </a:extLst>
          </p:cNvPr>
          <p:cNvSpPr>
            <a:spLocks noChangeArrowheads="1"/>
          </p:cNvSpPr>
          <p:nvPr/>
        </p:nvSpPr>
        <p:spPr bwMode="auto">
          <a:xfrm>
            <a:off x="7309562" y="2271478"/>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1" name="Oval 52">
            <a:extLst>
              <a:ext uri="{FF2B5EF4-FFF2-40B4-BE49-F238E27FC236}">
                <a16:creationId xmlns:a16="http://schemas.microsoft.com/office/drawing/2014/main" xmlns="" id="{2FCF4966-E4AE-4B0E-AB8A-5E07CF0C7E6E}"/>
              </a:ext>
            </a:extLst>
          </p:cNvPr>
          <p:cNvSpPr>
            <a:spLocks noChangeArrowheads="1"/>
          </p:cNvSpPr>
          <p:nvPr/>
        </p:nvSpPr>
        <p:spPr bwMode="auto">
          <a:xfrm>
            <a:off x="4813130" y="5073395"/>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2" name="Oval 52">
            <a:extLst>
              <a:ext uri="{FF2B5EF4-FFF2-40B4-BE49-F238E27FC236}">
                <a16:creationId xmlns:a16="http://schemas.microsoft.com/office/drawing/2014/main" xmlns="" id="{291FE0EF-B69E-4EF3-8D97-7A82019C05A3}"/>
              </a:ext>
            </a:extLst>
          </p:cNvPr>
          <p:cNvSpPr>
            <a:spLocks noChangeArrowheads="1"/>
          </p:cNvSpPr>
          <p:nvPr/>
        </p:nvSpPr>
        <p:spPr bwMode="auto">
          <a:xfrm>
            <a:off x="8164849" y="5073395"/>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6" name="Rectangle 25">
            <a:extLst>
              <a:ext uri="{FF2B5EF4-FFF2-40B4-BE49-F238E27FC236}">
                <a16:creationId xmlns:a16="http://schemas.microsoft.com/office/drawing/2014/main" xmlns="" id="{1E330F7B-EE2D-4BD0-9109-D4CB358497BF}"/>
              </a:ext>
            </a:extLst>
          </p:cNvPr>
          <p:cNvSpPr/>
          <p:nvPr/>
        </p:nvSpPr>
        <p:spPr>
          <a:xfrm>
            <a:off x="8129548" y="3810381"/>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2">
            <a:extLst>
              <a:ext uri="{FF2B5EF4-FFF2-40B4-BE49-F238E27FC236}">
                <a16:creationId xmlns:a16="http://schemas.microsoft.com/office/drawing/2014/main" xmlns="" id="{8A5511E7-FC75-4FBC-9A93-0F0F72D97868}"/>
              </a:ext>
            </a:extLst>
          </p:cNvPr>
          <p:cNvSpPr>
            <a:spLocks noChangeArrowheads="1"/>
          </p:cNvSpPr>
          <p:nvPr/>
        </p:nvSpPr>
        <p:spPr bwMode="auto">
          <a:xfrm>
            <a:off x="8235045" y="3616935"/>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Tree>
    <p:extLst>
      <p:ext uri="{BB962C8B-B14F-4D97-AF65-F5344CB8AC3E}">
        <p14:creationId xmlns:p14="http://schemas.microsoft.com/office/powerpoint/2010/main" val="430053200"/>
      </p:ext>
    </p:extLst>
  </p:cSld>
  <p:clrMapOvr>
    <a:masterClrMapping/>
  </p:clrMapOvr>
  <p:transition spd="slow">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normAutofit fontScale="90000"/>
          </a:bodyPr>
          <a:lstStyle/>
          <a:p>
            <a:r>
              <a:rPr lang="en-CA" dirty="0"/>
              <a:t>Demographic Profile:  </a:t>
            </a:r>
            <a:r>
              <a:rPr lang="en-CA" sz="1700" dirty="0"/>
              <a:t>Boaters continue to skew male, younger (even </a:t>
            </a:r>
            <a:r>
              <a:rPr lang="en-CA" sz="1700" dirty="0" err="1"/>
              <a:t>moreso</a:t>
            </a:r>
            <a:r>
              <a:rPr lang="en-CA" sz="1700" dirty="0"/>
              <a:t> in 2018) and towards higher income.  New Boaters skew even younger and even more male.  Compared to New Boaters, Interested Non-Boaters are more female, older, and may be held back by lower disposable income.</a:t>
            </a:r>
            <a:endParaRPr lang="en-US" sz="17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84</a:t>
            </a:fld>
            <a:endParaRPr lang="en-US"/>
          </a:p>
        </p:txBody>
      </p:sp>
      <p:sp>
        <p:nvSpPr>
          <p:cNvPr id="8" name="Text Box 1916"/>
          <p:cNvSpPr txBox="1">
            <a:spLocks noChangeArrowheads="1"/>
          </p:cNvSpPr>
          <p:nvPr/>
        </p:nvSpPr>
        <p:spPr bwMode="auto">
          <a:xfrm>
            <a:off x="867143" y="6548356"/>
            <a:ext cx="5258084" cy="246221"/>
          </a:xfrm>
          <a:prstGeom prst="rect">
            <a:avLst/>
          </a:prstGeom>
          <a:noFill/>
          <a:ln w="9525">
            <a:noFill/>
            <a:miter lim="800000"/>
            <a:headEnd/>
            <a:tailEnd/>
          </a:ln>
        </p:spPr>
        <p:txBody>
          <a:bodyPr wrap="square">
            <a:spAutoFit/>
          </a:bodyPr>
          <a:lstStyle/>
          <a:p>
            <a:pPr>
              <a:buFontTx/>
              <a:buNone/>
            </a:pPr>
            <a:r>
              <a:rPr lang="en-US" sz="1000" dirty="0">
                <a:solidFill>
                  <a:schemeClr val="tx1"/>
                </a:solidFill>
                <a:latin typeface="Arial" pitchFamily="34" charset="0"/>
                <a:cs typeface="Arial" pitchFamily="34" charset="0"/>
              </a:rPr>
              <a:t>&amp;               = significantly different from Total</a:t>
            </a:r>
          </a:p>
        </p:txBody>
      </p:sp>
      <p:sp>
        <p:nvSpPr>
          <p:cNvPr id="23" name="Rectangle 22"/>
          <p:cNvSpPr/>
          <p:nvPr/>
        </p:nvSpPr>
        <p:spPr>
          <a:xfrm>
            <a:off x="1155446" y="6574416"/>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2"/>
          <p:cNvSpPr>
            <a:spLocks noChangeArrowheads="1"/>
          </p:cNvSpPr>
          <p:nvPr/>
        </p:nvSpPr>
        <p:spPr bwMode="auto">
          <a:xfrm>
            <a:off x="565316" y="6556952"/>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031500237"/>
              </p:ext>
            </p:extLst>
          </p:nvPr>
        </p:nvGraphicFramePr>
        <p:xfrm>
          <a:off x="1376621" y="1359348"/>
          <a:ext cx="6372000" cy="4218553"/>
        </p:xfrm>
        <a:graphic>
          <a:graphicData uri="http://schemas.openxmlformats.org/drawingml/2006/table">
            <a:tbl>
              <a:tblPr/>
              <a:tblGrid>
                <a:gridCol w="1620000">
                  <a:extLst>
                    <a:ext uri="{9D8B030D-6E8A-4147-A177-3AD203B41FA5}">
                      <a16:colId xmlns:a16="http://schemas.microsoft.com/office/drawing/2014/main" xmlns="" val="20000"/>
                    </a:ext>
                  </a:extLst>
                </a:gridCol>
                <a:gridCol w="1188000">
                  <a:extLst>
                    <a:ext uri="{9D8B030D-6E8A-4147-A177-3AD203B41FA5}">
                      <a16:colId xmlns:a16="http://schemas.microsoft.com/office/drawing/2014/main" xmlns="" val="20001"/>
                    </a:ext>
                  </a:extLst>
                </a:gridCol>
                <a:gridCol w="1188000">
                  <a:extLst>
                    <a:ext uri="{9D8B030D-6E8A-4147-A177-3AD203B41FA5}">
                      <a16:colId xmlns:a16="http://schemas.microsoft.com/office/drawing/2014/main" xmlns="" val="20002"/>
                    </a:ext>
                  </a:extLst>
                </a:gridCol>
                <a:gridCol w="1188000">
                  <a:extLst>
                    <a:ext uri="{9D8B030D-6E8A-4147-A177-3AD203B41FA5}">
                      <a16:colId xmlns:a16="http://schemas.microsoft.com/office/drawing/2014/main" xmlns="" val="20003"/>
                    </a:ext>
                  </a:extLst>
                </a:gridCol>
                <a:gridCol w="1188000">
                  <a:extLst>
                    <a:ext uri="{9D8B030D-6E8A-4147-A177-3AD203B41FA5}">
                      <a16:colId xmlns:a16="http://schemas.microsoft.com/office/drawing/2014/main" xmlns="" val="20006"/>
                    </a:ext>
                  </a:extLst>
                </a:gridCol>
              </a:tblGrid>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AE2FF"/>
                    </a:solidFill>
                  </a:tcPr>
                </a:tc>
                <a:tc gridSpan="4">
                  <a:txBody>
                    <a:bodyPr/>
                    <a:lstStyle/>
                    <a:p>
                      <a:pPr algn="ctr" fontAlgn="b"/>
                      <a:r>
                        <a:rPr lang="en-US" sz="1000" b="1" i="0" u="none" strike="noStrike" dirty="0">
                          <a:solidFill>
                            <a:srgbClr val="000000"/>
                          </a:solidFill>
                          <a:latin typeface="Arial" pitchFamily="34" charset="0"/>
                          <a:cs typeface="Arial" pitchFamily="34" charset="0"/>
                        </a:rPr>
                        <a:t>AUG 2018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tc hMerge="1">
                  <a:txBody>
                    <a:bodyPr/>
                    <a:lstStyle/>
                    <a:p>
                      <a:endParaRPr lang="en-US"/>
                    </a:p>
                  </a:txBody>
                  <a:tcPr/>
                </a:tc>
                <a:tc hMerge="1">
                  <a:txBody>
                    <a:bodyPr/>
                    <a:lstStyle/>
                    <a:p>
                      <a:endParaRPr lang="en-US"/>
                    </a:p>
                  </a:txBody>
                  <a:tcPr/>
                </a:tc>
                <a:tc hMerge="1">
                  <a:txBody>
                    <a:bodyPr/>
                    <a:lstStyle/>
                    <a:p>
                      <a:pPr algn="ctr" fontAlgn="b"/>
                      <a:endParaRPr lang="en-US" sz="1000" b="1" i="0" u="none" strike="noStrike" dirty="0">
                        <a:solidFill>
                          <a:srgbClr val="000000"/>
                        </a:solidFill>
                        <a:latin typeface="Arial" pitchFamily="34" charset="0"/>
                        <a:cs typeface="Arial"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xmlns="" val="10000"/>
                  </a:ext>
                </a:extLst>
              </a:tr>
              <a:tr h="180000">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Total Interviews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none" strike="noStrike" dirty="0">
                          <a:solidFill>
                            <a:srgbClr val="000000"/>
                          </a:solidFill>
                          <a:latin typeface="Arial" pitchFamily="34" charset="0"/>
                          <a:cs typeface="Arial" pitchFamily="34" charset="0"/>
                        </a:rPr>
                        <a:t>Interested</a:t>
                      </a:r>
                      <a:r>
                        <a:rPr lang="en-US" sz="1000" b="1" i="0" u="sng" strike="noStrike" dirty="0">
                          <a:solidFill>
                            <a:srgbClr val="000000"/>
                          </a:solidFill>
                          <a:latin typeface="Arial" pitchFamily="34" charset="0"/>
                          <a:cs typeface="Arial" pitchFamily="34" charset="0"/>
                        </a:rPr>
                        <a:t/>
                      </a:r>
                      <a:br>
                        <a:rPr lang="en-US" sz="1000" b="1" i="0" u="sng" strike="noStrike" dirty="0">
                          <a:solidFill>
                            <a:srgbClr val="000000"/>
                          </a:solidFill>
                          <a:latin typeface="Arial" pitchFamily="34" charset="0"/>
                          <a:cs typeface="Arial" pitchFamily="34" charset="0"/>
                        </a:rPr>
                      </a:br>
                      <a:r>
                        <a:rPr lang="en-US" sz="1000" b="1" i="0" u="sng" strike="noStrike" dirty="0">
                          <a:solidFill>
                            <a:srgbClr val="000000"/>
                          </a:solidFill>
                          <a:latin typeface="Arial" pitchFamily="34" charset="0"/>
                          <a:cs typeface="Arial" pitchFamily="34" charset="0"/>
                        </a:rPr>
                        <a:t>Non-boaters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Boaters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tc>
                  <a:txBody>
                    <a:bodyPr/>
                    <a:lstStyle/>
                    <a:p>
                      <a:pPr algn="ctr" fontAlgn="b"/>
                      <a:r>
                        <a:rPr lang="en-US" sz="1000" b="1" i="0" u="sng" strike="noStrike" dirty="0">
                          <a:solidFill>
                            <a:srgbClr val="000000"/>
                          </a:solidFill>
                          <a:latin typeface="Arial" pitchFamily="34" charset="0"/>
                          <a:cs typeface="Arial" pitchFamily="34" charset="0"/>
                        </a:rPr>
                        <a:t>New Boaters</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xmlns="" val="10001"/>
                  </a:ext>
                </a:extLst>
              </a:tr>
              <a:tr h="144000">
                <a:tc>
                  <a:txBody>
                    <a:bodyPr/>
                    <a:lstStyle/>
                    <a:p>
                      <a:pPr algn="l" fontAlgn="b"/>
                      <a:endParaRPr lang="en-US" sz="8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(1000)</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(262)</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(445)</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tc>
                  <a:txBody>
                    <a:bodyPr/>
                    <a:lstStyle/>
                    <a:p>
                      <a:pPr algn="ctr" fontAlgn="b"/>
                      <a:r>
                        <a:rPr lang="en-US" sz="800" b="0" i="0" u="none" strike="noStrike" dirty="0">
                          <a:solidFill>
                            <a:srgbClr val="000000"/>
                          </a:solidFill>
                          <a:latin typeface="Arial" pitchFamily="34" charset="0"/>
                          <a:cs typeface="Arial" pitchFamily="34" charset="0"/>
                        </a:rPr>
                        <a:t>(129)</a:t>
                      </a:r>
                    </a:p>
                  </a:txBody>
                  <a:tcPr marL="0" marR="0" marT="0" marB="0" anchor="b">
                    <a:lnL>
                      <a:noFill/>
                    </a:lnL>
                    <a:lnR>
                      <a:noFill/>
                    </a:lnR>
                    <a:lnT>
                      <a:noFill/>
                    </a:lnT>
                    <a:lnB>
                      <a:noFill/>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xmlns="" val="10002"/>
                  </a:ext>
                </a:extLst>
              </a:tr>
              <a:tr h="278525">
                <a:tc>
                  <a:txBody>
                    <a:bodyPr/>
                    <a:lstStyle/>
                    <a:p>
                      <a:pPr algn="l" fontAlgn="b"/>
                      <a:r>
                        <a:rPr lang="en-US" sz="1000" b="1" i="0" u="none" strike="noStrike" dirty="0">
                          <a:solidFill>
                            <a:srgbClr val="000000"/>
                          </a:solidFill>
                          <a:latin typeface="Arial" pitchFamily="34" charset="0"/>
                          <a:cs typeface="Arial" pitchFamily="34" charset="0"/>
                        </a:rPr>
                        <a:t>Language</a:t>
                      </a: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180000">
                <a:tc>
                  <a:txBody>
                    <a:bodyPr/>
                    <a:lstStyle/>
                    <a:p>
                      <a:pPr algn="l" fontAlgn="b"/>
                      <a:r>
                        <a:rPr lang="en-US" sz="1000" b="0" i="0" u="none" strike="noStrike" dirty="0">
                          <a:solidFill>
                            <a:srgbClr val="000000"/>
                          </a:solidFill>
                          <a:latin typeface="Arial" pitchFamily="34" charset="0"/>
                          <a:cs typeface="Arial" pitchFamily="34" charset="0"/>
                        </a:rPr>
                        <a:t>English</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180000">
                <a:tc>
                  <a:txBody>
                    <a:bodyPr/>
                    <a:lstStyle/>
                    <a:p>
                      <a:pPr algn="l" fontAlgn="b"/>
                      <a:r>
                        <a:rPr lang="en-US" sz="1000" b="0" i="0" u="none" strike="noStrike" dirty="0">
                          <a:solidFill>
                            <a:srgbClr val="000000"/>
                          </a:solidFill>
                          <a:latin typeface="Arial" pitchFamily="34" charset="0"/>
                          <a:cs typeface="Arial" pitchFamily="34" charset="0"/>
                        </a:rPr>
                        <a:t>French</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278828">
                <a:tc>
                  <a:txBody>
                    <a:bodyPr/>
                    <a:lstStyle/>
                    <a:p>
                      <a:pPr algn="l" fontAlgn="b"/>
                      <a:r>
                        <a:rPr lang="en-US" sz="1000" b="1" i="0" u="none" strike="noStrike" dirty="0">
                          <a:solidFill>
                            <a:srgbClr val="000000"/>
                          </a:solidFill>
                          <a:latin typeface="Arial" pitchFamily="34" charset="0"/>
                          <a:cs typeface="Arial" pitchFamily="34" charset="0"/>
                        </a:rPr>
                        <a:t>Gender</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80000">
                <a:tc>
                  <a:txBody>
                    <a:bodyPr/>
                    <a:lstStyle/>
                    <a:p>
                      <a:pPr algn="l" fontAlgn="b"/>
                      <a:r>
                        <a:rPr lang="en-US" sz="1000" b="0" i="0" u="none" strike="noStrike" dirty="0">
                          <a:solidFill>
                            <a:srgbClr val="000000"/>
                          </a:solidFill>
                          <a:latin typeface="Arial" pitchFamily="34" charset="0"/>
                          <a:cs typeface="Arial" pitchFamily="34" charset="0"/>
                        </a:rPr>
                        <a:t>Male</a:t>
                      </a:r>
                    </a:p>
                  </a:txBody>
                  <a:tcPr marL="110669"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65%</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80000">
                <a:tc>
                  <a:txBody>
                    <a:bodyPr/>
                    <a:lstStyle/>
                    <a:p>
                      <a:pPr algn="l" fontAlgn="b"/>
                      <a:r>
                        <a:rPr lang="en-US" sz="1000" b="0" i="0" u="none" strike="noStrike" dirty="0">
                          <a:solidFill>
                            <a:srgbClr val="000000"/>
                          </a:solidFill>
                          <a:latin typeface="Arial" pitchFamily="34" charset="0"/>
                          <a:cs typeface="Arial" pitchFamily="34" charset="0"/>
                        </a:rPr>
                        <a:t>Female</a:t>
                      </a:r>
                    </a:p>
                  </a:txBody>
                  <a:tcPr marL="110669"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80000">
                <a:tc>
                  <a:txBody>
                    <a:bodyPr/>
                    <a:lstStyle/>
                    <a:p>
                      <a:pPr algn="l" fontAlgn="b"/>
                      <a:r>
                        <a:rPr lang="en-US" sz="1000" b="1" i="0" u="none" strike="noStrike" dirty="0">
                          <a:solidFill>
                            <a:srgbClr val="000000"/>
                          </a:solidFill>
                          <a:latin typeface="Arial" pitchFamily="34" charset="0"/>
                          <a:cs typeface="Arial" pitchFamily="34" charset="0"/>
                        </a:rPr>
                        <a:t>Age</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80000">
                <a:tc>
                  <a:txBody>
                    <a:bodyPr/>
                    <a:lstStyle/>
                    <a:p>
                      <a:pPr algn="l" fontAlgn="ctr"/>
                      <a:r>
                        <a:rPr lang="en-US" sz="1000" b="0" i="0" u="none" strike="noStrike" dirty="0">
                          <a:solidFill>
                            <a:srgbClr val="000000"/>
                          </a:solidFill>
                          <a:latin typeface="Arial" pitchFamily="34" charset="0"/>
                          <a:cs typeface="Arial" pitchFamily="34" charset="0"/>
                        </a:rPr>
                        <a:t>18-34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80000">
                <a:tc>
                  <a:txBody>
                    <a:bodyPr/>
                    <a:lstStyle/>
                    <a:p>
                      <a:pPr algn="l" fontAlgn="ctr"/>
                      <a:r>
                        <a:rPr lang="en-US" sz="1000" b="0" i="0" u="none" strike="noStrike" dirty="0">
                          <a:solidFill>
                            <a:srgbClr val="000000"/>
                          </a:solidFill>
                          <a:latin typeface="Arial" pitchFamily="34" charset="0"/>
                          <a:cs typeface="Arial" pitchFamily="34" charset="0"/>
                        </a:rPr>
                        <a:t>35-54</a:t>
                      </a:r>
                    </a:p>
                  </a:txBody>
                  <a:tcPr marL="110669"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41%</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33%</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180000">
                <a:tc>
                  <a:txBody>
                    <a:bodyPr/>
                    <a:lstStyle/>
                    <a:p>
                      <a:pPr algn="l" fontAlgn="ctr"/>
                      <a:r>
                        <a:rPr lang="en-US" sz="1000" b="0" i="0" u="none" strike="noStrike" dirty="0">
                          <a:solidFill>
                            <a:srgbClr val="000000"/>
                          </a:solidFill>
                          <a:latin typeface="Arial" pitchFamily="34" charset="0"/>
                          <a:cs typeface="Arial" pitchFamily="34" charset="0"/>
                        </a:rPr>
                        <a:t>55+</a:t>
                      </a:r>
                    </a:p>
                  </a:txBody>
                  <a:tcPr marL="110669" marR="0" marT="0" marB="0" anchor="ctr">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180000">
                <a:tc>
                  <a:txBody>
                    <a:bodyPr/>
                    <a:lstStyle/>
                    <a:p>
                      <a:pPr algn="l" fontAlgn="b"/>
                      <a:r>
                        <a:rPr lang="en-US" sz="1000" b="1" i="0" u="none" strike="noStrike" dirty="0">
                          <a:solidFill>
                            <a:srgbClr val="000000"/>
                          </a:solidFill>
                          <a:latin typeface="Arial" pitchFamily="34" charset="0"/>
                          <a:cs typeface="Arial" pitchFamily="34" charset="0"/>
                        </a:rPr>
                        <a:t>Region</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3"/>
                  </a:ext>
                </a:extLst>
              </a:tr>
              <a:tr h="180000">
                <a:tc>
                  <a:txBody>
                    <a:bodyPr/>
                    <a:lstStyle/>
                    <a:p>
                      <a:pPr algn="l" fontAlgn="b"/>
                      <a:r>
                        <a:rPr lang="en-US" sz="1000" b="0" i="0" u="none" strike="noStrike" dirty="0">
                          <a:solidFill>
                            <a:srgbClr val="000000"/>
                          </a:solidFill>
                          <a:latin typeface="Arial" pitchFamily="34" charset="0"/>
                          <a:cs typeface="Arial" pitchFamily="34" charset="0"/>
                        </a:rPr>
                        <a:t>Atlantic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r h="180000">
                <a:tc>
                  <a:txBody>
                    <a:bodyPr/>
                    <a:lstStyle/>
                    <a:p>
                      <a:pPr algn="l" fontAlgn="b"/>
                      <a:r>
                        <a:rPr lang="en-US" sz="1000" b="0" i="0" u="none" strike="noStrike" dirty="0">
                          <a:solidFill>
                            <a:srgbClr val="000000"/>
                          </a:solidFill>
                          <a:latin typeface="Arial" pitchFamily="34" charset="0"/>
                          <a:cs typeface="Arial" pitchFamily="34" charset="0"/>
                        </a:rPr>
                        <a:t>Quebec</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5"/>
                  </a:ext>
                </a:extLst>
              </a:tr>
              <a:tr h="180000">
                <a:tc>
                  <a:txBody>
                    <a:bodyPr/>
                    <a:lstStyle/>
                    <a:p>
                      <a:pPr algn="l" fontAlgn="b"/>
                      <a:r>
                        <a:rPr lang="en-US" sz="1000" b="0" i="0" u="none" strike="noStrike" dirty="0">
                          <a:solidFill>
                            <a:srgbClr val="000000"/>
                          </a:solidFill>
                          <a:latin typeface="Arial" pitchFamily="34" charset="0"/>
                          <a:cs typeface="Arial" pitchFamily="34" charset="0"/>
                        </a:rPr>
                        <a:t>Ontario</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42%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6"/>
                  </a:ext>
                </a:extLst>
              </a:tr>
              <a:tr h="180000">
                <a:tc>
                  <a:txBody>
                    <a:bodyPr/>
                    <a:lstStyle/>
                    <a:p>
                      <a:pPr algn="l" fontAlgn="b"/>
                      <a:r>
                        <a:rPr lang="en-US" sz="1000" b="0" i="0" u="none" strike="noStrike" dirty="0">
                          <a:solidFill>
                            <a:srgbClr val="000000"/>
                          </a:solidFill>
                          <a:latin typeface="Arial" pitchFamily="34" charset="0"/>
                          <a:cs typeface="Arial" pitchFamily="34" charset="0"/>
                        </a:rPr>
                        <a:t>Prairies</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7"/>
                  </a:ext>
                </a:extLst>
              </a:tr>
              <a:tr h="180000">
                <a:tc>
                  <a:txBody>
                    <a:bodyPr/>
                    <a:lstStyle/>
                    <a:p>
                      <a:pPr algn="l" fontAlgn="b"/>
                      <a:r>
                        <a:rPr lang="en-US" sz="1000" b="0" i="0" u="none" strike="noStrike" dirty="0">
                          <a:solidFill>
                            <a:srgbClr val="000000"/>
                          </a:solidFill>
                          <a:latin typeface="Arial" pitchFamily="34" charset="0"/>
                          <a:cs typeface="Arial" pitchFamily="34" charset="0"/>
                        </a:rPr>
                        <a:t>BC</a:t>
                      </a:r>
                    </a:p>
                  </a:txBody>
                  <a:tcPr marL="17145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0" marR="0" marT="0" marB="0" anchor="b">
                    <a:lnL>
                      <a:noFill/>
                    </a:lnL>
                    <a:lnR>
                      <a:noFill/>
                    </a:lnR>
                    <a:lnT>
                      <a:noFill/>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8"/>
                  </a:ext>
                </a:extLst>
              </a:tr>
              <a:tr h="180000">
                <a:tc>
                  <a:txBody>
                    <a:bodyPr/>
                    <a:lstStyle/>
                    <a:p>
                      <a:pPr algn="l" fontAlgn="b"/>
                      <a:r>
                        <a:rPr lang="en-US" sz="1000" b="0" i="0" u="none" strike="noStrike" dirty="0">
                          <a:solidFill>
                            <a:srgbClr val="000000"/>
                          </a:solidFill>
                          <a:latin typeface="Arial" pitchFamily="34" charset="0"/>
                          <a:cs typeface="Arial" pitchFamily="34" charset="0"/>
                        </a:rPr>
                        <a:t>Income - Mean</a:t>
                      </a:r>
                    </a:p>
                  </a:txBody>
                  <a:tcPr marL="17145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$64.5M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$56.4M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$72.5M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$70.2M</a:t>
                      </a:r>
                    </a:p>
                  </a:txBody>
                  <a:tcPr marL="0" marR="0" marT="0" marB="0" anchor="b">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9"/>
                  </a:ext>
                </a:extLst>
              </a:tr>
              <a:tr h="180000">
                <a:tc>
                  <a:txBody>
                    <a:bodyPr/>
                    <a:lstStyle/>
                    <a:p>
                      <a:pPr algn="l" fontAlgn="b"/>
                      <a:r>
                        <a:rPr lang="en-US" sz="1000" b="0" i="0" u="none" strike="noStrike" dirty="0">
                          <a:solidFill>
                            <a:srgbClr val="000000"/>
                          </a:solidFill>
                          <a:latin typeface="Arial" pitchFamily="34" charset="0"/>
                          <a:cs typeface="Arial" pitchFamily="34" charset="0"/>
                        </a:rPr>
                        <a:t>Born in Canada</a:t>
                      </a:r>
                    </a:p>
                  </a:txBody>
                  <a:tcPr marL="17145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88%</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84%</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91%</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86%</a:t>
                      </a:r>
                    </a:p>
                  </a:txBody>
                  <a:tcPr marL="0" marR="0" marT="0" marB="0" anchor="b">
                    <a:lnL>
                      <a:noFill/>
                    </a:lnL>
                    <a:lnR>
                      <a:noFill/>
                    </a:lnR>
                    <a:lnT w="12700" cap="flat" cmpd="sng" algn="ctr">
                      <a:solidFill>
                        <a:schemeClr val="tx1"/>
                      </a:solidFill>
                      <a:prstDash val="dash"/>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25"/>
                  </a:ext>
                </a:extLst>
              </a:tr>
              <a:tr h="0">
                <a:tc>
                  <a:txBody>
                    <a:bodyPr/>
                    <a:lstStyle/>
                    <a:p>
                      <a:pPr algn="l" fontAlgn="b"/>
                      <a:r>
                        <a:rPr lang="en-US" sz="1000" b="0" i="0" u="none" strike="noStrike" dirty="0">
                          <a:solidFill>
                            <a:srgbClr val="000000"/>
                          </a:solidFill>
                          <a:latin typeface="Arial" pitchFamily="34" charset="0"/>
                          <a:cs typeface="Arial" pitchFamily="34" charset="0"/>
                        </a:rPr>
                        <a:t>Not Born in Canada</a:t>
                      </a:r>
                    </a:p>
                  </a:txBody>
                  <a:tcPr marL="17145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9%</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0" marR="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26"/>
                  </a:ext>
                </a:extLst>
              </a:tr>
            </a:tbl>
          </a:graphicData>
        </a:graphic>
      </p:graphicFrame>
      <p:sp>
        <p:nvSpPr>
          <p:cNvPr id="13" name="Rectangle 12"/>
          <p:cNvSpPr/>
          <p:nvPr/>
        </p:nvSpPr>
        <p:spPr>
          <a:xfrm>
            <a:off x="4541355" y="5082021"/>
            <a:ext cx="476359" cy="171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2"/>
          <p:cNvSpPr>
            <a:spLocks noChangeArrowheads="1"/>
          </p:cNvSpPr>
          <p:nvPr/>
        </p:nvSpPr>
        <p:spPr bwMode="auto">
          <a:xfrm>
            <a:off x="5731156" y="5061743"/>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6" name="Oval 52">
            <a:extLst>
              <a:ext uri="{FF2B5EF4-FFF2-40B4-BE49-F238E27FC236}">
                <a16:creationId xmlns:a16="http://schemas.microsoft.com/office/drawing/2014/main" xmlns="" id="{E9EEC9C8-7912-4A28-A5C7-0AB24B38906C}"/>
              </a:ext>
            </a:extLst>
          </p:cNvPr>
          <p:cNvSpPr>
            <a:spLocks noChangeArrowheads="1"/>
          </p:cNvSpPr>
          <p:nvPr/>
        </p:nvSpPr>
        <p:spPr bwMode="auto">
          <a:xfrm>
            <a:off x="6992966" y="3444289"/>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7" name="Rectangle 26">
            <a:extLst>
              <a:ext uri="{FF2B5EF4-FFF2-40B4-BE49-F238E27FC236}">
                <a16:creationId xmlns:a16="http://schemas.microsoft.com/office/drawing/2014/main" xmlns="" id="{59327E83-BF9C-4A85-B7C9-7397C1C8AB9A}"/>
              </a:ext>
            </a:extLst>
          </p:cNvPr>
          <p:cNvSpPr/>
          <p:nvPr/>
        </p:nvSpPr>
        <p:spPr>
          <a:xfrm>
            <a:off x="7003599" y="3832164"/>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B2AEAD1-410C-415D-89A2-32E46A9082E6}"/>
              </a:ext>
            </a:extLst>
          </p:cNvPr>
          <p:cNvSpPr/>
          <p:nvPr/>
        </p:nvSpPr>
        <p:spPr>
          <a:xfrm>
            <a:off x="5828163" y="3108480"/>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52">
            <a:extLst>
              <a:ext uri="{FF2B5EF4-FFF2-40B4-BE49-F238E27FC236}">
                <a16:creationId xmlns:a16="http://schemas.microsoft.com/office/drawing/2014/main" xmlns="" id="{0499A04D-1FCC-4E7F-A674-92F4C5EB62E8}"/>
              </a:ext>
            </a:extLst>
          </p:cNvPr>
          <p:cNvSpPr>
            <a:spLocks noChangeArrowheads="1"/>
          </p:cNvSpPr>
          <p:nvPr/>
        </p:nvSpPr>
        <p:spPr bwMode="auto">
          <a:xfrm>
            <a:off x="5809147" y="2910948"/>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6" name="Rectangle 15">
            <a:extLst>
              <a:ext uri="{FF2B5EF4-FFF2-40B4-BE49-F238E27FC236}">
                <a16:creationId xmlns:a16="http://schemas.microsoft.com/office/drawing/2014/main" xmlns="" id="{AE80C20E-6EDD-48E8-BEFD-8CFE1971BD85}"/>
              </a:ext>
            </a:extLst>
          </p:cNvPr>
          <p:cNvSpPr/>
          <p:nvPr/>
        </p:nvSpPr>
        <p:spPr>
          <a:xfrm>
            <a:off x="5821179" y="4349323"/>
            <a:ext cx="265814" cy="1800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2">
            <a:extLst>
              <a:ext uri="{FF2B5EF4-FFF2-40B4-BE49-F238E27FC236}">
                <a16:creationId xmlns:a16="http://schemas.microsoft.com/office/drawing/2014/main" xmlns="" id="{EA9A66B1-D796-436A-8543-ED6275D3ECB6}"/>
              </a:ext>
            </a:extLst>
          </p:cNvPr>
          <p:cNvSpPr>
            <a:spLocks noChangeArrowheads="1"/>
          </p:cNvSpPr>
          <p:nvPr/>
        </p:nvSpPr>
        <p:spPr bwMode="auto">
          <a:xfrm>
            <a:off x="6999892" y="2900498"/>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19" name="Rectangle 18">
            <a:extLst>
              <a:ext uri="{FF2B5EF4-FFF2-40B4-BE49-F238E27FC236}">
                <a16:creationId xmlns:a16="http://schemas.microsoft.com/office/drawing/2014/main" xmlns="" id="{6B74C14B-471D-46AE-8748-B8099374559C}"/>
              </a:ext>
            </a:extLst>
          </p:cNvPr>
          <p:cNvSpPr/>
          <p:nvPr/>
        </p:nvSpPr>
        <p:spPr>
          <a:xfrm>
            <a:off x="7010525" y="3111726"/>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2">
            <a:extLst>
              <a:ext uri="{FF2B5EF4-FFF2-40B4-BE49-F238E27FC236}">
                <a16:creationId xmlns:a16="http://schemas.microsoft.com/office/drawing/2014/main" xmlns="" id="{D0F2236E-D822-4A54-A39D-E2E84B4A29ED}"/>
              </a:ext>
            </a:extLst>
          </p:cNvPr>
          <p:cNvSpPr>
            <a:spLocks noChangeArrowheads="1"/>
          </p:cNvSpPr>
          <p:nvPr/>
        </p:nvSpPr>
        <p:spPr bwMode="auto">
          <a:xfrm>
            <a:off x="5804937" y="3451215"/>
            <a:ext cx="296862"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21" name="Rectangle 20">
            <a:extLst>
              <a:ext uri="{FF2B5EF4-FFF2-40B4-BE49-F238E27FC236}">
                <a16:creationId xmlns:a16="http://schemas.microsoft.com/office/drawing/2014/main" xmlns="" id="{7F401B12-5498-4047-A673-6B8861988B5F}"/>
              </a:ext>
            </a:extLst>
          </p:cNvPr>
          <p:cNvSpPr/>
          <p:nvPr/>
        </p:nvSpPr>
        <p:spPr>
          <a:xfrm>
            <a:off x="5815570" y="3828457"/>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59327E83-BF9C-4A85-B7C9-7397C1C8AB9A}"/>
              </a:ext>
            </a:extLst>
          </p:cNvPr>
          <p:cNvSpPr/>
          <p:nvPr/>
        </p:nvSpPr>
        <p:spPr>
          <a:xfrm>
            <a:off x="4624470" y="3832163"/>
            <a:ext cx="265814" cy="1800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2">
            <a:extLst>
              <a:ext uri="{FF2B5EF4-FFF2-40B4-BE49-F238E27FC236}">
                <a16:creationId xmlns:a16="http://schemas.microsoft.com/office/drawing/2014/main" xmlns="" id="{E9EEC9C8-7912-4A28-A5C7-0AB24B38906C}"/>
              </a:ext>
            </a:extLst>
          </p:cNvPr>
          <p:cNvSpPr>
            <a:spLocks noChangeArrowheads="1"/>
          </p:cNvSpPr>
          <p:nvPr/>
        </p:nvSpPr>
        <p:spPr bwMode="auto">
          <a:xfrm>
            <a:off x="5804937" y="2263575"/>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2" name="Rectangle 31">
            <a:extLst>
              <a:ext uri="{FF2B5EF4-FFF2-40B4-BE49-F238E27FC236}">
                <a16:creationId xmlns:a16="http://schemas.microsoft.com/office/drawing/2014/main" xmlns="" id="{6B74C14B-471D-46AE-8748-B8099374559C}"/>
              </a:ext>
            </a:extLst>
          </p:cNvPr>
          <p:cNvSpPr/>
          <p:nvPr/>
        </p:nvSpPr>
        <p:spPr>
          <a:xfrm>
            <a:off x="4643929" y="4533485"/>
            <a:ext cx="265814" cy="1800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2">
            <a:extLst>
              <a:ext uri="{FF2B5EF4-FFF2-40B4-BE49-F238E27FC236}">
                <a16:creationId xmlns:a16="http://schemas.microsoft.com/office/drawing/2014/main" xmlns="" id="{2C5B1CDC-9DB6-40E0-AD32-D5AC8762977A}"/>
              </a:ext>
            </a:extLst>
          </p:cNvPr>
          <p:cNvSpPr>
            <a:spLocks noChangeArrowheads="1"/>
          </p:cNvSpPr>
          <p:nvPr/>
        </p:nvSpPr>
        <p:spPr bwMode="auto">
          <a:xfrm>
            <a:off x="6913729" y="5074111"/>
            <a:ext cx="479011" cy="197532"/>
          </a:xfrm>
          <a:prstGeom prst="ellipse">
            <a:avLst/>
          </a:prstGeom>
          <a:noFill/>
          <a:ln w="9525" algn="ctr">
            <a:solidFill>
              <a:schemeClr val="tx1"/>
            </a:solidFill>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1" name="Oval 52">
            <a:extLst>
              <a:ext uri="{FF2B5EF4-FFF2-40B4-BE49-F238E27FC236}">
                <a16:creationId xmlns:a16="http://schemas.microsoft.com/office/drawing/2014/main" xmlns="" id="{56F4D308-4892-4252-9355-56AC0C31164A}"/>
              </a:ext>
            </a:extLst>
          </p:cNvPr>
          <p:cNvSpPr>
            <a:spLocks noChangeArrowheads="1"/>
          </p:cNvSpPr>
          <p:nvPr/>
        </p:nvSpPr>
        <p:spPr bwMode="auto">
          <a:xfrm>
            <a:off x="4612881" y="5242838"/>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3" name="Oval 52">
            <a:extLst>
              <a:ext uri="{FF2B5EF4-FFF2-40B4-BE49-F238E27FC236}">
                <a16:creationId xmlns:a16="http://schemas.microsoft.com/office/drawing/2014/main" xmlns="" id="{5D5EEA8C-C6C0-4D40-A199-24977CC4456C}"/>
              </a:ext>
            </a:extLst>
          </p:cNvPr>
          <p:cNvSpPr>
            <a:spLocks noChangeArrowheads="1"/>
          </p:cNvSpPr>
          <p:nvPr/>
        </p:nvSpPr>
        <p:spPr bwMode="auto">
          <a:xfrm>
            <a:off x="4617185" y="4339154"/>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4" name="Oval 52">
            <a:extLst>
              <a:ext uri="{FF2B5EF4-FFF2-40B4-BE49-F238E27FC236}">
                <a16:creationId xmlns:a16="http://schemas.microsoft.com/office/drawing/2014/main" xmlns="" id="{F0B429D4-2DC3-4199-B6E8-D35E69C9F417}"/>
              </a:ext>
            </a:extLst>
          </p:cNvPr>
          <p:cNvSpPr>
            <a:spLocks noChangeArrowheads="1"/>
          </p:cNvSpPr>
          <p:nvPr/>
        </p:nvSpPr>
        <p:spPr bwMode="auto">
          <a:xfrm>
            <a:off x="5804937" y="3638114"/>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5" name="Oval 52">
            <a:extLst>
              <a:ext uri="{FF2B5EF4-FFF2-40B4-BE49-F238E27FC236}">
                <a16:creationId xmlns:a16="http://schemas.microsoft.com/office/drawing/2014/main" xmlns="" id="{8D75CBDE-F253-4595-A3ED-C538EF558269}"/>
              </a:ext>
            </a:extLst>
          </p:cNvPr>
          <p:cNvSpPr>
            <a:spLocks noChangeArrowheads="1"/>
          </p:cNvSpPr>
          <p:nvPr/>
        </p:nvSpPr>
        <p:spPr bwMode="auto">
          <a:xfrm>
            <a:off x="5804937" y="4507729"/>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36" name="Rectangle 35">
            <a:extLst>
              <a:ext uri="{FF2B5EF4-FFF2-40B4-BE49-F238E27FC236}">
                <a16:creationId xmlns:a16="http://schemas.microsoft.com/office/drawing/2014/main" xmlns="" id="{EFD655DB-026C-4273-ACC9-87A0DAE489DE}"/>
              </a:ext>
            </a:extLst>
          </p:cNvPr>
          <p:cNvSpPr/>
          <p:nvPr/>
        </p:nvSpPr>
        <p:spPr>
          <a:xfrm>
            <a:off x="5828163" y="2477089"/>
            <a:ext cx="265814" cy="1800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F8880DC2-0F90-4842-8C17-88FD44F9124A}"/>
              </a:ext>
            </a:extLst>
          </p:cNvPr>
          <p:cNvSpPr/>
          <p:nvPr/>
        </p:nvSpPr>
        <p:spPr>
          <a:xfrm>
            <a:off x="4643929" y="5419104"/>
            <a:ext cx="265814" cy="1800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52">
            <a:extLst>
              <a:ext uri="{FF2B5EF4-FFF2-40B4-BE49-F238E27FC236}">
                <a16:creationId xmlns:a16="http://schemas.microsoft.com/office/drawing/2014/main" xmlns="" id="{E12A010F-B843-4F5B-A957-63D43681CC2B}"/>
              </a:ext>
            </a:extLst>
          </p:cNvPr>
          <p:cNvSpPr>
            <a:spLocks noChangeArrowheads="1"/>
          </p:cNvSpPr>
          <p:nvPr/>
        </p:nvSpPr>
        <p:spPr bwMode="auto">
          <a:xfrm>
            <a:off x="4602070" y="2259020"/>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40" name="Oval 52">
            <a:extLst>
              <a:ext uri="{FF2B5EF4-FFF2-40B4-BE49-F238E27FC236}">
                <a16:creationId xmlns:a16="http://schemas.microsoft.com/office/drawing/2014/main" xmlns="" id="{EDABAE0F-B95C-48E8-BCAB-5251458C9AD1}"/>
              </a:ext>
            </a:extLst>
          </p:cNvPr>
          <p:cNvSpPr>
            <a:spLocks noChangeArrowheads="1"/>
          </p:cNvSpPr>
          <p:nvPr/>
        </p:nvSpPr>
        <p:spPr bwMode="auto">
          <a:xfrm>
            <a:off x="4617772" y="3634631"/>
            <a:ext cx="296862" cy="197532"/>
          </a:xfrm>
          <a:prstGeom prst="ellipse">
            <a:avLst/>
          </a:prstGeom>
          <a:noFill/>
          <a:ln w="9525" algn="ctr">
            <a:solidFill>
              <a:schemeClr val="tx1"/>
            </a:solidFill>
            <a:prstDash val="dash"/>
            <a:round/>
            <a:headEnd/>
            <a:tailEnd/>
          </a:ln>
        </p:spPr>
        <p:txBody>
          <a:bodyPr/>
          <a:lstStyle/>
          <a:p>
            <a:pPr>
              <a:spcBef>
                <a:spcPct val="0"/>
              </a:spcBef>
              <a:buFontTx/>
              <a:buNone/>
            </a:pPr>
            <a:endParaRPr lang="en-US" sz="1800">
              <a:latin typeface="Arial" pitchFamily="34" charset="0"/>
              <a:cs typeface="Arial" pitchFamily="34" charset="0"/>
            </a:endParaRPr>
          </a:p>
        </p:txBody>
      </p:sp>
      <p:sp>
        <p:nvSpPr>
          <p:cNvPr id="41" name="Rectangle 40">
            <a:extLst>
              <a:ext uri="{FF2B5EF4-FFF2-40B4-BE49-F238E27FC236}">
                <a16:creationId xmlns:a16="http://schemas.microsoft.com/office/drawing/2014/main" xmlns="" id="{8B5C6EDD-FCF4-48C9-B42E-938E317DD321}"/>
              </a:ext>
            </a:extLst>
          </p:cNvPr>
          <p:cNvSpPr/>
          <p:nvPr/>
        </p:nvSpPr>
        <p:spPr>
          <a:xfrm>
            <a:off x="4623336" y="2480956"/>
            <a:ext cx="265814" cy="1800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687097"/>
      </p:ext>
    </p:extLst>
  </p:cSld>
  <p:clrMapOvr>
    <a:masterClrMapping/>
  </p:clrMapOvr>
  <p:transition spd="slow">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6674315" cy="1052736"/>
          </a:xfrm>
        </p:spPr>
        <p:txBody>
          <a:bodyPr/>
          <a:lstStyle/>
          <a:p>
            <a:r>
              <a:rPr lang="en-CA" dirty="0"/>
              <a:t>Q9: CSBC “Got the Time”, </a:t>
            </a:r>
            <a:r>
              <a:rPr lang="en-US" dirty="0"/>
              <a:t>“Tired of Waiting” and “Unexpected Happens” English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85</a:t>
            </a:fld>
            <a:endParaRPr lang="en-US"/>
          </a:p>
        </p:txBody>
      </p:sp>
      <p:pic>
        <p:nvPicPr>
          <p:cNvPr id="5" name="Picture 4">
            <a:extLst>
              <a:ext uri="{FF2B5EF4-FFF2-40B4-BE49-F238E27FC236}">
                <a16:creationId xmlns:a16="http://schemas.microsoft.com/office/drawing/2014/main" xmlns="" id="{DDC3ED3F-C61B-49CF-BCA5-81FDB78D546F}"/>
              </a:ext>
            </a:extLst>
          </p:cNvPr>
          <p:cNvPicPr>
            <a:picLocks noChangeAspect="1"/>
          </p:cNvPicPr>
          <p:nvPr/>
        </p:nvPicPr>
        <p:blipFill>
          <a:blip r:embed="rId3"/>
          <a:stretch>
            <a:fillRect/>
          </a:stretch>
        </p:blipFill>
        <p:spPr>
          <a:xfrm>
            <a:off x="44850" y="1659749"/>
            <a:ext cx="2969422" cy="4320000"/>
          </a:xfrm>
          <a:prstGeom prst="rect">
            <a:avLst/>
          </a:prstGeom>
          <a:ln w="9525">
            <a:solidFill>
              <a:srgbClr val="4F81BD"/>
            </a:solidFill>
          </a:ln>
          <a:effectLst>
            <a:outerShdw blurRad="50800" dist="38100" dir="2700000" algn="ctr" rotWithShape="0">
              <a:schemeClr val="tx1">
                <a:alpha val="43000"/>
              </a:schemeClr>
            </a:outerShdw>
          </a:effectLst>
        </p:spPr>
      </p:pic>
      <p:pic>
        <p:nvPicPr>
          <p:cNvPr id="6" name="Picture 5">
            <a:extLst>
              <a:ext uri="{FF2B5EF4-FFF2-40B4-BE49-F238E27FC236}">
                <a16:creationId xmlns:a16="http://schemas.microsoft.com/office/drawing/2014/main" xmlns="" id="{05233BDF-2828-46F7-8453-3C542E9C50A5}"/>
              </a:ext>
            </a:extLst>
          </p:cNvPr>
          <p:cNvPicPr>
            <a:picLocks noChangeAspect="1"/>
          </p:cNvPicPr>
          <p:nvPr/>
        </p:nvPicPr>
        <p:blipFill>
          <a:blip r:embed="rId4"/>
          <a:stretch>
            <a:fillRect/>
          </a:stretch>
        </p:blipFill>
        <p:spPr>
          <a:xfrm>
            <a:off x="3068949" y="1659749"/>
            <a:ext cx="2969422" cy="4320000"/>
          </a:xfrm>
          <a:prstGeom prst="rect">
            <a:avLst/>
          </a:prstGeom>
          <a:ln w="9525">
            <a:solidFill>
              <a:srgbClr val="4F81BD"/>
            </a:solidFill>
          </a:ln>
          <a:effectLst>
            <a:outerShdw blurRad="50800" dist="38100" dir="2700000" algn="ctr" rotWithShape="0">
              <a:schemeClr val="tx1">
                <a:alpha val="43000"/>
              </a:schemeClr>
            </a:outerShdw>
          </a:effectLst>
        </p:spPr>
      </p:pic>
      <p:pic>
        <p:nvPicPr>
          <p:cNvPr id="7" name="Picture 6">
            <a:extLst>
              <a:ext uri="{FF2B5EF4-FFF2-40B4-BE49-F238E27FC236}">
                <a16:creationId xmlns:a16="http://schemas.microsoft.com/office/drawing/2014/main" xmlns="" id="{5EA488B8-14A4-4672-8DEF-5F1C175968D0}"/>
              </a:ext>
            </a:extLst>
          </p:cNvPr>
          <p:cNvPicPr>
            <a:picLocks noChangeAspect="1"/>
          </p:cNvPicPr>
          <p:nvPr/>
        </p:nvPicPr>
        <p:blipFill>
          <a:blip r:embed="rId5"/>
          <a:stretch>
            <a:fillRect/>
          </a:stretch>
        </p:blipFill>
        <p:spPr>
          <a:xfrm>
            <a:off x="6106951" y="1657425"/>
            <a:ext cx="2989669" cy="4320000"/>
          </a:xfrm>
          <a:prstGeom prst="rect">
            <a:avLst/>
          </a:prstGeom>
          <a:ln w="9525">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1714792226"/>
      </p:ext>
    </p:extLst>
  </p:cSld>
  <p:clrMapOvr>
    <a:masterClrMapping/>
  </p:clrMapOvr>
  <p:transition spd="slow">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0"/>
            <a:ext cx="7396986" cy="1052736"/>
          </a:xfrm>
        </p:spPr>
        <p:txBody>
          <a:bodyPr/>
          <a:lstStyle/>
          <a:p>
            <a:r>
              <a:rPr lang="en-CA" dirty="0"/>
              <a:t>Q9: CSBC “</a:t>
            </a:r>
            <a:r>
              <a:rPr lang="en-CA" dirty="0" err="1"/>
              <a:t>Avez-vous</a:t>
            </a:r>
            <a:r>
              <a:rPr lang="en-CA" dirty="0"/>
              <a:t> le temps”, </a:t>
            </a:r>
            <a:r>
              <a:rPr lang="en-US" dirty="0"/>
              <a:t>“</a:t>
            </a:r>
            <a:r>
              <a:rPr lang="en-US" dirty="0" err="1"/>
              <a:t>Fatigué</a:t>
            </a:r>
            <a:r>
              <a:rPr lang="en-US" dirty="0"/>
              <a:t> </a:t>
            </a:r>
            <a:r>
              <a:rPr lang="en-US" dirty="0" err="1"/>
              <a:t>d’attendre</a:t>
            </a:r>
            <a:r>
              <a:rPr lang="en-US" dirty="0"/>
              <a:t>” and “</a:t>
            </a:r>
            <a:r>
              <a:rPr lang="en-US" dirty="0" err="1"/>
              <a:t>d’imprévu</a:t>
            </a:r>
            <a:r>
              <a:rPr lang="en-US" dirty="0"/>
              <a:t>” French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86</a:t>
            </a:fld>
            <a:endParaRPr lang="en-US"/>
          </a:p>
        </p:txBody>
      </p:sp>
      <p:pic>
        <p:nvPicPr>
          <p:cNvPr id="7" name="Picture 6">
            <a:extLst>
              <a:ext uri="{FF2B5EF4-FFF2-40B4-BE49-F238E27FC236}">
                <a16:creationId xmlns:a16="http://schemas.microsoft.com/office/drawing/2014/main" xmlns="" id="{341E2270-A92E-4303-A06C-767DEEEDD0D2}"/>
              </a:ext>
            </a:extLst>
          </p:cNvPr>
          <p:cNvPicPr>
            <a:picLocks noChangeAspect="1"/>
          </p:cNvPicPr>
          <p:nvPr/>
        </p:nvPicPr>
        <p:blipFill>
          <a:blip r:embed="rId3"/>
          <a:stretch>
            <a:fillRect/>
          </a:stretch>
        </p:blipFill>
        <p:spPr>
          <a:xfrm>
            <a:off x="44863" y="1639173"/>
            <a:ext cx="2956759" cy="4320000"/>
          </a:xfrm>
          <a:prstGeom prst="rect">
            <a:avLst/>
          </a:prstGeom>
          <a:ln>
            <a:solidFill>
              <a:srgbClr val="4F81BD"/>
            </a:solidFill>
          </a:ln>
          <a:effectLst>
            <a:outerShdw blurRad="50800" dist="38100" dir="2700000" algn="ctr" rotWithShape="0">
              <a:schemeClr val="tx1">
                <a:alpha val="43000"/>
              </a:schemeClr>
            </a:outerShdw>
          </a:effectLst>
        </p:spPr>
      </p:pic>
      <p:pic>
        <p:nvPicPr>
          <p:cNvPr id="8" name="Picture 7">
            <a:extLst>
              <a:ext uri="{FF2B5EF4-FFF2-40B4-BE49-F238E27FC236}">
                <a16:creationId xmlns:a16="http://schemas.microsoft.com/office/drawing/2014/main" xmlns="" id="{59FD67C6-A398-4670-80CD-991B20AE90E6}"/>
              </a:ext>
            </a:extLst>
          </p:cNvPr>
          <p:cNvPicPr>
            <a:picLocks noChangeAspect="1"/>
          </p:cNvPicPr>
          <p:nvPr/>
        </p:nvPicPr>
        <p:blipFill>
          <a:blip r:embed="rId4"/>
          <a:stretch>
            <a:fillRect/>
          </a:stretch>
        </p:blipFill>
        <p:spPr>
          <a:xfrm>
            <a:off x="3081004" y="1638065"/>
            <a:ext cx="2972308" cy="4320000"/>
          </a:xfrm>
          <a:prstGeom prst="rect">
            <a:avLst/>
          </a:prstGeom>
          <a:ln>
            <a:solidFill>
              <a:srgbClr val="4F81BD"/>
            </a:solidFill>
          </a:ln>
          <a:effectLst>
            <a:outerShdw blurRad="50800" dist="38100" dir="2700000" algn="ctr" rotWithShape="0">
              <a:schemeClr val="tx1">
                <a:alpha val="43000"/>
              </a:schemeClr>
            </a:outerShdw>
          </a:effectLst>
        </p:spPr>
      </p:pic>
      <p:pic>
        <p:nvPicPr>
          <p:cNvPr id="9" name="Picture 8">
            <a:extLst>
              <a:ext uri="{FF2B5EF4-FFF2-40B4-BE49-F238E27FC236}">
                <a16:creationId xmlns:a16="http://schemas.microsoft.com/office/drawing/2014/main" xmlns="" id="{C84FB696-3E97-4988-BBAA-9AEE92F8AA63}"/>
              </a:ext>
            </a:extLst>
          </p:cNvPr>
          <p:cNvPicPr>
            <a:picLocks noChangeAspect="1"/>
          </p:cNvPicPr>
          <p:nvPr/>
        </p:nvPicPr>
        <p:blipFill>
          <a:blip r:embed="rId5"/>
          <a:stretch>
            <a:fillRect/>
          </a:stretch>
        </p:blipFill>
        <p:spPr>
          <a:xfrm>
            <a:off x="6125633" y="1639173"/>
            <a:ext cx="2980299" cy="4320000"/>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3488342095"/>
      </p:ext>
    </p:extLst>
  </p:cSld>
  <p:clrMapOvr>
    <a:masterClrMapping/>
  </p:clrMapOvr>
  <p:transition spd="slow">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Q11a&amp;b: CSBC </a:t>
            </a:r>
            <a:r>
              <a:rPr lang="en-US" dirty="0"/>
              <a:t>“Start Boating This Summer”</a:t>
            </a:r>
            <a:br>
              <a:rPr lang="en-US" dirty="0"/>
            </a:br>
            <a:r>
              <a:rPr lang="en-US" dirty="0"/>
              <a:t>English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87</a:t>
            </a:fld>
            <a:endParaRPr lang="en-US"/>
          </a:p>
        </p:txBody>
      </p:sp>
      <p:pic>
        <p:nvPicPr>
          <p:cNvPr id="3" name="Picture 2">
            <a:extLst>
              <a:ext uri="{FF2B5EF4-FFF2-40B4-BE49-F238E27FC236}">
                <a16:creationId xmlns:a16="http://schemas.microsoft.com/office/drawing/2014/main" xmlns="" id="{3F9DA793-3549-4634-BFE5-9F2DCB65C3C1}"/>
              </a:ext>
            </a:extLst>
          </p:cNvPr>
          <p:cNvPicPr>
            <a:picLocks noChangeAspect="1"/>
          </p:cNvPicPr>
          <p:nvPr/>
        </p:nvPicPr>
        <p:blipFill rotWithShape="1">
          <a:blip r:embed="rId3"/>
          <a:srcRect l="667" t="1045" r="1421" b="1307"/>
          <a:stretch/>
        </p:blipFill>
        <p:spPr>
          <a:xfrm>
            <a:off x="537883" y="1143218"/>
            <a:ext cx="3617881" cy="5197197"/>
          </a:xfrm>
          <a:prstGeom prst="rect">
            <a:avLst/>
          </a:prstGeom>
          <a:ln>
            <a:solidFill>
              <a:srgbClr val="4F81BD"/>
            </a:solidFill>
          </a:ln>
          <a:effectLst>
            <a:outerShdw blurRad="50800" dist="38100" dir="2700000" algn="ctr" rotWithShape="0">
              <a:schemeClr val="tx1">
                <a:alpha val="43000"/>
              </a:schemeClr>
            </a:outerShdw>
          </a:effectLst>
        </p:spPr>
      </p:pic>
      <p:pic>
        <p:nvPicPr>
          <p:cNvPr id="6" name="Picture 5">
            <a:extLst>
              <a:ext uri="{FF2B5EF4-FFF2-40B4-BE49-F238E27FC236}">
                <a16:creationId xmlns:a16="http://schemas.microsoft.com/office/drawing/2014/main" xmlns="" id="{F5A4D26F-A013-4F40-813D-8FAAB23B8FDE}"/>
              </a:ext>
            </a:extLst>
          </p:cNvPr>
          <p:cNvPicPr>
            <a:picLocks noChangeAspect="1"/>
          </p:cNvPicPr>
          <p:nvPr/>
        </p:nvPicPr>
        <p:blipFill rotWithShape="1">
          <a:blip r:embed="rId4"/>
          <a:srcRect l="949"/>
          <a:stretch/>
        </p:blipFill>
        <p:spPr>
          <a:xfrm>
            <a:off x="4753353" y="1143218"/>
            <a:ext cx="3827566" cy="5197197"/>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327202346"/>
      </p:ext>
    </p:extLst>
  </p:cSld>
  <p:clrMapOvr>
    <a:masterClrMapping/>
  </p:clrMapOvr>
  <p:transition spd="slow">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Q11a&amp;b: CSBC </a:t>
            </a:r>
            <a:r>
              <a:rPr lang="en-US" dirty="0"/>
              <a:t>“</a:t>
            </a:r>
            <a:r>
              <a:rPr lang="en-US" dirty="0" err="1"/>
              <a:t>Partez</a:t>
            </a:r>
            <a:r>
              <a:rPr lang="en-US" dirty="0"/>
              <a:t> </a:t>
            </a:r>
            <a:r>
              <a:rPr lang="en-US" dirty="0" err="1"/>
              <a:t>en</a:t>
            </a:r>
            <a:r>
              <a:rPr lang="en-US" dirty="0"/>
              <a:t> bateau </a:t>
            </a:r>
            <a:r>
              <a:rPr lang="en-US" dirty="0" err="1"/>
              <a:t>cet</a:t>
            </a:r>
            <a:r>
              <a:rPr lang="en-US" dirty="0"/>
              <a:t> </a:t>
            </a:r>
            <a:r>
              <a:rPr lang="en-US" dirty="0" err="1"/>
              <a:t>été</a:t>
            </a:r>
            <a:r>
              <a:rPr lang="en-US" dirty="0"/>
              <a:t>”</a:t>
            </a:r>
            <a:br>
              <a:rPr lang="en-US" dirty="0"/>
            </a:br>
            <a:r>
              <a:rPr lang="en-US" dirty="0"/>
              <a:t>French ads / posters</a:t>
            </a:r>
          </a:p>
        </p:txBody>
      </p:sp>
      <p:sp>
        <p:nvSpPr>
          <p:cNvPr id="4" name="Slide Number Placeholder 3"/>
          <p:cNvSpPr>
            <a:spLocks noGrp="1"/>
          </p:cNvSpPr>
          <p:nvPr>
            <p:ph type="sldNum" sz="quarter" idx="12"/>
          </p:nvPr>
        </p:nvSpPr>
        <p:spPr/>
        <p:txBody>
          <a:bodyPr/>
          <a:lstStyle/>
          <a:p>
            <a:fld id="{5857359A-ACC2-4AC8-94CA-842605F06C6B}" type="slidenum">
              <a:rPr lang="en-US" smtClean="0"/>
              <a:pPr/>
              <a:t>88</a:t>
            </a:fld>
            <a:endParaRPr lang="en-US"/>
          </a:p>
        </p:txBody>
      </p:sp>
      <p:pic>
        <p:nvPicPr>
          <p:cNvPr id="5" name="Picture 4">
            <a:extLst>
              <a:ext uri="{FF2B5EF4-FFF2-40B4-BE49-F238E27FC236}">
                <a16:creationId xmlns:a16="http://schemas.microsoft.com/office/drawing/2014/main" xmlns="" id="{FD2E6074-C7C0-4114-825D-B7C196B4E867}"/>
              </a:ext>
            </a:extLst>
          </p:cNvPr>
          <p:cNvPicPr>
            <a:picLocks noChangeAspect="1"/>
          </p:cNvPicPr>
          <p:nvPr/>
        </p:nvPicPr>
        <p:blipFill>
          <a:blip r:embed="rId3"/>
          <a:stretch>
            <a:fillRect/>
          </a:stretch>
        </p:blipFill>
        <p:spPr>
          <a:xfrm>
            <a:off x="661349" y="1148722"/>
            <a:ext cx="3564446" cy="5192649"/>
          </a:xfrm>
          <a:prstGeom prst="rect">
            <a:avLst/>
          </a:prstGeom>
          <a:ln>
            <a:solidFill>
              <a:srgbClr val="4F81BD"/>
            </a:solidFill>
          </a:ln>
          <a:effectLst>
            <a:outerShdw blurRad="50800" dist="38100" dir="2700000" algn="ctr" rotWithShape="0">
              <a:schemeClr val="tx1">
                <a:alpha val="43000"/>
              </a:schemeClr>
            </a:outerShdw>
          </a:effectLst>
        </p:spPr>
      </p:pic>
      <p:pic>
        <p:nvPicPr>
          <p:cNvPr id="8" name="Picture 7">
            <a:extLst>
              <a:ext uri="{FF2B5EF4-FFF2-40B4-BE49-F238E27FC236}">
                <a16:creationId xmlns:a16="http://schemas.microsoft.com/office/drawing/2014/main" xmlns="" id="{2B32E400-C442-4B28-BC74-DA7E501628F9}"/>
              </a:ext>
            </a:extLst>
          </p:cNvPr>
          <p:cNvPicPr>
            <a:picLocks noChangeAspect="1"/>
          </p:cNvPicPr>
          <p:nvPr/>
        </p:nvPicPr>
        <p:blipFill>
          <a:blip r:embed="rId4"/>
          <a:stretch>
            <a:fillRect/>
          </a:stretch>
        </p:blipFill>
        <p:spPr>
          <a:xfrm>
            <a:off x="4904119" y="1146745"/>
            <a:ext cx="3578829" cy="5191200"/>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1952526889"/>
      </p:ext>
    </p:extLst>
  </p:cSld>
  <p:clrMapOvr>
    <a:masterClrMapping/>
  </p:clrMapOvr>
  <p:transition spd="slow">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Q12a&amp;b: CSBC </a:t>
            </a:r>
            <a:r>
              <a:rPr lang="en-US" dirty="0"/>
              <a:t>English boating safety cards (4)</a:t>
            </a:r>
          </a:p>
        </p:txBody>
      </p:sp>
      <p:sp>
        <p:nvSpPr>
          <p:cNvPr id="4" name="Slide Number Placeholder 3"/>
          <p:cNvSpPr>
            <a:spLocks noGrp="1"/>
          </p:cNvSpPr>
          <p:nvPr>
            <p:ph type="sldNum" sz="quarter" idx="12"/>
          </p:nvPr>
        </p:nvSpPr>
        <p:spPr/>
        <p:txBody>
          <a:bodyPr/>
          <a:lstStyle/>
          <a:p>
            <a:fld id="{5857359A-ACC2-4AC8-94CA-842605F06C6B}" type="slidenum">
              <a:rPr lang="en-US" smtClean="0"/>
              <a:pPr/>
              <a:t>89</a:t>
            </a:fld>
            <a:endParaRPr lang="en-US" dirty="0"/>
          </a:p>
        </p:txBody>
      </p:sp>
      <p:sp>
        <p:nvSpPr>
          <p:cNvPr id="9" name="TextBox 8">
            <a:extLst>
              <a:ext uri="{FF2B5EF4-FFF2-40B4-BE49-F238E27FC236}">
                <a16:creationId xmlns:a16="http://schemas.microsoft.com/office/drawing/2014/main" xmlns="" id="{A0DECAF6-A943-4F7A-B448-2B10A4435334}"/>
              </a:ext>
            </a:extLst>
          </p:cNvPr>
          <p:cNvSpPr txBox="1"/>
          <p:nvPr/>
        </p:nvSpPr>
        <p:spPr bwMode="auto">
          <a:xfrm>
            <a:off x="0" y="6368900"/>
            <a:ext cx="9144008" cy="156084"/>
          </a:xfrm>
          <a:prstGeom prst="rect">
            <a:avLst/>
          </a:prstGeom>
          <a:solidFill>
            <a:schemeClr val="bg1"/>
          </a:solidFill>
          <a:ln w="9525">
            <a:noFill/>
            <a:miter lim="800000"/>
            <a:headEnd/>
            <a:tailEnd/>
          </a:ln>
        </p:spPr>
        <p:txBody>
          <a:bodyPr wrap="square" rtlCol="0">
            <a:spAutoFit/>
          </a:bodyPr>
          <a:lstStyle/>
          <a:p>
            <a:pPr>
              <a:buFontTx/>
              <a:buNone/>
            </a:pPr>
            <a:endParaRPr lang="en-CA" sz="400" dirty="0">
              <a:latin typeface="Arial" pitchFamily="34" charset="0"/>
              <a:cs typeface="Arial" pitchFamily="34" charset="0"/>
            </a:endParaRPr>
          </a:p>
        </p:txBody>
      </p:sp>
      <p:pic>
        <p:nvPicPr>
          <p:cNvPr id="3" name="Picture 2">
            <a:extLst>
              <a:ext uri="{FF2B5EF4-FFF2-40B4-BE49-F238E27FC236}">
                <a16:creationId xmlns:a16="http://schemas.microsoft.com/office/drawing/2014/main" xmlns="" id="{9AE0793E-473C-4058-B1D6-D2C3BBE2AAD3}"/>
              </a:ext>
            </a:extLst>
          </p:cNvPr>
          <p:cNvPicPr>
            <a:picLocks noChangeAspect="1"/>
          </p:cNvPicPr>
          <p:nvPr/>
        </p:nvPicPr>
        <p:blipFill>
          <a:blip r:embed="rId3"/>
          <a:stretch>
            <a:fillRect/>
          </a:stretch>
        </p:blipFill>
        <p:spPr>
          <a:xfrm>
            <a:off x="44470" y="1124984"/>
            <a:ext cx="2211427" cy="5400000"/>
          </a:xfrm>
          <a:prstGeom prst="rect">
            <a:avLst/>
          </a:prstGeom>
          <a:ln>
            <a:solidFill>
              <a:srgbClr val="4F81BD"/>
            </a:solidFill>
          </a:ln>
        </p:spPr>
      </p:pic>
      <p:pic>
        <p:nvPicPr>
          <p:cNvPr id="6" name="Picture 5">
            <a:extLst>
              <a:ext uri="{FF2B5EF4-FFF2-40B4-BE49-F238E27FC236}">
                <a16:creationId xmlns:a16="http://schemas.microsoft.com/office/drawing/2014/main" xmlns="" id="{A9875752-6CE3-4F17-A986-E37EFD222D7E}"/>
              </a:ext>
            </a:extLst>
          </p:cNvPr>
          <p:cNvPicPr>
            <a:picLocks noChangeAspect="1"/>
          </p:cNvPicPr>
          <p:nvPr/>
        </p:nvPicPr>
        <p:blipFill>
          <a:blip r:embed="rId4"/>
          <a:stretch>
            <a:fillRect/>
          </a:stretch>
        </p:blipFill>
        <p:spPr>
          <a:xfrm>
            <a:off x="2297319" y="1124984"/>
            <a:ext cx="2220501" cy="5400000"/>
          </a:xfrm>
          <a:prstGeom prst="rect">
            <a:avLst/>
          </a:prstGeom>
          <a:ln>
            <a:solidFill>
              <a:srgbClr val="4F81BD"/>
            </a:solidFill>
          </a:ln>
        </p:spPr>
      </p:pic>
      <p:pic>
        <p:nvPicPr>
          <p:cNvPr id="7" name="Picture 6">
            <a:extLst>
              <a:ext uri="{FF2B5EF4-FFF2-40B4-BE49-F238E27FC236}">
                <a16:creationId xmlns:a16="http://schemas.microsoft.com/office/drawing/2014/main" xmlns="" id="{52EC17DD-490F-4336-B51D-70D2A3B227F0}"/>
              </a:ext>
            </a:extLst>
          </p:cNvPr>
          <p:cNvPicPr>
            <a:picLocks noChangeAspect="1"/>
          </p:cNvPicPr>
          <p:nvPr/>
        </p:nvPicPr>
        <p:blipFill>
          <a:blip r:embed="rId5"/>
          <a:stretch>
            <a:fillRect/>
          </a:stretch>
        </p:blipFill>
        <p:spPr>
          <a:xfrm>
            <a:off x="4683969" y="1124984"/>
            <a:ext cx="2208799" cy="5400000"/>
          </a:xfrm>
          <a:prstGeom prst="rect">
            <a:avLst/>
          </a:prstGeom>
          <a:ln>
            <a:solidFill>
              <a:srgbClr val="4F81BD"/>
            </a:solidFill>
          </a:ln>
        </p:spPr>
      </p:pic>
      <p:pic>
        <p:nvPicPr>
          <p:cNvPr id="8" name="Picture 7">
            <a:extLst>
              <a:ext uri="{FF2B5EF4-FFF2-40B4-BE49-F238E27FC236}">
                <a16:creationId xmlns:a16="http://schemas.microsoft.com/office/drawing/2014/main" xmlns="" id="{180517AD-8745-4BD2-A537-171384EBDC90}"/>
              </a:ext>
            </a:extLst>
          </p:cNvPr>
          <p:cNvPicPr>
            <a:picLocks noChangeAspect="1"/>
          </p:cNvPicPr>
          <p:nvPr/>
        </p:nvPicPr>
        <p:blipFill rotWithShape="1">
          <a:blip r:embed="rId6"/>
          <a:srcRect r="2095"/>
          <a:stretch/>
        </p:blipFill>
        <p:spPr>
          <a:xfrm>
            <a:off x="6931729" y="1124984"/>
            <a:ext cx="2180277" cy="5400000"/>
          </a:xfrm>
          <a:prstGeom prst="rect">
            <a:avLst/>
          </a:prstGeom>
          <a:ln>
            <a:solidFill>
              <a:srgbClr val="4F81BD"/>
            </a:solidFill>
          </a:ln>
        </p:spPr>
      </p:pic>
    </p:spTree>
    <p:extLst>
      <p:ext uri="{BB962C8B-B14F-4D97-AF65-F5344CB8AC3E}">
        <p14:creationId xmlns:p14="http://schemas.microsoft.com/office/powerpoint/2010/main" val="574045188"/>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Summary of Key Findings</a:t>
            </a:r>
            <a:endParaRPr lang="en-US" sz="24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9</a:t>
            </a:fld>
            <a:endParaRPr lang="en-US"/>
          </a:p>
        </p:txBody>
      </p:sp>
      <p:sp>
        <p:nvSpPr>
          <p:cNvPr id="5" name="Text Box 5"/>
          <p:cNvSpPr txBox="1">
            <a:spLocks noChangeArrowheads="1"/>
          </p:cNvSpPr>
          <p:nvPr/>
        </p:nvSpPr>
        <p:spPr bwMode="auto">
          <a:xfrm>
            <a:off x="379413" y="1159296"/>
            <a:ext cx="8621974" cy="3708708"/>
          </a:xfrm>
          <a:prstGeom prst="rect">
            <a:avLst/>
          </a:prstGeom>
          <a:noFill/>
          <a:ln w="9525">
            <a:noFill/>
            <a:miter lim="800000"/>
            <a:headEnd/>
            <a:tailEnd/>
          </a:ln>
        </p:spPr>
        <p:txBody>
          <a:bodyPr wrap="square">
            <a:spAutoFit/>
          </a:bodyPr>
          <a:lstStyle/>
          <a:p>
            <a:pPr marL="342900" indent="-342900">
              <a:spcAft>
                <a:spcPts val="600"/>
              </a:spcAft>
            </a:pPr>
            <a:r>
              <a:rPr lang="en-US" b="1" dirty="0">
                <a:latin typeface="Arial" pitchFamily="34" charset="0"/>
                <a:cs typeface="Arial" pitchFamily="34" charset="0"/>
              </a:rPr>
              <a:t>Sources of Awareness of Safe Boating Messages:</a:t>
            </a:r>
          </a:p>
          <a:p>
            <a:pPr marL="800100" lvl="1" indent="-342900">
              <a:spcAft>
                <a:spcPts val="600"/>
              </a:spcAft>
              <a:buFont typeface="Arial" pitchFamily="34" charset="0"/>
              <a:buChar char="•"/>
            </a:pPr>
            <a:r>
              <a:rPr lang="en-US" sz="1600" dirty="0">
                <a:latin typeface="Arial" pitchFamily="34" charset="0"/>
                <a:cs typeface="Arial" pitchFamily="34" charset="0"/>
              </a:rPr>
              <a:t>Fewer sources of awareness contributing overall in Fall 2018 vs. Fall 2017 peak, including less contribution from Word of Mouth / Spokespeople, News Coverage and Posters. However, “All Sources” is in-line with Spring 2018 and earlier years.</a:t>
            </a:r>
          </a:p>
          <a:p>
            <a:pPr marL="1257300" lvl="2" indent="-342900">
              <a:spcAft>
                <a:spcPts val="600"/>
              </a:spcAft>
              <a:buFont typeface="Arial" pitchFamily="34" charset="0"/>
              <a:buChar char="•"/>
            </a:pPr>
            <a:r>
              <a:rPr lang="en-US" sz="1400" dirty="0">
                <a:latin typeface="Arial" pitchFamily="34" charset="0"/>
                <a:cs typeface="Arial" pitchFamily="34" charset="0"/>
              </a:rPr>
              <a:t>Advertising awareness higher in Fall 2018 vs. Fall 2017 for Outdoor advertising; lower for Internet / website ads and Magazine ads. Net, overall Ad awareness in-line with Fall 2017 peak.</a:t>
            </a:r>
          </a:p>
          <a:p>
            <a:pPr marL="1257300" lvl="2" indent="-342900">
              <a:spcAft>
                <a:spcPts val="600"/>
              </a:spcAft>
              <a:buFont typeface="Arial" pitchFamily="34" charset="0"/>
              <a:buChar char="•"/>
            </a:pPr>
            <a:r>
              <a:rPr lang="en-US" sz="1400" dirty="0">
                <a:latin typeface="Arial" pitchFamily="34" charset="0"/>
                <a:cs typeface="Arial" pitchFamily="34" charset="0"/>
              </a:rPr>
              <a:t>Overall Online awareness unchanged in Fall 2018 vs. Fall 2017, although increases for some online sources since Spring 2018.</a:t>
            </a:r>
          </a:p>
          <a:p>
            <a:pPr marL="1257300" lvl="2" indent="-342900">
              <a:spcAft>
                <a:spcPts val="600"/>
              </a:spcAft>
              <a:buFont typeface="Arial" pitchFamily="34" charset="0"/>
              <a:buChar char="•"/>
            </a:pPr>
            <a:r>
              <a:rPr lang="en-US" sz="1400" dirty="0">
                <a:latin typeface="Arial" pitchFamily="34" charset="0"/>
                <a:cs typeface="Arial" pitchFamily="34" charset="0"/>
              </a:rPr>
              <a:t>Somewhat less awareness sourced from News coverage, Posters and Word of Mouth/Spokespeople in Fall 2018 vs. Fall 2017; however more spokespeople contribution from police.</a:t>
            </a:r>
          </a:p>
          <a:p>
            <a:pPr marL="800100" lvl="1" indent="-342900">
              <a:spcAft>
                <a:spcPts val="600"/>
              </a:spcAft>
              <a:buFont typeface="Arial" pitchFamily="34" charset="0"/>
              <a:buChar char="•"/>
            </a:pPr>
            <a:r>
              <a:rPr lang="en-US" sz="1600" dirty="0">
                <a:latin typeface="Arial" pitchFamily="34" charset="0"/>
                <a:cs typeface="Arial" pitchFamily="34" charset="0"/>
              </a:rPr>
              <a:t>With boaters 35-54 and 55+ </a:t>
            </a:r>
            <a:r>
              <a:rPr lang="en-US" sz="1600" dirty="0" err="1">
                <a:latin typeface="Arial" pitchFamily="34" charset="0"/>
                <a:cs typeface="Arial" pitchFamily="34" charset="0"/>
              </a:rPr>
              <a:t>yrs</a:t>
            </a:r>
            <a:r>
              <a:rPr lang="en-US" sz="1600" dirty="0">
                <a:latin typeface="Arial" pitchFamily="34" charset="0"/>
                <a:cs typeface="Arial" pitchFamily="34" charset="0"/>
              </a:rPr>
              <a:t>, lower awareness of many top sources vs. year ago Fall 2017 peak.</a:t>
            </a:r>
          </a:p>
        </p:txBody>
      </p:sp>
    </p:spTree>
    <p:extLst>
      <p:ext uri="{BB962C8B-B14F-4D97-AF65-F5344CB8AC3E}">
        <p14:creationId xmlns:p14="http://schemas.microsoft.com/office/powerpoint/2010/main" val="2550698127"/>
      </p:ext>
    </p:extLst>
  </p:cSld>
  <p:clrMapOvr>
    <a:masterClrMapping/>
  </p:clrMapOvr>
  <p:transition spd="slow">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Q12a&amp;b: CSBC </a:t>
            </a:r>
            <a:r>
              <a:rPr lang="en-US" dirty="0"/>
              <a:t>English boating safety cards (4</a:t>
            </a:r>
            <a:r>
              <a:rPr lang="en-US" dirty="0" smtClean="0"/>
              <a:t>) </a:t>
            </a:r>
            <a:r>
              <a:rPr lang="en-US" sz="1600" dirty="0" smtClean="0"/>
              <a:t>(cont’d)</a:t>
            </a:r>
            <a:endParaRPr lang="en-US" sz="16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90</a:t>
            </a:fld>
            <a:endParaRPr lang="en-US" dirty="0"/>
          </a:p>
        </p:txBody>
      </p:sp>
      <p:sp>
        <p:nvSpPr>
          <p:cNvPr id="9" name="TextBox 8">
            <a:extLst>
              <a:ext uri="{FF2B5EF4-FFF2-40B4-BE49-F238E27FC236}">
                <a16:creationId xmlns:a16="http://schemas.microsoft.com/office/drawing/2014/main" xmlns="" id="{A0DECAF6-A943-4F7A-B448-2B10A4435334}"/>
              </a:ext>
            </a:extLst>
          </p:cNvPr>
          <p:cNvSpPr txBox="1"/>
          <p:nvPr/>
        </p:nvSpPr>
        <p:spPr bwMode="auto">
          <a:xfrm>
            <a:off x="0" y="6368900"/>
            <a:ext cx="9144008" cy="156084"/>
          </a:xfrm>
          <a:prstGeom prst="rect">
            <a:avLst/>
          </a:prstGeom>
          <a:solidFill>
            <a:schemeClr val="bg1"/>
          </a:solidFill>
          <a:ln w="9525">
            <a:noFill/>
            <a:miter lim="800000"/>
            <a:headEnd/>
            <a:tailEnd/>
          </a:ln>
        </p:spPr>
        <p:txBody>
          <a:bodyPr wrap="square" rtlCol="0">
            <a:spAutoFit/>
          </a:bodyPr>
          <a:lstStyle/>
          <a:p>
            <a:pPr>
              <a:buFontTx/>
              <a:buNone/>
            </a:pPr>
            <a:endParaRPr lang="en-CA" sz="400" dirty="0">
              <a:latin typeface="Arial" pitchFamily="34" charset="0"/>
              <a:cs typeface="Arial" pitchFamily="34" charset="0"/>
            </a:endParaRPr>
          </a:p>
        </p:txBody>
      </p:sp>
      <p:pic>
        <p:nvPicPr>
          <p:cNvPr id="10" name="Picture 9">
            <a:extLst>
              <a:ext uri="{FF2B5EF4-FFF2-40B4-BE49-F238E27FC236}">
                <a16:creationId xmlns:a16="http://schemas.microsoft.com/office/drawing/2014/main" xmlns="" id="{0B3F8ADD-2DCF-4F8F-BA9A-FC0FBF477D32}"/>
              </a:ext>
            </a:extLst>
          </p:cNvPr>
          <p:cNvPicPr>
            <a:picLocks noChangeAspect="1"/>
          </p:cNvPicPr>
          <p:nvPr/>
        </p:nvPicPr>
        <p:blipFill>
          <a:blip r:embed="rId3"/>
          <a:stretch>
            <a:fillRect/>
          </a:stretch>
        </p:blipFill>
        <p:spPr>
          <a:xfrm>
            <a:off x="15337" y="1133475"/>
            <a:ext cx="2154389" cy="5220000"/>
          </a:xfrm>
          <a:prstGeom prst="rect">
            <a:avLst/>
          </a:prstGeom>
          <a:ln>
            <a:solidFill>
              <a:srgbClr val="4F81BD"/>
            </a:solidFill>
          </a:ln>
        </p:spPr>
      </p:pic>
      <p:pic>
        <p:nvPicPr>
          <p:cNvPr id="11" name="Picture 10">
            <a:extLst>
              <a:ext uri="{FF2B5EF4-FFF2-40B4-BE49-F238E27FC236}">
                <a16:creationId xmlns:a16="http://schemas.microsoft.com/office/drawing/2014/main" xmlns="" id="{25C62FBC-64CF-4194-87DF-1C2AFADFB900}"/>
              </a:ext>
            </a:extLst>
          </p:cNvPr>
          <p:cNvPicPr>
            <a:picLocks noChangeAspect="1"/>
          </p:cNvPicPr>
          <p:nvPr/>
        </p:nvPicPr>
        <p:blipFill>
          <a:blip r:embed="rId4"/>
          <a:stretch>
            <a:fillRect/>
          </a:stretch>
        </p:blipFill>
        <p:spPr>
          <a:xfrm>
            <a:off x="2201978" y="1133475"/>
            <a:ext cx="2162014" cy="5220000"/>
          </a:xfrm>
          <a:prstGeom prst="rect">
            <a:avLst/>
          </a:prstGeom>
          <a:ln>
            <a:solidFill>
              <a:srgbClr val="4F81BD"/>
            </a:solidFill>
          </a:ln>
        </p:spPr>
      </p:pic>
      <p:pic>
        <p:nvPicPr>
          <p:cNvPr id="12" name="Picture 11">
            <a:extLst>
              <a:ext uri="{FF2B5EF4-FFF2-40B4-BE49-F238E27FC236}">
                <a16:creationId xmlns:a16="http://schemas.microsoft.com/office/drawing/2014/main" xmlns="" id="{643473CA-F795-4FF6-BCCF-EB4F889A516D}"/>
              </a:ext>
            </a:extLst>
          </p:cNvPr>
          <p:cNvPicPr>
            <a:picLocks noChangeAspect="1"/>
          </p:cNvPicPr>
          <p:nvPr/>
        </p:nvPicPr>
        <p:blipFill>
          <a:blip r:embed="rId5"/>
          <a:stretch>
            <a:fillRect/>
          </a:stretch>
        </p:blipFill>
        <p:spPr>
          <a:xfrm>
            <a:off x="4478967" y="1133475"/>
            <a:ext cx="2293424" cy="5220000"/>
          </a:xfrm>
          <a:prstGeom prst="rect">
            <a:avLst/>
          </a:prstGeom>
          <a:ln>
            <a:solidFill>
              <a:srgbClr val="4F81BD"/>
            </a:solidFill>
          </a:ln>
        </p:spPr>
      </p:pic>
      <p:pic>
        <p:nvPicPr>
          <p:cNvPr id="13" name="Picture 12">
            <a:extLst>
              <a:ext uri="{FF2B5EF4-FFF2-40B4-BE49-F238E27FC236}">
                <a16:creationId xmlns:a16="http://schemas.microsoft.com/office/drawing/2014/main" xmlns="" id="{41E68C11-50CC-40D5-91CD-2F80D0849007}"/>
              </a:ext>
            </a:extLst>
          </p:cNvPr>
          <p:cNvPicPr>
            <a:picLocks noChangeAspect="1"/>
          </p:cNvPicPr>
          <p:nvPr/>
        </p:nvPicPr>
        <p:blipFill>
          <a:blip r:embed="rId6"/>
          <a:stretch>
            <a:fillRect/>
          </a:stretch>
        </p:blipFill>
        <p:spPr>
          <a:xfrm>
            <a:off x="6801136" y="1133475"/>
            <a:ext cx="2327073" cy="5220000"/>
          </a:xfrm>
          <a:prstGeom prst="rect">
            <a:avLst/>
          </a:prstGeom>
          <a:ln>
            <a:solidFill>
              <a:srgbClr val="4F81BD"/>
            </a:solidFill>
          </a:ln>
        </p:spPr>
      </p:pic>
    </p:spTree>
    <p:extLst>
      <p:ext uri="{BB962C8B-B14F-4D97-AF65-F5344CB8AC3E}">
        <p14:creationId xmlns:p14="http://schemas.microsoft.com/office/powerpoint/2010/main" val="2167866652"/>
      </p:ext>
    </p:extLst>
  </p:cSld>
  <p:clrMapOvr>
    <a:masterClrMapping/>
  </p:clrMapOvr>
  <p:transition spd="slow">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Q12a&amp;b: CSBC </a:t>
            </a:r>
            <a:r>
              <a:rPr lang="en-US" dirty="0"/>
              <a:t>French boating safety cards (4)</a:t>
            </a:r>
          </a:p>
        </p:txBody>
      </p:sp>
      <p:sp>
        <p:nvSpPr>
          <p:cNvPr id="4" name="Slide Number Placeholder 3"/>
          <p:cNvSpPr>
            <a:spLocks noGrp="1"/>
          </p:cNvSpPr>
          <p:nvPr>
            <p:ph type="sldNum" sz="quarter" idx="12"/>
          </p:nvPr>
        </p:nvSpPr>
        <p:spPr/>
        <p:txBody>
          <a:bodyPr/>
          <a:lstStyle/>
          <a:p>
            <a:fld id="{5857359A-ACC2-4AC8-94CA-842605F06C6B}" type="slidenum">
              <a:rPr lang="en-US" smtClean="0"/>
              <a:pPr/>
              <a:t>91</a:t>
            </a:fld>
            <a:endParaRPr lang="en-US"/>
          </a:p>
        </p:txBody>
      </p:sp>
      <p:sp>
        <p:nvSpPr>
          <p:cNvPr id="6" name="TextBox 5">
            <a:extLst>
              <a:ext uri="{FF2B5EF4-FFF2-40B4-BE49-F238E27FC236}">
                <a16:creationId xmlns:a16="http://schemas.microsoft.com/office/drawing/2014/main" xmlns="" id="{30CCE84E-22D5-4ACE-8608-097949AC41EE}"/>
              </a:ext>
            </a:extLst>
          </p:cNvPr>
          <p:cNvSpPr txBox="1"/>
          <p:nvPr/>
        </p:nvSpPr>
        <p:spPr bwMode="auto">
          <a:xfrm>
            <a:off x="0" y="6368900"/>
            <a:ext cx="9144008" cy="156084"/>
          </a:xfrm>
          <a:prstGeom prst="rect">
            <a:avLst/>
          </a:prstGeom>
          <a:solidFill>
            <a:schemeClr val="bg1"/>
          </a:solidFill>
          <a:ln w="9525">
            <a:noFill/>
            <a:miter lim="800000"/>
            <a:headEnd/>
            <a:tailEnd/>
          </a:ln>
        </p:spPr>
        <p:txBody>
          <a:bodyPr wrap="square" rtlCol="0">
            <a:spAutoFit/>
          </a:bodyPr>
          <a:lstStyle/>
          <a:p>
            <a:pPr>
              <a:buFontTx/>
              <a:buNone/>
            </a:pPr>
            <a:endParaRPr lang="en-CA" sz="400" dirty="0">
              <a:latin typeface="Arial" pitchFamily="34" charset="0"/>
              <a:cs typeface="Arial" pitchFamily="34" charset="0"/>
            </a:endParaRPr>
          </a:p>
        </p:txBody>
      </p:sp>
      <p:pic>
        <p:nvPicPr>
          <p:cNvPr id="3" name="Picture 2">
            <a:extLst>
              <a:ext uri="{FF2B5EF4-FFF2-40B4-BE49-F238E27FC236}">
                <a16:creationId xmlns:a16="http://schemas.microsoft.com/office/drawing/2014/main" xmlns="" id="{5D2ED39B-7483-4AC2-A8C3-31DC923DC990}"/>
              </a:ext>
            </a:extLst>
          </p:cNvPr>
          <p:cNvPicPr>
            <a:picLocks noChangeAspect="1"/>
          </p:cNvPicPr>
          <p:nvPr/>
        </p:nvPicPr>
        <p:blipFill>
          <a:blip r:embed="rId3"/>
          <a:stretch>
            <a:fillRect/>
          </a:stretch>
        </p:blipFill>
        <p:spPr>
          <a:xfrm>
            <a:off x="27805" y="1123950"/>
            <a:ext cx="2207628" cy="5400000"/>
          </a:xfrm>
          <a:prstGeom prst="rect">
            <a:avLst/>
          </a:prstGeom>
          <a:ln>
            <a:solidFill>
              <a:srgbClr val="4F81BD"/>
            </a:solidFill>
          </a:ln>
        </p:spPr>
      </p:pic>
      <p:pic>
        <p:nvPicPr>
          <p:cNvPr id="7" name="Picture 6">
            <a:extLst>
              <a:ext uri="{FF2B5EF4-FFF2-40B4-BE49-F238E27FC236}">
                <a16:creationId xmlns:a16="http://schemas.microsoft.com/office/drawing/2014/main" xmlns="" id="{8A10A56B-461F-4294-B3E8-EA063DEF4814}"/>
              </a:ext>
            </a:extLst>
          </p:cNvPr>
          <p:cNvPicPr>
            <a:picLocks noChangeAspect="1"/>
          </p:cNvPicPr>
          <p:nvPr/>
        </p:nvPicPr>
        <p:blipFill>
          <a:blip r:embed="rId4"/>
          <a:stretch>
            <a:fillRect/>
          </a:stretch>
        </p:blipFill>
        <p:spPr>
          <a:xfrm>
            <a:off x="2268329" y="1123950"/>
            <a:ext cx="2236038" cy="5400000"/>
          </a:xfrm>
          <a:prstGeom prst="rect">
            <a:avLst/>
          </a:prstGeom>
          <a:ln>
            <a:solidFill>
              <a:srgbClr val="4F81BD"/>
            </a:solidFill>
          </a:ln>
        </p:spPr>
      </p:pic>
      <p:pic>
        <p:nvPicPr>
          <p:cNvPr id="8" name="Picture 7">
            <a:extLst>
              <a:ext uri="{FF2B5EF4-FFF2-40B4-BE49-F238E27FC236}">
                <a16:creationId xmlns:a16="http://schemas.microsoft.com/office/drawing/2014/main" xmlns="" id="{9CA96E51-6F07-408D-B49B-6CD3A7972DE6}"/>
              </a:ext>
            </a:extLst>
          </p:cNvPr>
          <p:cNvPicPr>
            <a:picLocks noChangeAspect="1"/>
          </p:cNvPicPr>
          <p:nvPr/>
        </p:nvPicPr>
        <p:blipFill>
          <a:blip r:embed="rId5"/>
          <a:stretch>
            <a:fillRect/>
          </a:stretch>
        </p:blipFill>
        <p:spPr>
          <a:xfrm>
            <a:off x="4671990" y="1123950"/>
            <a:ext cx="2210262" cy="5400000"/>
          </a:xfrm>
          <a:prstGeom prst="rect">
            <a:avLst/>
          </a:prstGeom>
          <a:ln>
            <a:solidFill>
              <a:srgbClr val="4F81BD"/>
            </a:solidFill>
          </a:ln>
        </p:spPr>
      </p:pic>
      <p:pic>
        <p:nvPicPr>
          <p:cNvPr id="9" name="Picture 8">
            <a:extLst>
              <a:ext uri="{FF2B5EF4-FFF2-40B4-BE49-F238E27FC236}">
                <a16:creationId xmlns:a16="http://schemas.microsoft.com/office/drawing/2014/main" xmlns="" id="{C5971482-3553-4C93-9FC5-7E31CCF4299B}"/>
              </a:ext>
            </a:extLst>
          </p:cNvPr>
          <p:cNvPicPr>
            <a:picLocks noChangeAspect="1"/>
          </p:cNvPicPr>
          <p:nvPr/>
        </p:nvPicPr>
        <p:blipFill>
          <a:blip r:embed="rId6"/>
          <a:stretch>
            <a:fillRect/>
          </a:stretch>
        </p:blipFill>
        <p:spPr>
          <a:xfrm>
            <a:off x="6921041" y="1123950"/>
            <a:ext cx="2201192" cy="5400000"/>
          </a:xfrm>
          <a:prstGeom prst="rect">
            <a:avLst/>
          </a:prstGeom>
          <a:ln>
            <a:solidFill>
              <a:srgbClr val="4F81BD"/>
            </a:solidFill>
          </a:ln>
        </p:spPr>
      </p:pic>
    </p:spTree>
    <p:extLst>
      <p:ext uri="{BB962C8B-B14F-4D97-AF65-F5344CB8AC3E}">
        <p14:creationId xmlns:p14="http://schemas.microsoft.com/office/powerpoint/2010/main" val="2760348368"/>
      </p:ext>
    </p:extLst>
  </p:cSld>
  <p:clrMapOvr>
    <a:masterClrMapping/>
  </p:clrMapOvr>
  <p:transition spd="slow">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Q12a&amp;b: CSBC </a:t>
            </a:r>
            <a:r>
              <a:rPr lang="en-US" dirty="0"/>
              <a:t>French boating safety cards (4) </a:t>
            </a:r>
            <a:r>
              <a:rPr lang="en-US" sz="1600" dirty="0"/>
              <a:t>(cont’d</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92</a:t>
            </a:fld>
            <a:endParaRPr lang="en-US"/>
          </a:p>
        </p:txBody>
      </p:sp>
      <p:sp>
        <p:nvSpPr>
          <p:cNvPr id="6" name="TextBox 5">
            <a:extLst>
              <a:ext uri="{FF2B5EF4-FFF2-40B4-BE49-F238E27FC236}">
                <a16:creationId xmlns:a16="http://schemas.microsoft.com/office/drawing/2014/main" xmlns="" id="{30CCE84E-22D5-4ACE-8608-097949AC41EE}"/>
              </a:ext>
            </a:extLst>
          </p:cNvPr>
          <p:cNvSpPr txBox="1"/>
          <p:nvPr/>
        </p:nvSpPr>
        <p:spPr bwMode="auto">
          <a:xfrm>
            <a:off x="0" y="6368900"/>
            <a:ext cx="9144008" cy="156084"/>
          </a:xfrm>
          <a:prstGeom prst="rect">
            <a:avLst/>
          </a:prstGeom>
          <a:solidFill>
            <a:schemeClr val="bg1"/>
          </a:solidFill>
          <a:ln w="9525">
            <a:noFill/>
            <a:miter lim="800000"/>
            <a:headEnd/>
            <a:tailEnd/>
          </a:ln>
        </p:spPr>
        <p:txBody>
          <a:bodyPr wrap="square" rtlCol="0">
            <a:spAutoFit/>
          </a:bodyPr>
          <a:lstStyle/>
          <a:p>
            <a:pPr>
              <a:buFontTx/>
              <a:buNone/>
            </a:pPr>
            <a:endParaRPr lang="en-CA" sz="400" dirty="0">
              <a:latin typeface="Arial" pitchFamily="34" charset="0"/>
              <a:cs typeface="Arial" pitchFamily="34" charset="0"/>
            </a:endParaRPr>
          </a:p>
        </p:txBody>
      </p:sp>
      <p:pic>
        <p:nvPicPr>
          <p:cNvPr id="10" name="Picture 9">
            <a:extLst>
              <a:ext uri="{FF2B5EF4-FFF2-40B4-BE49-F238E27FC236}">
                <a16:creationId xmlns:a16="http://schemas.microsoft.com/office/drawing/2014/main" xmlns="" id="{83246A01-CF22-490E-AC64-C9AFC992763E}"/>
              </a:ext>
            </a:extLst>
          </p:cNvPr>
          <p:cNvPicPr>
            <a:picLocks noChangeAspect="1"/>
          </p:cNvPicPr>
          <p:nvPr/>
        </p:nvPicPr>
        <p:blipFill>
          <a:blip r:embed="rId3"/>
          <a:stretch>
            <a:fillRect/>
          </a:stretch>
        </p:blipFill>
        <p:spPr>
          <a:xfrm>
            <a:off x="24918" y="1176043"/>
            <a:ext cx="2190857" cy="5112000"/>
          </a:xfrm>
          <a:prstGeom prst="rect">
            <a:avLst/>
          </a:prstGeom>
          <a:ln>
            <a:solidFill>
              <a:srgbClr val="4F81BD"/>
            </a:solidFill>
          </a:ln>
        </p:spPr>
      </p:pic>
      <p:pic>
        <p:nvPicPr>
          <p:cNvPr id="11" name="Picture 10">
            <a:extLst>
              <a:ext uri="{FF2B5EF4-FFF2-40B4-BE49-F238E27FC236}">
                <a16:creationId xmlns:a16="http://schemas.microsoft.com/office/drawing/2014/main" xmlns="" id="{35A3C11B-6382-4D4F-BACD-0053180356C4}"/>
              </a:ext>
            </a:extLst>
          </p:cNvPr>
          <p:cNvPicPr>
            <a:picLocks noChangeAspect="1"/>
          </p:cNvPicPr>
          <p:nvPr/>
        </p:nvPicPr>
        <p:blipFill>
          <a:blip r:embed="rId4"/>
          <a:stretch>
            <a:fillRect/>
          </a:stretch>
        </p:blipFill>
        <p:spPr>
          <a:xfrm>
            <a:off x="2255380" y="1176043"/>
            <a:ext cx="2186182" cy="5112000"/>
          </a:xfrm>
          <a:prstGeom prst="rect">
            <a:avLst/>
          </a:prstGeom>
          <a:ln>
            <a:solidFill>
              <a:srgbClr val="4F81BD"/>
            </a:solidFill>
          </a:ln>
        </p:spPr>
      </p:pic>
      <p:pic>
        <p:nvPicPr>
          <p:cNvPr id="12" name="Picture 11">
            <a:extLst>
              <a:ext uri="{FF2B5EF4-FFF2-40B4-BE49-F238E27FC236}">
                <a16:creationId xmlns:a16="http://schemas.microsoft.com/office/drawing/2014/main" xmlns="" id="{35BC10E3-0F95-4B55-A50C-4013F60DCE58}"/>
              </a:ext>
            </a:extLst>
          </p:cNvPr>
          <p:cNvPicPr>
            <a:picLocks noChangeAspect="1"/>
          </p:cNvPicPr>
          <p:nvPr/>
        </p:nvPicPr>
        <p:blipFill rotWithShape="1">
          <a:blip r:embed="rId5"/>
          <a:srcRect r="1766"/>
          <a:stretch/>
        </p:blipFill>
        <p:spPr>
          <a:xfrm>
            <a:off x="4583065" y="1176043"/>
            <a:ext cx="2232643" cy="5112000"/>
          </a:xfrm>
          <a:prstGeom prst="rect">
            <a:avLst/>
          </a:prstGeom>
          <a:ln>
            <a:solidFill>
              <a:srgbClr val="4F81BD"/>
            </a:solidFill>
          </a:ln>
        </p:spPr>
      </p:pic>
      <p:pic>
        <p:nvPicPr>
          <p:cNvPr id="13" name="Picture 12">
            <a:extLst>
              <a:ext uri="{FF2B5EF4-FFF2-40B4-BE49-F238E27FC236}">
                <a16:creationId xmlns:a16="http://schemas.microsoft.com/office/drawing/2014/main" xmlns="" id="{A06319FC-61AB-4CD9-B390-66C3B0BF7EA1}"/>
              </a:ext>
            </a:extLst>
          </p:cNvPr>
          <p:cNvPicPr>
            <a:picLocks noChangeAspect="1"/>
          </p:cNvPicPr>
          <p:nvPr/>
        </p:nvPicPr>
        <p:blipFill>
          <a:blip r:embed="rId6"/>
          <a:stretch>
            <a:fillRect/>
          </a:stretch>
        </p:blipFill>
        <p:spPr>
          <a:xfrm>
            <a:off x="6851835" y="1176043"/>
            <a:ext cx="2266641" cy="5112000"/>
          </a:xfrm>
          <a:prstGeom prst="rect">
            <a:avLst/>
          </a:prstGeom>
          <a:ln>
            <a:solidFill>
              <a:srgbClr val="4F81BD"/>
            </a:solidFill>
          </a:ln>
        </p:spPr>
      </p:pic>
    </p:spTree>
    <p:extLst>
      <p:ext uri="{BB962C8B-B14F-4D97-AF65-F5344CB8AC3E}">
        <p14:creationId xmlns:p14="http://schemas.microsoft.com/office/powerpoint/2010/main" val="1570610841"/>
      </p:ext>
    </p:extLst>
  </p:cSld>
  <p:clrMapOvr>
    <a:masterClrMapping/>
  </p:clrMapOvr>
  <p:transition spd="slow">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Q13b,c&amp;d: CSBC ‘Boat Sober’ Slogan &amp; logo </a:t>
            </a:r>
            <a:br>
              <a:rPr lang="en-CA" dirty="0"/>
            </a:br>
            <a:r>
              <a:rPr lang="en-CA" dirty="0"/>
              <a:t>– E</a:t>
            </a:r>
            <a:r>
              <a:rPr lang="en-US" dirty="0" err="1"/>
              <a:t>nglish</a:t>
            </a:r>
            <a:r>
              <a:rPr lang="en-US" dirty="0"/>
              <a:t> and French</a:t>
            </a:r>
          </a:p>
        </p:txBody>
      </p:sp>
      <p:sp>
        <p:nvSpPr>
          <p:cNvPr id="4" name="Slide Number Placeholder 3"/>
          <p:cNvSpPr>
            <a:spLocks noGrp="1"/>
          </p:cNvSpPr>
          <p:nvPr>
            <p:ph type="sldNum" sz="quarter" idx="12"/>
          </p:nvPr>
        </p:nvSpPr>
        <p:spPr/>
        <p:txBody>
          <a:bodyPr/>
          <a:lstStyle/>
          <a:p>
            <a:fld id="{5857359A-ACC2-4AC8-94CA-842605F06C6B}" type="slidenum">
              <a:rPr lang="en-US" smtClean="0"/>
              <a:pPr/>
              <a:t>93</a:t>
            </a:fld>
            <a:endParaRPr lang="en-US"/>
          </a:p>
        </p:txBody>
      </p:sp>
      <p:pic>
        <p:nvPicPr>
          <p:cNvPr id="3" name="Picture 2">
            <a:extLst>
              <a:ext uri="{FF2B5EF4-FFF2-40B4-BE49-F238E27FC236}">
                <a16:creationId xmlns:a16="http://schemas.microsoft.com/office/drawing/2014/main" xmlns="" id="{4C9E93DE-BC8A-4A1A-9B91-8237A9160160}"/>
              </a:ext>
            </a:extLst>
          </p:cNvPr>
          <p:cNvPicPr>
            <a:picLocks noChangeAspect="1"/>
          </p:cNvPicPr>
          <p:nvPr/>
        </p:nvPicPr>
        <p:blipFill>
          <a:blip r:embed="rId3"/>
          <a:stretch>
            <a:fillRect/>
          </a:stretch>
        </p:blipFill>
        <p:spPr>
          <a:xfrm>
            <a:off x="389196" y="2170506"/>
            <a:ext cx="3877162" cy="2880000"/>
          </a:xfrm>
          <a:prstGeom prst="rect">
            <a:avLst/>
          </a:prstGeom>
          <a:ln>
            <a:solidFill>
              <a:srgbClr val="4F81BD"/>
            </a:solidFill>
          </a:ln>
          <a:effectLst>
            <a:outerShdw blurRad="50800" dist="38100" dir="2700000" algn="ctr" rotWithShape="0">
              <a:schemeClr val="tx1">
                <a:alpha val="43000"/>
              </a:schemeClr>
            </a:outerShdw>
          </a:effectLst>
        </p:spPr>
      </p:pic>
      <p:pic>
        <p:nvPicPr>
          <p:cNvPr id="6" name="Picture 5">
            <a:extLst>
              <a:ext uri="{FF2B5EF4-FFF2-40B4-BE49-F238E27FC236}">
                <a16:creationId xmlns:a16="http://schemas.microsoft.com/office/drawing/2014/main" xmlns="" id="{ADC5DD7C-01F0-437F-8F54-39B9B8160087}"/>
              </a:ext>
            </a:extLst>
          </p:cNvPr>
          <p:cNvPicPr>
            <a:picLocks noChangeAspect="1"/>
          </p:cNvPicPr>
          <p:nvPr/>
        </p:nvPicPr>
        <p:blipFill rotWithShape="1">
          <a:blip r:embed="rId4"/>
          <a:srcRect b="3921"/>
          <a:stretch/>
        </p:blipFill>
        <p:spPr>
          <a:xfrm>
            <a:off x="4528821" y="2166439"/>
            <a:ext cx="4181997" cy="2880000"/>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3402663978"/>
      </p:ext>
    </p:extLst>
  </p:cSld>
  <p:clrMapOvr>
    <a:masterClrMapping/>
  </p:clrMapOvr>
  <p:transition spd="slow">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640789" cy="1052736"/>
          </a:xfrm>
        </p:spPr>
        <p:txBody>
          <a:bodyPr/>
          <a:lstStyle/>
          <a:p>
            <a:r>
              <a:rPr lang="en-CA" dirty="0"/>
              <a:t>Q14 &amp; 15a,b: CSBC ‘Boat Sober’ Ad Concepts – E</a:t>
            </a:r>
            <a:r>
              <a:rPr lang="en-US" dirty="0" err="1"/>
              <a:t>nglish</a:t>
            </a:r>
            <a:r>
              <a:rPr lang="en-US" dirty="0"/>
              <a:t> only</a:t>
            </a:r>
          </a:p>
        </p:txBody>
      </p:sp>
      <p:sp>
        <p:nvSpPr>
          <p:cNvPr id="4" name="Slide Number Placeholder 3"/>
          <p:cNvSpPr>
            <a:spLocks noGrp="1"/>
          </p:cNvSpPr>
          <p:nvPr>
            <p:ph type="sldNum" sz="quarter" idx="12"/>
          </p:nvPr>
        </p:nvSpPr>
        <p:spPr/>
        <p:txBody>
          <a:bodyPr/>
          <a:lstStyle/>
          <a:p>
            <a:fld id="{5857359A-ACC2-4AC8-94CA-842605F06C6B}" type="slidenum">
              <a:rPr lang="en-US" smtClean="0"/>
              <a:pPr/>
              <a:t>94</a:t>
            </a:fld>
            <a:endParaRPr lang="en-US"/>
          </a:p>
        </p:txBody>
      </p:sp>
      <p:pic>
        <p:nvPicPr>
          <p:cNvPr id="6" name="Picture 5">
            <a:extLst>
              <a:ext uri="{FF2B5EF4-FFF2-40B4-BE49-F238E27FC236}">
                <a16:creationId xmlns:a16="http://schemas.microsoft.com/office/drawing/2014/main" xmlns="" id="{B918AA95-0BD4-451F-98C2-67AB6B26C7FE}"/>
              </a:ext>
            </a:extLst>
          </p:cNvPr>
          <p:cNvPicPr>
            <a:picLocks noChangeAspect="1"/>
          </p:cNvPicPr>
          <p:nvPr/>
        </p:nvPicPr>
        <p:blipFill rotWithShape="1">
          <a:blip r:embed="rId3"/>
          <a:srcRect l="645" t="153" r="-1" b="-1"/>
          <a:stretch/>
        </p:blipFill>
        <p:spPr>
          <a:xfrm>
            <a:off x="400061" y="1155938"/>
            <a:ext cx="3870283" cy="5185915"/>
          </a:xfrm>
          <a:prstGeom prst="rect">
            <a:avLst/>
          </a:prstGeom>
          <a:ln>
            <a:solidFill>
              <a:srgbClr val="4F81BD"/>
            </a:solidFill>
          </a:ln>
          <a:effectLst>
            <a:outerShdw blurRad="50800" dist="38100" dir="2700000" algn="ctr" rotWithShape="0">
              <a:schemeClr val="tx1">
                <a:alpha val="43000"/>
              </a:schemeClr>
            </a:outerShdw>
          </a:effectLst>
        </p:spPr>
      </p:pic>
      <p:pic>
        <p:nvPicPr>
          <p:cNvPr id="7" name="Picture 6">
            <a:extLst>
              <a:ext uri="{FF2B5EF4-FFF2-40B4-BE49-F238E27FC236}">
                <a16:creationId xmlns:a16="http://schemas.microsoft.com/office/drawing/2014/main" xmlns="" id="{58969DDF-4732-4D3C-830B-FCBBBC064D39}"/>
              </a:ext>
            </a:extLst>
          </p:cNvPr>
          <p:cNvPicPr>
            <a:picLocks noChangeAspect="1"/>
          </p:cNvPicPr>
          <p:nvPr/>
        </p:nvPicPr>
        <p:blipFill>
          <a:blip r:embed="rId4"/>
          <a:stretch>
            <a:fillRect/>
          </a:stretch>
        </p:blipFill>
        <p:spPr>
          <a:xfrm>
            <a:off x="4851357" y="1147312"/>
            <a:ext cx="3884198" cy="5193619"/>
          </a:xfrm>
          <a:prstGeom prst="rect">
            <a:avLst/>
          </a:prstGeom>
          <a:ln>
            <a:solidFill>
              <a:srgbClr val="4F81BD"/>
            </a:solidFill>
          </a:ln>
          <a:effectLst>
            <a:outerShdw blurRad="50800" dist="38100" dir="2700000" algn="ctr" rotWithShape="0">
              <a:schemeClr val="tx1">
                <a:alpha val="43000"/>
              </a:schemeClr>
            </a:outerShdw>
          </a:effectLst>
        </p:spPr>
      </p:pic>
    </p:spTree>
    <p:extLst>
      <p:ext uri="{BB962C8B-B14F-4D97-AF65-F5344CB8AC3E}">
        <p14:creationId xmlns:p14="http://schemas.microsoft.com/office/powerpoint/2010/main" val="1839762344"/>
      </p:ext>
    </p:extLst>
  </p:cSld>
  <p:clrMapOvr>
    <a:masterClrMapping/>
  </p:clrMapOvr>
  <p:transition spd="slow">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No changes to CSBC messages tracked – same in Fall 2018 as for Spring 2018 and Fall 2017.</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95</a:t>
            </a:fld>
            <a:endParaRPr lang="en-US"/>
          </a:p>
        </p:txBody>
      </p:sp>
      <p:sp>
        <p:nvSpPr>
          <p:cNvPr id="20" name="Text Box 1916"/>
          <p:cNvSpPr txBox="1">
            <a:spLocks noChangeArrowheads="1"/>
          </p:cNvSpPr>
          <p:nvPr/>
        </p:nvSpPr>
        <p:spPr bwMode="auto">
          <a:xfrm>
            <a:off x="114300" y="6494462"/>
            <a:ext cx="7261285" cy="363538"/>
          </a:xfrm>
          <a:prstGeom prst="rect">
            <a:avLst/>
          </a:prstGeom>
          <a:noFill/>
          <a:ln w="9525">
            <a:noFill/>
            <a:miter lim="800000"/>
            <a:headEnd/>
            <a:tailEnd/>
          </a:ln>
        </p:spPr>
        <p:txBody>
          <a:bodyPr wrap="square" anchor="ctr" anchorCtr="0">
            <a:noAutofit/>
          </a:bodyPr>
          <a:lstStyle/>
          <a:p>
            <a:pPr>
              <a:buFontTx/>
              <a:buNone/>
            </a:pPr>
            <a:r>
              <a:rPr lang="en-US" sz="900" dirty="0">
                <a:solidFill>
                  <a:schemeClr val="tx1"/>
                </a:solidFill>
                <a:latin typeface="Arial" pitchFamily="34" charset="0"/>
                <a:cs typeface="Arial" pitchFamily="34" charset="0"/>
              </a:rPr>
              <a:t>4. Which of the following boating safety messages have you seen or heard during the last few months? (</a:t>
            </a:r>
            <a:r>
              <a:rPr lang="en-US" sz="900" dirty="0" err="1">
                <a:solidFill>
                  <a:schemeClr val="tx1"/>
                </a:solidFill>
                <a:latin typeface="Arial" pitchFamily="34" charset="0"/>
                <a:cs typeface="Arial" pitchFamily="34" charset="0"/>
              </a:rPr>
              <a:t>eg</a:t>
            </a:r>
            <a:r>
              <a:rPr lang="en-US" sz="900" dirty="0">
                <a:solidFill>
                  <a:schemeClr val="tx1"/>
                </a:solidFill>
                <a:latin typeface="Arial" pitchFamily="34" charset="0"/>
                <a:cs typeface="Arial" pitchFamily="34" charset="0"/>
              </a:rPr>
              <a:t>. on TV, radio, in newspapers, magazines, on-line, etc.)</a:t>
            </a:r>
          </a:p>
        </p:txBody>
      </p:sp>
      <p:graphicFrame>
        <p:nvGraphicFramePr>
          <p:cNvPr id="8" name="Table 7"/>
          <p:cNvGraphicFramePr>
            <a:graphicFrameLocks noGrp="1"/>
          </p:cNvGraphicFramePr>
          <p:nvPr>
            <p:extLst>
              <p:ext uri="{D42A27DB-BD31-4B8C-83A1-F6EECF244321}">
                <p14:modId xmlns:p14="http://schemas.microsoft.com/office/powerpoint/2010/main" val="4126240695"/>
              </p:ext>
            </p:extLst>
          </p:nvPr>
        </p:nvGraphicFramePr>
        <p:xfrm>
          <a:off x="57150" y="1086586"/>
          <a:ext cx="9010650" cy="5215631"/>
        </p:xfrm>
        <a:graphic>
          <a:graphicData uri="http://schemas.openxmlformats.org/drawingml/2006/table">
            <a:tbl>
              <a:tblPr firstRow="1" bandRow="1">
                <a:tableStyleId>{5C22544A-7EE6-4342-B048-85BDC9FD1C3A}</a:tableStyleId>
              </a:tblPr>
              <a:tblGrid>
                <a:gridCol w="2066925">
                  <a:extLst>
                    <a:ext uri="{9D8B030D-6E8A-4147-A177-3AD203B41FA5}">
                      <a16:colId xmlns:a16="http://schemas.microsoft.com/office/drawing/2014/main" xmlns="" val="3837235108"/>
                    </a:ext>
                  </a:extLst>
                </a:gridCol>
                <a:gridCol w="2447925">
                  <a:extLst>
                    <a:ext uri="{9D8B030D-6E8A-4147-A177-3AD203B41FA5}">
                      <a16:colId xmlns:a16="http://schemas.microsoft.com/office/drawing/2014/main" xmlns="" val="20000"/>
                    </a:ext>
                  </a:extLst>
                </a:gridCol>
                <a:gridCol w="1638300">
                  <a:extLst>
                    <a:ext uri="{9D8B030D-6E8A-4147-A177-3AD203B41FA5}">
                      <a16:colId xmlns:a16="http://schemas.microsoft.com/office/drawing/2014/main" xmlns="" val="20001"/>
                    </a:ext>
                  </a:extLst>
                </a:gridCol>
                <a:gridCol w="1552575">
                  <a:extLst>
                    <a:ext uri="{9D8B030D-6E8A-4147-A177-3AD203B41FA5}">
                      <a16:colId xmlns:a16="http://schemas.microsoft.com/office/drawing/2014/main" xmlns="" val="20002"/>
                    </a:ext>
                  </a:extLst>
                </a:gridCol>
                <a:gridCol w="1304925">
                  <a:extLst>
                    <a:ext uri="{9D8B030D-6E8A-4147-A177-3AD203B41FA5}">
                      <a16:colId xmlns:a16="http://schemas.microsoft.com/office/drawing/2014/main" xmlns="" val="20003"/>
                    </a:ext>
                  </a:extLst>
                </a:gridCol>
              </a:tblGrid>
              <a:tr h="232529">
                <a:tc>
                  <a:txBody>
                    <a:bodyPr/>
                    <a:lstStyle/>
                    <a:p>
                      <a:r>
                        <a:rPr lang="en-US" sz="1050" dirty="0">
                          <a:solidFill>
                            <a:schemeClr val="tx1"/>
                          </a:solidFill>
                          <a:latin typeface="Arial" pitchFamily="34" charset="0"/>
                          <a:cs typeface="Arial" pitchFamily="34" charset="0"/>
                        </a:rPr>
                        <a:t>Aug 2018, May 2018, Aug 2017:</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May 2016 &amp; Aug 2015: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May 2015: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2014:</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Arial" pitchFamily="34" charset="0"/>
                          <a:cs typeface="Arial" pitchFamily="34" charset="0"/>
                        </a:rPr>
                        <a:t>2013 &amp; earlier: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907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Don’t drink alcoholic beverages if you are operating a boat.</a:t>
                      </a:r>
                    </a:p>
                    <a:p>
                      <a:pPr marL="0" lvl="1"/>
                      <a:endParaRPr lang="en-US" sz="700" dirty="0">
                        <a:solidFill>
                          <a:schemeClr val="tx1"/>
                        </a:solidFill>
                        <a:latin typeface="Arial" pitchFamily="34" charset="0"/>
                        <a:cs typeface="Arial" pitchFamily="34" charset="0"/>
                      </a:endParaRPr>
                    </a:p>
                    <a:p>
                      <a:pPr marL="0" lvl="1"/>
                      <a:r>
                        <a:rPr lang="en-US" sz="700" dirty="0">
                          <a:solidFill>
                            <a:schemeClr val="tx1"/>
                          </a:solidFill>
                          <a:latin typeface="Arial" pitchFamily="34" charset="0"/>
                          <a:cs typeface="Arial" pitchFamily="34" charset="0"/>
                        </a:rPr>
                        <a:t>Call 911 to report and help catch impaired</a:t>
                      </a:r>
                      <a:r>
                        <a:rPr lang="en-US" sz="700" baseline="0" dirty="0">
                          <a:solidFill>
                            <a:schemeClr val="tx1"/>
                          </a:solidFill>
                          <a:latin typeface="Arial" pitchFamily="34" charset="0"/>
                          <a:cs typeface="Arial" pitchFamily="34" charset="0"/>
                        </a:rPr>
                        <a:t> boaters [EN] / One drink can change everything. Boat responsibly [FR]</a:t>
                      </a:r>
                    </a:p>
                    <a:p>
                      <a:pPr marL="0" lvl="1"/>
                      <a:endParaRPr lang="en-US" sz="700" baseline="0" dirty="0">
                        <a:solidFill>
                          <a:schemeClr val="tx1"/>
                        </a:solidFill>
                        <a:latin typeface="Arial" pitchFamily="34" charset="0"/>
                        <a:cs typeface="Arial" pitchFamily="34" charset="0"/>
                      </a:endParaRPr>
                    </a:p>
                    <a:p>
                      <a:pPr marL="0" lvl="1"/>
                      <a:r>
                        <a:rPr lang="en-US" sz="700" baseline="0" dirty="0">
                          <a:solidFill>
                            <a:schemeClr val="tx1"/>
                          </a:solidFill>
                          <a:latin typeface="Arial" pitchFamily="34" charset="0"/>
                          <a:cs typeface="Arial" pitchFamily="34" charset="0"/>
                        </a:rPr>
                        <a:t>Impaired boating is impaired driving. The laws for impaired driving of an automobile also apply to impaired operation of a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Don’t drink alcoholic beverages if you are operating a boat.</a:t>
                      </a:r>
                    </a:p>
                    <a:p>
                      <a:pPr marL="0" lvl="1"/>
                      <a:endParaRPr lang="en-US" sz="700" dirty="0">
                        <a:latin typeface="Arial" pitchFamily="34" charset="0"/>
                        <a:cs typeface="Arial" pitchFamily="34" charset="0"/>
                      </a:endParaRPr>
                    </a:p>
                    <a:p>
                      <a:pPr marL="0" lvl="1"/>
                      <a:r>
                        <a:rPr lang="en-US" sz="700" dirty="0">
                          <a:solidFill>
                            <a:schemeClr val="accent1"/>
                          </a:solidFill>
                          <a:latin typeface="Arial" pitchFamily="34" charset="0"/>
                          <a:cs typeface="Arial" pitchFamily="34" charset="0"/>
                        </a:rPr>
                        <a:t/>
                      </a:r>
                      <a:br>
                        <a:rPr lang="en-US" sz="700" dirty="0">
                          <a:solidFill>
                            <a:schemeClr val="accent1"/>
                          </a:solidFill>
                          <a:latin typeface="Arial" pitchFamily="34" charset="0"/>
                          <a:cs typeface="Arial" pitchFamily="34" charset="0"/>
                        </a:rPr>
                      </a:br>
                      <a:r>
                        <a:rPr lang="en-US" sz="700" dirty="0">
                          <a:solidFill>
                            <a:schemeClr val="accent1"/>
                          </a:solidFill>
                          <a:latin typeface="Arial" pitchFamily="34" charset="0"/>
                          <a:cs typeface="Arial" pitchFamily="34" charset="0"/>
                        </a:rPr>
                        <a:t>Call 911 to report and help catch impaired</a:t>
                      </a:r>
                      <a:r>
                        <a:rPr lang="en-US" sz="700" baseline="0" dirty="0">
                          <a:solidFill>
                            <a:schemeClr val="accent1"/>
                          </a:solidFill>
                          <a:latin typeface="Arial" pitchFamily="34" charset="0"/>
                          <a:cs typeface="Arial" pitchFamily="34" charset="0"/>
                        </a:rPr>
                        <a:t> boaters [EN] / One drink can change everything. Boat responsibly [FR]</a:t>
                      </a:r>
                    </a:p>
                    <a:p>
                      <a:pPr marL="0" lvl="1"/>
                      <a:r>
                        <a:rPr lang="en-US" sz="700" baseline="0" dirty="0">
                          <a:solidFill>
                            <a:schemeClr val="accent1"/>
                          </a:solidFill>
                          <a:latin typeface="Arial" pitchFamily="34" charset="0"/>
                          <a:cs typeface="Arial" pitchFamily="34" charset="0"/>
                        </a:rPr>
                        <a:t/>
                      </a:r>
                      <a:br>
                        <a:rPr lang="en-US" sz="700" baseline="0" dirty="0">
                          <a:solidFill>
                            <a:schemeClr val="accent1"/>
                          </a:solidFill>
                          <a:latin typeface="Arial" pitchFamily="34" charset="0"/>
                          <a:cs typeface="Arial" pitchFamily="34" charset="0"/>
                        </a:rPr>
                      </a:br>
                      <a:r>
                        <a:rPr lang="en-US" sz="700" baseline="0" dirty="0">
                          <a:solidFill>
                            <a:schemeClr val="accent1"/>
                          </a:solidFill>
                          <a:latin typeface="Arial" pitchFamily="34" charset="0"/>
                          <a:cs typeface="Arial" pitchFamily="34" charset="0"/>
                        </a:rPr>
                        <a:t/>
                      </a:r>
                      <a:br>
                        <a:rPr lang="en-US" sz="700" baseline="0" dirty="0">
                          <a:solidFill>
                            <a:schemeClr val="accent1"/>
                          </a:solidFill>
                          <a:latin typeface="Arial" pitchFamily="34" charset="0"/>
                          <a:cs typeface="Arial" pitchFamily="34" charset="0"/>
                        </a:rPr>
                      </a:br>
                      <a:r>
                        <a:rPr lang="en-US" sz="700" baseline="0" dirty="0">
                          <a:solidFill>
                            <a:schemeClr val="accent1"/>
                          </a:solidFill>
                          <a:latin typeface="Arial" pitchFamily="34" charset="0"/>
                          <a:cs typeface="Arial" pitchFamily="34" charset="0"/>
                        </a:rPr>
                        <a:t>Impaired boating is impaired driving. The laws for impaired driving of an automobile also apply to impaired operation of a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Don’t drink alcoholic beverages if you are operating a boat.</a:t>
                      </a:r>
                    </a:p>
                    <a:p>
                      <a:pPr marL="0" lvl="1"/>
                      <a:endParaRPr lang="en-US" sz="700" dirty="0">
                        <a:latin typeface="Arial"/>
                        <a:ea typeface="Times New Roman"/>
                      </a:endParaRPr>
                    </a:p>
                    <a:p>
                      <a:pPr marL="0" lvl="1"/>
                      <a:r>
                        <a:rPr lang="en-US" sz="700" dirty="0">
                          <a:solidFill>
                            <a:schemeClr val="tx2">
                              <a:lumMod val="60000"/>
                              <a:lumOff val="40000"/>
                            </a:schemeClr>
                          </a:solidFill>
                          <a:latin typeface="Arial" pitchFamily="34" charset="0"/>
                          <a:cs typeface="Arial" pitchFamily="34" charset="0"/>
                        </a:rPr>
                        <a:t>More people are calling </a:t>
                      </a:r>
                      <a:r>
                        <a:rPr lang="en-US" sz="700" dirty="0">
                          <a:latin typeface="Arial" pitchFamily="34" charset="0"/>
                          <a:cs typeface="Arial" pitchFamily="34" charset="0"/>
                        </a:rPr>
                        <a:t>911 to report and help catch impaired boaters.</a:t>
                      </a:r>
                    </a:p>
                    <a:p>
                      <a:pPr marL="0" lvl="1"/>
                      <a:r>
                        <a:rPr lang="en-US" sz="700" dirty="0">
                          <a:latin typeface="Arial" pitchFamily="34" charset="0"/>
                          <a:cs typeface="Arial" pitchFamily="34" charset="0"/>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Don’t drink alcoholic beverages if you are operating a boat.</a:t>
                      </a:r>
                    </a:p>
                    <a:p>
                      <a:pPr marL="0" lvl="1"/>
                      <a:endParaRPr lang="en-US" sz="700" dirty="0">
                        <a:latin typeface="Arial"/>
                        <a:ea typeface="Times New Roman"/>
                      </a:endParaRPr>
                    </a:p>
                    <a:p>
                      <a:pPr marL="0" lvl="1"/>
                      <a:r>
                        <a:rPr lang="en-US" sz="700" dirty="0">
                          <a:latin typeface="Arial" pitchFamily="34" charset="0"/>
                          <a:cs typeface="Arial" pitchFamily="34" charset="0"/>
                        </a:rPr>
                        <a:t>Call 911 to report and help catch impaired boaters.</a:t>
                      </a:r>
                    </a:p>
                    <a:p>
                      <a:pPr marL="0" lvl="1"/>
                      <a:endParaRPr lang="en-US" sz="700" dirty="0">
                        <a:latin typeface="Arial" pitchFamily="34" charset="0"/>
                        <a:cs typeface="Arial" pitchFamily="34" charset="0"/>
                      </a:endParaRPr>
                    </a:p>
                    <a:p>
                      <a:pPr marL="0" lvl="1"/>
                      <a:r>
                        <a:rPr lang="en-US" sz="700" dirty="0">
                          <a:latin typeface="Arial" pitchFamily="34" charset="0"/>
                          <a:cs typeface="Arial" pitchFamily="34" charset="0"/>
                        </a:rPr>
                        <a:t>Leave the beer on the pier.</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Don’t drink alcoholic beverages while boating… it’s that simple. If you drink, don’t drive.</a:t>
                      </a:r>
                    </a:p>
                    <a:p>
                      <a:pPr marL="0" lvl="1"/>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100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Wear your lifejacket. </a:t>
                      </a:r>
                      <a:r>
                        <a:rPr lang="en-US" sz="700" strike="sngStrike" dirty="0">
                          <a:solidFill>
                            <a:schemeClr val="accent1"/>
                          </a:solidFill>
                          <a:latin typeface="Arial"/>
                          <a:ea typeface="Times New Roman"/>
                        </a:rPr>
                        <a:t>Don’t just carry it on your boat.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Wear your lifejacket. Don’t just carry it on your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Wear your lifejacket. Don’t just carry it on your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Wear your lifejacket. Don’t just carry it on your boat.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Make the smart choice. Don’t just carry your lifejacket aboard your boat. Wear it.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27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tx1"/>
                          </a:solidFill>
                          <a:latin typeface="Arial"/>
                          <a:ea typeface="Times New Roman"/>
                        </a:rPr>
                        <a:t>Everyone operating a motorized boat needs to get their “boating license” (i.e. “Pleasure Craft Operator Card”).</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latin typeface="Arial"/>
                          <a:ea typeface="Times New Roman"/>
                        </a:rPr>
                        <a:t>Everyone operating a motorized boat needs to get their “boating license” (i.e. “Pleasure Craft Operator Card”).</a:t>
                      </a:r>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Everyone operating a motorized boat needs to get their “boating license” (i.e. “Pleasure Craft Operator Card”).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Everyone operating a motorized boat needs to get their “boating license” (i.e. “Pleasure Craft Operator Card”).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Everyone operating a motorized boat or water craft should get their Pleasure Craft Operator Card.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27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tx1"/>
                          </a:solidFill>
                          <a:latin typeface="Arial"/>
                          <a:ea typeface="Times New Roman"/>
                        </a:rPr>
                        <a:t>Check the weather before you go and while out boating.  Anticipate changing or unsuitable weather and wave conditions.</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latin typeface="Arial"/>
                          <a:ea typeface="Times New Roman"/>
                        </a:rPr>
                        <a:t>Check the weather before you go and while out boating.  Anticipate changing or unsuitable weather and wave conditions.</a:t>
                      </a:r>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Check the weather before you go and while out boating.  Anticipate changing or unsuitable weather and wave conditions.</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Check the weather before you go and while out boating.  Anticipate changing or unsuitable weather and wave conditions.</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a:ea typeface="Times New Roman"/>
                        </a:rPr>
                        <a:t>Watch the weather while out boating… keep a weather eye out.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48262">
                <a:tc>
                  <a:txBody>
                    <a:bodyPr/>
                    <a:lstStyle/>
                    <a:p>
                      <a:pPr marL="0" lvl="1"/>
                      <a:r>
                        <a:rPr lang="en-CA" sz="700" dirty="0">
                          <a:solidFill>
                            <a:schemeClr val="tx1"/>
                          </a:solidFill>
                          <a:latin typeface="Arial"/>
                          <a:ea typeface="Times New Roman"/>
                        </a:rPr>
                        <a:t>Have the right safety equipment on board your boat to be prepared.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CA" sz="700" dirty="0">
                          <a:latin typeface="Arial"/>
                          <a:ea typeface="Times New Roman"/>
                        </a:rPr>
                        <a:t>Have the right safety equipment on board your boat to be prepared.</a:t>
                      </a:r>
                    </a:p>
                    <a:p>
                      <a:pPr marL="0" lvl="1"/>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Have the right safety equipment on board your boat to be prepared.</a:t>
                      </a:r>
                    </a:p>
                    <a:p>
                      <a:pPr marL="0" lvl="1"/>
                      <a:endParaRPr lang="en-US" sz="700" dirty="0">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Have the right safety equipment on board your boat to be prepared.</a:t>
                      </a:r>
                    </a:p>
                    <a:p>
                      <a:pPr marL="0" lvl="1"/>
                      <a:endParaRPr lang="en-US" sz="700" dirty="0">
                        <a:solidFill>
                          <a:schemeClr val="tx1"/>
                        </a:solidFill>
                        <a:latin typeface="Arial"/>
                        <a:cs typeface="Arial" pitchFamily="34" charset="0"/>
                      </a:endParaRPr>
                    </a:p>
                    <a:p>
                      <a:pPr marL="0" lvl="1"/>
                      <a:r>
                        <a:rPr lang="en-US" sz="700" dirty="0">
                          <a:latin typeface="Arial"/>
                          <a:ea typeface="Times New Roman"/>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Have the right safety equipment on board your boat… have a flare for rescue.</a:t>
                      </a:r>
                    </a:p>
                    <a:p>
                      <a:pPr marL="0" lvl="1"/>
                      <a:endParaRPr lang="en-US" sz="700" dirty="0">
                        <a:latin typeface="Arial" pitchFamily="34" charset="0"/>
                        <a:cs typeface="Arial" pitchFamily="34" charset="0"/>
                      </a:endParaRPr>
                    </a:p>
                    <a:p>
                      <a:pPr marL="0" lvl="1"/>
                      <a:r>
                        <a:rPr lang="en-US" sz="700" dirty="0">
                          <a:latin typeface="Arial" pitchFamily="34" charset="0"/>
                          <a:cs typeface="Arial" pitchFamily="34" charset="0"/>
                        </a:rPr>
                        <a:t>Review your checklist before you go out on the water. Be prepared.</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86486">
                <a:tc>
                  <a:txBody>
                    <a:bodyPr/>
                    <a:lstStyle/>
                    <a:p>
                      <a:pPr marL="0" lvl="1"/>
                      <a:r>
                        <a:rPr lang="en-CA" sz="700" dirty="0">
                          <a:solidFill>
                            <a:schemeClr val="tx1"/>
                          </a:solidFill>
                          <a:latin typeface="Arial" pitchFamily="34" charset="0"/>
                          <a:cs typeface="Arial" pitchFamily="34" charset="0"/>
                        </a:rPr>
                        <a:t>If you fall into cold water and are already wearing your lifejacket, you’ll have a better chance to survive.</a:t>
                      </a:r>
                    </a:p>
                    <a:p>
                      <a:pPr marL="0" lvl="1"/>
                      <a:endParaRPr lang="en-US" sz="700" dirty="0">
                        <a:solidFill>
                          <a:schemeClr val="tx1"/>
                        </a:solidFill>
                        <a:latin typeface="Arial" pitchFamily="34" charset="0"/>
                        <a:cs typeface="Arial" pitchFamily="34" charset="0"/>
                      </a:endParaRPr>
                    </a:p>
                    <a:p>
                      <a:pPr marL="0" lvl="1"/>
                      <a:r>
                        <a:rPr lang="en-CA" sz="700" dirty="0">
                          <a:solidFill>
                            <a:schemeClr val="tx1"/>
                          </a:solidFill>
                          <a:latin typeface="Arial" pitchFamily="34" charset="0"/>
                          <a:cs typeface="Arial" pitchFamily="34" charset="0"/>
                        </a:rPr>
                        <a:t>Your first reaction when you fall unexpectedly into cold water is a deep gasp.  Wearing a lifejacket keeps your head above water to avoid inhaling water and drowning.</a:t>
                      </a:r>
                      <a:endParaRPr lang="en-US" sz="700" dirty="0">
                        <a:solidFill>
                          <a:schemeClr val="tx1"/>
                        </a:solidFill>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CA" sz="700" dirty="0">
                          <a:latin typeface="Arial" pitchFamily="34" charset="0"/>
                          <a:cs typeface="Arial" pitchFamily="34" charset="0"/>
                        </a:rPr>
                        <a:t>If you fall into cold water and are already wearing your lifejacket, you’ll have a better chance to survive.</a:t>
                      </a:r>
                    </a:p>
                    <a:p>
                      <a:pPr marL="0" lvl="1"/>
                      <a:endParaRPr lang="en-US" sz="700" dirty="0">
                        <a:latin typeface="Arial" pitchFamily="34" charset="0"/>
                        <a:cs typeface="Arial" pitchFamily="34" charset="0"/>
                      </a:endParaRPr>
                    </a:p>
                    <a:p>
                      <a:pPr marL="0" lvl="1"/>
                      <a:r>
                        <a:rPr lang="en-CA" sz="700" dirty="0">
                          <a:latin typeface="Arial" pitchFamily="34" charset="0"/>
                          <a:cs typeface="Arial" pitchFamily="34" charset="0"/>
                        </a:rPr>
                        <a:t/>
                      </a:r>
                      <a:br>
                        <a:rPr lang="en-CA" sz="700" dirty="0">
                          <a:latin typeface="Arial" pitchFamily="34" charset="0"/>
                          <a:cs typeface="Arial" pitchFamily="34" charset="0"/>
                        </a:rPr>
                      </a:br>
                      <a:r>
                        <a:rPr lang="en-CA" sz="700" dirty="0">
                          <a:latin typeface="Arial" pitchFamily="34" charset="0"/>
                          <a:cs typeface="Arial" pitchFamily="34" charset="0"/>
                        </a:rPr>
                        <a:t>Your first reaction when you fall unexpectedly into cold water is a deep gasp.  Wearing a lifejacket keeps your head above water to avoid inhaling water and drowning.</a:t>
                      </a:r>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If you fall into cold water and are already wearing your lifejacket, you’ll have a better chance to survive.</a:t>
                      </a:r>
                    </a:p>
                    <a:p>
                      <a:pPr marL="0" lvl="1"/>
                      <a:endParaRPr lang="en-US" sz="700" dirty="0">
                        <a:latin typeface="Arial"/>
                        <a:ea typeface="Times New Roman"/>
                      </a:endParaRPr>
                    </a:p>
                    <a:p>
                      <a:pPr marL="0" lvl="1"/>
                      <a:r>
                        <a:rPr lang="en-US" sz="700" dirty="0">
                          <a:solidFill>
                            <a:schemeClr val="tx2">
                              <a:lumMod val="60000"/>
                              <a:lumOff val="40000"/>
                            </a:schemeClr>
                          </a:solidFill>
                          <a:latin typeface="Arial"/>
                          <a:ea typeface="Times New Roman"/>
                        </a:rPr>
                        <a:t>Your first reaction when you fall unexpectedly into cold water is a deep gasp.  Wearing a lifejacket keeps your head above water to avoid inhaling water and drowning.</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If you </a:t>
                      </a:r>
                      <a:r>
                        <a:rPr lang="en-US" sz="700" dirty="0">
                          <a:solidFill>
                            <a:schemeClr val="accent1"/>
                          </a:solidFill>
                          <a:latin typeface="Arial"/>
                          <a:ea typeface="Times New Roman"/>
                        </a:rPr>
                        <a:t>fall into cold water and are already wearing your lifejacket, you’ll have a better chance </a:t>
                      </a:r>
                      <a:r>
                        <a:rPr lang="en-US" sz="700" dirty="0">
                          <a:latin typeface="Arial"/>
                          <a:ea typeface="Times New Roman"/>
                        </a:rPr>
                        <a:t>to survive.</a:t>
                      </a:r>
                    </a:p>
                    <a:p>
                      <a:pPr marL="0" lvl="1"/>
                      <a:endParaRPr lang="en-US" sz="700" dirty="0">
                        <a:solidFill>
                          <a:schemeClr val="tx1"/>
                        </a:solidFill>
                        <a:latin typeface="Arial"/>
                        <a:cs typeface="Arial" pitchFamily="34" charset="0"/>
                      </a:endParaRPr>
                    </a:p>
                    <a:p>
                      <a:pPr marL="0" lvl="1"/>
                      <a:r>
                        <a:rPr lang="en-US" sz="700" dirty="0">
                          <a:latin typeface="Arial" pitchFamily="34" charset="0"/>
                          <a:cs typeface="Arial" pitchFamily="34" charset="0"/>
                        </a:rPr>
                        <a:t>--</a:t>
                      </a:r>
                    </a:p>
                    <a:p>
                      <a:pPr marL="0" lvl="1"/>
                      <a:endParaRPr lang="en-US" sz="700" dirty="0">
                        <a:latin typeface="Arial" pitchFamily="34" charset="0"/>
                        <a:cs typeface="Arial" pitchFamily="34" charset="0"/>
                      </a:endParaRPr>
                    </a:p>
                    <a:p>
                      <a:pPr marL="0" lvl="1"/>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latin typeface="Arial"/>
                          <a:ea typeface="Times New Roman"/>
                        </a:rPr>
                        <a:t>If you wear your lifejacket before falling into cold water you’ll float and have a chance to survive.</a:t>
                      </a:r>
                    </a:p>
                    <a:p>
                      <a:pPr marL="0" lvl="1"/>
                      <a:endParaRPr lang="en-US" sz="700" dirty="0">
                        <a:solidFill>
                          <a:schemeClr val="tx1"/>
                        </a:solidFill>
                        <a:latin typeface="Arial"/>
                        <a:cs typeface="Arial" pitchFamily="34" charset="0"/>
                      </a:endParaRPr>
                    </a:p>
                    <a:p>
                      <a:pPr marL="0" lvl="1"/>
                      <a:r>
                        <a:rPr lang="en-US" sz="700" dirty="0">
                          <a:latin typeface="Arial" pitchFamily="34" charset="0"/>
                          <a:cs typeface="Arial" pitchFamily="34" charset="0"/>
                        </a:rPr>
                        <a:t>Be prepared for the possibility of falling into cold water by wearing your lifejacket.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55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Take</a:t>
                      </a:r>
                      <a:r>
                        <a:rPr lang="en-US" sz="700" baseline="0" dirty="0">
                          <a:solidFill>
                            <a:schemeClr val="tx1"/>
                          </a:solidFill>
                          <a:latin typeface="Arial"/>
                          <a:ea typeface="Times New Roman"/>
                        </a:rPr>
                        <a:t> a boating course to become a more knowledgeable boater.</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Arial"/>
                          <a:ea typeface="Times New Roman"/>
                        </a:rPr>
                        <a:t>Take</a:t>
                      </a:r>
                      <a:r>
                        <a:rPr lang="en-US" sz="700" baseline="0" dirty="0">
                          <a:solidFill>
                            <a:schemeClr val="tx1"/>
                          </a:solidFill>
                          <a:latin typeface="Arial"/>
                          <a:ea typeface="Times New Roman"/>
                        </a:rPr>
                        <a:t> a boating course to become a more knowledgeable boater.</a:t>
                      </a:r>
                      <a:endParaRPr lang="en-US" sz="700" dirty="0">
                        <a:solidFill>
                          <a:schemeClr val="tx1"/>
                        </a:solidFill>
                        <a:latin typeface="Arial"/>
                        <a:ea typeface="Times New Roman"/>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pitchFamily="34" charset="0"/>
                          <a:cs typeface="Arial" pitchFamily="34" charset="0"/>
                        </a:rPr>
                        <a:t>Take a boating course to become a more knowledgeable boater.</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700" dirty="0">
                          <a:solidFill>
                            <a:schemeClr val="accent1"/>
                          </a:solidFill>
                          <a:latin typeface="Arial" pitchFamily="34" charset="0"/>
                          <a:cs typeface="Arial" pitchFamily="34" charset="0"/>
                        </a:rPr>
                        <a:t>Take a boating course to become a more knowledgeable boater.</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700" dirty="0">
                          <a:latin typeface="Arial" pitchFamily="34" charset="0"/>
                          <a:cs typeface="Arial" pitchFamily="34" charset="0"/>
                        </a:rPr>
                        <a:t>The more knowledge you have, the more enjoyable boating becomes.</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527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tx1"/>
                          </a:solidFill>
                          <a:latin typeface="Arial" pitchFamily="34" charset="0"/>
                          <a:cs typeface="Arial" pitchFamily="34" charset="0"/>
                        </a:rPr>
                        <a:t>If you’re hooked on fishing, </a:t>
                      </a:r>
                      <a:r>
                        <a:rPr lang="en-CA" sz="700" strike="sngStrike" dirty="0">
                          <a:solidFill>
                            <a:schemeClr val="accent1"/>
                          </a:solidFill>
                          <a:latin typeface="Arial" pitchFamily="34" charset="0"/>
                          <a:cs typeface="Arial" pitchFamily="34" charset="0"/>
                        </a:rPr>
                        <a:t>maybe its time to </a:t>
                      </a:r>
                      <a:r>
                        <a:rPr lang="en-CA" sz="700" dirty="0">
                          <a:solidFill>
                            <a:schemeClr val="tx1"/>
                          </a:solidFill>
                          <a:latin typeface="Arial" pitchFamily="34" charset="0"/>
                          <a:cs typeface="Arial" pitchFamily="34" charset="0"/>
                        </a:rPr>
                        <a:t>get your kids hooked on wearing lifejackets too!</a:t>
                      </a:r>
                      <a:br>
                        <a:rPr lang="en-CA" sz="700" dirty="0">
                          <a:solidFill>
                            <a:schemeClr val="tx1"/>
                          </a:solidFill>
                          <a:latin typeface="Arial" pitchFamily="34" charset="0"/>
                          <a:cs typeface="Arial" pitchFamily="34" charset="0"/>
                        </a:rPr>
                      </a:br>
                      <a:r>
                        <a:rPr lang="en-CA" sz="700" dirty="0">
                          <a:solidFill>
                            <a:schemeClr val="tx1"/>
                          </a:solidFill>
                          <a:latin typeface="Arial" pitchFamily="34" charset="0"/>
                          <a:cs typeface="Arial" pitchFamily="34" charset="0"/>
                        </a:rPr>
                        <a:t/>
                      </a:r>
                      <a:br>
                        <a:rPr lang="en-CA" sz="700" dirty="0">
                          <a:solidFill>
                            <a:schemeClr val="tx1"/>
                          </a:solidFill>
                          <a:latin typeface="Arial" pitchFamily="34" charset="0"/>
                          <a:cs typeface="Arial" pitchFamily="34" charset="0"/>
                        </a:rPr>
                      </a:br>
                      <a:r>
                        <a:rPr lang="en-CA" sz="700" dirty="0">
                          <a:solidFill>
                            <a:schemeClr val="tx1"/>
                          </a:solidFill>
                          <a:latin typeface="Arial" pitchFamily="34" charset="0"/>
                          <a:cs typeface="Arial" pitchFamily="34" charset="0"/>
                        </a:rPr>
                        <a:t>- -</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accent1"/>
                          </a:solidFill>
                          <a:latin typeface="Arial" pitchFamily="34" charset="0"/>
                          <a:cs typeface="Arial" pitchFamily="34" charset="0"/>
                        </a:rPr>
                        <a:t>If you’re hooked on fishing, maybe it’s time to get hooked on wearing your lifejacket too.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700" dirty="0">
                        <a:solidFill>
                          <a:schemeClr val="accent1"/>
                        </a:solidFill>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700" dirty="0">
                          <a:solidFill>
                            <a:schemeClr val="accent1"/>
                          </a:solidFill>
                          <a:latin typeface="Arial" pitchFamily="34" charset="0"/>
                          <a:cs typeface="Arial" pitchFamily="34" charset="0"/>
                        </a:rPr>
                        <a:t>If you fish, it is great to get your kids hooked on fishing.  Get them wearing their lifejackets so they’re hooked on lifejackets too.</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endParaRPr lang="en-US" sz="700" dirty="0">
                        <a:solidFill>
                          <a:schemeClr val="accent1"/>
                        </a:solidFill>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700" dirty="0">
                        <a:latin typeface="Arial" pitchFamily="34" charset="0"/>
                        <a:cs typeface="Arial" pitchFamily="34" charset="0"/>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90351140"/>
      </p:ext>
    </p:extLst>
  </p:cSld>
  <p:clrMapOvr>
    <a:masterClrMapping/>
  </p:clrMapOvr>
  <p:transition spd="slow">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 changes to safe boating attitudes / behaviours – same in Fall 2018 as for May 2018, Aug 2017 &amp; May 2016.</a:t>
            </a:r>
            <a:endParaRPr lang="en-US" dirty="0"/>
          </a:p>
        </p:txBody>
      </p:sp>
      <p:sp>
        <p:nvSpPr>
          <p:cNvPr id="4" name="Slide Number Placeholder 3"/>
          <p:cNvSpPr>
            <a:spLocks noGrp="1"/>
          </p:cNvSpPr>
          <p:nvPr>
            <p:ph type="sldNum" sz="quarter" idx="12"/>
          </p:nvPr>
        </p:nvSpPr>
        <p:spPr/>
        <p:txBody>
          <a:bodyPr/>
          <a:lstStyle/>
          <a:p>
            <a:fld id="{5857359A-ACC2-4AC8-94CA-842605F06C6B}" type="slidenum">
              <a:rPr lang="en-US" smtClean="0"/>
              <a:pPr/>
              <a:t>96</a:t>
            </a:fld>
            <a:endParaRPr lang="en-US"/>
          </a:p>
        </p:txBody>
      </p:sp>
      <p:sp>
        <p:nvSpPr>
          <p:cNvPr id="16" name="Text Box 1916"/>
          <p:cNvSpPr txBox="1">
            <a:spLocks noChangeArrowheads="1"/>
          </p:cNvSpPr>
          <p:nvPr/>
        </p:nvSpPr>
        <p:spPr bwMode="auto">
          <a:xfrm>
            <a:off x="114300" y="6491437"/>
            <a:ext cx="6959359" cy="369332"/>
          </a:xfrm>
          <a:prstGeom prst="rect">
            <a:avLst/>
          </a:prstGeom>
          <a:noFill/>
          <a:ln w="9525">
            <a:noFill/>
            <a:miter lim="800000"/>
            <a:headEnd/>
            <a:tailEnd/>
          </a:ln>
        </p:spPr>
        <p:txBody>
          <a:bodyPr wrap="square">
            <a:spAutoFit/>
          </a:bodyPr>
          <a:lstStyle/>
          <a:p>
            <a:pPr>
              <a:buFontTx/>
              <a:buNone/>
            </a:pPr>
            <a:r>
              <a:rPr lang="en-US" sz="900" dirty="0">
                <a:latin typeface="Arial" pitchFamily="34" charset="0"/>
                <a:cs typeface="Arial" pitchFamily="34" charset="0"/>
              </a:rPr>
              <a:t>7. Please indicate how much you agree or disagree that each of these statements applies to you, </a:t>
            </a:r>
            <a:r>
              <a:rPr lang="en-US" sz="900" dirty="0" err="1">
                <a:latin typeface="Arial" pitchFamily="34" charset="0"/>
                <a:cs typeface="Arial" pitchFamily="34" charset="0"/>
              </a:rPr>
              <a:t>ie</a:t>
            </a:r>
            <a:r>
              <a:rPr lang="en-US" sz="900" dirty="0">
                <a:latin typeface="Arial" pitchFamily="34" charset="0"/>
                <a:cs typeface="Arial" pitchFamily="34" charset="0"/>
              </a:rPr>
              <a:t>. describes things you are doing or intend to do this year (on a scale from 1[Strongly disagree] to 10[Strongly agree])</a:t>
            </a:r>
          </a:p>
        </p:txBody>
      </p:sp>
      <p:graphicFrame>
        <p:nvGraphicFramePr>
          <p:cNvPr id="8" name="Table 7"/>
          <p:cNvGraphicFramePr>
            <a:graphicFrameLocks noGrp="1"/>
          </p:cNvGraphicFramePr>
          <p:nvPr>
            <p:extLst>
              <p:ext uri="{D42A27DB-BD31-4B8C-83A1-F6EECF244321}">
                <p14:modId xmlns:p14="http://schemas.microsoft.com/office/powerpoint/2010/main" val="3539599683"/>
              </p:ext>
            </p:extLst>
          </p:nvPr>
        </p:nvGraphicFramePr>
        <p:xfrm>
          <a:off x="57150" y="1073150"/>
          <a:ext cx="9033687" cy="5546680"/>
        </p:xfrm>
        <a:graphic>
          <a:graphicData uri="http://schemas.openxmlformats.org/drawingml/2006/table">
            <a:tbl>
              <a:tblPr firstRow="1" bandRow="1">
                <a:tableStyleId>{5C22544A-7EE6-4342-B048-85BDC9FD1C3A}</a:tableStyleId>
              </a:tblPr>
              <a:tblGrid>
                <a:gridCol w="2016199">
                  <a:extLst>
                    <a:ext uri="{9D8B030D-6E8A-4147-A177-3AD203B41FA5}">
                      <a16:colId xmlns:a16="http://schemas.microsoft.com/office/drawing/2014/main" xmlns="" val="3727139419"/>
                    </a:ext>
                  </a:extLst>
                </a:gridCol>
                <a:gridCol w="1995209">
                  <a:extLst>
                    <a:ext uri="{9D8B030D-6E8A-4147-A177-3AD203B41FA5}">
                      <a16:colId xmlns:a16="http://schemas.microsoft.com/office/drawing/2014/main" xmlns="" val="20000"/>
                    </a:ext>
                  </a:extLst>
                </a:gridCol>
                <a:gridCol w="2005704">
                  <a:extLst>
                    <a:ext uri="{9D8B030D-6E8A-4147-A177-3AD203B41FA5}">
                      <a16:colId xmlns:a16="http://schemas.microsoft.com/office/drawing/2014/main" xmlns="" val="20001"/>
                    </a:ext>
                  </a:extLst>
                </a:gridCol>
                <a:gridCol w="1627972">
                  <a:extLst>
                    <a:ext uri="{9D8B030D-6E8A-4147-A177-3AD203B41FA5}">
                      <a16:colId xmlns:a16="http://schemas.microsoft.com/office/drawing/2014/main" xmlns="" val="20002"/>
                    </a:ext>
                  </a:extLst>
                </a:gridCol>
                <a:gridCol w="1388603">
                  <a:extLst>
                    <a:ext uri="{9D8B030D-6E8A-4147-A177-3AD203B41FA5}">
                      <a16:colId xmlns:a16="http://schemas.microsoft.com/office/drawing/2014/main" xmlns="" val="20003"/>
                    </a:ext>
                  </a:extLst>
                </a:gridCol>
              </a:tblGrid>
              <a:tr h="221430">
                <a:tc>
                  <a:txBody>
                    <a:bodyPr/>
                    <a:lstStyle/>
                    <a:p>
                      <a:pPr marL="0" lvl="1">
                        <a:spcAft>
                          <a:spcPts val="0"/>
                        </a:spcAft>
                      </a:pPr>
                      <a:r>
                        <a:rPr lang="en-US" sz="1050" b="1" dirty="0">
                          <a:solidFill>
                            <a:schemeClr val="tx1"/>
                          </a:solidFill>
                          <a:latin typeface="Arial"/>
                          <a:ea typeface="Times New Roman"/>
                        </a:rPr>
                        <a:t>Aug</a:t>
                      </a:r>
                      <a:r>
                        <a:rPr lang="en-US" sz="1050" b="1" baseline="0" dirty="0">
                          <a:solidFill>
                            <a:schemeClr val="tx1"/>
                          </a:solidFill>
                          <a:latin typeface="Arial"/>
                          <a:ea typeface="Times New Roman"/>
                        </a:rPr>
                        <a:t> 2018, </a:t>
                      </a:r>
                      <a:r>
                        <a:rPr lang="en-US" sz="1050" b="1" dirty="0">
                          <a:solidFill>
                            <a:schemeClr val="tx1"/>
                          </a:solidFill>
                          <a:latin typeface="Arial"/>
                          <a:ea typeface="Times New Roman"/>
                        </a:rPr>
                        <a:t>May 2018, </a:t>
                      </a:r>
                      <a:br>
                        <a:rPr lang="en-US" sz="1050" b="1" dirty="0">
                          <a:solidFill>
                            <a:schemeClr val="tx1"/>
                          </a:solidFill>
                          <a:latin typeface="Arial"/>
                          <a:ea typeface="Times New Roman"/>
                        </a:rPr>
                      </a:br>
                      <a:r>
                        <a:rPr lang="en-US" sz="1050" b="1" dirty="0">
                          <a:solidFill>
                            <a:schemeClr val="tx1"/>
                          </a:solidFill>
                          <a:latin typeface="Arial"/>
                          <a:ea typeface="Times New Roman"/>
                        </a:rPr>
                        <a:t>Aug 2017, May 2016: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0"/>
                        </a:spcAft>
                      </a:pPr>
                      <a:r>
                        <a:rPr lang="en-US" sz="1050" b="1" dirty="0">
                          <a:solidFill>
                            <a:schemeClr val="tx1"/>
                          </a:solidFill>
                          <a:latin typeface="Arial"/>
                          <a:ea typeface="Times New Roman"/>
                        </a:rPr>
                        <a:t>Aug 2015: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0"/>
                        </a:spcAft>
                      </a:pPr>
                      <a:r>
                        <a:rPr lang="en-US" sz="1050" b="1" dirty="0">
                          <a:solidFill>
                            <a:schemeClr val="tx1"/>
                          </a:solidFill>
                          <a:latin typeface="Arial"/>
                          <a:ea typeface="Times New Roman"/>
                        </a:rPr>
                        <a:t>May 2015: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050" dirty="0">
                          <a:solidFill>
                            <a:schemeClr val="tx1"/>
                          </a:solidFill>
                          <a:latin typeface="Arial" pitchFamily="34" charset="0"/>
                          <a:cs typeface="Arial" pitchFamily="34" charset="0"/>
                        </a:rPr>
                        <a:t>2014: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rial"/>
                          <a:ea typeface="Times New Roman"/>
                        </a:rPr>
                        <a:t>2013 &amp; earlier: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99142">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I am not going to drink any alcoholic beverages while operating a boat.</a:t>
                      </a:r>
                      <a:endParaRPr lang="en-US" sz="700" dirty="0">
                        <a:solidFill>
                          <a:schemeClr val="accent1"/>
                        </a:solidFill>
                        <a:latin typeface="Arial"/>
                        <a:ea typeface="Times New Roman"/>
                      </a:endParaRPr>
                    </a:p>
                    <a:p>
                      <a:pPr marL="0" lvl="1">
                        <a:spcAft>
                          <a:spcPts val="200"/>
                        </a:spcAft>
                      </a:pPr>
                      <a:r>
                        <a:rPr lang="en-US" sz="700" dirty="0">
                          <a:solidFill>
                            <a:schemeClr val="tx1"/>
                          </a:solidFill>
                          <a:latin typeface="Arial"/>
                          <a:ea typeface="Times New Roman"/>
                        </a:rPr>
                        <a:t>I am not going to operate a boat after I have consumed alcoholic beverages.</a:t>
                      </a:r>
                      <a:endParaRPr lang="en-US" sz="700" strike="sngStrike" baseline="0" dirty="0">
                        <a:solidFill>
                          <a:schemeClr val="accent1"/>
                        </a:solidFill>
                        <a:latin typeface="Arial"/>
                        <a:ea typeface="Times New Roman"/>
                      </a:endParaRPr>
                    </a:p>
                    <a:p>
                      <a:pPr marL="0" lvl="1">
                        <a:spcAft>
                          <a:spcPts val="200"/>
                        </a:spcAft>
                      </a:pPr>
                      <a:r>
                        <a:rPr lang="en-US" sz="700" dirty="0">
                          <a:solidFill>
                            <a:schemeClr val="tx1"/>
                          </a:solidFill>
                          <a:latin typeface="Arial" pitchFamily="34" charset="0"/>
                          <a:cs typeface="Arial" pitchFamily="34" charset="0"/>
                        </a:rPr>
                        <a:t>I am going to call 9-1-1 to report an impaired boater if I see one.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I am not going to drink any alcoholic beverages while operating a boat </a:t>
                      </a:r>
                      <a:r>
                        <a:rPr lang="en-US" sz="700" strike="sngStrike" baseline="0" dirty="0">
                          <a:solidFill>
                            <a:schemeClr val="accent1"/>
                          </a:solidFill>
                          <a:latin typeface="Arial"/>
                          <a:ea typeface="Times New Roman"/>
                        </a:rPr>
                        <a:t>this season</a:t>
                      </a:r>
                      <a:r>
                        <a:rPr lang="en-US" sz="700" dirty="0">
                          <a:solidFill>
                            <a:schemeClr val="accent1"/>
                          </a:solidFill>
                          <a:latin typeface="Arial"/>
                          <a:ea typeface="Times New Roman"/>
                        </a:rPr>
                        <a:t>.</a:t>
                      </a:r>
                    </a:p>
                    <a:p>
                      <a:pPr marL="0" lvl="1">
                        <a:spcAft>
                          <a:spcPts val="200"/>
                        </a:spcAft>
                      </a:pPr>
                      <a:r>
                        <a:rPr lang="en-US" sz="700" dirty="0">
                          <a:solidFill>
                            <a:schemeClr val="tx1"/>
                          </a:solidFill>
                          <a:latin typeface="Arial"/>
                          <a:ea typeface="Times New Roman"/>
                        </a:rPr>
                        <a:t>I am not going to operate a boat after I have consumed alcoholic beverages </a:t>
                      </a:r>
                      <a:r>
                        <a:rPr lang="en-US" sz="700" strike="sngStrike" baseline="0" dirty="0">
                          <a:solidFill>
                            <a:schemeClr val="accent1"/>
                          </a:solidFill>
                          <a:latin typeface="Arial"/>
                          <a:ea typeface="Times New Roman"/>
                        </a:rPr>
                        <a:t>this season.</a:t>
                      </a:r>
                    </a:p>
                    <a:p>
                      <a:pPr marL="0" lvl="1">
                        <a:spcAft>
                          <a:spcPts val="200"/>
                        </a:spcAft>
                      </a:pPr>
                      <a:r>
                        <a:rPr lang="en-US" sz="700" dirty="0">
                          <a:solidFill>
                            <a:schemeClr val="tx1"/>
                          </a:solidFill>
                          <a:latin typeface="Arial" pitchFamily="34" charset="0"/>
                          <a:cs typeface="Arial" pitchFamily="34" charset="0"/>
                        </a:rPr>
                        <a:t>I am going to call 9-1-1 to report an impaired boater if I see one.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I am not going to drink any alcoholic beverages while operating a boat this season.</a:t>
                      </a:r>
                    </a:p>
                    <a:p>
                      <a:pPr marL="0" lvl="1">
                        <a:spcAft>
                          <a:spcPts val="200"/>
                        </a:spcAft>
                      </a:pPr>
                      <a:r>
                        <a:rPr lang="en-US" sz="700" dirty="0">
                          <a:solidFill>
                            <a:schemeClr val="accent1"/>
                          </a:solidFill>
                          <a:latin typeface="Arial"/>
                          <a:ea typeface="Times New Roman"/>
                        </a:rPr>
                        <a:t>I am not going to operate a boat after I have consumed alcoholic beverages this season.</a:t>
                      </a:r>
                    </a:p>
                    <a:p>
                      <a:pPr marL="0" lvl="1">
                        <a:spcAft>
                          <a:spcPts val="200"/>
                        </a:spcAft>
                      </a:pPr>
                      <a:r>
                        <a:rPr lang="en-US" sz="700" dirty="0">
                          <a:solidFill>
                            <a:schemeClr val="accent1"/>
                          </a:solidFill>
                          <a:latin typeface="Arial" pitchFamily="34" charset="0"/>
                          <a:cs typeface="Arial" pitchFamily="34" charset="0"/>
                        </a:rPr>
                        <a:t>I am going to call 9-1-1 to report an impaired boater if I see one.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Drinking &amp; boating:</a:t>
                      </a:r>
                    </a:p>
                    <a:p>
                      <a:pPr marL="0" lvl="1">
                        <a:spcAft>
                          <a:spcPts val="200"/>
                        </a:spcAft>
                      </a:pPr>
                      <a:r>
                        <a:rPr lang="en-US" sz="700" dirty="0">
                          <a:latin typeface="Arial"/>
                          <a:ea typeface="Times New Roman"/>
                        </a:rPr>
                        <a:t>Same</a:t>
                      </a:r>
                    </a:p>
                    <a:p>
                      <a:pPr marL="0" lvl="1">
                        <a:spcAft>
                          <a:spcPts val="200"/>
                        </a:spcAft>
                      </a:pPr>
                      <a:r>
                        <a:rPr lang="en-US" sz="700" dirty="0">
                          <a:latin typeface="Arial"/>
                          <a:ea typeface="Times New Roman"/>
                        </a:rPr>
                        <a:t>I think there should be more law enforcement spot checks out on the water to check for “drinking &amp; driving” boaters</a:t>
                      </a:r>
                      <a:r>
                        <a:rPr lang="en-US" sz="700" dirty="0">
                          <a:latin typeface="Arial" pitchFamily="34" charset="0"/>
                          <a:cs typeface="Arial" pitchFamily="34" charset="0"/>
                        </a:rPr>
                        <a: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700" dirty="0">
                          <a:latin typeface="Arial"/>
                          <a:ea typeface="Times New Roman"/>
                        </a:rPr>
                        <a:t>I am not going to drink any alcoholic beverages while out on the water in a boat this season.</a:t>
                      </a:r>
                    </a:p>
                    <a:p>
                      <a:pPr marL="0" lvl="1">
                        <a:spcAft>
                          <a:spcPts val="200"/>
                        </a:spcAft>
                      </a:pPr>
                      <a:r>
                        <a:rPr lang="en-US" sz="700" dirty="0">
                          <a:latin typeface="Arial" pitchFamily="34" charset="0"/>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06502">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200"/>
                        </a:spcAft>
                      </a:pPr>
                      <a:r>
                        <a:rPr lang="en-US" sz="700" dirty="0">
                          <a:latin typeface="Arial"/>
                          <a:ea typeface="Times New Roman"/>
                        </a:rPr>
                        <a:t>I will wear my lifejacket all the time when I’m out on the water in a boat.</a:t>
                      </a:r>
                      <a:endParaRPr lang="en-US" sz="700" strike="sngStrike" baseline="0" dirty="0">
                        <a:solidFill>
                          <a:schemeClr val="accent1"/>
                        </a:solidFill>
                        <a:latin typeface="Arial"/>
                        <a:ea typeface="Times New Roman"/>
                      </a:endParaRPr>
                    </a:p>
                    <a:p>
                      <a:pPr marL="0" lvl="1">
                        <a:spcAft>
                          <a:spcPts val="200"/>
                        </a:spcAft>
                      </a:pPr>
                      <a:r>
                        <a:rPr lang="en-US" sz="700" dirty="0">
                          <a:latin typeface="Arial"/>
                          <a:cs typeface="Arial" pitchFamily="34" charset="0"/>
                        </a:rPr>
                        <a:t>I am going to strongly encourage everyone else who is out in a boat with me to wear their lifejacket.</a:t>
                      </a:r>
                    </a:p>
                    <a:p>
                      <a:pPr marL="0" lvl="1">
                        <a:spcAft>
                          <a:spcPts val="200"/>
                        </a:spcAft>
                      </a:pPr>
                      <a:r>
                        <a:rPr lang="en-US" sz="700" dirty="0">
                          <a:latin typeface="Arial"/>
                          <a:cs typeface="Arial" pitchFamily="34" charset="0"/>
                        </a:rPr>
                        <a:t>- - </a:t>
                      </a:r>
                      <a:endParaRPr lang="en-US" sz="700" strike="sngStrike" baseline="0" dirty="0">
                        <a:solidFill>
                          <a:schemeClr val="accent1"/>
                        </a:solidFill>
                        <a:latin typeface="Arial"/>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200"/>
                        </a:spcAft>
                      </a:pPr>
                      <a:r>
                        <a:rPr lang="en-US" sz="700" dirty="0">
                          <a:latin typeface="Arial"/>
                          <a:ea typeface="Times New Roman"/>
                        </a:rPr>
                        <a:t>I will wear my lifejacket all the time when I’m out on the water in a boat </a:t>
                      </a:r>
                      <a:r>
                        <a:rPr lang="en-US" sz="700" strike="sngStrike" baseline="0" dirty="0">
                          <a:solidFill>
                            <a:schemeClr val="accent1"/>
                          </a:solidFill>
                          <a:latin typeface="Arial"/>
                          <a:ea typeface="Times New Roman"/>
                        </a:rPr>
                        <a:t>this season.</a:t>
                      </a:r>
                    </a:p>
                    <a:p>
                      <a:pPr marL="0" lvl="1">
                        <a:spcAft>
                          <a:spcPts val="200"/>
                        </a:spcAft>
                      </a:pPr>
                      <a:r>
                        <a:rPr lang="en-US" sz="700" dirty="0">
                          <a:latin typeface="Arial"/>
                          <a:cs typeface="Arial" pitchFamily="34" charset="0"/>
                        </a:rPr>
                        <a:t>I am going to strongly encourage everyone else who is out in a boat with me </a:t>
                      </a:r>
                      <a:r>
                        <a:rPr lang="en-US" sz="700" strike="sngStrike" baseline="0" dirty="0">
                          <a:solidFill>
                            <a:schemeClr val="accent1"/>
                          </a:solidFill>
                          <a:latin typeface="Arial"/>
                          <a:cs typeface="Arial" pitchFamily="34" charset="0"/>
                        </a:rPr>
                        <a:t>this season</a:t>
                      </a:r>
                      <a:r>
                        <a:rPr lang="en-US" sz="700" strike="sngStrike" baseline="0" dirty="0">
                          <a:latin typeface="Arial"/>
                          <a:cs typeface="Arial" pitchFamily="34" charset="0"/>
                        </a:rPr>
                        <a:t> </a:t>
                      </a:r>
                      <a:r>
                        <a:rPr lang="en-US" sz="700" dirty="0">
                          <a:latin typeface="Arial"/>
                          <a:cs typeface="Arial" pitchFamily="34" charset="0"/>
                        </a:rPr>
                        <a:t>to wear their lifejacket.</a:t>
                      </a:r>
                    </a:p>
                    <a:p>
                      <a:pPr marL="0" lvl="1">
                        <a:spcAft>
                          <a:spcPts val="200"/>
                        </a:spcAft>
                      </a:pPr>
                      <a:r>
                        <a:rPr lang="en-US" sz="700" dirty="0">
                          <a:latin typeface="Arial"/>
                          <a:cs typeface="Arial" pitchFamily="34" charset="0"/>
                        </a:rPr>
                        <a:t>I’m going to wear an inflatable lifejacket when I’m out on the water in a boat </a:t>
                      </a:r>
                      <a:r>
                        <a:rPr lang="en-US" sz="700" strike="sngStrike" baseline="0" dirty="0">
                          <a:solidFill>
                            <a:schemeClr val="accent1"/>
                          </a:solidFill>
                          <a:latin typeface="Arial"/>
                          <a:cs typeface="Arial" pitchFamily="34" charset="0"/>
                        </a:rPr>
                        <a:t>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200"/>
                        </a:spcAft>
                      </a:pPr>
                      <a:r>
                        <a:rPr lang="en-US" sz="700" dirty="0">
                          <a:latin typeface="Arial"/>
                          <a:ea typeface="Times New Roman"/>
                        </a:rPr>
                        <a:t>I will wear my lifejacket all the time when I’m out on the water in a boat this season.</a:t>
                      </a:r>
                    </a:p>
                    <a:p>
                      <a:pPr marL="0" lvl="1">
                        <a:spcAft>
                          <a:spcPts val="200"/>
                        </a:spcAft>
                      </a:pPr>
                      <a:r>
                        <a:rPr lang="en-US" sz="700" dirty="0">
                          <a:latin typeface="Arial"/>
                          <a:cs typeface="Arial" pitchFamily="34" charset="0"/>
                        </a:rPr>
                        <a:t>I am going to strongly encourage everyone else who is out in a boat with me this season to wear their lifejacket.</a:t>
                      </a:r>
                    </a:p>
                    <a:p>
                      <a:pPr marL="0" lvl="1">
                        <a:spcAft>
                          <a:spcPts val="200"/>
                        </a:spcAft>
                      </a:pPr>
                      <a:r>
                        <a:rPr lang="en-US" sz="700" dirty="0">
                          <a:latin typeface="Arial"/>
                          <a:cs typeface="Arial" pitchFamily="34" charset="0"/>
                        </a:rPr>
                        <a:t>I’m going to wear an inflatable lifejacket when I’m out on the water in a boat 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Wearing your Lifejacket:</a:t>
                      </a:r>
                      <a:endParaRPr lang="en-US" sz="800" b="1" dirty="0">
                        <a:solidFill>
                          <a:schemeClr val="tx1"/>
                        </a:solidFill>
                        <a:latin typeface="Arial"/>
                        <a:cs typeface="Arial" pitchFamily="34" charset="0"/>
                      </a:endParaRPr>
                    </a:p>
                    <a:p>
                      <a:pPr marL="0" lvl="1">
                        <a:spcAft>
                          <a:spcPts val="1200"/>
                        </a:spcAft>
                      </a:pPr>
                      <a:r>
                        <a:rPr lang="en-US" sz="700" dirty="0">
                          <a:latin typeface="Arial"/>
                          <a:ea typeface="Times New Roman"/>
                        </a:rPr>
                        <a:t>Same.</a:t>
                      </a:r>
                    </a:p>
                    <a:p>
                      <a:pPr marL="0" lvl="1">
                        <a:spcAft>
                          <a:spcPts val="1200"/>
                        </a:spcAft>
                      </a:pPr>
                      <a:r>
                        <a:rPr lang="en-US" sz="700" dirty="0">
                          <a:latin typeface="Arial"/>
                          <a:cs typeface="Arial" pitchFamily="34" charset="0"/>
                        </a:rPr>
                        <a:t>Same.</a:t>
                      </a:r>
                    </a:p>
                    <a:p>
                      <a:pPr marL="0" lvl="1">
                        <a:spcAft>
                          <a:spcPts val="1200"/>
                        </a:spcAft>
                      </a:pPr>
                      <a:r>
                        <a:rPr lang="en-US" sz="700" dirty="0">
                          <a:latin typeface="Arial"/>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endParaRPr lang="en-US" sz="700" dirty="0">
                        <a:latin typeface="Arial"/>
                        <a:ea typeface="Times New Roman"/>
                      </a:endParaRPr>
                    </a:p>
                    <a:p>
                      <a:pPr marL="0" lvl="1">
                        <a:spcAft>
                          <a:spcPts val="200"/>
                        </a:spcAft>
                      </a:pPr>
                      <a:r>
                        <a:rPr lang="en-US" sz="700" dirty="0">
                          <a:latin typeface="Arial"/>
                          <a:ea typeface="Times New Roman"/>
                        </a:rPr>
                        <a:t>Same</a:t>
                      </a:r>
                    </a:p>
                    <a:p>
                      <a:pPr marL="0" lvl="1">
                        <a:spcAft>
                          <a:spcPts val="200"/>
                        </a:spcAft>
                      </a:pPr>
                      <a:endParaRPr lang="en-US" sz="700" dirty="0">
                        <a:solidFill>
                          <a:schemeClr val="tx1"/>
                        </a:solidFill>
                        <a:latin typeface="Arial"/>
                        <a:cs typeface="Arial" pitchFamily="34" charset="0"/>
                      </a:endParaRPr>
                    </a:p>
                    <a:p>
                      <a:pPr marL="0" lvl="1">
                        <a:spcAft>
                          <a:spcPts val="200"/>
                        </a:spcAft>
                      </a:pPr>
                      <a:r>
                        <a:rPr lang="en-US" sz="700" dirty="0">
                          <a:latin typeface="Arial"/>
                          <a:cs typeface="Arial" pitchFamily="34" charset="0"/>
                        </a:rPr>
                        <a:t>Same</a:t>
                      </a:r>
                    </a:p>
                    <a:p>
                      <a:pPr marL="0" lvl="1"/>
                      <a:endParaRPr lang="en-US" sz="700" dirty="0">
                        <a:latin typeface="Arial"/>
                        <a:cs typeface="Arial" pitchFamily="34" charset="0"/>
                      </a:endParaRPr>
                    </a:p>
                    <a:p>
                      <a:pPr marL="0" lvl="1">
                        <a:spcAft>
                          <a:spcPts val="200"/>
                        </a:spcAft>
                      </a:pPr>
                      <a:r>
                        <a:rPr lang="en-US" sz="700" dirty="0">
                          <a:solidFill>
                            <a:schemeClr val="tx1"/>
                          </a:solidFill>
                          <a:latin typeface="Arial"/>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76775">
                <a:tc>
                  <a:txBody>
                    <a:bodyPr/>
                    <a:lstStyle/>
                    <a:p>
                      <a:pPr marL="0" lvl="1">
                        <a:spcAft>
                          <a:spcPts val="200"/>
                        </a:spcAft>
                      </a:pPr>
                      <a:r>
                        <a:rPr lang="en-US" sz="800" b="1" dirty="0">
                          <a:latin typeface="Arial"/>
                          <a:ea typeface="Times New Roman"/>
                        </a:rPr>
                        <a:t>Preparedness:</a:t>
                      </a:r>
                    </a:p>
                    <a:p>
                      <a:pPr marL="0" lvl="1">
                        <a:spcAft>
                          <a:spcPts val="200"/>
                        </a:spcAft>
                      </a:pPr>
                      <a:r>
                        <a:rPr lang="en-US" sz="700" spc="-30" baseline="0" dirty="0">
                          <a:latin typeface="Arial"/>
                          <a:ea typeface="Times New Roman"/>
                        </a:rPr>
                        <a:t>I will always check my boat over every time before I go out on the water; including making sure I have enough lifejackets on board</a:t>
                      </a:r>
                    </a:p>
                    <a:p>
                      <a:pPr marL="0" lvl="1">
                        <a:spcAft>
                          <a:spcPts val="200"/>
                        </a:spcAft>
                      </a:pPr>
                      <a:r>
                        <a:rPr lang="en-US" sz="700" spc="0" baseline="0" dirty="0">
                          <a:latin typeface="Arial"/>
                          <a:cs typeface="Arial" pitchFamily="34" charset="0"/>
                        </a:rPr>
                        <a:t>I’m going to mentally run through a pre-departure checklist, every time I go out on the water.</a:t>
                      </a:r>
                      <a:endParaRPr lang="en-US" sz="700" strike="sngStrike" spc="0" baseline="0" dirty="0">
                        <a:solidFill>
                          <a:schemeClr val="accent1"/>
                        </a:solidFill>
                        <a:latin typeface="Arial"/>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Preparedness:</a:t>
                      </a:r>
                    </a:p>
                    <a:p>
                      <a:pPr marL="0" lvl="1">
                        <a:spcAft>
                          <a:spcPts val="200"/>
                        </a:spcAft>
                      </a:pPr>
                      <a:r>
                        <a:rPr lang="en-US" sz="700" spc="-30" baseline="0" dirty="0">
                          <a:latin typeface="Arial"/>
                          <a:ea typeface="Times New Roman"/>
                        </a:rPr>
                        <a:t>I will always check my boat over every time before I go out on the water </a:t>
                      </a:r>
                      <a:r>
                        <a:rPr lang="en-US" sz="700" strike="sngStrike" spc="-30" baseline="0" dirty="0">
                          <a:solidFill>
                            <a:schemeClr val="accent1"/>
                          </a:solidFill>
                          <a:latin typeface="Arial"/>
                          <a:ea typeface="Times New Roman"/>
                        </a:rPr>
                        <a:t>this season</a:t>
                      </a:r>
                      <a:r>
                        <a:rPr lang="en-US" sz="700" spc="-30" baseline="0" dirty="0">
                          <a:latin typeface="Arial"/>
                          <a:ea typeface="Times New Roman"/>
                        </a:rPr>
                        <a:t>; including making sure I have enough lifejackets on board</a:t>
                      </a:r>
                    </a:p>
                    <a:p>
                      <a:pPr marL="0" lvl="1">
                        <a:spcAft>
                          <a:spcPts val="200"/>
                        </a:spcAft>
                      </a:pPr>
                      <a:r>
                        <a:rPr lang="en-US" sz="700" spc="0" baseline="0" dirty="0">
                          <a:latin typeface="Arial"/>
                          <a:cs typeface="Arial" pitchFamily="34" charset="0"/>
                        </a:rPr>
                        <a:t>I’m going to mentally run through a pre-departure checklist, every time I go out on the water </a:t>
                      </a:r>
                      <a:r>
                        <a:rPr lang="en-US" sz="700" strike="sngStrike" spc="0" baseline="0" dirty="0">
                          <a:solidFill>
                            <a:schemeClr val="accent1"/>
                          </a:solidFill>
                          <a:latin typeface="Arial"/>
                          <a:cs typeface="Arial" pitchFamily="34" charset="0"/>
                        </a:rPr>
                        <a:t>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Preparedness</a:t>
                      </a:r>
                      <a:r>
                        <a:rPr lang="en-US" sz="700" b="1" dirty="0">
                          <a:latin typeface="Arial"/>
                          <a:ea typeface="Times New Roman"/>
                        </a:rPr>
                        <a:t>:</a:t>
                      </a:r>
                    </a:p>
                    <a:p>
                      <a:pPr marL="0" lvl="1">
                        <a:spcAft>
                          <a:spcPts val="200"/>
                        </a:spcAft>
                      </a:pPr>
                      <a:r>
                        <a:rPr lang="en-US" sz="700" spc="-30" baseline="0" dirty="0">
                          <a:latin typeface="Arial"/>
                          <a:ea typeface="Times New Roman"/>
                        </a:rPr>
                        <a:t>I will always check my boat over every time before I go out on the water this season; including making sure I have enough lifejackets on board</a:t>
                      </a:r>
                    </a:p>
                    <a:p>
                      <a:pPr marL="0" lvl="1">
                        <a:spcAft>
                          <a:spcPts val="200"/>
                        </a:spcAft>
                      </a:pPr>
                      <a:r>
                        <a:rPr lang="en-US" sz="700" spc="0" baseline="0" dirty="0">
                          <a:latin typeface="Arial"/>
                          <a:cs typeface="Arial" pitchFamily="34" charset="0"/>
                        </a:rPr>
                        <a:t>I’m going to mentally run through a pre-departure checklist, every time I go out on the water this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ea typeface="Times New Roman"/>
                        </a:rPr>
                        <a:t>Preparedness:</a:t>
                      </a:r>
                    </a:p>
                    <a:p>
                      <a:pPr marL="0" lvl="1">
                        <a:spcAft>
                          <a:spcPts val="1800"/>
                        </a:spcAft>
                      </a:pPr>
                      <a:r>
                        <a:rPr lang="en-US" sz="700" dirty="0">
                          <a:latin typeface="Arial"/>
                          <a:ea typeface="Times New Roman"/>
                        </a:rPr>
                        <a:t>Same.</a:t>
                      </a:r>
                    </a:p>
                    <a:p>
                      <a:pPr marL="0" lvl="1">
                        <a:spcAft>
                          <a:spcPts val="1800"/>
                        </a:spcAft>
                      </a:pPr>
                      <a:r>
                        <a:rPr lang="en-US" sz="700" dirty="0">
                          <a:latin typeface="Arial"/>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600"/>
                        </a:spcAft>
                      </a:pPr>
                      <a:r>
                        <a:rPr lang="en-US" sz="700" dirty="0">
                          <a:solidFill>
                            <a:schemeClr val="tx1"/>
                          </a:solidFill>
                          <a:latin typeface="Arial"/>
                          <a:cs typeface="Arial" pitchFamily="34" charset="0"/>
                        </a:rPr>
                        <a:t>Same</a:t>
                      </a:r>
                    </a:p>
                    <a:p>
                      <a:pPr marL="0" lvl="1">
                        <a:spcAft>
                          <a:spcPts val="200"/>
                        </a:spcAft>
                      </a:pPr>
                      <a:r>
                        <a:rPr lang="en-US" sz="700" dirty="0">
                          <a:latin typeface="Arial"/>
                          <a:cs typeface="Arial" pitchFamily="34" charset="0"/>
                        </a:rPr>
                        <a:t>I’m going to review my pre-departure checklist, every time I go out on the water this season.</a:t>
                      </a:r>
                      <a:endParaRPr lang="en-US" sz="700" dirty="0">
                        <a:solidFill>
                          <a:schemeClr val="tx1"/>
                        </a:solidFill>
                        <a:latin typeface="Arial"/>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06788">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200"/>
                        </a:spcAft>
                      </a:pPr>
                      <a:r>
                        <a:rPr lang="en-US" sz="700" spc="-10" baseline="0" dirty="0">
                          <a:latin typeface="Arial"/>
                          <a:ea typeface="Times New Roman"/>
                        </a:rPr>
                        <a:t>I’m going to make a point of being better prepared for the possibility of falling into cold water, by wearing my lifejacket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200"/>
                        </a:spcAft>
                      </a:pPr>
                      <a:r>
                        <a:rPr lang="en-US" sz="700" spc="-10" baseline="0" dirty="0">
                          <a:latin typeface="Arial"/>
                          <a:ea typeface="Times New Roman"/>
                        </a:rPr>
                        <a:t>I’m going to make a point of being better prepared for the possibility of falling into cold water </a:t>
                      </a:r>
                      <a:r>
                        <a:rPr lang="en-US" sz="700" strike="sngStrike" spc="-10" baseline="0" dirty="0">
                          <a:solidFill>
                            <a:schemeClr val="accent1"/>
                          </a:solidFill>
                          <a:latin typeface="Arial"/>
                          <a:ea typeface="Times New Roman"/>
                        </a:rPr>
                        <a:t>this season</a:t>
                      </a:r>
                      <a:r>
                        <a:rPr lang="en-US" sz="700" spc="-10" baseline="0" dirty="0">
                          <a:latin typeface="Arial"/>
                          <a:ea typeface="Times New Roman"/>
                        </a:rPr>
                        <a:t>, by wearing my lifejacket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200"/>
                        </a:spcAft>
                      </a:pPr>
                      <a:r>
                        <a:rPr lang="en-US" sz="700" spc="-10" baseline="0" dirty="0">
                          <a:latin typeface="Arial"/>
                          <a:ea typeface="Times New Roman"/>
                        </a:rPr>
                        <a:t>I’m going to make a point of being better prepared for the possibility of falling into cold water this season, by wearing my lifejacket</a:t>
                      </a:r>
                    </a:p>
                    <a:p>
                      <a:pPr marL="0" lvl="1">
                        <a:spcAft>
                          <a:spcPts val="1200"/>
                        </a:spcAft>
                      </a:pPr>
                      <a:r>
                        <a:rPr lang="en-US" sz="700" dirty="0">
                          <a:latin typeface="Arial"/>
                          <a:ea typeface="Times New Roman"/>
                        </a:rPr>
                        <a: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Cold water:</a:t>
                      </a:r>
                      <a:endParaRPr lang="en-US" sz="800" b="1" dirty="0">
                        <a:solidFill>
                          <a:schemeClr val="tx1"/>
                        </a:solidFill>
                        <a:latin typeface="Arial"/>
                        <a:cs typeface="Arial" pitchFamily="34" charset="0"/>
                      </a:endParaRPr>
                    </a:p>
                    <a:p>
                      <a:pPr marL="0" lvl="1">
                        <a:spcAft>
                          <a:spcPts val="600"/>
                        </a:spcAft>
                      </a:pPr>
                      <a:r>
                        <a:rPr lang="en-US" sz="700" dirty="0">
                          <a:latin typeface="Arial"/>
                          <a:ea typeface="Times New Roman"/>
                        </a:rPr>
                        <a:t>Same</a:t>
                      </a:r>
                    </a:p>
                    <a:p>
                      <a:pPr marL="0" lvl="1">
                        <a:spcAft>
                          <a:spcPts val="200"/>
                        </a:spcAft>
                      </a:pPr>
                      <a:r>
                        <a:rPr lang="en-US" sz="700" spc="-30" baseline="0" dirty="0">
                          <a:latin typeface="Arial"/>
                          <a:ea typeface="Times New Roman"/>
                        </a:rPr>
                        <a:t>I don’t worry about the temperature of the water, as I don’t boat during what I consider to be the cold water season.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700" dirty="0">
                          <a:latin typeface="Arial"/>
                          <a:ea typeface="Times New Roman"/>
                        </a:rPr>
                        <a:t>Same</a:t>
                      </a:r>
                    </a:p>
                    <a:p>
                      <a:pPr marL="0" lvl="1">
                        <a:spcAft>
                          <a:spcPts val="200"/>
                        </a:spcAft>
                      </a:pP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435943">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200"/>
                        </a:spcAft>
                      </a:pPr>
                      <a:r>
                        <a:rPr lang="en-US" sz="700" spc="-20" baseline="0" dirty="0">
                          <a:latin typeface="Arial"/>
                          <a:ea typeface="Times New Roman"/>
                        </a:rPr>
                        <a:t>I already have my “boating license” (</a:t>
                      </a:r>
                      <a:r>
                        <a:rPr lang="en-US" sz="700" spc="-20" baseline="0" dirty="0" err="1">
                          <a:latin typeface="Arial"/>
                          <a:ea typeface="Times New Roman"/>
                        </a:rPr>
                        <a:t>ie</a:t>
                      </a:r>
                      <a:r>
                        <a:rPr lang="en-US" sz="700" spc="-20" baseline="0" dirty="0">
                          <a:latin typeface="Arial"/>
                          <a:ea typeface="Times New Roman"/>
                        </a:rPr>
                        <a:t>. Pleasure Craft Operator Card).</a:t>
                      </a:r>
                    </a:p>
                    <a:p>
                      <a:pPr marL="0" lvl="1">
                        <a:spcAft>
                          <a:spcPts val="200"/>
                        </a:spcAft>
                      </a:pPr>
                      <a:r>
                        <a:rPr lang="en-US" sz="700" dirty="0">
                          <a:latin typeface="Arial"/>
                          <a:cs typeface="Arial" pitchFamily="34" charset="0"/>
                        </a:rPr>
                        <a:t>I don’t have my “boating license” (Pleasure Craft Operator Card) yet, but I’m going to get it.</a:t>
                      </a:r>
                    </a:p>
                    <a:p>
                      <a:pPr marL="0" lvl="1">
                        <a:spcAft>
                          <a:spcPts val="200"/>
                        </a:spcAft>
                      </a:pPr>
                      <a:r>
                        <a:rPr lang="en-US" sz="700" dirty="0">
                          <a:latin typeface="Arial"/>
                          <a:cs typeface="Arial" pitchFamily="34" charset="0"/>
                        </a:rPr>
                        <a:t>I have already taken a boating course or training beyond the “boating license” (PCOC) level.</a:t>
                      </a: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I’m going to make a point of getting more information, or taking a boating course to become a more knowledgeable boater.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200"/>
                        </a:spcAft>
                      </a:pPr>
                      <a:r>
                        <a:rPr lang="en-US" sz="700" spc="-20" baseline="0" dirty="0">
                          <a:latin typeface="Arial"/>
                          <a:ea typeface="Times New Roman"/>
                        </a:rPr>
                        <a:t>I already have my “boating license” (</a:t>
                      </a:r>
                      <a:r>
                        <a:rPr lang="en-US" sz="700" spc="-20" baseline="0" dirty="0" err="1">
                          <a:latin typeface="Arial"/>
                          <a:ea typeface="Times New Roman"/>
                        </a:rPr>
                        <a:t>ie</a:t>
                      </a:r>
                      <a:r>
                        <a:rPr lang="en-US" sz="700" spc="-20" baseline="0" dirty="0">
                          <a:latin typeface="Arial"/>
                          <a:ea typeface="Times New Roman"/>
                        </a:rPr>
                        <a:t>. Pleasure Craft Operator Card).</a:t>
                      </a:r>
                    </a:p>
                    <a:p>
                      <a:pPr marL="0" lvl="1">
                        <a:spcAft>
                          <a:spcPts val="200"/>
                        </a:spcAft>
                      </a:pPr>
                      <a:r>
                        <a:rPr lang="en-US" sz="700" dirty="0">
                          <a:latin typeface="Arial"/>
                          <a:cs typeface="Arial" pitchFamily="34" charset="0"/>
                        </a:rPr>
                        <a:t>I don’t have my “boating license” (Pleasure Craft Operator Card) yet, but I’m going to get it </a:t>
                      </a:r>
                      <a:r>
                        <a:rPr lang="en-US" sz="700" strike="sngStrike" baseline="0" dirty="0">
                          <a:solidFill>
                            <a:schemeClr val="accent1"/>
                          </a:solidFill>
                          <a:latin typeface="Arial"/>
                          <a:cs typeface="Arial" pitchFamily="34" charset="0"/>
                        </a:rPr>
                        <a:t>this year</a:t>
                      </a:r>
                      <a:r>
                        <a:rPr lang="en-US" sz="700" dirty="0">
                          <a:latin typeface="Arial"/>
                          <a:cs typeface="Arial" pitchFamily="34" charset="0"/>
                        </a:rPr>
                        <a:t>.</a:t>
                      </a:r>
                    </a:p>
                    <a:p>
                      <a:pPr marL="0" lvl="1">
                        <a:spcAft>
                          <a:spcPts val="200"/>
                        </a:spcAft>
                      </a:pPr>
                      <a:r>
                        <a:rPr lang="en-US" sz="700" dirty="0">
                          <a:latin typeface="Arial"/>
                          <a:cs typeface="Arial" pitchFamily="34" charset="0"/>
                        </a:rPr>
                        <a:t>I have already taken a boating course or training beyond the “boating license” (PCOC) level.</a:t>
                      </a: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I’m going to make a point of getting more information, or taking a boating course to become a more knowledgeable boater.</a:t>
                      </a:r>
                    </a:p>
                    <a:p>
                      <a:pPr marL="0" lvl="1">
                        <a:spcAft>
                          <a:spcPts val="200"/>
                        </a:spcAft>
                      </a:pPr>
                      <a:endParaRPr lang="en-US" sz="700" dirty="0">
                        <a:latin typeface="Arial" pitchFamily="34" charset="0"/>
                        <a:cs typeface="Arial"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200"/>
                        </a:spcAft>
                      </a:pPr>
                      <a:r>
                        <a:rPr lang="en-US" sz="700" spc="-20" baseline="0" dirty="0">
                          <a:latin typeface="Arial"/>
                          <a:ea typeface="Times New Roman"/>
                        </a:rPr>
                        <a:t>I already have my “boating license” (</a:t>
                      </a:r>
                      <a:r>
                        <a:rPr lang="en-US" sz="700" spc="-20" baseline="0" dirty="0" err="1">
                          <a:latin typeface="Arial"/>
                          <a:ea typeface="Times New Roman"/>
                        </a:rPr>
                        <a:t>ie</a:t>
                      </a:r>
                      <a:r>
                        <a:rPr lang="en-US" sz="700" spc="-20" baseline="0" dirty="0">
                          <a:latin typeface="Arial"/>
                          <a:ea typeface="Times New Roman"/>
                        </a:rPr>
                        <a:t>. Pleasure Craft Operator Card).</a:t>
                      </a:r>
                    </a:p>
                    <a:p>
                      <a:pPr marL="0" lvl="1">
                        <a:spcAft>
                          <a:spcPts val="200"/>
                        </a:spcAft>
                      </a:pPr>
                      <a:r>
                        <a:rPr lang="en-US" sz="700" dirty="0">
                          <a:latin typeface="Arial"/>
                          <a:cs typeface="Arial" pitchFamily="34" charset="0"/>
                        </a:rPr>
                        <a:t>I don’t have my “boating license” (Pleasure Craft Operator Card) yet, but I’m going to get it this year.</a:t>
                      </a:r>
                    </a:p>
                    <a:p>
                      <a:pPr marL="0" lvl="1">
                        <a:spcAft>
                          <a:spcPts val="200"/>
                        </a:spcAft>
                      </a:pPr>
                      <a:r>
                        <a:rPr lang="en-US" sz="700" dirty="0">
                          <a:latin typeface="Arial"/>
                          <a:cs typeface="Arial" pitchFamily="34" charset="0"/>
                        </a:rPr>
                        <a:t>I have already taken a boating course or training beyond the “boating license” (PCOC) level.</a:t>
                      </a:r>
                      <a:endParaRPr lang="en-US" sz="700" dirty="0">
                        <a:latin typeface="Arial" pitchFamily="34" charset="0"/>
                        <a:cs typeface="Arial" pitchFamily="34" charset="0"/>
                      </a:endParaRPr>
                    </a:p>
                    <a:p>
                      <a:pPr marL="0" lvl="1">
                        <a:spcAft>
                          <a:spcPts val="200"/>
                        </a:spcAft>
                      </a:pPr>
                      <a:r>
                        <a:rPr lang="en-US" sz="700" dirty="0">
                          <a:latin typeface="Arial" pitchFamily="34" charset="0"/>
                          <a:cs typeface="Arial" pitchFamily="34" charset="0"/>
                        </a:rPr>
                        <a:t>I’m going to make a point of getting more information, or taking a boating course to become a more knowledgeable boater.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800" b="1" dirty="0">
                          <a:latin typeface="Arial"/>
                          <a:cs typeface="Arial" pitchFamily="34" charset="0"/>
                        </a:rPr>
                        <a:t>Boating education:</a:t>
                      </a:r>
                      <a:endParaRPr lang="en-US" sz="800" b="1" dirty="0">
                        <a:solidFill>
                          <a:schemeClr val="tx1"/>
                        </a:solidFill>
                        <a:latin typeface="Arial"/>
                        <a:cs typeface="Arial" pitchFamily="34" charset="0"/>
                      </a:endParaRPr>
                    </a:p>
                    <a:p>
                      <a:pPr marL="0" lvl="1">
                        <a:spcAft>
                          <a:spcPts val="1200"/>
                        </a:spcAft>
                      </a:pPr>
                      <a:r>
                        <a:rPr lang="en-US" sz="700" dirty="0">
                          <a:latin typeface="Arial"/>
                          <a:ea typeface="Times New Roman"/>
                        </a:rPr>
                        <a:t>Same.</a:t>
                      </a:r>
                    </a:p>
                    <a:p>
                      <a:pPr marL="0" lvl="1">
                        <a:spcAft>
                          <a:spcPts val="1200"/>
                        </a:spcAft>
                      </a:pPr>
                      <a:r>
                        <a:rPr lang="en-US" sz="700" dirty="0">
                          <a:latin typeface="Arial"/>
                          <a:cs typeface="Arial" pitchFamily="34" charset="0"/>
                        </a:rPr>
                        <a:t>Same.</a:t>
                      </a:r>
                    </a:p>
                    <a:p>
                      <a:pPr marL="0" lvl="1">
                        <a:spcAft>
                          <a:spcPts val="1200"/>
                        </a:spcAft>
                      </a:pPr>
                      <a:r>
                        <a:rPr lang="en-US" sz="700" dirty="0">
                          <a:latin typeface="Arial"/>
                          <a:cs typeface="Arial" pitchFamily="34" charset="0"/>
                        </a:rPr>
                        <a:t>Same.</a:t>
                      </a:r>
                      <a:endParaRPr lang="en-US" sz="700" dirty="0">
                        <a:latin typeface="Arial" pitchFamily="34" charset="0"/>
                        <a:cs typeface="Arial" pitchFamily="34" charset="0"/>
                      </a:endParaRPr>
                    </a:p>
                    <a:p>
                      <a:pPr marL="0" lvl="1">
                        <a:spcAft>
                          <a:spcPts val="1200"/>
                        </a:spcAft>
                      </a:pPr>
                      <a:r>
                        <a:rPr lang="en-US" sz="700" dirty="0">
                          <a:latin typeface="Arial" pitchFamily="34" charset="0"/>
                          <a:cs typeface="Arial" pitchFamily="34" charset="0"/>
                        </a:rPr>
                        <a:t>Same.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200"/>
                        </a:spcAft>
                      </a:pPr>
                      <a:r>
                        <a:rPr lang="en-US" sz="700" spc="-20" baseline="0" dirty="0">
                          <a:latin typeface="Arial"/>
                          <a:cs typeface="Arial" pitchFamily="34" charset="0"/>
                        </a:rPr>
                        <a:t>I already have my Pleasure Craft Operator Card.</a:t>
                      </a:r>
                      <a:endParaRPr lang="en-US" sz="700" spc="-20" baseline="0" dirty="0">
                        <a:solidFill>
                          <a:schemeClr val="tx1"/>
                        </a:solidFill>
                        <a:latin typeface="Arial"/>
                        <a:cs typeface="Arial" pitchFamily="34" charset="0"/>
                      </a:endParaRPr>
                    </a:p>
                    <a:p>
                      <a:pPr marL="0" lvl="1">
                        <a:spcAft>
                          <a:spcPts val="200"/>
                        </a:spcAft>
                      </a:pPr>
                      <a:r>
                        <a:rPr lang="en-US" sz="700" dirty="0">
                          <a:latin typeface="Arial" pitchFamily="34" charset="0"/>
                          <a:cs typeface="Arial" pitchFamily="34" charset="0"/>
                        </a:rPr>
                        <a:t>I don’t have my Pleasure Craft Operator Card yet, but I’m going to get it this year.</a:t>
                      </a:r>
                    </a:p>
                    <a:p>
                      <a:pPr marL="0" lvl="1">
                        <a:spcAft>
                          <a:spcPts val="200"/>
                        </a:spcAft>
                      </a:pPr>
                      <a:r>
                        <a:rPr lang="en-US" sz="700" dirty="0">
                          <a:latin typeface="Arial" pitchFamily="34" charset="0"/>
                          <a:cs typeface="Arial" pitchFamily="34" charset="0"/>
                        </a:rPr>
                        <a:t>I have already taken boating safety education or training beyond the Pleasure Craft Operator Card level</a:t>
                      </a:r>
                    </a:p>
                    <a:p>
                      <a:pPr marL="0" lvl="1">
                        <a:spcAft>
                          <a:spcPts val="200"/>
                        </a:spcAft>
                      </a:pPr>
                      <a:r>
                        <a:rPr lang="en-US" sz="700" dirty="0">
                          <a:latin typeface="Arial" pitchFamily="34" charset="0"/>
                          <a:cs typeface="Arial" pitchFamily="34" charset="0"/>
                        </a:rPr>
                        <a:t>I’m going to make a point of getting more information, or taking a course, to learn more about how to boat safely.</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22436774"/>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30117</TotalTime>
  <Words>16776</Words>
  <Application>Microsoft Office PowerPoint</Application>
  <PresentationFormat>On-screen Show (4:3)</PresentationFormat>
  <Paragraphs>3865</Paragraphs>
  <Slides>96</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4" baseType="lpstr">
      <vt:lpstr>Arial</vt:lpstr>
      <vt:lpstr>Calibri</vt:lpstr>
      <vt:lpstr>Symbol</vt:lpstr>
      <vt:lpstr>Times New Roman</vt:lpstr>
      <vt:lpstr>Wingdings</vt:lpstr>
      <vt:lpstr>Wingdings 2</vt:lpstr>
      <vt:lpstr>Office Theme</vt:lpstr>
      <vt:lpstr>Worksheet</vt:lpstr>
      <vt:lpstr>PowerPoint Presentation</vt:lpstr>
      <vt:lpstr>Table of Contents</vt:lpstr>
      <vt:lpstr>PowerPoint Presentation</vt:lpstr>
      <vt:lpstr>Research Objectives</vt:lpstr>
      <vt:lpstr>Research Methodology</vt:lpstr>
      <vt:lpstr>PowerPoint Presentation</vt:lpstr>
      <vt:lpstr>Summary of Key Findings</vt:lpstr>
      <vt:lpstr>Summary of Key Findings</vt:lpstr>
      <vt:lpstr>Summary of Key Findings</vt:lpstr>
      <vt:lpstr>Summary of Key Findings</vt:lpstr>
      <vt:lpstr>Summary of Key Findings</vt:lpstr>
      <vt:lpstr>Summary of Key Findings</vt:lpstr>
      <vt:lpstr>Summary of Key Findings</vt:lpstr>
      <vt:lpstr>Summary of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Fall 2018, 42% of Canadian adults participate in recreational boating activities</vt:lpstr>
      <vt:lpstr>Boating participation in Fall 2018 is down slightly from Fall  2017 and Spring 2018, but still in the same range as historical participation levels.</vt:lpstr>
      <vt:lpstr>Slippage in Fall 2018 boating participation among older Canadians 55+ yrs (from 40% to 26%); slightly higher among 18-34 yrs (57%).  No changes versus year ago by gender or regionally.</vt:lpstr>
      <vt:lpstr>One-quarter (25%) of Canadians are Non-Boaters interested in getting involved. And 12% of Canadians (30% of Boaters) are New Boaters who began boating in the last 2 years – slightly fewer New Boaters than last year (14%).</vt:lpstr>
      <vt:lpstr>PowerPoint Presentation</vt:lpstr>
      <vt:lpstr>Overall boater awareness of CSBC boating safety campaign messages was maintained at the higher levels achieved during the last 4 years since 2015; although down from the peak awareness achieved in Fall 2017.</vt:lpstr>
      <vt:lpstr>With Powerboaters, “total aware” of CSBC campaign messages was down slightly in Fall 2018 vs. year ago, but still in the strong awareness range achieved since 2015.</vt:lpstr>
      <vt:lpstr>With Non-powerboaters, including paddlers and sailors, “total aware” of CSBC campaign messages was down in Fall 2018 vs. year ago, but still in the strong awareness range achieved since 2015.</vt:lpstr>
      <vt:lpstr>Fall 2018 total campaign awareness down from Fall 2017 peak levels for several boating activity groups; especially with Paddlers and Powerboat Passengers.</vt:lpstr>
      <vt:lpstr>Fall 2018 campaign awareness down from year ago peak for 35-54 yrs, 55+ yrs, Females, and Atlantic, Ontario &amp; Prairies regions.  But mostly in-line with Spring 2018, 2016 &amp; 2015 levels.</vt:lpstr>
      <vt:lpstr>Still solid awareness in Fall 2018 for high priority “Don’t drink &amp; boat” and “Wear lifejacket” messages, reaching the majority of boaters.  </vt:lpstr>
      <vt:lpstr>Awareness for high priority “Don’t drink &amp; boat” and “Wear Lifejacket” messages down in Fall 2018 from year ago peak, although still strong in absolute.</vt:lpstr>
      <vt:lpstr>Fall 2018 message awareness down from yr ago peak for “Don’t drink &amp; operate boat” and “Wear your lifejacket” messages. Seasonal increases since Spring 2018 for “Have right safety equipment onboard”, “Check the weather”, “Get boating license”, “Take a boating course” and “First reaction…”.</vt:lpstr>
      <vt:lpstr>Higher Fall 2018 vs. Fall 2017 awareness with Sailors for several messages. Lower Fall 2018 awareness for several messages with Fishers and PWC riders. Awareness higher with Pleasure Powerboaters than other groups.</vt:lpstr>
      <vt:lpstr>Lower awareness of the “Don’t drink &amp; operate boat” message in Fall 2018 vs. Fall 2017 for 35-54 yrs, both males and females and Quebec &amp; Ontario regions.</vt:lpstr>
      <vt:lpstr>PowerPoint Presentation</vt:lpstr>
      <vt:lpstr>Lower Fall 2018 vs. Fall 2017 “Wear your lifejacket” message awareness with 35-54 yr olds, males &amp; females, and Ontario &amp; Prairies regions.</vt:lpstr>
      <vt:lpstr>PowerPoint Presentation</vt:lpstr>
      <vt:lpstr>Fewer sources of awareness contributing overall in Fall 2018  vs. Fall 2017 peak, including less contribution from Word of Mouth / Spokespeople, News Coverage and Posters.  However, “All Sources” is in-line with Spring 2018 and earlier years.</vt:lpstr>
      <vt:lpstr>With boaters 35-54 and 55+ yrs, lower awareness of many top sources vs. year ago Fall 2017 peak.</vt:lpstr>
      <vt:lpstr>Advertising awareness higher in Fall 2018 vs. Fall 2017 for Outdoor advertising; lower for Internet / website ads and Magazine ads. Net, overall Ad awareness in-line with Fall 2017 peak.</vt:lpstr>
      <vt:lpstr>Overall Online awareness unchanged in Fall 2018 vs. Fall 2017, although increases for some online sources since Spring 2018.</vt:lpstr>
      <vt:lpstr>Less News Coverage in Fall 2018 vs. Fall 2017, including less TV / Radio / Newspapers, and slightly less community newspapers / magazines coverage.</vt:lpstr>
      <vt:lpstr>Somewhat less awareness generated by Word of Mouth and Spokespeople overall; however more contribution from police.</vt:lpstr>
      <vt:lpstr>In Fall 2018, 28% of boaters say they had seen the CSBC “Got Time”, “Tired of Waiting” &amp;/or “Unexpected Happens” Lifejacket Outdoor poster ads – up from the Fall 2017 &amp; Spring 2018 awareness levels for “Got Time” &amp; “Tired of Waiting”.</vt:lpstr>
      <vt:lpstr>Just under half (43%) of the New Boaters target group say they saw the “Start Boating This Summer” outdoor poster ads for StartBoating.ca in Fall 2018; in-line with the 46% who had seen them in Spring 2018.</vt:lpstr>
      <vt:lpstr>The “Start Boating This Summer” poster ads are effective in engaging New Boaters - the ads are relevant and interesting to them, and elicit good interest in visiting the StartBoating.ca website.</vt:lpstr>
      <vt:lpstr>One-third (31%) of boaters say they have seen one or more of the four CSBC Boating Safety Cards.</vt:lpstr>
      <vt:lpstr>The Boating Safety Cards are effective in providing relevant, well-received new information to Boaters.  Most Boaters would like to see more of these cards on other boating safety topics.</vt:lpstr>
      <vt:lpstr>PowerPoint Presentation</vt:lpstr>
      <vt:lpstr>Strong (top-2-box) majority boater intent/support for desired safe boating attitudes &amp; behaviours re: not drinking &amp; boating, wearing lifejackets, vessel preparedness and cold water. Lower for boating education.</vt:lpstr>
      <vt:lpstr>Decreases in Fall 2018 vs. Fall 2017 peak for a number of  desired boating behaviours across the 5 boating safety areas.</vt:lpstr>
      <vt:lpstr>Fall 2018 decreases in desired boating safety intent / behaviours trace especially to younger boaters 18-34 yrs and males.</vt:lpstr>
      <vt:lpstr>Other Sub-group Differences in Safe Boating Attitudes/Behaviours: Especially down with Fishers</vt:lpstr>
      <vt:lpstr>Other Sub-group Differences in Safe Boating Attitudes/Behaviours:  Especially down in B.C.</vt:lpstr>
      <vt:lpstr>PowerPoint Presentation</vt:lpstr>
      <vt:lpstr>In Fall 2018, the proportion of boaters who say they ‘Always’ wear their lifejacket dropped back below the Fall 2017 peak level – in-line with Fall 2015 (57%) and Fall 2014 (53%).</vt:lpstr>
      <vt:lpstr>In Fall 2018, compared to Fall 2017, there are more boaters who say they ‘Usually’ wear their lifejackets, and fewer who say ‘Always’.</vt:lpstr>
      <vt:lpstr>Fall 2018 decreases in claimed lifejacket wearing vs. Fall 2017 peak are with boaters 18-34 yrs &amp; 55+ yrs, males, and regionally in Quebec &amp; B.C.</vt:lpstr>
      <vt:lpstr>Fall 2018 decreases in claimed lifejacket wearing for all boating activity groups except Sailors.</vt:lpstr>
      <vt:lpstr>By activity, fewer Fishers, Pleasure powerboaters and Paddlers say they ‘Always’ wear a lifejacket in Fall 2018 compared to Fall 2017.  Lower than all previous waves for Pleasure boating and Paddling.</vt:lpstr>
      <vt:lpstr>PowerPoint Presentation</vt:lpstr>
      <vt:lpstr>In Fall 2018, the proportion of boaters who say they ‘Never’ drink before or while boating (55%) is down from Fall 2017 and Spring 2018 levels.</vt:lpstr>
      <vt:lpstr>In Fall 2018, compared to Fall 2017, more boaters who say they ‘Often’ or ‘Sometimes’ drink alcoholic beverages while boating, and fewer who say ‘Never’.</vt:lpstr>
      <vt:lpstr>Reduction in boaters saying they ‘Never’ drink before or while boating in Fall 2018 vs. Fall 2017 traces to 18-34 yrs, Males, and Ontario &amp; Prairies regions. </vt:lpstr>
      <vt:lpstr>Fall 2018 decreases in ‘Never’ drinking alcoholic beverages before or while boating for all boating activity groups.</vt:lpstr>
      <vt:lpstr>By activity, significant reductions in Fall 2018 in the proportion of powerboat Fishers, Pleasure powerboaters and Paddlers who say they Never drink while fishing / boating / paddling.</vt:lpstr>
      <vt:lpstr>PowerPoint Presentation</vt:lpstr>
      <vt:lpstr>Boaters expect to use cannabis more while boating, after legalization in October 2018, than they do now.</vt:lpstr>
      <vt:lpstr>After  Legalization, 74% of boaters say they will never use cannabis before or while boating; one-quarter (26%) say they expect they will, at least occasionally</vt:lpstr>
      <vt:lpstr>Canadian Boaters &amp; Boating Intenders see using cannabis as being just as much of a concern for impairing ability to operate a boat, as Canadians in general see it as being for impairing ability to drive a vehicle.</vt:lpstr>
      <vt:lpstr>Boaters are concerned about the impacts of using cannabis and boating.</vt:lpstr>
      <vt:lpstr>Both the “Boat Sober” ‘slogan alone’, and the ‘slogan &amp; logo’ together were well understood, communicating their intended meaning correctly at a high level.</vt:lpstr>
      <vt:lpstr>On a aided basis, more Boaters relate the ‘Boat Sober’ slogan &amp; logo more specifically to not operating a boat while boating, than came out in the unaided message playback.</vt:lpstr>
      <vt:lpstr>The ‘Boat Sober’ slogan &amp; logo communicates clearly, with a message important to boaters; and contributes to reducing intentions to use cannabis while boating.</vt:lpstr>
      <vt:lpstr>Two new draft ‘Boat Sober’ poster ad concepts were shown to boaters to elicit their reactions, as input to 2019 CSBC Safe Boating campaign development. Each ad was shown separately to one-half of English Canada boaters.</vt:lpstr>
      <vt:lpstr>Both of the two new ‘Boat Sober’ poster ad concepts communicate effectively.  The “Weed” ad elicits a stronger positive emotional reaction from boaters (more likable, believable, relevant and important message).  The “Blow 10,000” ad more strongly provides new information.</vt:lpstr>
      <vt:lpstr>The ‘Weed’ ad was liked for its clear, simple message; the ‘Weed’ pun; and its attractive, eye-catching visuals. The ‘Blow 10,000’ ad was liked for its clear message; and the (new) information provided re: the potential to be fined / arrested.</vt:lpstr>
      <vt:lpstr>Similarly low levels of Dislikes for both ads.</vt:lpstr>
      <vt:lpstr>PowerPoint Presentation</vt:lpstr>
      <vt:lpstr>Demographic Profile: Of note, Boater profile shifts younger in Fall 2018 – more 35-54 yrs and less 55+ yrs.  Also average income is up 9% from Fall 2017.</vt:lpstr>
      <vt:lpstr>Demographic Profile:  Boaters continue to skew male, younger (even moreso in 2018) and towards higher income.  New Boaters skew even younger and even more male.  Compared to New Boaters, Interested Non-Boaters are more female, older, and may be held back by lower disposable income.</vt:lpstr>
      <vt:lpstr>Q9: CSBC “Got the Time”, “Tired of Waiting” and “Unexpected Happens” English ads / posters</vt:lpstr>
      <vt:lpstr>Q9: CSBC “Avez-vous le temps”, “Fatigué d’attendre” and “d’imprévu” French ads / posters</vt:lpstr>
      <vt:lpstr>Q11a&amp;b: CSBC “Start Boating This Summer” English ads / posters</vt:lpstr>
      <vt:lpstr>Q11a&amp;b: CSBC “Partez en bateau cet été” French ads / posters</vt:lpstr>
      <vt:lpstr>Q12a&amp;b: CSBC English boating safety cards (4)</vt:lpstr>
      <vt:lpstr>Q12a&amp;b: CSBC English boating safety cards (4) (cont’d)</vt:lpstr>
      <vt:lpstr>Q12a&amp;b: CSBC French boating safety cards (4)</vt:lpstr>
      <vt:lpstr>Q12a&amp;b: CSBC French boating safety cards (4) (cont’d)</vt:lpstr>
      <vt:lpstr>Q13b,c&amp;d: CSBC ‘Boat Sober’ Slogan &amp; logo  – English and French</vt:lpstr>
      <vt:lpstr>Q14 &amp; 15a,b: CSBC ‘Boat Sober’ Ad Concepts – English only</vt:lpstr>
      <vt:lpstr>No changes to CSBC messages tracked – same in Fall 2018 as for Spring 2018 and Fall 2017.</vt:lpstr>
      <vt:lpstr>No changes to safe boating attitudes / behaviours – same in Fall 2018 as for May 2018, Aug 2017 &amp; May 2016.</vt:lpstr>
    </vt:vector>
  </TitlesOfParts>
  <Company>McCullough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CSBC Safe Boating Tracking Survey</dc:title>
  <dc:subject>Research Report</dc:subject>
  <dc:creator>Tom McCullough</dc:creator>
  <cp:lastModifiedBy>Tom</cp:lastModifiedBy>
  <cp:revision>2263</cp:revision>
  <cp:lastPrinted>2018-09-11T16:38:13Z</cp:lastPrinted>
  <dcterms:created xsi:type="dcterms:W3CDTF">2012-01-29T21:15:03Z</dcterms:created>
  <dcterms:modified xsi:type="dcterms:W3CDTF">2018-09-11T20:12:29Z</dcterms:modified>
</cp:coreProperties>
</file>